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2" d="100"/>
          <a:sy n="72" d="100"/>
        </p:scale>
        <p:origin x="-1984"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E8B33D5-6FC2-7C46-9E80-5CFACAEC53B3}" type="datetimeFigureOut">
              <a:rPr lang="en-US" smtClean="0"/>
              <a:t>7/21/16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3A252F-9319-1945-A0B0-E6662960FB15}" type="slidenum">
              <a:rPr lang="en-US" smtClean="0"/>
              <a:t>‹#›</a:t>
            </a:fld>
            <a:endParaRPr lang="en-US"/>
          </a:p>
        </p:txBody>
      </p:sp>
    </p:spTree>
    <p:extLst>
      <p:ext uri="{BB962C8B-B14F-4D97-AF65-F5344CB8AC3E}">
        <p14:creationId xmlns:p14="http://schemas.microsoft.com/office/powerpoint/2010/main" val="155208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8B33D5-6FC2-7C46-9E80-5CFACAEC53B3}" type="datetimeFigureOut">
              <a:rPr lang="en-US" smtClean="0"/>
              <a:t>7/21/16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3A252F-9319-1945-A0B0-E6662960FB15}" type="slidenum">
              <a:rPr lang="en-US" smtClean="0"/>
              <a:t>‹#›</a:t>
            </a:fld>
            <a:endParaRPr lang="en-US"/>
          </a:p>
        </p:txBody>
      </p:sp>
    </p:spTree>
    <p:extLst>
      <p:ext uri="{BB962C8B-B14F-4D97-AF65-F5344CB8AC3E}">
        <p14:creationId xmlns:p14="http://schemas.microsoft.com/office/powerpoint/2010/main" val="2982599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8B33D5-6FC2-7C46-9E80-5CFACAEC53B3}" type="datetimeFigureOut">
              <a:rPr lang="en-US" smtClean="0"/>
              <a:t>7/21/16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3A252F-9319-1945-A0B0-E6662960FB15}" type="slidenum">
              <a:rPr lang="en-US" smtClean="0"/>
              <a:t>‹#›</a:t>
            </a:fld>
            <a:endParaRPr lang="en-US"/>
          </a:p>
        </p:txBody>
      </p:sp>
    </p:spTree>
    <p:extLst>
      <p:ext uri="{BB962C8B-B14F-4D97-AF65-F5344CB8AC3E}">
        <p14:creationId xmlns:p14="http://schemas.microsoft.com/office/powerpoint/2010/main" val="3641475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8B33D5-6FC2-7C46-9E80-5CFACAEC53B3}" type="datetimeFigureOut">
              <a:rPr lang="en-US" smtClean="0"/>
              <a:t>7/21/16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3A252F-9319-1945-A0B0-E6662960FB15}" type="slidenum">
              <a:rPr lang="en-US" smtClean="0"/>
              <a:t>‹#›</a:t>
            </a:fld>
            <a:endParaRPr lang="en-US"/>
          </a:p>
        </p:txBody>
      </p:sp>
    </p:spTree>
    <p:extLst>
      <p:ext uri="{BB962C8B-B14F-4D97-AF65-F5344CB8AC3E}">
        <p14:creationId xmlns:p14="http://schemas.microsoft.com/office/powerpoint/2010/main" val="2572349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8B33D5-6FC2-7C46-9E80-5CFACAEC53B3}" type="datetimeFigureOut">
              <a:rPr lang="en-US" smtClean="0"/>
              <a:t>7/21/16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3A252F-9319-1945-A0B0-E6662960FB15}" type="slidenum">
              <a:rPr lang="en-US" smtClean="0"/>
              <a:t>‹#›</a:t>
            </a:fld>
            <a:endParaRPr lang="en-US"/>
          </a:p>
        </p:txBody>
      </p:sp>
    </p:spTree>
    <p:extLst>
      <p:ext uri="{BB962C8B-B14F-4D97-AF65-F5344CB8AC3E}">
        <p14:creationId xmlns:p14="http://schemas.microsoft.com/office/powerpoint/2010/main" val="1366358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E8B33D5-6FC2-7C46-9E80-5CFACAEC53B3}" type="datetimeFigureOut">
              <a:rPr lang="en-US" smtClean="0"/>
              <a:t>7/21/16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3A252F-9319-1945-A0B0-E6662960FB15}" type="slidenum">
              <a:rPr lang="en-US" smtClean="0"/>
              <a:t>‹#›</a:t>
            </a:fld>
            <a:endParaRPr lang="en-US"/>
          </a:p>
        </p:txBody>
      </p:sp>
    </p:spTree>
    <p:extLst>
      <p:ext uri="{BB962C8B-B14F-4D97-AF65-F5344CB8AC3E}">
        <p14:creationId xmlns:p14="http://schemas.microsoft.com/office/powerpoint/2010/main" val="2165515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E8B33D5-6FC2-7C46-9E80-5CFACAEC53B3}" type="datetimeFigureOut">
              <a:rPr lang="en-US" smtClean="0"/>
              <a:t>7/21/16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3A252F-9319-1945-A0B0-E6662960FB15}" type="slidenum">
              <a:rPr lang="en-US" smtClean="0"/>
              <a:t>‹#›</a:t>
            </a:fld>
            <a:endParaRPr lang="en-US"/>
          </a:p>
        </p:txBody>
      </p:sp>
    </p:spTree>
    <p:extLst>
      <p:ext uri="{BB962C8B-B14F-4D97-AF65-F5344CB8AC3E}">
        <p14:creationId xmlns:p14="http://schemas.microsoft.com/office/powerpoint/2010/main" val="407940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E8B33D5-6FC2-7C46-9E80-5CFACAEC53B3}" type="datetimeFigureOut">
              <a:rPr lang="en-US" smtClean="0"/>
              <a:t>7/21/16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3A252F-9319-1945-A0B0-E6662960FB15}" type="slidenum">
              <a:rPr lang="en-US" smtClean="0"/>
              <a:t>‹#›</a:t>
            </a:fld>
            <a:endParaRPr lang="en-US"/>
          </a:p>
        </p:txBody>
      </p:sp>
    </p:spTree>
    <p:extLst>
      <p:ext uri="{BB962C8B-B14F-4D97-AF65-F5344CB8AC3E}">
        <p14:creationId xmlns:p14="http://schemas.microsoft.com/office/powerpoint/2010/main" val="3887994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8B33D5-6FC2-7C46-9E80-5CFACAEC53B3}" type="datetimeFigureOut">
              <a:rPr lang="en-US" smtClean="0"/>
              <a:t>7/21/16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3A252F-9319-1945-A0B0-E6662960FB15}" type="slidenum">
              <a:rPr lang="en-US" smtClean="0"/>
              <a:t>‹#›</a:t>
            </a:fld>
            <a:endParaRPr lang="en-US"/>
          </a:p>
        </p:txBody>
      </p:sp>
    </p:spTree>
    <p:extLst>
      <p:ext uri="{BB962C8B-B14F-4D97-AF65-F5344CB8AC3E}">
        <p14:creationId xmlns:p14="http://schemas.microsoft.com/office/powerpoint/2010/main" val="3082634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8B33D5-6FC2-7C46-9E80-5CFACAEC53B3}" type="datetimeFigureOut">
              <a:rPr lang="en-US" smtClean="0"/>
              <a:t>7/21/16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3A252F-9319-1945-A0B0-E6662960FB15}" type="slidenum">
              <a:rPr lang="en-US" smtClean="0"/>
              <a:t>‹#›</a:t>
            </a:fld>
            <a:endParaRPr lang="en-US"/>
          </a:p>
        </p:txBody>
      </p:sp>
    </p:spTree>
    <p:extLst>
      <p:ext uri="{BB962C8B-B14F-4D97-AF65-F5344CB8AC3E}">
        <p14:creationId xmlns:p14="http://schemas.microsoft.com/office/powerpoint/2010/main" val="1673882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8B33D5-6FC2-7C46-9E80-5CFACAEC53B3}" type="datetimeFigureOut">
              <a:rPr lang="en-US" smtClean="0"/>
              <a:t>7/21/16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3A252F-9319-1945-A0B0-E6662960FB15}" type="slidenum">
              <a:rPr lang="en-US" smtClean="0"/>
              <a:t>‹#›</a:t>
            </a:fld>
            <a:endParaRPr lang="en-US"/>
          </a:p>
        </p:txBody>
      </p:sp>
    </p:spTree>
    <p:extLst>
      <p:ext uri="{BB962C8B-B14F-4D97-AF65-F5344CB8AC3E}">
        <p14:creationId xmlns:p14="http://schemas.microsoft.com/office/powerpoint/2010/main" val="199426148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8B33D5-6FC2-7C46-9E80-5CFACAEC53B3}" type="datetimeFigureOut">
              <a:rPr lang="en-US" smtClean="0"/>
              <a:t>7/21/16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3A252F-9319-1945-A0B0-E6662960FB15}" type="slidenum">
              <a:rPr lang="en-US" smtClean="0"/>
              <a:t>‹#›</a:t>
            </a:fld>
            <a:endParaRPr lang="en-US"/>
          </a:p>
        </p:txBody>
      </p:sp>
    </p:spTree>
    <p:extLst>
      <p:ext uri="{BB962C8B-B14F-4D97-AF65-F5344CB8AC3E}">
        <p14:creationId xmlns:p14="http://schemas.microsoft.com/office/powerpoint/2010/main" val="10865041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36673"/>
            <a:ext cx="7772400" cy="1470025"/>
          </a:xfrm>
        </p:spPr>
        <p:txBody>
          <a:bodyPr/>
          <a:lstStyle/>
          <a:p>
            <a:r>
              <a:rPr lang="en-US" b="1" dirty="0"/>
              <a:t>Default of credit card clients</a:t>
            </a:r>
            <a:r>
              <a:rPr lang="en-US" dirty="0" smtClean="0">
                <a:effectLst/>
              </a:rPr>
              <a:t> </a:t>
            </a:r>
            <a:endParaRPr lang="en-US" dirty="0"/>
          </a:p>
        </p:txBody>
      </p:sp>
      <p:sp>
        <p:nvSpPr>
          <p:cNvPr id="3" name="Subtitle 2"/>
          <p:cNvSpPr>
            <a:spLocks noGrp="1"/>
          </p:cNvSpPr>
          <p:nvPr>
            <p:ph type="subTitle" idx="1"/>
          </p:nvPr>
        </p:nvSpPr>
        <p:spPr>
          <a:xfrm>
            <a:off x="1371600" y="2506698"/>
            <a:ext cx="6400800" cy="3132102"/>
          </a:xfrm>
        </p:spPr>
        <p:txBody>
          <a:bodyPr/>
          <a:lstStyle/>
          <a:p>
            <a:r>
              <a:rPr lang="en-US" dirty="0" smtClean="0">
                <a:solidFill>
                  <a:schemeClr val="tx1"/>
                </a:solidFill>
              </a:rPr>
              <a:t>By: Farzad Radmehr</a:t>
            </a:r>
          </a:p>
          <a:p>
            <a:endParaRPr lang="en-US" dirty="0">
              <a:solidFill>
                <a:schemeClr val="tx1"/>
              </a:solidFill>
            </a:endParaRPr>
          </a:p>
          <a:p>
            <a:r>
              <a:rPr lang="en-US" dirty="0" smtClean="0">
                <a:solidFill>
                  <a:schemeClr val="tx1"/>
                </a:solidFill>
              </a:rPr>
              <a:t>Mentor: Joel N. </a:t>
            </a:r>
            <a:r>
              <a:rPr lang="en-US" dirty="0" err="1" smtClean="0">
                <a:solidFill>
                  <a:schemeClr val="tx1"/>
                </a:solidFill>
              </a:rPr>
              <a:t>Bangalan</a:t>
            </a:r>
            <a:endParaRPr lang="en-US" dirty="0">
              <a:solidFill>
                <a:schemeClr val="tx1"/>
              </a:solidFill>
            </a:endParaRPr>
          </a:p>
        </p:txBody>
      </p:sp>
    </p:spTree>
    <p:extLst>
      <p:ext uri="{BB962C8B-B14F-4D97-AF65-F5344CB8AC3E}">
        <p14:creationId xmlns:p14="http://schemas.microsoft.com/office/powerpoint/2010/main" val="1620608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normAutofit lnSpcReduction="10000"/>
          </a:bodyPr>
          <a:lstStyle/>
          <a:p>
            <a:r>
              <a:rPr lang="en-US" dirty="0"/>
              <a:t>This research aimed at the case of customers default payments in Taiwan and compares the predictive accuracy of probability.</a:t>
            </a:r>
            <a:r>
              <a:rPr lang="en-US" dirty="0" smtClean="0">
                <a:effectLst/>
              </a:rPr>
              <a:t> </a:t>
            </a:r>
          </a:p>
          <a:p>
            <a:r>
              <a:rPr lang="en-US" dirty="0"/>
              <a:t>Because the real probability of default is unknown, this study presented the novel Sorting Smoothing Method to estimate the real probability of default.</a:t>
            </a:r>
            <a:r>
              <a:rPr lang="en-US" dirty="0" smtClean="0">
                <a:effectLst/>
              </a:rPr>
              <a:t> </a:t>
            </a:r>
          </a:p>
          <a:p>
            <a:r>
              <a:rPr lang="en-US" dirty="0" smtClean="0"/>
              <a:t>Simple </a:t>
            </a:r>
            <a:r>
              <a:rPr lang="en-US" dirty="0"/>
              <a:t>linear regression result (Y = A + BX) </a:t>
            </a:r>
            <a:r>
              <a:rPr lang="en-US" dirty="0" smtClean="0"/>
              <a:t>will be applied.</a:t>
            </a:r>
            <a:endParaRPr lang="en-US" dirty="0"/>
          </a:p>
        </p:txBody>
      </p:sp>
    </p:spTree>
    <p:extLst>
      <p:ext uri="{BB962C8B-B14F-4D97-AF65-F5344CB8AC3E}">
        <p14:creationId xmlns:p14="http://schemas.microsoft.com/office/powerpoint/2010/main" val="2153483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19114"/>
          </a:xfrm>
        </p:spPr>
        <p:txBody>
          <a:bodyPr>
            <a:normAutofit/>
          </a:bodyPr>
          <a:lstStyle/>
          <a:p>
            <a:r>
              <a:rPr lang="en-US" b="1" dirty="0"/>
              <a:t>Attribute </a:t>
            </a:r>
            <a:r>
              <a:rPr lang="en-US" b="1" dirty="0" smtClean="0"/>
              <a:t>Information</a:t>
            </a:r>
            <a:endParaRPr lang="en-US" dirty="0"/>
          </a:p>
        </p:txBody>
      </p:sp>
      <p:sp>
        <p:nvSpPr>
          <p:cNvPr id="3" name="Content Placeholder 2"/>
          <p:cNvSpPr>
            <a:spLocks noGrp="1"/>
          </p:cNvSpPr>
          <p:nvPr>
            <p:ph idx="1"/>
          </p:nvPr>
        </p:nvSpPr>
        <p:spPr/>
        <p:txBody>
          <a:bodyPr>
            <a:normAutofit fontScale="47500" lnSpcReduction="20000"/>
          </a:bodyPr>
          <a:lstStyle/>
          <a:p>
            <a:r>
              <a:rPr lang="en-US" dirty="0"/>
              <a:t>X1: Amount of the given credit (NT dollar): it includes both the individual consumer credit and his/her family (supplementary) credit.	 </a:t>
            </a:r>
            <a:br>
              <a:rPr lang="en-US" dirty="0"/>
            </a:br>
            <a:r>
              <a:rPr lang="en-US" dirty="0"/>
              <a:t>X2: Gender (1 = male; 2 = female). 	</a:t>
            </a:r>
            <a:br>
              <a:rPr lang="en-US" dirty="0"/>
            </a:br>
            <a:r>
              <a:rPr lang="en-US" dirty="0"/>
              <a:t>X3: Education (1 = graduate school; 2 = university; 3 = high school; 4 = others). 	</a:t>
            </a:r>
            <a:br>
              <a:rPr lang="en-US" dirty="0"/>
            </a:br>
            <a:r>
              <a:rPr lang="en-US" dirty="0"/>
              <a:t>X4: Marital status (1 = married; 2 = single; 3 = others). 	</a:t>
            </a:r>
            <a:br>
              <a:rPr lang="en-US" dirty="0"/>
            </a:br>
            <a:r>
              <a:rPr lang="en-US" dirty="0"/>
              <a:t>X5: Age (year).	 </a:t>
            </a:r>
            <a:br>
              <a:rPr lang="en-US" dirty="0"/>
            </a:br>
            <a:r>
              <a:rPr lang="en-US" dirty="0"/>
              <a:t>X6 - X11: History of past payment. We tracked the past monthly payment records (from April to September, 2005) as follows: X6 = the repayment status in September 2005; </a:t>
            </a:r>
          </a:p>
          <a:p>
            <a:r>
              <a:rPr lang="en-US" dirty="0"/>
              <a:t>X7 = the repayment status in August, 2005; </a:t>
            </a:r>
          </a:p>
          <a:p>
            <a:r>
              <a:rPr lang="en-US" dirty="0"/>
              <a:t>X11 = the repayment status in April, 2005. The measurement scale for the repayment status is: -1 = pay duly; 1 = payment delay for one month; 2 = payment delay for two months; 8 = payment delay for eight months; 9 = payment delay for nine months and above. 	</a:t>
            </a:r>
            <a:br>
              <a:rPr lang="en-US" dirty="0"/>
            </a:br>
            <a:r>
              <a:rPr lang="en-US" dirty="0"/>
              <a:t>X12-X17: Amount of bill statement (NT dollar). </a:t>
            </a:r>
          </a:p>
          <a:p>
            <a:r>
              <a:rPr lang="en-US" dirty="0"/>
              <a:t>X12 = amount of bill statement in September 2005; </a:t>
            </a:r>
          </a:p>
          <a:p>
            <a:r>
              <a:rPr lang="en-US" dirty="0"/>
              <a:t>X13 = amount of bill statement in August 2005; </a:t>
            </a:r>
          </a:p>
          <a:p>
            <a:r>
              <a:rPr lang="en-US" dirty="0"/>
              <a:t>X17 = amount of bill statement in April, 2005. 	</a:t>
            </a:r>
            <a:br>
              <a:rPr lang="en-US" dirty="0"/>
            </a:br>
            <a:r>
              <a:rPr lang="en-US" dirty="0"/>
              <a:t>X18-X23: Amount of previous payment (NT dollar). X18 = amount paid in September 2005; </a:t>
            </a:r>
          </a:p>
          <a:p>
            <a:r>
              <a:rPr lang="en-US" dirty="0"/>
              <a:t>X19 = amount paid in August 2005; </a:t>
            </a:r>
          </a:p>
          <a:p>
            <a:r>
              <a:rPr lang="en-US" dirty="0"/>
              <a:t>X23 = amount paid in April 2005.</a:t>
            </a:r>
            <a:r>
              <a:rPr lang="en-US" dirty="0" smtClean="0">
                <a:effectLst/>
              </a:rPr>
              <a:t> </a:t>
            </a:r>
            <a:endParaRPr lang="en-US" dirty="0"/>
          </a:p>
        </p:txBody>
      </p:sp>
    </p:spTree>
    <p:extLst>
      <p:ext uri="{BB962C8B-B14F-4D97-AF65-F5344CB8AC3E}">
        <p14:creationId xmlns:p14="http://schemas.microsoft.com/office/powerpoint/2010/main" val="1867408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Method</a:t>
            </a:r>
            <a:endParaRPr lang="en-US" dirty="0"/>
          </a:p>
        </p:txBody>
      </p:sp>
      <p:sp>
        <p:nvSpPr>
          <p:cNvPr id="3" name="Content Placeholder 2"/>
          <p:cNvSpPr>
            <a:spLocks noGrp="1"/>
          </p:cNvSpPr>
          <p:nvPr>
            <p:ph idx="1"/>
          </p:nvPr>
        </p:nvSpPr>
        <p:spPr/>
        <p:txBody>
          <a:bodyPr/>
          <a:lstStyle/>
          <a:p>
            <a:r>
              <a:rPr lang="en-US" dirty="0"/>
              <a:t>The purpose of this project, is to estimate a Logistic Regression Model to the credit card customers, so we can calculate the Probability of default based on the inputs. First, let’s call the data set and run it in R.</a:t>
            </a:r>
          </a:p>
          <a:p>
            <a:pPr marL="0" indent="0">
              <a:buNone/>
            </a:pPr>
            <a:endParaRPr lang="en-US" dirty="0"/>
          </a:p>
        </p:txBody>
      </p:sp>
    </p:spTree>
    <p:extLst>
      <p:ext uri="{BB962C8B-B14F-4D97-AF65-F5344CB8AC3E}">
        <p14:creationId xmlns:p14="http://schemas.microsoft.com/office/powerpoint/2010/main" val="161709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801473"/>
          </a:xfrm>
        </p:spPr>
        <p:txBody>
          <a:bodyPr>
            <a:normAutofit/>
          </a:bodyPr>
          <a:lstStyle/>
          <a:p>
            <a:r>
              <a:rPr lang="en-US" dirty="0" smtClean="0"/>
              <a:t>Overview</a:t>
            </a:r>
            <a:endParaRPr lang="en-US" dirty="0"/>
          </a:p>
        </p:txBody>
      </p:sp>
      <p:sp>
        <p:nvSpPr>
          <p:cNvPr id="5" name="Content Placeholder 4"/>
          <p:cNvSpPr>
            <a:spLocks noGrp="1"/>
          </p:cNvSpPr>
          <p:nvPr>
            <p:ph idx="1"/>
          </p:nvPr>
        </p:nvSpPr>
        <p:spPr>
          <a:xfrm>
            <a:off x="457200" y="1076109"/>
            <a:ext cx="8229600" cy="5433477"/>
          </a:xfrm>
        </p:spPr>
        <p:txBody>
          <a:bodyPr/>
          <a:lstStyle/>
          <a:p>
            <a:r>
              <a:rPr lang="en-US" dirty="0" smtClean="0"/>
              <a:t>70 % of dataset is training and 30 % of it, is testing data.</a:t>
            </a:r>
          </a:p>
          <a:p>
            <a:r>
              <a:rPr lang="en-US" dirty="0" smtClean="0"/>
              <a:t>The logistic regression model is applied.</a:t>
            </a:r>
          </a:p>
          <a:p>
            <a:r>
              <a:rPr lang="en-US" dirty="0" smtClean="0"/>
              <a:t>The confusion matrix is build.</a:t>
            </a:r>
          </a:p>
          <a:p>
            <a:r>
              <a:rPr lang="en-US" dirty="0" smtClean="0"/>
              <a:t>The equations and results are:</a:t>
            </a:r>
          </a:p>
          <a:p>
            <a:pPr marL="0" indent="0">
              <a:buNone/>
            </a:pPr>
            <a:endParaRPr lang="en-US" dirty="0"/>
          </a:p>
        </p:txBody>
      </p:sp>
      <p:pic>
        <p:nvPicPr>
          <p:cNvPr id="12" name="Picture 11" descr="Screen Shot 2016-07-21 at 1.38.2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700" y="3876888"/>
            <a:ext cx="6819900" cy="2641600"/>
          </a:xfrm>
          <a:prstGeom prst="rect">
            <a:avLst/>
          </a:prstGeom>
        </p:spPr>
      </p:pic>
    </p:spTree>
    <p:extLst>
      <p:ext uri="{BB962C8B-B14F-4D97-AF65-F5344CB8AC3E}">
        <p14:creationId xmlns:p14="http://schemas.microsoft.com/office/powerpoint/2010/main" val="3110298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4" name="Content Placeholder 3" descr="Screen Shot 2016-07-21 at 1.40.21 PM.png"/>
          <p:cNvPicPr>
            <a:picLocks noGrp="1" noChangeAspect="1"/>
          </p:cNvPicPr>
          <p:nvPr>
            <p:ph idx="1"/>
          </p:nvPr>
        </p:nvPicPr>
        <p:blipFill>
          <a:blip r:embed="rId2">
            <a:extLst>
              <a:ext uri="{28A0092B-C50C-407E-A947-70E740481C1C}">
                <a14:useLocalDpi xmlns:a14="http://schemas.microsoft.com/office/drawing/2010/main" val="0"/>
              </a:ext>
            </a:extLst>
          </a:blip>
          <a:srcRect l="12287" r="12287"/>
          <a:stretch>
            <a:fillRect/>
          </a:stretch>
        </p:blipFill>
        <p:spPr>
          <a:xfrm>
            <a:off x="2662167" y="1577414"/>
            <a:ext cx="4040934" cy="2104443"/>
          </a:xfrm>
        </p:spPr>
      </p:pic>
      <p:pic>
        <p:nvPicPr>
          <p:cNvPr id="5" name="Picture 4" descr="Screen Shot 2016-07-21 at 1.39.5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4098" y="3681857"/>
            <a:ext cx="6491425" cy="2404341"/>
          </a:xfrm>
          <a:prstGeom prst="rect">
            <a:avLst/>
          </a:prstGeom>
        </p:spPr>
      </p:pic>
    </p:spTree>
    <p:extLst>
      <p:ext uri="{BB962C8B-B14F-4D97-AF65-F5344CB8AC3E}">
        <p14:creationId xmlns:p14="http://schemas.microsoft.com/office/powerpoint/2010/main" val="7620852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25</TotalTime>
  <Words>190</Words>
  <Application>Microsoft Macintosh PowerPoint</Application>
  <PresentationFormat>On-screen Show (4:3)</PresentationFormat>
  <Paragraphs>25</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Default of credit card clients </vt:lpstr>
      <vt:lpstr>Goals</vt:lpstr>
      <vt:lpstr>Attribute Information</vt:lpstr>
      <vt:lpstr>Method</vt:lpstr>
      <vt:lpstr>Overview</vt:lpstr>
      <vt:lpstr>Results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Default of credit card clients </dc:title>
  <dc:creator>Farzad Radmehr</dc:creator>
  <cp:lastModifiedBy>Farzad Radmehr</cp:lastModifiedBy>
  <cp:revision>3</cp:revision>
  <dcterms:created xsi:type="dcterms:W3CDTF">2016-07-21T17:16:46Z</dcterms:created>
  <dcterms:modified xsi:type="dcterms:W3CDTF">2016-07-21T17:42:04Z</dcterms:modified>
</cp:coreProperties>
</file>