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7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E90C7F59-885A-4586-8E9F-67B4B619342B}" type="datetimeFigureOut">
              <a:rPr lang="ro-RO" smtClean="0"/>
              <a:t>02.10.2018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113761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E90C7F59-885A-4586-8E9F-67B4B619342B}" type="datetimeFigureOut">
              <a:rPr lang="ro-RO" smtClean="0"/>
              <a:t>02.10.2018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1537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E90C7F59-885A-4586-8E9F-67B4B619342B}" type="datetimeFigureOut">
              <a:rPr lang="ro-RO" smtClean="0"/>
              <a:t>02.10.2018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4094424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E90C7F59-885A-4586-8E9F-67B4B619342B}" type="datetimeFigureOut">
              <a:rPr lang="ro-RO" smtClean="0"/>
              <a:t>02.10.2018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189791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C7F59-885A-4586-8E9F-67B4B619342B}" type="datetimeFigureOut">
              <a:rPr lang="ro-RO" smtClean="0"/>
              <a:t>02.10.2018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140655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E90C7F59-885A-4586-8E9F-67B4B619342B}" type="datetimeFigureOut">
              <a:rPr lang="ro-RO" smtClean="0"/>
              <a:t>02.10.2018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8512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E90C7F59-885A-4586-8E9F-67B4B619342B}" type="datetimeFigureOut">
              <a:rPr lang="ro-RO" smtClean="0"/>
              <a:t>02.10.2018</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200785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E90C7F59-885A-4586-8E9F-67B4B619342B}" type="datetimeFigureOut">
              <a:rPr lang="ro-RO" smtClean="0"/>
              <a:t>02.10.2018</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268110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C7F59-885A-4586-8E9F-67B4B619342B}" type="datetimeFigureOut">
              <a:rPr lang="ro-RO" smtClean="0"/>
              <a:t>02.10.2018</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189138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C7F59-885A-4586-8E9F-67B4B619342B}" type="datetimeFigureOut">
              <a:rPr lang="ro-RO" smtClean="0"/>
              <a:t>02.10.2018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283637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C7F59-885A-4586-8E9F-67B4B619342B}" type="datetimeFigureOut">
              <a:rPr lang="ro-RO" smtClean="0"/>
              <a:t>02.10.2018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2C724CE-707B-489C-924C-7D229AAA8655}" type="slidenum">
              <a:rPr lang="ro-RO" smtClean="0"/>
              <a:t>‹#›</a:t>
            </a:fld>
            <a:endParaRPr lang="ro-RO"/>
          </a:p>
        </p:txBody>
      </p:sp>
    </p:spTree>
    <p:extLst>
      <p:ext uri="{BB962C8B-B14F-4D97-AF65-F5344CB8AC3E}">
        <p14:creationId xmlns:p14="http://schemas.microsoft.com/office/powerpoint/2010/main" val="392019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C7F59-885A-4586-8E9F-67B4B619342B}" type="datetimeFigureOut">
              <a:rPr lang="ro-RO" smtClean="0"/>
              <a:t>02.10.2018</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724CE-707B-489C-924C-7D229AAA8655}" type="slidenum">
              <a:rPr lang="ro-RO" smtClean="0"/>
              <a:t>‹#›</a:t>
            </a:fld>
            <a:endParaRPr lang="ro-RO"/>
          </a:p>
        </p:txBody>
      </p:sp>
    </p:spTree>
    <p:extLst>
      <p:ext uri="{BB962C8B-B14F-4D97-AF65-F5344CB8AC3E}">
        <p14:creationId xmlns:p14="http://schemas.microsoft.com/office/powerpoint/2010/main" val="340962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84589" y="216816"/>
            <a:ext cx="3547621" cy="1360652"/>
          </a:xfrm>
        </p:spPr>
        <p:txBody>
          <a:bodyPr>
            <a:normAutofit fontScale="90000"/>
          </a:bodyPr>
          <a:lstStyle/>
          <a:p>
            <a:r>
              <a:rPr lang="ro-RO" sz="9600" dirty="0" smtClean="0">
                <a:solidFill>
                  <a:srgbClr val="FFFFFF"/>
                </a:solidFill>
                <a:latin typeface="Brush Script MT" panose="03060802040406070304" pitchFamily="66" charset="0"/>
              </a:rPr>
              <a:t>Belgrad</a:t>
            </a:r>
            <a:endParaRPr lang="ro-RO" sz="9600" dirty="0">
              <a:solidFill>
                <a:srgbClr val="FFFFFF"/>
              </a:solidFill>
              <a:latin typeface="Brush Script MT" panose="03060802040406070304" pitchFamily="66" charset="0"/>
            </a:endParaRPr>
          </a:p>
        </p:txBody>
      </p:sp>
      <p:sp>
        <p:nvSpPr>
          <p:cNvPr id="10" name="Subtitle 9"/>
          <p:cNvSpPr>
            <a:spLocks noGrp="1"/>
          </p:cNvSpPr>
          <p:nvPr>
            <p:ph type="subTitle" idx="1"/>
          </p:nvPr>
        </p:nvSpPr>
        <p:spPr>
          <a:xfrm>
            <a:off x="10058399" y="1577468"/>
            <a:ext cx="1093509" cy="395926"/>
          </a:xfrm>
        </p:spPr>
        <p:txBody>
          <a:bodyPr>
            <a:normAutofit lnSpcReduction="10000"/>
          </a:bodyPr>
          <a:lstStyle/>
          <a:p>
            <a:r>
              <a:rPr lang="ro-RO" dirty="0" smtClean="0">
                <a:solidFill>
                  <a:schemeClr val="bg1"/>
                </a:solidFill>
                <a:latin typeface="Brush Script MT" panose="03060802040406070304" pitchFamily="66" charset="0"/>
              </a:rPr>
              <a:t>Serbia</a:t>
            </a:r>
            <a:endParaRPr lang="ro-RO" dirty="0">
              <a:solidFill>
                <a:schemeClr val="bg1"/>
              </a:solidFill>
              <a:latin typeface="Brush Script MT" panose="03060802040406070304" pitchFamily="66" charset="0"/>
            </a:endParaRPr>
          </a:p>
        </p:txBody>
      </p:sp>
    </p:spTree>
    <p:extLst>
      <p:ext uri="{BB962C8B-B14F-4D97-AF65-F5344CB8AC3E}">
        <p14:creationId xmlns:p14="http://schemas.microsoft.com/office/powerpoint/2010/main" val="4085759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ircle(in)">
                                      <p:cBhvr>
                                        <p:cTn id="12"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775541" y="2397600"/>
            <a:ext cx="3547621" cy="1360652"/>
          </a:xfrm>
        </p:spPr>
        <p:txBody>
          <a:bodyPr>
            <a:normAutofit fontScale="90000"/>
          </a:bodyPr>
          <a:lstStyle/>
          <a:p>
            <a:r>
              <a:rPr lang="ro-RO" sz="9600" dirty="0" smtClean="0">
                <a:solidFill>
                  <a:srgbClr val="00B0F0"/>
                </a:solidFill>
                <a:latin typeface="Brush Script MT" panose="03060802040406070304" pitchFamily="66" charset="0"/>
              </a:rPr>
              <a:t>Belgrad</a:t>
            </a:r>
            <a:endParaRPr lang="ro-RO" sz="9600" dirty="0">
              <a:solidFill>
                <a:srgbClr val="00B0F0"/>
              </a:solidFill>
              <a:latin typeface="Brush Script MT" panose="03060802040406070304" pitchFamily="66" charset="0"/>
            </a:endParaRPr>
          </a:p>
        </p:txBody>
      </p:sp>
      <p:sp>
        <p:nvSpPr>
          <p:cNvPr id="4" name="TextBox 3"/>
          <p:cNvSpPr txBox="1"/>
          <p:nvPr/>
        </p:nvSpPr>
        <p:spPr>
          <a:xfrm>
            <a:off x="6127423" y="3758252"/>
            <a:ext cx="3073138" cy="400110"/>
          </a:xfrm>
          <a:prstGeom prst="rect">
            <a:avLst/>
          </a:prstGeom>
          <a:noFill/>
        </p:spPr>
        <p:txBody>
          <a:bodyPr wrap="square" rtlCol="0">
            <a:spAutoFit/>
          </a:bodyPr>
          <a:lstStyle/>
          <a:p>
            <a:r>
              <a:rPr lang="ro-RO" sz="2000" dirty="0" smtClean="0">
                <a:solidFill>
                  <a:srgbClr val="00B0F0"/>
                </a:solidFill>
                <a:latin typeface="Algerian" panose="04020705040A02060702" pitchFamily="82" charset="0"/>
              </a:rPr>
              <a:t>Obiective turistice</a:t>
            </a:r>
            <a:endParaRPr lang="ro-RO" sz="2000" dirty="0">
              <a:solidFill>
                <a:srgbClr val="00B0F0"/>
              </a:solidFill>
              <a:latin typeface="Algerian" panose="04020705040A02060702" pitchFamily="82" charset="0"/>
            </a:endParaRPr>
          </a:p>
        </p:txBody>
      </p:sp>
      <p:sp>
        <p:nvSpPr>
          <p:cNvPr id="5" name="TextBox 4"/>
          <p:cNvSpPr txBox="1"/>
          <p:nvPr/>
        </p:nvSpPr>
        <p:spPr>
          <a:xfrm>
            <a:off x="6089715" y="2003725"/>
            <a:ext cx="3110846" cy="400110"/>
          </a:xfrm>
          <a:prstGeom prst="rect">
            <a:avLst/>
          </a:prstGeom>
          <a:noFill/>
        </p:spPr>
        <p:txBody>
          <a:bodyPr wrap="square" rtlCol="0">
            <a:spAutoFit/>
          </a:bodyPr>
          <a:lstStyle/>
          <a:p>
            <a:r>
              <a:rPr lang="ro-RO" sz="2000" dirty="0" smtClean="0">
                <a:solidFill>
                  <a:srgbClr val="00B0F0"/>
                </a:solidFill>
                <a:latin typeface="Algerian" panose="04020705040A02060702" pitchFamily="82" charset="0"/>
              </a:rPr>
              <a:t>Retete traditionale</a:t>
            </a:r>
            <a:endParaRPr lang="ro-RO" sz="2000" dirty="0">
              <a:solidFill>
                <a:srgbClr val="00B0F0"/>
              </a:solidFill>
              <a:latin typeface="Algerian" panose="04020705040A02060702" pitchFamily="82" charset="0"/>
            </a:endParaRPr>
          </a:p>
        </p:txBody>
      </p:sp>
      <p:sp>
        <p:nvSpPr>
          <p:cNvPr id="6" name="TextBox 5"/>
          <p:cNvSpPr txBox="1"/>
          <p:nvPr/>
        </p:nvSpPr>
        <p:spPr>
          <a:xfrm>
            <a:off x="8975887" y="1571721"/>
            <a:ext cx="2347275" cy="400110"/>
          </a:xfrm>
          <a:prstGeom prst="rect">
            <a:avLst/>
          </a:prstGeom>
          <a:noFill/>
        </p:spPr>
        <p:txBody>
          <a:bodyPr wrap="square" rtlCol="0">
            <a:spAutoFit/>
          </a:bodyPr>
          <a:lstStyle/>
          <a:p>
            <a:r>
              <a:rPr lang="ro-RO" sz="2000" dirty="0" smtClean="0">
                <a:solidFill>
                  <a:srgbClr val="00B0F0"/>
                </a:solidFill>
                <a:latin typeface="Algerian" panose="04020705040A02060702" pitchFamily="82" charset="0"/>
              </a:rPr>
              <a:t>Fapte minunate</a:t>
            </a:r>
            <a:endParaRPr lang="ro-RO" sz="2000" dirty="0">
              <a:solidFill>
                <a:srgbClr val="00B0F0"/>
              </a:solidFill>
              <a:latin typeface="Algerian" panose="04020705040A02060702" pitchFamily="82" charset="0"/>
            </a:endParaRPr>
          </a:p>
        </p:txBody>
      </p:sp>
      <p:sp>
        <p:nvSpPr>
          <p:cNvPr id="7" name="TextBox 6"/>
          <p:cNvSpPr txBox="1"/>
          <p:nvPr/>
        </p:nvSpPr>
        <p:spPr>
          <a:xfrm>
            <a:off x="9200561" y="4412844"/>
            <a:ext cx="1508289" cy="400110"/>
          </a:xfrm>
          <a:prstGeom prst="rect">
            <a:avLst/>
          </a:prstGeom>
          <a:noFill/>
        </p:spPr>
        <p:txBody>
          <a:bodyPr wrap="square" rtlCol="0">
            <a:spAutoFit/>
          </a:bodyPr>
          <a:lstStyle/>
          <a:p>
            <a:r>
              <a:rPr lang="ro-RO" sz="2000" dirty="0" smtClean="0">
                <a:solidFill>
                  <a:srgbClr val="00B0F0"/>
                </a:solidFill>
                <a:latin typeface="Algerian" panose="04020705040A02060702" pitchFamily="82" charset="0"/>
              </a:rPr>
              <a:t>Obiceiuri</a:t>
            </a:r>
            <a:endParaRPr lang="ro-RO" sz="20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267184149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2"/>
          <p:cNvSpPr>
            <a:spLocks noChangeArrowheads="1"/>
          </p:cNvSpPr>
          <p:nvPr/>
        </p:nvSpPr>
        <p:spPr bwMode="auto">
          <a:xfrm rot="21334593">
            <a:off x="1191886" y="5765459"/>
            <a:ext cx="6150434" cy="138499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b="0" i="0" u="none" strike="noStrike" cap="none" normalizeH="0" baseline="0" dirty="0" smtClean="0">
                <a:ln>
                  <a:noFill/>
                </a:ln>
                <a:solidFill>
                  <a:schemeClr val="bg1"/>
                </a:solidFill>
                <a:effectLst/>
                <a:latin typeface="Bahnschrift SemiBold" panose="020B0502040204020203" pitchFamily="34" charset="0"/>
                <a:cs typeface="Arial" panose="020B0604020202020204" pitchFamily="34" charset="0"/>
              </a:rPr>
              <a:t>Belgradul a luptat în 115 de războaie și a obținut în mod corespunzător o porecla, Fenixul Alb, deoarece a fost distrus și reconstruit de mai mult de 44 de ori în istoria sa</a:t>
            </a:r>
            <a:r>
              <a:rPr kumimoji="0" lang="ro-RO" b="0" i="0" u="none" strike="noStrike" cap="none" normalizeH="0" baseline="0" dirty="0" smtClean="0">
                <a:ln>
                  <a:noFill/>
                </a:ln>
                <a:solidFill>
                  <a:schemeClr val="bg1"/>
                </a:solidFill>
                <a:effectLst/>
                <a:latin typeface="Algerian" panose="04020705040A02060702" pitchFamily="82" charset="0"/>
                <a:cs typeface="Arial" panose="020B0604020202020204" pitchFamily="34" charset="0"/>
              </a:rPr>
              <a:t>.</a:t>
            </a:r>
            <a:endParaRPr kumimoji="0" lang="ro-RO" b="0" i="0" u="none" strike="noStrike" cap="none" normalizeH="0" baseline="0" dirty="0" smtClean="0">
              <a:ln>
                <a:noFill/>
              </a:ln>
              <a:solidFill>
                <a:schemeClr val="bg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latin typeface="Arial" panose="020B0604020202020204" pitchFamily="34" charset="0"/>
              </a:rPr>
              <a:t/>
            </a:r>
            <a:br>
              <a:rPr kumimoji="0" lang="ro-RO" sz="1800" b="0" i="0" u="none" strike="noStrike" cap="none" normalizeH="0" baseline="0" dirty="0" smtClean="0">
                <a:ln>
                  <a:noFill/>
                </a:ln>
                <a:solidFill>
                  <a:schemeClr val="tx1"/>
                </a:solidFill>
                <a:effectLst/>
                <a:latin typeface="Arial" panose="020B0604020202020204" pitchFamily="34" charset="0"/>
              </a:rPr>
            </a:br>
            <a:endParaRPr kumimoji="0" lang="ro-RO"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Grp="1" noChangeArrowheads="1"/>
          </p:cNvSpPr>
          <p:nvPr>
            <p:ph sz="half" idx="2"/>
          </p:nvPr>
        </p:nvSpPr>
        <p:spPr bwMode="auto">
          <a:xfrm rot="287713">
            <a:off x="5773421" y="248574"/>
            <a:ext cx="6554331" cy="1538883"/>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sz="1600" b="0" i="0" u="none" strike="noStrike" cap="none" normalizeH="0" baseline="0" dirty="0" smtClean="0">
                <a:ln>
                  <a:noFill/>
                </a:ln>
                <a:effectLst/>
                <a:latin typeface="inherit"/>
                <a:cs typeface="Arial" panose="020B0604020202020204" pitchFamily="34" charset="0"/>
              </a:rPr>
              <a:t>Orașul Belgrad este  un loc în care lumea se ciocnește, unde istoria antică se îmbină cu vremurile medievale care se reunesc din nou cu epoca contemporană. Situat la intersecția Dunării și a râului Sava, era destinat să fie centrul culturii balcanice.</a:t>
            </a:r>
            <a:endParaRPr kumimoji="0" lang="ro-RO" sz="1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o-RO" sz="1800" b="0" i="0" u="none" strike="noStrike" cap="none" normalizeH="0" baseline="0" dirty="0" smtClean="0">
                <a:ln>
                  <a:noFill/>
                </a:ln>
                <a:solidFill>
                  <a:schemeClr val="tx1"/>
                </a:solidFill>
                <a:effectLst/>
                <a:latin typeface="Arial" panose="020B0604020202020204" pitchFamily="34" charset="0"/>
              </a:rPr>
              <a:t/>
            </a:r>
            <a:br>
              <a:rPr kumimoji="0" lang="ro-RO" sz="1800" b="0" i="0" u="none" strike="noStrike" cap="none" normalizeH="0" baseline="0" dirty="0" smtClean="0">
                <a:ln>
                  <a:noFill/>
                </a:ln>
                <a:solidFill>
                  <a:schemeClr val="tx1"/>
                </a:solidFill>
                <a:effectLst/>
                <a:latin typeface="Arial" panose="020B0604020202020204" pitchFamily="34" charset="0"/>
              </a:rPr>
            </a:br>
            <a:endParaRPr kumimoji="0" lang="ro-RO"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47807">
            <a:off x="1258477" y="2706020"/>
            <a:ext cx="4190214" cy="27917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19605">
            <a:off x="6277719" y="1447233"/>
            <a:ext cx="4317719" cy="29173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75294729"/>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rot="20936965">
            <a:off x="2286443" y="1246214"/>
            <a:ext cx="3909687" cy="22026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Content Placeholder 3"/>
          <p:cNvSpPr>
            <a:spLocks noGrp="1"/>
          </p:cNvSpPr>
          <p:nvPr>
            <p:ph sz="half" idx="2"/>
          </p:nvPr>
        </p:nvSpPr>
        <p:spPr>
          <a:xfrm rot="20355153">
            <a:off x="8325949" y="4402325"/>
            <a:ext cx="3734862" cy="1922684"/>
          </a:xfrm>
        </p:spPr>
        <p:txBody>
          <a:bodyPr>
            <a:normAutofit/>
          </a:bodyPr>
          <a:lstStyle/>
          <a:p>
            <a:pPr marL="0" indent="0">
              <a:buNone/>
            </a:pPr>
            <a:r>
              <a:rPr lang="it-IT" sz="1800" dirty="0">
                <a:solidFill>
                  <a:schemeClr val="bg1"/>
                </a:solidFill>
                <a:latin typeface="Bahnschrift SemiBold" panose="020B0502040204020203" pitchFamily="34" charset="0"/>
              </a:rPr>
              <a:t/>
            </a:r>
            <a:br>
              <a:rPr lang="it-IT" sz="1800" dirty="0">
                <a:solidFill>
                  <a:schemeClr val="bg1"/>
                </a:solidFill>
                <a:latin typeface="Bahnschrift SemiBold" panose="020B0502040204020203" pitchFamily="34" charset="0"/>
              </a:rPr>
            </a:br>
            <a:r>
              <a:rPr lang="it-IT" sz="1800" dirty="0">
                <a:solidFill>
                  <a:schemeClr val="bg1"/>
                </a:solidFill>
                <a:latin typeface="Bahnschrift SemiBold" panose="020B0502040204020203" pitchFamily="34" charset="0"/>
              </a:rPr>
              <a:t>Belgradul este una dintre cele mai </a:t>
            </a:r>
            <a:r>
              <a:rPr lang="it-IT" sz="1800" dirty="0" smtClean="0">
                <a:solidFill>
                  <a:schemeClr val="bg1"/>
                </a:solidFill>
                <a:latin typeface="Bahnschrift SemiBold" panose="020B0502040204020203" pitchFamily="34" charset="0"/>
              </a:rPr>
              <a:t>vechi </a:t>
            </a:r>
            <a:r>
              <a:rPr lang="it-IT" sz="1800" dirty="0">
                <a:solidFill>
                  <a:schemeClr val="bg1"/>
                </a:solidFill>
                <a:latin typeface="Bahnschrift SemiBold" panose="020B0502040204020203" pitchFamily="34" charset="0"/>
              </a:rPr>
              <a:t>orașe </a:t>
            </a:r>
            <a:r>
              <a:rPr lang="ro-RO" sz="1800" dirty="0">
                <a:solidFill>
                  <a:schemeClr val="bg1"/>
                </a:solidFill>
                <a:latin typeface="Bahnschrift SemiBold" panose="020B0502040204020203" pitchFamily="34" charset="0"/>
              </a:rPr>
              <a:t>i</a:t>
            </a:r>
            <a:r>
              <a:rPr lang="it-IT" sz="1800" dirty="0" smtClean="0">
                <a:solidFill>
                  <a:schemeClr val="bg1"/>
                </a:solidFill>
                <a:latin typeface="Bahnschrift SemiBold" panose="020B0502040204020203" pitchFamily="34" charset="0"/>
              </a:rPr>
              <a:t>n Europa</a:t>
            </a:r>
            <a:r>
              <a:rPr lang="ro-RO" sz="1800" dirty="0">
                <a:solidFill>
                  <a:schemeClr val="bg1"/>
                </a:solidFill>
                <a:latin typeface="Bahnschrift SemiBold" panose="020B0502040204020203" pitchFamily="34" charset="0"/>
              </a:rPr>
              <a:t/>
            </a:r>
            <a:br>
              <a:rPr lang="ro-RO" sz="1800" dirty="0">
                <a:solidFill>
                  <a:schemeClr val="bg1"/>
                </a:solidFill>
                <a:latin typeface="Bahnschrift SemiBold" panose="020B0502040204020203" pitchFamily="34" charset="0"/>
              </a:rPr>
            </a:br>
            <a:r>
              <a:rPr lang="ro-RO" sz="1800" dirty="0">
                <a:solidFill>
                  <a:schemeClr val="bg1"/>
                </a:solidFill>
                <a:latin typeface="Bahnschrift SemiBold" panose="020B0502040204020203" pitchFamily="34" charset="0"/>
              </a:rPr>
              <a:t>Prima așezare urbană a fost construită aici în secolul al III-lea î.Hr. de către </a:t>
            </a:r>
            <a:r>
              <a:rPr lang="ro-RO" sz="1800" dirty="0" smtClean="0">
                <a:solidFill>
                  <a:schemeClr val="bg1"/>
                </a:solidFill>
                <a:latin typeface="Bahnschrift SemiBold" panose="020B0502040204020203" pitchFamily="34" charset="0"/>
              </a:rPr>
              <a:t>celții, o </a:t>
            </a:r>
            <a:r>
              <a:rPr lang="ro-RO" sz="1800" dirty="0">
                <a:solidFill>
                  <a:schemeClr val="bg1"/>
                </a:solidFill>
                <a:latin typeface="Bahnschrift SemiBold" panose="020B0502040204020203" pitchFamily="34" charset="0"/>
              </a:rPr>
              <a:t>așezare mai veche decât Mesopotamia</a:t>
            </a:r>
            <a:endParaRPr lang="ro-RO" sz="1800" dirty="0">
              <a:solidFill>
                <a:schemeClr val="bg1"/>
              </a:solidFill>
              <a:latin typeface="Bahnschrift SemiBold" panose="020B0502040204020203" pitchFamily="34" charset="0"/>
            </a:endParaRPr>
          </a:p>
        </p:txBody>
      </p:sp>
      <p:sp>
        <p:nvSpPr>
          <p:cNvPr id="5" name="Rectangle 1"/>
          <p:cNvSpPr>
            <a:spLocks noGrp="1" noChangeArrowheads="1"/>
          </p:cNvSpPr>
          <p:nvPr>
            <p:ph type="title"/>
          </p:nvPr>
        </p:nvSpPr>
        <p:spPr bwMode="auto">
          <a:xfrm rot="21011874">
            <a:off x="414170" y="413729"/>
            <a:ext cx="4831405" cy="861774"/>
          </a:xfrm>
          <a:prstGeom prst="rect">
            <a:avLst/>
          </a:prstGeom>
          <a:noFill/>
          <a:ln>
            <a:noFill/>
          </a:ln>
          <a:effectLst/>
        </p:spPr>
        <p:txBody>
          <a:bodyPr vert="horz" wrap="square" lIns="0" tIns="0" rIns="0" bIns="0" numCol="1" anchor="ctr" anchorCtr="0" compatLnSpc="1">
            <a:prstTxWarp prst="textNoShape">
              <a:avLst/>
            </a:prstTxWarp>
            <a:spAutoFit/>
          </a:bodyPr>
          <a:lstStyle/>
          <a:p>
            <a:pPr lvl="0" eaLnBrk="0" fontAlgn="base" hangingPunct="0">
              <a:lnSpc>
                <a:spcPct val="100000"/>
              </a:lnSpc>
              <a:spcAft>
                <a:spcPct val="0"/>
              </a:spcAft>
            </a:pPr>
            <a:r>
              <a:rPr lang="ro-RO" sz="1400" dirty="0" smtClean="0">
                <a:solidFill>
                  <a:schemeClr val="bg1"/>
                </a:solidFill>
                <a:latin typeface="inherit"/>
              </a:rPr>
              <a:t>Sârbii, mail ales cei din Belgrad, au o</a:t>
            </a:r>
            <a:r>
              <a:rPr kumimoji="0" lang="ro-RO" sz="1400" b="0" i="0" u="none" strike="noStrike" cap="none" normalizeH="0" baseline="0" dirty="0" smtClean="0">
                <a:ln>
                  <a:noFill/>
                </a:ln>
                <a:solidFill>
                  <a:schemeClr val="bg1"/>
                </a:solidFill>
                <a:effectLst/>
                <a:latin typeface="inherit"/>
              </a:rPr>
              <a:t> ospitalitate bazata pe o credință păgână veche, o gazdă nu va obține nici un fel de favoruri de la zei dacă nu oferă un pat și mâncare unui oaspete</a:t>
            </a:r>
            <a:r>
              <a:rPr kumimoji="0" lang="ro-RO" sz="1400" b="0" i="0" u="none" strike="noStrike" cap="none" normalizeH="0" baseline="0" dirty="0" smtClean="0">
                <a:ln>
                  <a:noFill/>
                </a:ln>
                <a:solidFill>
                  <a:schemeClr val="bg1"/>
                </a:solidFill>
                <a:effectLst/>
              </a:rPr>
              <a:t> </a:t>
            </a:r>
            <a:endParaRPr kumimoji="0" lang="ro-RO" sz="1400" b="0" i="0" u="none" strike="noStrike" cap="none" normalizeH="0" baseline="0" dirty="0" smtClean="0">
              <a:ln>
                <a:noFill/>
              </a:ln>
              <a:solidFill>
                <a:schemeClr val="bg1"/>
              </a:solidFill>
              <a:effectLst/>
              <a:latin typeface="Arial" panose="020B0604020202020204"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66826">
            <a:off x="6073251" y="2280885"/>
            <a:ext cx="3916787" cy="26515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1971383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1800" dirty="0">
                <a:solidFill>
                  <a:schemeClr val="tx1">
                    <a:lumMod val="50000"/>
                    <a:lumOff val="50000"/>
                  </a:schemeClr>
                </a:solidFill>
                <a:latin typeface="Bahnschrift SemiBold" panose="020B0502040204020203" pitchFamily="34" charset="0"/>
              </a:rPr>
              <a:t>Pljeskavica, un  de mâncare la grătar cu mirodenii de carne de porc, carne de vită și de miel este o farfurie națională a Serbiei, descoperită în Belgrade, de câtre </a:t>
            </a:r>
          </a:p>
        </p:txBody>
      </p:sp>
      <p:sp>
        <p:nvSpPr>
          <p:cNvPr id="3" name="Content Placeholder 2"/>
          <p:cNvSpPr>
            <a:spLocks noGrp="1"/>
          </p:cNvSpPr>
          <p:nvPr>
            <p:ph sz="half" idx="1"/>
          </p:nvPr>
        </p:nvSpPr>
        <p:spPr>
          <a:pattFill prst="pct5">
            <a:fgClr>
              <a:schemeClr val="accent1"/>
            </a:fgClr>
            <a:bgClr>
              <a:schemeClr val="bg1"/>
            </a:bgClr>
          </a:pattFill>
        </p:spPr>
        <p:txBody>
          <a:bodyPr/>
          <a:lstStyle/>
          <a:p>
            <a:endParaRPr lang="ro-RO"/>
          </a:p>
        </p:txBody>
      </p:sp>
      <p:sp>
        <p:nvSpPr>
          <p:cNvPr id="4" name="Content Placeholder 3"/>
          <p:cNvSpPr>
            <a:spLocks noGrp="1"/>
          </p:cNvSpPr>
          <p:nvPr>
            <p:ph sz="half" idx="2"/>
          </p:nvPr>
        </p:nvSpPr>
        <p:spPr/>
        <p:txBody>
          <a:bodyPr/>
          <a:lstStyle/>
          <a:p>
            <a:endParaRPr lang="ro-RO"/>
          </a:p>
        </p:txBody>
      </p:sp>
    </p:spTree>
    <p:extLst>
      <p:ext uri="{BB962C8B-B14F-4D97-AF65-F5344CB8AC3E}">
        <p14:creationId xmlns:p14="http://schemas.microsoft.com/office/powerpoint/2010/main" val="3213877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164</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Algerian</vt:lpstr>
      <vt:lpstr>Arial</vt:lpstr>
      <vt:lpstr>Bahnschrift SemiBold</vt:lpstr>
      <vt:lpstr>Brush Script MT</vt:lpstr>
      <vt:lpstr>Calibri</vt:lpstr>
      <vt:lpstr>Calibri Light</vt:lpstr>
      <vt:lpstr>inherit</vt:lpstr>
      <vt:lpstr>Office Theme</vt:lpstr>
      <vt:lpstr>Belgrad</vt:lpstr>
      <vt:lpstr>Belgrad</vt:lpstr>
      <vt:lpstr>PowerPoint Presentation</vt:lpstr>
      <vt:lpstr>Sârbii, mail ales cei din Belgrad, au o ospitalitate bazata pe o credință păgână veche, o gazdă nu va obține nici un fel de favoruri de la zei dacă nu oferă un pat și mâncare unui oaspete </vt:lpstr>
      <vt:lpstr>Pljeskavica, un  de mâncare la grătar cu mirodenii de carne de porc, carne de vită și de miel este o farfurie națională a Serbiei, descoperită în Belgrade, de câtre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Serbia</dc:title>
  <dc:creator>elev</dc:creator>
  <cp:lastModifiedBy>elev</cp:lastModifiedBy>
  <cp:revision>9</cp:revision>
  <dcterms:created xsi:type="dcterms:W3CDTF">2018-09-25T08:39:59Z</dcterms:created>
  <dcterms:modified xsi:type="dcterms:W3CDTF">2018-10-02T09:00:47Z</dcterms:modified>
</cp:coreProperties>
</file>