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ph type="title"/>
          </p:nvPr>
        </p:nvSpPr>
        <p:spPr>
          <a:xfrm>
            <a:off x="6432550" y="549275"/>
            <a:ext cx="13989050" cy="2286000"/>
          </a:xfrm>
          <a:prstGeom prst="rect">
            <a:avLst/>
          </a:prstGeom>
        </p:spPr>
        <p:txBody>
          <a:bodyPr lIns="91439" tIns="91439" rIns="91439" bIns="91439"/>
          <a:lstStyle>
            <a:lvl1pPr defTabSz="1828800">
              <a:defRPr sz="8800">
                <a:latin typeface="Arial"/>
                <a:ea typeface="Arial"/>
                <a:cs typeface="Arial"/>
                <a:sym typeface="Arial"/>
              </a:defRPr>
            </a:lvl1pPr>
          </a:lstStyle>
          <a:p>
            <a:pPr/>
            <a:r>
              <a:t>标题文本</a:t>
            </a:r>
          </a:p>
        </p:txBody>
      </p:sp>
      <p:sp>
        <p:nvSpPr>
          <p:cNvPr id="118" name="Shape 118"/>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标题文本</a:t>
            </a:r>
          </a:p>
        </p:txBody>
      </p:sp>
      <p:sp>
        <p:nvSpPr>
          <p:cNvPr id="126" name="Shape 126"/>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27" name="Shape 1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34" name="Shape 134"/>
          <p:cNvSpPr/>
          <p:nvPr>
            <p:ph type="title"/>
          </p:nvPr>
        </p:nvSpPr>
        <p:spPr>
          <a:xfrm>
            <a:off x="6432550" y="549275"/>
            <a:ext cx="13989050" cy="2286000"/>
          </a:xfrm>
          <a:prstGeom prst="rect">
            <a:avLst/>
          </a:prstGeom>
        </p:spPr>
        <p:txBody>
          <a:bodyPr lIns="91439" tIns="91439" rIns="91439" bIns="91439"/>
          <a:lstStyle>
            <a:lvl1pPr defTabSz="1828800">
              <a:defRPr sz="8800">
                <a:latin typeface="Arial"/>
                <a:ea typeface="Arial"/>
                <a:cs typeface="Arial"/>
                <a:sym typeface="Arial"/>
              </a:defRPr>
            </a:lvl1pPr>
          </a:lstStyle>
          <a:p>
            <a:pPr/>
            <a:r>
              <a:t>标题文本</a:t>
            </a:r>
          </a:p>
        </p:txBody>
      </p:sp>
      <p:sp>
        <p:nvSpPr>
          <p:cNvPr id="135" name="Shape 135"/>
          <p:cNvSpPr/>
          <p:nvPr>
            <p:ph type="body" idx="1"/>
          </p:nvPr>
        </p:nvSpPr>
        <p:spPr>
          <a:xfrm>
            <a:off x="3962400" y="3200400"/>
            <a:ext cx="16459200" cy="9051925"/>
          </a:xfrm>
          <a:prstGeom prst="rect">
            <a:avLst/>
          </a:prstGeom>
        </p:spPr>
        <p:txBody>
          <a:bodyPr lIns="91439" tIns="91439" rIns="91439" bIns="91439" anchor="t"/>
          <a:lstStyle>
            <a:lvl1pPr marL="685800" indent="-685800" defTabSz="1828800">
              <a:spcBef>
                <a:spcPts val="1400"/>
              </a:spcBef>
              <a:buClr>
                <a:srgbClr val="99CC00"/>
              </a:buClr>
              <a:buSzPct val="100000"/>
              <a:buFont typeface="Arial"/>
              <a:buChar char="»"/>
              <a:defRPr sz="6400">
                <a:latin typeface="Arial"/>
                <a:ea typeface="Arial"/>
                <a:cs typeface="Arial"/>
                <a:sym typeface="Arial"/>
              </a:defRPr>
            </a:lvl1pPr>
            <a:lvl2pPr marL="1614311" indent="-1157111" defTabSz="1828800">
              <a:spcBef>
                <a:spcPts val="1400"/>
              </a:spcBef>
              <a:buClr>
                <a:srgbClr val="99CC00"/>
              </a:buClr>
              <a:buSzPct val="100000"/>
              <a:buFont typeface="Arial"/>
              <a:buChar char="–"/>
              <a:defRPr sz="6400">
                <a:latin typeface="Arial"/>
                <a:ea typeface="Arial"/>
                <a:cs typeface="Arial"/>
                <a:sym typeface="Arial"/>
              </a:defRPr>
            </a:lvl2pPr>
            <a:lvl3pPr marL="1998133" indent="-1083733" defTabSz="1828800">
              <a:spcBef>
                <a:spcPts val="1400"/>
              </a:spcBef>
              <a:buClr>
                <a:srgbClr val="99CC00"/>
              </a:buClr>
              <a:buSzPct val="100000"/>
              <a:buFont typeface="Arial"/>
              <a:defRPr sz="6400">
                <a:latin typeface="Arial"/>
                <a:ea typeface="Arial"/>
                <a:cs typeface="Arial"/>
                <a:sym typeface="Arial"/>
              </a:defRPr>
            </a:lvl3pPr>
            <a:lvl4pPr marL="2669822" indent="-1298222" defTabSz="1828800">
              <a:spcBef>
                <a:spcPts val="1400"/>
              </a:spcBef>
              <a:buClr>
                <a:srgbClr val="99CC00"/>
              </a:buClr>
              <a:buSzPct val="100000"/>
              <a:buFont typeface="Arial"/>
              <a:buChar char="–"/>
              <a:defRPr sz="6400">
                <a:latin typeface="Arial"/>
                <a:ea typeface="Arial"/>
                <a:cs typeface="Arial"/>
                <a:sym typeface="Arial"/>
              </a:defRPr>
            </a:lvl4pPr>
            <a:lvl5pPr marL="3273777" indent="-1444977" defTabSz="1828800">
              <a:spcBef>
                <a:spcPts val="1400"/>
              </a:spcBef>
              <a:buClr>
                <a:srgbClr val="99CC00"/>
              </a:buClr>
              <a:buSzPct val="100000"/>
              <a:buFont typeface="Arial"/>
              <a:buChar char="»"/>
              <a:defRPr sz="64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36" name="Shape 136"/>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1.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2.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3.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4.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4.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blog.mongodb.org/post/87200945828/6-rules-of-thumb-for-mongodb-schema-design-part-1"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raw.io"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raw.io" TargetMode="External"/><Relationship Id="rId3"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raw.io" TargetMode="External"/><Relationship Id="rId3" Type="http://schemas.openxmlformats.org/officeDocument/2006/relationships/image" Target="../media/image2.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raw.io" TargetMode="External"/><Relationship Id="rId3" Type="http://schemas.openxmlformats.org/officeDocument/2006/relationships/image" Target="../media/image3.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raw.io" TargetMode="External"/><Relationship Id="rId3" Type="http://schemas.openxmlformats.org/officeDocument/2006/relationships/image" Target="../media/image4.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tif"/></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tif"/></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9.png"/><Relationship Id="rId3" Type="http://schemas.openxmlformats.org/officeDocument/2006/relationships/image" Target="../media/image20.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 Id="rId3" Type="http://schemas.openxmlformats.org/officeDocument/2006/relationships/image" Target="../media/image2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e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tif"/></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6.png"/><Relationship Id="rId3" Type="http://schemas.openxmlformats.org/officeDocument/2006/relationships/image" Target="../media/image27.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8.png"/><Relationship Id="rId3" Type="http://schemas.openxmlformats.org/officeDocument/2006/relationships/image" Target="../media/image29.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ctrTitle"/>
          </p:nvPr>
        </p:nvSpPr>
        <p:spPr>
          <a:prstGeom prst="rect">
            <a:avLst/>
          </a:prstGeom>
        </p:spPr>
        <p:txBody>
          <a:bodyPr/>
          <a:lstStyle/>
          <a:p>
            <a:pPr/>
            <a:r>
              <a:t>码农的自我修养之</a:t>
            </a:r>
          </a:p>
          <a:p>
            <a:pPr/>
            <a:r>
              <a:t>从需求分析到软件设计</a:t>
            </a:r>
          </a:p>
        </p:txBody>
      </p:sp>
      <p:sp>
        <p:nvSpPr>
          <p:cNvPr id="146" name="Shape 146"/>
          <p:cNvSpPr/>
          <p:nvPr>
            <p:ph type="subTitle" sz="quarter" idx="1"/>
          </p:nvPr>
        </p:nvSpPr>
        <p:spPr>
          <a:prstGeom prst="rect">
            <a:avLst/>
          </a:prstGeom>
        </p:spPr>
        <p:txBody>
          <a:bodyPr/>
          <a:lstStyle/>
          <a:p>
            <a:pPr/>
            <a:r>
              <a:t>一种敏捷统一过程的基本建模方法</a:t>
            </a:r>
          </a:p>
        </p:txBody>
      </p:sp>
      <p:pic>
        <p:nvPicPr>
          <p:cNvPr id="147"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48" name="Shape 148"/>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49" name="Shape 149"/>
          <p:cNvSpPr/>
          <p:nvPr/>
        </p:nvSpPr>
        <p:spPr>
          <a:xfrm>
            <a:off x="1778000" y="8417759"/>
            <a:ext cx="208280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vl1pPr>
          </a:lstStyle>
          <a:p>
            <a:pPr/>
            <a:r>
              <a:t>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获取需求的主要方法</a:t>
            </a:r>
          </a:p>
        </p:txBody>
      </p:sp>
      <p:sp>
        <p:nvSpPr>
          <p:cNvPr id="178" name="Shape 178"/>
          <p:cNvSpPr/>
          <p:nvPr>
            <p:ph type="body" idx="1"/>
          </p:nvPr>
        </p:nvSpPr>
        <p:spPr>
          <a:prstGeom prst="rect">
            <a:avLst/>
          </a:prstGeom>
        </p:spPr>
        <p:txBody>
          <a:bodyPr/>
          <a:lstStyle/>
          <a:p>
            <a:pPr marL="577850" indent="-577850" defTabSz="751205">
              <a:spcBef>
                <a:spcPts val="5300"/>
              </a:spcBef>
              <a:defRPr sz="4732"/>
            </a:pPr>
            <a:r>
              <a:t>Interviewing stake holders</a:t>
            </a:r>
          </a:p>
          <a:p>
            <a:pPr marL="577850" indent="-577850" defTabSz="751205">
              <a:spcBef>
                <a:spcPts val="5300"/>
              </a:spcBef>
              <a:defRPr sz="4732"/>
            </a:pPr>
            <a:r>
              <a:t>Reviewing available documentations</a:t>
            </a:r>
          </a:p>
          <a:p>
            <a:pPr marL="577850" indent="-577850" defTabSz="751205">
              <a:spcBef>
                <a:spcPts val="5300"/>
              </a:spcBef>
              <a:defRPr sz="4732"/>
            </a:pPr>
            <a:r>
              <a:t>Observing the current system (if one exists)</a:t>
            </a:r>
          </a:p>
          <a:p>
            <a:pPr marL="577850" indent="-577850" defTabSz="751205">
              <a:spcBef>
                <a:spcPts val="5300"/>
              </a:spcBef>
              <a:defRPr sz="4732"/>
            </a:pPr>
            <a:r>
              <a:t>Apprenticing with users to learn about user's task in more details</a:t>
            </a:r>
          </a:p>
          <a:p>
            <a:pPr marL="577850" indent="-577850" defTabSz="751205">
              <a:spcBef>
                <a:spcPts val="5300"/>
              </a:spcBef>
              <a:defRPr sz="4732"/>
            </a:pPr>
            <a:r>
              <a:t>Interviewing user or stakeholders in groups</a:t>
            </a:r>
          </a:p>
          <a:p>
            <a:pPr marL="577850" indent="-577850" defTabSz="751205">
              <a:spcBef>
                <a:spcPts val="5300"/>
              </a:spcBef>
              <a:defRPr sz="4732"/>
            </a:pPr>
            <a:r>
              <a:t>Using domain specific strategies, such as Joint Application Design</a:t>
            </a:r>
          </a:p>
          <a:p>
            <a:pPr marL="577850" indent="-577850" defTabSz="751205">
              <a:spcBef>
                <a:spcPts val="5300"/>
              </a:spcBef>
              <a:defRPr sz="4732"/>
            </a:pPr>
            <a:r>
              <a:t>Brainstorming with current and potential users</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title"/>
          </p:nvPr>
        </p:nvSpPr>
        <p:spPr>
          <a:xfrm>
            <a:off x="6432550" y="546100"/>
            <a:ext cx="13989050" cy="2289175"/>
          </a:xfrm>
          <a:prstGeom prst="rect">
            <a:avLst/>
          </a:prstGeom>
        </p:spPr>
        <p:txBody>
          <a:bodyPr/>
          <a:lstStyle>
            <a:lvl1pPr algn="l">
              <a:defRPr sz="6400"/>
            </a:lvl1pPr>
          </a:lstStyle>
          <a:p>
            <a:pPr/>
            <a:r>
              <a:t>From Scenario Table to Sequence Diagram</a:t>
            </a:r>
          </a:p>
        </p:txBody>
      </p:sp>
      <p:pic>
        <p:nvPicPr>
          <p:cNvPr id="645" name="image.png"/>
          <p:cNvPicPr>
            <a:picLocks noChangeAspect="1"/>
          </p:cNvPicPr>
          <p:nvPr/>
        </p:nvPicPr>
        <p:blipFill>
          <a:blip r:embed="rId2">
            <a:extLst/>
          </a:blip>
          <a:stretch>
            <a:fillRect/>
          </a:stretch>
        </p:blipFill>
        <p:spPr>
          <a:xfrm>
            <a:off x="335221" y="3419578"/>
            <a:ext cx="22879851" cy="793556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Shape 647"/>
          <p:cNvSpPr/>
          <p:nvPr>
            <p:ph type="title"/>
          </p:nvPr>
        </p:nvSpPr>
        <p:spPr>
          <a:prstGeom prst="rect">
            <a:avLst/>
          </a:prstGeom>
        </p:spPr>
        <p:txBody>
          <a:bodyPr/>
          <a:lstStyle/>
          <a:p>
            <a:pPr/>
            <a:r>
              <a:t>从分析序列图到设计序列图</a:t>
            </a:r>
          </a:p>
        </p:txBody>
      </p:sp>
      <p:sp>
        <p:nvSpPr>
          <p:cNvPr id="648" name="Shape 648"/>
          <p:cNvSpPr/>
          <p:nvPr>
            <p:ph type="body" idx="1"/>
          </p:nvPr>
        </p:nvSpPr>
        <p:spPr>
          <a:prstGeom prst="rect">
            <a:avLst/>
          </a:prstGeom>
        </p:spPr>
        <p:txBody>
          <a:bodyPr/>
          <a:lstStyle/>
          <a:p>
            <a:pPr marL="476250" indent="-476250" defTabSz="619125">
              <a:spcBef>
                <a:spcPts val="4400"/>
              </a:spcBef>
              <a:defRPr sz="3900"/>
            </a:pPr>
            <a:r>
              <a:t>首先我们需要理解分析和设计的区别，我们可以大致总结成如下几点：</a:t>
            </a:r>
          </a:p>
          <a:p>
            <a:pPr marL="476250" indent="-476250" defTabSz="619125">
              <a:spcBef>
                <a:spcPts val="4400"/>
              </a:spcBef>
              <a:defRPr sz="3900"/>
            </a:pPr>
            <a:r>
              <a:t>	•	目的不同。分析为了搞清楚应用问题；而设计为了找出软件解决方案；</a:t>
            </a:r>
          </a:p>
          <a:p>
            <a:pPr marL="476250" indent="-476250" defTabSz="619125">
              <a:spcBef>
                <a:spcPts val="4400"/>
              </a:spcBef>
              <a:defRPr sz="3900"/>
            </a:pPr>
            <a:r>
              <a:t>	•	建模的对象不同。分析是对应用业务领域建模；而设计是对待开发的软件系统建模；</a:t>
            </a:r>
          </a:p>
          <a:p>
            <a:pPr marL="476250" indent="-476250" defTabSz="619125">
              <a:spcBef>
                <a:spcPts val="4400"/>
              </a:spcBef>
              <a:defRPr sz="3900"/>
            </a:pPr>
            <a:r>
              <a:t>	•	一个是描述（describes），一个说明（prescribes）。分析是对应用业务实际情况的描述，业务实际情况是客观存在；设计是待开发的软件解决方案如何实现应用业务的说明，软件实际上还不存在；</a:t>
            </a:r>
          </a:p>
          <a:p>
            <a:pPr marL="476250" indent="-476250" defTabSz="619125">
              <a:spcBef>
                <a:spcPts val="4400"/>
              </a:spcBef>
              <a:defRPr sz="3900"/>
            </a:pPr>
            <a:r>
              <a:t>	•	决策的依据不同；分析是基于应用问题的项目做决策；设计是基于待开发的软件系统做决策；</a:t>
            </a:r>
          </a:p>
          <a:p>
            <a:pPr marL="476250" indent="-476250" defTabSz="619125">
              <a:spcBef>
                <a:spcPts val="4400"/>
              </a:spcBef>
              <a:defRPr sz="3900"/>
            </a:pPr>
            <a:r>
              <a:t>	•	分析时应该允许多种不同的设计方案；而设计通常会减少实现上的可选择性。</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title"/>
          </p:nvPr>
        </p:nvSpPr>
        <p:spPr>
          <a:prstGeom prst="rect">
            <a:avLst/>
          </a:prstGeom>
        </p:spPr>
        <p:txBody>
          <a:bodyPr/>
          <a:lstStyle/>
          <a:p>
            <a:pPr/>
            <a:r>
              <a:t>从分析序列图到设计序列图</a:t>
            </a:r>
          </a:p>
        </p:txBody>
      </p:sp>
      <p:sp>
        <p:nvSpPr>
          <p:cNvPr id="651" name="Shape 651"/>
          <p:cNvSpPr/>
          <p:nvPr>
            <p:ph type="body" idx="1"/>
          </p:nvPr>
        </p:nvSpPr>
        <p:spPr>
          <a:prstGeom prst="rect">
            <a:avLst/>
          </a:prstGeom>
        </p:spPr>
        <p:txBody>
          <a:bodyPr/>
          <a:lstStyle/>
          <a:p>
            <a:pPr marL="476250" indent="-476250" defTabSz="619125">
              <a:spcBef>
                <a:spcPts val="4400"/>
              </a:spcBef>
              <a:defRPr sz="3900"/>
            </a:pPr>
            <a:r>
              <a:t>首先我们需要理解分析和设计的区别，我们可以大致总结成如下几点：</a:t>
            </a:r>
          </a:p>
          <a:p>
            <a:pPr marL="476250" indent="-476250" defTabSz="619125">
              <a:spcBef>
                <a:spcPts val="4400"/>
              </a:spcBef>
              <a:defRPr sz="3900"/>
            </a:pPr>
            <a:r>
              <a:t>	•	目的不同。分析为了搞清楚应用问题；而设计为了找出软件解决方案；</a:t>
            </a:r>
          </a:p>
          <a:p>
            <a:pPr marL="476250" indent="-476250" defTabSz="619125">
              <a:spcBef>
                <a:spcPts val="4400"/>
              </a:spcBef>
              <a:defRPr sz="3900"/>
            </a:pPr>
            <a:r>
              <a:t>	•	建模的对象不同。分析是对应用业务领域建模；而设计是对待开发的软件系统建模；</a:t>
            </a:r>
          </a:p>
          <a:p>
            <a:pPr marL="476250" indent="-476250" defTabSz="619125">
              <a:spcBef>
                <a:spcPts val="4400"/>
              </a:spcBef>
              <a:defRPr sz="3900"/>
            </a:pPr>
            <a:r>
              <a:t>	•	一个是描述（describes），一个说明（prescribes）。分析是对应用业务实际情况的描述，业务实际情况是客观存在；设计是待开发的软件解决方案如何实现应用业务的说明，软件实际上还不存在；</a:t>
            </a:r>
          </a:p>
          <a:p>
            <a:pPr marL="476250" indent="-476250" defTabSz="619125">
              <a:spcBef>
                <a:spcPts val="4400"/>
              </a:spcBef>
              <a:defRPr sz="3900"/>
            </a:pPr>
            <a:r>
              <a:t>	•	决策的依据不同；分析是基于应用问题的项目做决策；设计是基于待开发的软件系统做决策；</a:t>
            </a:r>
          </a:p>
          <a:p>
            <a:pPr marL="476250" indent="-476250" defTabSz="619125">
              <a:spcBef>
                <a:spcPts val="4400"/>
              </a:spcBef>
              <a:defRPr sz="3900"/>
            </a:pPr>
            <a:r>
              <a:t>	•	分析时应该允许多种不同的设计方案；而设计通常会减少实现上的可选择性。</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ph type="title"/>
          </p:nvPr>
        </p:nvSpPr>
        <p:spPr>
          <a:xfrm>
            <a:off x="6432550" y="546100"/>
            <a:ext cx="13989050" cy="2289175"/>
          </a:xfrm>
          <a:prstGeom prst="rect">
            <a:avLst/>
          </a:prstGeom>
        </p:spPr>
        <p:txBody>
          <a:bodyPr/>
          <a:lstStyle>
            <a:lvl1pPr algn="l">
              <a:defRPr sz="6400"/>
            </a:lvl1pPr>
          </a:lstStyle>
          <a:p>
            <a:pPr/>
            <a:r>
              <a:t>Modeling a Manual Library System</a:t>
            </a:r>
          </a:p>
        </p:txBody>
      </p:sp>
      <p:sp>
        <p:nvSpPr>
          <p:cNvPr id="654" name="Shape 654"/>
          <p:cNvSpPr/>
          <p:nvPr/>
        </p:nvSpPr>
        <p:spPr>
          <a:xfrm>
            <a:off x="4660900" y="2931854"/>
            <a:ext cx="5906016" cy="635517"/>
          </a:xfrm>
          <a:prstGeom prst="rect">
            <a:avLst/>
          </a:prstGeom>
          <a:ln w="12700">
            <a:miter lim="400000"/>
          </a:ln>
          <a:extLst>
            <a:ext uri="{C572A759-6A51-4108-AA02-DFA0A04FC94B}">
              <ma14:wrappingTextBoxFlag xmlns:ma14="http://schemas.microsoft.com/office/mac/drawingml/2011/main" val="1"/>
            </a:ext>
          </a:extLst>
        </p:spPr>
        <p:txBody>
          <a:bodyPr wrap="none" tIns="91439" bIns="91439" anchor="ctr">
            <a:spAutoFit/>
          </a:bodyPr>
          <a:lstStyle>
            <a:lvl1pPr algn="l" defTabSz="1828800">
              <a:defRPr sz="3200">
                <a:latin typeface="Times New Roman"/>
                <a:ea typeface="Times New Roman"/>
                <a:cs typeface="Times New Roman"/>
                <a:sym typeface="Times New Roman"/>
              </a:defRPr>
            </a:lvl1pPr>
          </a:lstStyle>
          <a:p>
            <a:pPr/>
            <a:r>
              <a:t>Patron presents id card to librarian.</a:t>
            </a:r>
          </a:p>
        </p:txBody>
      </p:sp>
      <p:grpSp>
        <p:nvGrpSpPr>
          <p:cNvPr id="668" name="Group 668"/>
          <p:cNvGrpSpPr/>
          <p:nvPr/>
        </p:nvGrpSpPr>
        <p:grpSpPr>
          <a:xfrm>
            <a:off x="4943474" y="3879849"/>
            <a:ext cx="5924552" cy="3095627"/>
            <a:chOff x="0" y="0"/>
            <a:chExt cx="5924550" cy="3095625"/>
          </a:xfrm>
        </p:grpSpPr>
        <p:sp>
          <p:nvSpPr>
            <p:cNvPr id="655" name="Shape 655"/>
            <p:cNvSpPr/>
            <p:nvPr/>
          </p:nvSpPr>
          <p:spPr>
            <a:xfrm>
              <a:off x="4733924" y="808794"/>
              <a:ext cx="3176" cy="2286832"/>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56" name="Shape 656"/>
            <p:cNvSpPr/>
            <p:nvPr/>
          </p:nvSpPr>
          <p:spPr>
            <a:xfrm>
              <a:off x="4619623" y="1297243"/>
              <a:ext cx="187327" cy="1328964"/>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nvGrpSpPr>
            <p:cNvPr id="662" name="Group 662"/>
            <p:cNvGrpSpPr/>
            <p:nvPr/>
          </p:nvGrpSpPr>
          <p:grpSpPr>
            <a:xfrm>
              <a:off x="301625" y="1027645"/>
              <a:ext cx="742951" cy="1360682"/>
              <a:chOff x="2" y="0"/>
              <a:chExt cx="742950" cy="1360680"/>
            </a:xfrm>
          </p:grpSpPr>
          <p:sp>
            <p:nvSpPr>
              <p:cNvPr id="657" name="Shape 657"/>
              <p:cNvSpPr/>
              <p:nvPr/>
            </p:nvSpPr>
            <p:spPr>
              <a:xfrm>
                <a:off x="123826" y="-1"/>
                <a:ext cx="450853" cy="453562"/>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58" name="Shape 658"/>
              <p:cNvSpPr/>
              <p:nvPr/>
            </p:nvSpPr>
            <p:spPr>
              <a:xfrm>
                <a:off x="2" y="697784"/>
                <a:ext cx="742951" cy="1"/>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59" name="Shape 659"/>
              <p:cNvSpPr/>
              <p:nvPr/>
            </p:nvSpPr>
            <p:spPr>
              <a:xfrm flipH="1">
                <a:off x="374650" y="469418"/>
                <a:ext cx="2" cy="593119"/>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60" name="Shape 660"/>
              <p:cNvSpPr/>
              <p:nvPr/>
            </p:nvSpPr>
            <p:spPr>
              <a:xfrm flipH="1">
                <a:off x="139700" y="1081564"/>
                <a:ext cx="234955" cy="27911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61" name="Shape 661"/>
              <p:cNvSpPr/>
              <p:nvPr/>
            </p:nvSpPr>
            <p:spPr>
              <a:xfrm>
                <a:off x="377826" y="1056190"/>
                <a:ext cx="234953" cy="27911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663" name="Shape 663"/>
            <p:cNvSpPr/>
            <p:nvPr/>
          </p:nvSpPr>
          <p:spPr>
            <a:xfrm>
              <a:off x="3489324" y="-1"/>
              <a:ext cx="2435227" cy="796111"/>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64" name="Shape 664"/>
            <p:cNvSpPr/>
            <p:nvPr/>
          </p:nvSpPr>
          <p:spPr>
            <a:xfrm>
              <a:off x="3641724" y="69778"/>
              <a:ext cx="2043709"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:Librarian</a:t>
              </a:r>
            </a:p>
          </p:txBody>
        </p:sp>
        <p:sp>
          <p:nvSpPr>
            <p:cNvPr id="665" name="Shape 665"/>
            <p:cNvSpPr/>
            <p:nvPr/>
          </p:nvSpPr>
          <p:spPr>
            <a:xfrm>
              <a:off x="-1" y="2492993"/>
              <a:ext cx="13390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666" name="Shape 666"/>
            <p:cNvSpPr/>
            <p:nvPr/>
          </p:nvSpPr>
          <p:spPr>
            <a:xfrm>
              <a:off x="1120773" y="1427286"/>
              <a:ext cx="3451230" cy="1"/>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67" name="Shape 667"/>
            <p:cNvSpPr/>
            <p:nvPr/>
          </p:nvSpPr>
          <p:spPr>
            <a:xfrm>
              <a:off x="1200150" y="1471690"/>
              <a:ext cx="2046486" cy="452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200">
                  <a:latin typeface="Times New Roman"/>
                  <a:ea typeface="Times New Roman"/>
                  <a:cs typeface="Times New Roman"/>
                  <a:sym typeface="Times New Roman"/>
                </a:defRPr>
              </a:lvl1pPr>
            </a:lstStyle>
            <a:p>
              <a:pPr/>
              <a:r>
                <a:t>&lt;&lt;id card&gt;&gt;</a:t>
              </a:r>
            </a:p>
          </p:txBody>
        </p:sp>
      </p:grpSp>
      <p:sp>
        <p:nvSpPr>
          <p:cNvPr id="669" name="Shape 669"/>
          <p:cNvSpPr/>
          <p:nvPr/>
        </p:nvSpPr>
        <p:spPr>
          <a:xfrm>
            <a:off x="6073775" y="8002329"/>
            <a:ext cx="8525391" cy="635517"/>
          </a:xfrm>
          <a:prstGeom prst="rect">
            <a:avLst/>
          </a:prstGeom>
          <a:ln w="12700">
            <a:miter lim="400000"/>
          </a:ln>
          <a:extLst>
            <a:ext uri="{C572A759-6A51-4108-AA02-DFA0A04FC94B}">
              <ma14:wrappingTextBoxFlag xmlns:ma14="http://schemas.microsoft.com/office/mac/drawingml/2011/main" val="1"/>
            </a:ext>
          </a:extLst>
        </p:spPr>
        <p:txBody>
          <a:bodyPr wrap="none" tIns="91439" bIns="91439" anchor="ctr">
            <a:spAutoFit/>
          </a:bodyPr>
          <a:lstStyle>
            <a:lvl1pPr algn="l" defTabSz="1828800">
              <a:defRPr sz="3200">
                <a:latin typeface="Times New Roman"/>
                <a:ea typeface="Times New Roman"/>
                <a:cs typeface="Times New Roman"/>
                <a:sym typeface="Times New Roman"/>
              </a:defRPr>
            </a:lvl1pPr>
          </a:lstStyle>
          <a:p>
            <a:pPr/>
            <a:r>
              <a:t>Librarian pulls out patron’s folder using id number.</a:t>
            </a:r>
          </a:p>
        </p:txBody>
      </p:sp>
      <p:grpSp>
        <p:nvGrpSpPr>
          <p:cNvPr id="691" name="Group 691"/>
          <p:cNvGrpSpPr/>
          <p:nvPr/>
        </p:nvGrpSpPr>
        <p:grpSpPr>
          <a:xfrm>
            <a:off x="8998370" y="8982075"/>
            <a:ext cx="10826330" cy="4161803"/>
            <a:chOff x="-44029" y="0"/>
            <a:chExt cx="10826329" cy="4161802"/>
          </a:xfrm>
        </p:grpSpPr>
        <p:sp>
          <p:nvSpPr>
            <p:cNvPr id="670" name="Shape 670"/>
            <p:cNvSpPr/>
            <p:nvPr/>
          </p:nvSpPr>
          <p:spPr>
            <a:xfrm>
              <a:off x="7480300" y="0"/>
              <a:ext cx="3302000" cy="796807"/>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71" name="Shape 671"/>
            <p:cNvSpPr/>
            <p:nvPr/>
          </p:nvSpPr>
          <p:spPr>
            <a:xfrm flipH="1">
              <a:off x="3600449" y="844423"/>
              <a:ext cx="25404" cy="3234843"/>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72" name="Shape 672"/>
            <p:cNvSpPr/>
            <p:nvPr/>
          </p:nvSpPr>
          <p:spPr>
            <a:xfrm>
              <a:off x="3530600" y="1333300"/>
              <a:ext cx="152400" cy="2009476"/>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73" name="Shape 673"/>
            <p:cNvSpPr/>
            <p:nvPr/>
          </p:nvSpPr>
          <p:spPr>
            <a:xfrm>
              <a:off x="2432645" y="58677"/>
              <a:ext cx="2361012" cy="796808"/>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74" name="Shape 674"/>
            <p:cNvSpPr/>
            <p:nvPr/>
          </p:nvSpPr>
          <p:spPr>
            <a:xfrm>
              <a:off x="2584947" y="139594"/>
              <a:ext cx="20437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:Librarian</a:t>
              </a:r>
            </a:p>
          </p:txBody>
        </p:sp>
        <p:sp>
          <p:nvSpPr>
            <p:cNvPr id="675" name="Shape 675"/>
            <p:cNvSpPr/>
            <p:nvPr/>
          </p:nvSpPr>
          <p:spPr>
            <a:xfrm>
              <a:off x="406399" y="1028546"/>
              <a:ext cx="450851" cy="453959"/>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76" name="Shape 676"/>
            <p:cNvSpPr/>
            <p:nvPr/>
          </p:nvSpPr>
          <p:spPr>
            <a:xfrm>
              <a:off x="282573" y="1726941"/>
              <a:ext cx="742953" cy="317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77" name="Shape 677"/>
            <p:cNvSpPr/>
            <p:nvPr/>
          </p:nvSpPr>
          <p:spPr>
            <a:xfrm>
              <a:off x="657224" y="1498375"/>
              <a:ext cx="3176" cy="593638"/>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78" name="Shape 678"/>
            <p:cNvSpPr/>
            <p:nvPr/>
          </p:nvSpPr>
          <p:spPr>
            <a:xfrm flipH="1">
              <a:off x="422273" y="2111057"/>
              <a:ext cx="234953" cy="279362"/>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79" name="Shape 679"/>
            <p:cNvSpPr/>
            <p:nvPr/>
          </p:nvSpPr>
          <p:spPr>
            <a:xfrm>
              <a:off x="660399" y="2085661"/>
              <a:ext cx="234953" cy="279361"/>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80" name="Shape 680"/>
            <p:cNvSpPr/>
            <p:nvPr/>
          </p:nvSpPr>
          <p:spPr>
            <a:xfrm>
              <a:off x="-44030" y="2517710"/>
              <a:ext cx="13390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681" name="Shape 681"/>
            <p:cNvSpPr/>
            <p:nvPr/>
          </p:nvSpPr>
          <p:spPr>
            <a:xfrm>
              <a:off x="1101723" y="1428536"/>
              <a:ext cx="2352677" cy="3176"/>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82" name="Shape 682"/>
            <p:cNvSpPr/>
            <p:nvPr/>
          </p:nvSpPr>
          <p:spPr>
            <a:xfrm>
              <a:off x="1181100" y="1472979"/>
              <a:ext cx="2311400" cy="452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200">
                  <a:latin typeface="Times New Roman"/>
                  <a:ea typeface="Times New Roman"/>
                  <a:cs typeface="Times New Roman"/>
                  <a:sym typeface="Times New Roman"/>
                </a:defRPr>
              </a:lvl1pPr>
            </a:lstStyle>
            <a:p>
              <a:pPr/>
              <a:r>
                <a:t>&lt;&lt;id card&gt;&gt;</a:t>
              </a:r>
            </a:p>
          </p:txBody>
        </p:sp>
        <p:sp>
          <p:nvSpPr>
            <p:cNvPr id="683" name="Shape 683"/>
            <p:cNvSpPr/>
            <p:nvPr/>
          </p:nvSpPr>
          <p:spPr>
            <a:xfrm>
              <a:off x="7378700" y="69839"/>
              <a:ext cx="3302000" cy="796808"/>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84" name="Shape 684"/>
            <p:cNvSpPr/>
            <p:nvPr/>
          </p:nvSpPr>
          <p:spPr>
            <a:xfrm>
              <a:off x="7531100" y="139679"/>
              <a:ext cx="3004146" cy="575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:PatronFolders</a:t>
              </a:r>
            </a:p>
          </p:txBody>
        </p:sp>
        <p:sp>
          <p:nvSpPr>
            <p:cNvPr id="685" name="Shape 685"/>
            <p:cNvSpPr/>
            <p:nvPr/>
          </p:nvSpPr>
          <p:spPr>
            <a:xfrm>
              <a:off x="3727450" y="1571388"/>
              <a:ext cx="5381627" cy="3177"/>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86" name="Shape 686"/>
            <p:cNvSpPr/>
            <p:nvPr/>
          </p:nvSpPr>
          <p:spPr>
            <a:xfrm>
              <a:off x="3968749" y="1587262"/>
              <a:ext cx="4854578"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600">
                  <a:latin typeface="Times New Roman"/>
                  <a:ea typeface="Times New Roman"/>
                  <a:cs typeface="Times New Roman"/>
                  <a:sym typeface="Times New Roman"/>
                </a:defRPr>
              </a:lvl1pPr>
            </a:lstStyle>
            <a:p>
              <a:pPr/>
              <a:r>
                <a:t>get folder using patron id</a:t>
              </a:r>
            </a:p>
          </p:txBody>
        </p:sp>
        <p:sp>
          <p:nvSpPr>
            <p:cNvPr id="687" name="Shape 687"/>
            <p:cNvSpPr/>
            <p:nvPr/>
          </p:nvSpPr>
          <p:spPr>
            <a:xfrm flipH="1">
              <a:off x="9172574" y="926961"/>
              <a:ext cx="25403" cy="3234842"/>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88" name="Shape 688"/>
            <p:cNvSpPr/>
            <p:nvPr/>
          </p:nvSpPr>
          <p:spPr>
            <a:xfrm>
              <a:off x="9102724" y="1415837"/>
              <a:ext cx="152403" cy="2009477"/>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89" name="Shape 689"/>
            <p:cNvSpPr/>
            <p:nvPr/>
          </p:nvSpPr>
          <p:spPr>
            <a:xfrm flipH="1">
              <a:off x="3727449" y="2891990"/>
              <a:ext cx="5381628" cy="3177"/>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90" name="Shape 690"/>
            <p:cNvSpPr/>
            <p:nvPr/>
          </p:nvSpPr>
          <p:spPr>
            <a:xfrm>
              <a:off x="5146674" y="2828500"/>
              <a:ext cx="2386658"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patron folder</a:t>
              </a:r>
            </a:p>
          </p:txBody>
        </p:sp>
      </p:grpSp>
      <p:grpSp>
        <p:nvGrpSpPr>
          <p:cNvPr id="696" name="Group 696"/>
          <p:cNvGrpSpPr/>
          <p:nvPr/>
        </p:nvGrpSpPr>
        <p:grpSpPr>
          <a:xfrm>
            <a:off x="13525500" y="3790951"/>
            <a:ext cx="4860925" cy="2200275"/>
            <a:chOff x="0" y="1"/>
            <a:chExt cx="4860925" cy="2200273"/>
          </a:xfrm>
        </p:grpSpPr>
        <p:sp>
          <p:nvSpPr>
            <p:cNvPr id="692" name="Shape 692"/>
            <p:cNvSpPr/>
            <p:nvPr/>
          </p:nvSpPr>
          <p:spPr>
            <a:xfrm>
              <a:off x="279399" y="12442"/>
              <a:ext cx="4117977" cy="20452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l" defTabSz="1828800">
                <a:defRPr sz="3200">
                  <a:latin typeface="Times New Roman"/>
                  <a:ea typeface="Times New Roman"/>
                  <a:cs typeface="Times New Roman"/>
                  <a:sym typeface="Times New Roman"/>
                </a:defRPr>
              </a:lvl1pPr>
            </a:lstStyle>
            <a:p>
              <a:pPr/>
              <a:r>
                <a:t>These are analysis sequence diagrams that model an existing system.</a:t>
              </a:r>
            </a:p>
          </p:txBody>
        </p:sp>
        <p:grpSp>
          <p:nvGrpSpPr>
            <p:cNvPr id="695" name="Group 695"/>
            <p:cNvGrpSpPr/>
            <p:nvPr/>
          </p:nvGrpSpPr>
          <p:grpSpPr>
            <a:xfrm>
              <a:off x="0" y="1"/>
              <a:ext cx="4860925" cy="2200275"/>
              <a:chOff x="0" y="1"/>
              <a:chExt cx="4860925" cy="2200273"/>
            </a:xfrm>
          </p:grpSpPr>
          <p:sp>
            <p:nvSpPr>
              <p:cNvPr id="693" name="Shape 693"/>
              <p:cNvSpPr/>
              <p:nvPr/>
            </p:nvSpPr>
            <p:spPr>
              <a:xfrm>
                <a:off x="0" y="1"/>
                <a:ext cx="4860925" cy="2200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94" name="Shape 694"/>
              <p:cNvSpPr/>
              <p:nvPr/>
            </p:nvSpPr>
            <p:spPr>
              <a:xfrm>
                <a:off x="4253307" y="1925239"/>
                <a:ext cx="607618" cy="275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6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669">
                                            <p:bg/>
                                          </p:spTgt>
                                        </p:tgtEl>
                                        <p:attrNameLst>
                                          <p:attrName>style.visibility</p:attrName>
                                        </p:attrNameLst>
                                      </p:cBhvr>
                                      <p:to>
                                        <p:strVal val="visible"/>
                                      </p:to>
                                    </p:set>
                                    <p:animEffect filter="box(out)" transition="in">
                                      <p:cBhvr>
                                        <p:cTn id="17" dur="1000"/>
                                        <p:tgtEl>
                                          <p:spTgt spid="669">
                                            <p:bg/>
                                          </p:spTgt>
                                        </p:tgtEl>
                                      </p:cBhvr>
                                    </p:animEffect>
                                  </p:childTnLst>
                                </p:cTn>
                              </p:par>
                              <p:par>
                                <p:cTn id="18" presetClass="entr" nodeType="withEffect" presetSubtype="32" presetID="4" grpId="3" fill="hold">
                                  <p:stCondLst>
                                    <p:cond delay="0"/>
                                  </p:stCondLst>
                                  <p:iterate type="el" backwards="0">
                                    <p:tmAbs val="0"/>
                                  </p:iterate>
                                  <p:childTnLst>
                                    <p:set>
                                      <p:cBhvr>
                                        <p:cTn id="19" fill="hold"/>
                                        <p:tgtEl>
                                          <p:spTgt spid="669">
                                            <p:txEl>
                                              <p:pRg st="0" end="0"/>
                                            </p:txEl>
                                          </p:spTgt>
                                        </p:tgtEl>
                                        <p:attrNameLst>
                                          <p:attrName>style.visibility</p:attrName>
                                        </p:attrNameLst>
                                      </p:cBhvr>
                                      <p:to>
                                        <p:strVal val="visible"/>
                                      </p:to>
                                    </p:set>
                                    <p:animEffect filter="box(out)" transition="in">
                                      <p:cBhvr>
                                        <p:cTn id="20" dur="1000"/>
                                        <p:tgtEl>
                                          <p:spTgt spid="66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6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6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54" grpId="1"/>
      <p:bldP build="whole" bldLvl="1" animBg="1" rev="0" advAuto="0" spid="668" grpId="2"/>
      <p:bldP build="p" bldLvl="5" animBg="1" rev="0" advAuto="0" spid="669" grpId="3"/>
      <p:bldP build="whole" bldLvl="1" animBg="1" rev="0" advAuto="0" spid="691" grpId="4"/>
      <p:bldP build="whole" bldLvl="1" animBg="1" rev="0" advAuto="0" spid="696" grpId="5"/>
    </p:bldLst>
  </p:timing>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 name="Shape 698"/>
          <p:cNvSpPr/>
          <p:nvPr>
            <p:ph type="title"/>
          </p:nvPr>
        </p:nvSpPr>
        <p:spPr>
          <a:xfrm>
            <a:off x="6432550" y="546100"/>
            <a:ext cx="13989050" cy="2289175"/>
          </a:xfrm>
          <a:prstGeom prst="rect">
            <a:avLst/>
          </a:prstGeom>
        </p:spPr>
        <p:txBody>
          <a:bodyPr/>
          <a:lstStyle>
            <a:lvl1pPr algn="l">
              <a:defRPr sz="6400"/>
            </a:lvl1pPr>
          </a:lstStyle>
          <a:p>
            <a:pPr/>
            <a:r>
              <a:t>Analysis/Informal Sequence Diagram</a:t>
            </a:r>
          </a:p>
        </p:txBody>
      </p:sp>
      <p:sp>
        <p:nvSpPr>
          <p:cNvPr id="699" name="Shape 699"/>
          <p:cNvSpPr/>
          <p:nvPr/>
        </p:nvSpPr>
        <p:spPr>
          <a:xfrm>
            <a:off x="6130925" y="7232650"/>
            <a:ext cx="6729314" cy="11722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828800">
              <a:defRPr sz="4000">
                <a:latin typeface="Times New Roman"/>
                <a:ea typeface="Times New Roman"/>
                <a:cs typeface="Times New Roman"/>
                <a:sym typeface="Times New Roman"/>
              </a:defRPr>
            </a:pPr>
            <a:r>
              <a:t>Patron submits uid and password</a:t>
            </a:r>
          </a:p>
          <a:p>
            <a:pPr algn="l" defTabSz="1828800">
              <a:defRPr sz="4000">
                <a:latin typeface="Times New Roman"/>
                <a:ea typeface="Times New Roman"/>
                <a:cs typeface="Times New Roman"/>
                <a:sym typeface="Times New Roman"/>
              </a:defRPr>
            </a:pPr>
            <a:r>
              <a:t>to LoginGui.</a:t>
            </a:r>
          </a:p>
        </p:txBody>
      </p:sp>
      <p:sp>
        <p:nvSpPr>
          <p:cNvPr id="700" name="Shape 700"/>
          <p:cNvSpPr/>
          <p:nvPr/>
        </p:nvSpPr>
        <p:spPr>
          <a:xfrm>
            <a:off x="14420850" y="10668000"/>
            <a:ext cx="6372225" cy="26475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828800">
              <a:defRPr sz="3600">
                <a:latin typeface="Times New Roman"/>
                <a:ea typeface="Times New Roman"/>
                <a:cs typeface="Times New Roman"/>
                <a:sym typeface="Times New Roman"/>
              </a:defRPr>
            </a:pPr>
            <a:r>
              <a:t>LoginGui calls LoginController to</a:t>
            </a:r>
          </a:p>
          <a:p>
            <a:pPr algn="l" defTabSz="1828800">
              <a:defRPr sz="3600">
                <a:latin typeface="Times New Roman"/>
                <a:ea typeface="Times New Roman"/>
                <a:cs typeface="Times New Roman"/>
                <a:sym typeface="Times New Roman"/>
              </a:defRPr>
            </a:pPr>
            <a:r>
              <a:t>verify the login. The controller returns a msg indicating result of verification. LoginGui shows msg to Patron.</a:t>
            </a:r>
          </a:p>
        </p:txBody>
      </p:sp>
      <p:grpSp>
        <p:nvGrpSpPr>
          <p:cNvPr id="724" name="Group 724"/>
          <p:cNvGrpSpPr/>
          <p:nvPr/>
        </p:nvGrpSpPr>
        <p:grpSpPr>
          <a:xfrm>
            <a:off x="4667249" y="8994774"/>
            <a:ext cx="11087101" cy="4267285"/>
            <a:chOff x="0" y="0"/>
            <a:chExt cx="11087100" cy="4267283"/>
          </a:xfrm>
        </p:grpSpPr>
        <p:sp>
          <p:nvSpPr>
            <p:cNvPr id="701" name="Shape 701"/>
            <p:cNvSpPr/>
            <p:nvPr/>
          </p:nvSpPr>
          <p:spPr>
            <a:xfrm flipH="1">
              <a:off x="3600449" y="790453"/>
              <a:ext cx="25404" cy="3234836"/>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02" name="Shape 702"/>
            <p:cNvSpPr/>
            <p:nvPr/>
          </p:nvSpPr>
          <p:spPr>
            <a:xfrm>
              <a:off x="3530600" y="1279329"/>
              <a:ext cx="152400" cy="2009472"/>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03" name="Shape 703"/>
            <p:cNvSpPr/>
            <p:nvPr/>
          </p:nvSpPr>
          <p:spPr>
            <a:xfrm>
              <a:off x="2400298" y="-1"/>
              <a:ext cx="2520954" cy="796806"/>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04" name="Shape 704"/>
            <p:cNvSpPr/>
            <p:nvPr/>
          </p:nvSpPr>
          <p:spPr>
            <a:xfrm>
              <a:off x="2552700" y="69839"/>
              <a:ext cx="2129284"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:LoginGui</a:t>
              </a:r>
            </a:p>
          </p:txBody>
        </p:sp>
        <p:sp>
          <p:nvSpPr>
            <p:cNvPr id="705" name="Shape 705"/>
            <p:cNvSpPr/>
            <p:nvPr/>
          </p:nvSpPr>
          <p:spPr>
            <a:xfrm>
              <a:off x="406399" y="974575"/>
              <a:ext cx="450851" cy="453959"/>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06" name="Shape 706"/>
            <p:cNvSpPr/>
            <p:nvPr/>
          </p:nvSpPr>
          <p:spPr>
            <a:xfrm>
              <a:off x="282573" y="1672969"/>
              <a:ext cx="742953" cy="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07" name="Shape 707"/>
            <p:cNvSpPr/>
            <p:nvPr/>
          </p:nvSpPr>
          <p:spPr>
            <a:xfrm flipH="1">
              <a:off x="657223" y="1444404"/>
              <a:ext cx="3" cy="59363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08" name="Shape 708"/>
            <p:cNvSpPr/>
            <p:nvPr/>
          </p:nvSpPr>
          <p:spPr>
            <a:xfrm flipH="1">
              <a:off x="422273" y="2057087"/>
              <a:ext cx="234953" cy="279359"/>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09" name="Shape 709"/>
            <p:cNvSpPr/>
            <p:nvPr/>
          </p:nvSpPr>
          <p:spPr>
            <a:xfrm>
              <a:off x="660399" y="2031691"/>
              <a:ext cx="234953" cy="279359"/>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10" name="Shape 710"/>
            <p:cNvSpPr/>
            <p:nvPr/>
          </p:nvSpPr>
          <p:spPr>
            <a:xfrm>
              <a:off x="-1" y="3691963"/>
              <a:ext cx="13390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711" name="Shape 711"/>
            <p:cNvSpPr/>
            <p:nvPr/>
          </p:nvSpPr>
          <p:spPr>
            <a:xfrm>
              <a:off x="1101723" y="1374565"/>
              <a:ext cx="2352677" cy="3176"/>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12" name="Shape 712"/>
            <p:cNvSpPr/>
            <p:nvPr/>
          </p:nvSpPr>
          <p:spPr>
            <a:xfrm>
              <a:off x="1181100" y="1419008"/>
              <a:ext cx="2311400"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200">
                  <a:latin typeface="Times New Roman"/>
                  <a:ea typeface="Times New Roman"/>
                  <a:cs typeface="Times New Roman"/>
                  <a:sym typeface="Times New Roman"/>
                </a:defRPr>
              </a:lvl1pPr>
            </a:lstStyle>
            <a:p>
              <a:pPr/>
              <a:r>
                <a:t>&lt;&lt;uid, pass-word&gt;&gt;</a:t>
              </a:r>
            </a:p>
          </p:txBody>
        </p:sp>
        <p:sp>
          <p:nvSpPr>
            <p:cNvPr id="713" name="Shape 713"/>
            <p:cNvSpPr/>
            <p:nvPr/>
          </p:nvSpPr>
          <p:spPr>
            <a:xfrm>
              <a:off x="7378700" y="15871"/>
              <a:ext cx="3708400" cy="796806"/>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14" name="Shape 714"/>
            <p:cNvSpPr/>
            <p:nvPr/>
          </p:nvSpPr>
          <p:spPr>
            <a:xfrm>
              <a:off x="7531100" y="85710"/>
              <a:ext cx="3455343"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:LoginController</a:t>
              </a:r>
            </a:p>
          </p:txBody>
        </p:sp>
        <p:sp>
          <p:nvSpPr>
            <p:cNvPr id="715" name="Shape 715"/>
            <p:cNvSpPr/>
            <p:nvPr/>
          </p:nvSpPr>
          <p:spPr>
            <a:xfrm>
              <a:off x="3727450" y="1517419"/>
              <a:ext cx="5381627" cy="3177"/>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16" name="Shape 716"/>
            <p:cNvSpPr/>
            <p:nvPr/>
          </p:nvSpPr>
          <p:spPr>
            <a:xfrm>
              <a:off x="3857624" y="1533291"/>
              <a:ext cx="5143502" cy="1047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3600">
                  <a:latin typeface="Times New Roman"/>
                  <a:ea typeface="Times New Roman"/>
                  <a:cs typeface="Times New Roman"/>
                  <a:sym typeface="Times New Roman"/>
                </a:defRPr>
              </a:pPr>
              <a:r>
                <a:t>LoginGui object verifies w/</a:t>
              </a:r>
            </a:p>
            <a:p>
              <a:pPr algn="l" defTabSz="1828800">
                <a:defRPr sz="3600">
                  <a:latin typeface="Times New Roman"/>
                  <a:ea typeface="Times New Roman"/>
                  <a:cs typeface="Times New Roman"/>
                  <a:sym typeface="Times New Roman"/>
                </a:defRPr>
              </a:pPr>
              <a:r>
                <a:t>LoginController object</a:t>
              </a:r>
            </a:p>
          </p:txBody>
        </p:sp>
        <p:sp>
          <p:nvSpPr>
            <p:cNvPr id="717" name="Shape 717"/>
            <p:cNvSpPr/>
            <p:nvPr/>
          </p:nvSpPr>
          <p:spPr>
            <a:xfrm flipH="1">
              <a:off x="1168400" y="3012616"/>
              <a:ext cx="2352676" cy="3177"/>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18" name="Shape 718"/>
            <p:cNvSpPr/>
            <p:nvPr/>
          </p:nvSpPr>
          <p:spPr>
            <a:xfrm>
              <a:off x="1454149" y="3066584"/>
              <a:ext cx="1806229"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sp>
          <p:nvSpPr>
            <p:cNvPr id="719" name="Shape 719"/>
            <p:cNvSpPr/>
            <p:nvPr/>
          </p:nvSpPr>
          <p:spPr>
            <a:xfrm flipH="1">
              <a:off x="685797" y="2514218"/>
              <a:ext cx="9530" cy="1241238"/>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20" name="Shape 720"/>
            <p:cNvSpPr/>
            <p:nvPr/>
          </p:nvSpPr>
          <p:spPr>
            <a:xfrm flipH="1">
              <a:off x="9172574" y="872991"/>
              <a:ext cx="25403" cy="3234836"/>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21" name="Shape 721"/>
            <p:cNvSpPr/>
            <p:nvPr/>
          </p:nvSpPr>
          <p:spPr>
            <a:xfrm>
              <a:off x="9102724" y="1361867"/>
              <a:ext cx="152403" cy="2009472"/>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22" name="Shape 722"/>
            <p:cNvSpPr/>
            <p:nvPr/>
          </p:nvSpPr>
          <p:spPr>
            <a:xfrm flipH="1">
              <a:off x="3727449" y="2838018"/>
              <a:ext cx="5381628" cy="3177"/>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23" name="Shape 723"/>
            <p:cNvSpPr/>
            <p:nvPr/>
          </p:nvSpPr>
          <p:spPr>
            <a:xfrm>
              <a:off x="5146673" y="2774528"/>
              <a:ext cx="1806229"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grpSp>
      <p:grpSp>
        <p:nvGrpSpPr>
          <p:cNvPr id="738" name="Group 738"/>
          <p:cNvGrpSpPr/>
          <p:nvPr/>
        </p:nvGrpSpPr>
        <p:grpSpPr>
          <a:xfrm>
            <a:off x="6657974" y="3857624"/>
            <a:ext cx="5924552" cy="3095627"/>
            <a:chOff x="0" y="0"/>
            <a:chExt cx="5924550" cy="3095625"/>
          </a:xfrm>
        </p:grpSpPr>
        <p:sp>
          <p:nvSpPr>
            <p:cNvPr id="725" name="Shape 725"/>
            <p:cNvSpPr/>
            <p:nvPr/>
          </p:nvSpPr>
          <p:spPr>
            <a:xfrm>
              <a:off x="4733924" y="808794"/>
              <a:ext cx="3176" cy="2286832"/>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26" name="Shape 726"/>
            <p:cNvSpPr/>
            <p:nvPr/>
          </p:nvSpPr>
          <p:spPr>
            <a:xfrm>
              <a:off x="4619623" y="1297243"/>
              <a:ext cx="187327" cy="1328964"/>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nvGrpSpPr>
            <p:cNvPr id="732" name="Group 732"/>
            <p:cNvGrpSpPr/>
            <p:nvPr/>
          </p:nvGrpSpPr>
          <p:grpSpPr>
            <a:xfrm>
              <a:off x="301625" y="1027645"/>
              <a:ext cx="742951" cy="1360682"/>
              <a:chOff x="2" y="0"/>
              <a:chExt cx="742950" cy="1360680"/>
            </a:xfrm>
          </p:grpSpPr>
          <p:sp>
            <p:nvSpPr>
              <p:cNvPr id="727" name="Shape 727"/>
              <p:cNvSpPr/>
              <p:nvPr/>
            </p:nvSpPr>
            <p:spPr>
              <a:xfrm>
                <a:off x="123826" y="-1"/>
                <a:ext cx="450853" cy="453562"/>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28" name="Shape 728"/>
              <p:cNvSpPr/>
              <p:nvPr/>
            </p:nvSpPr>
            <p:spPr>
              <a:xfrm>
                <a:off x="2" y="697784"/>
                <a:ext cx="742951" cy="1"/>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29" name="Shape 729"/>
              <p:cNvSpPr/>
              <p:nvPr/>
            </p:nvSpPr>
            <p:spPr>
              <a:xfrm flipH="1">
                <a:off x="374650" y="469418"/>
                <a:ext cx="2" cy="593119"/>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30" name="Shape 730"/>
              <p:cNvSpPr/>
              <p:nvPr/>
            </p:nvSpPr>
            <p:spPr>
              <a:xfrm flipH="1">
                <a:off x="139700" y="1081564"/>
                <a:ext cx="234953" cy="27911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31" name="Shape 731"/>
              <p:cNvSpPr/>
              <p:nvPr/>
            </p:nvSpPr>
            <p:spPr>
              <a:xfrm>
                <a:off x="377826" y="1056190"/>
                <a:ext cx="234953" cy="27911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733" name="Shape 733"/>
            <p:cNvSpPr/>
            <p:nvPr/>
          </p:nvSpPr>
          <p:spPr>
            <a:xfrm>
              <a:off x="3489324" y="-1"/>
              <a:ext cx="2435227" cy="796111"/>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34" name="Shape 734"/>
            <p:cNvSpPr/>
            <p:nvPr/>
          </p:nvSpPr>
          <p:spPr>
            <a:xfrm>
              <a:off x="3641723" y="69778"/>
              <a:ext cx="2129285"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:LoginGui</a:t>
              </a:r>
            </a:p>
          </p:txBody>
        </p:sp>
        <p:sp>
          <p:nvSpPr>
            <p:cNvPr id="735" name="Shape 735"/>
            <p:cNvSpPr/>
            <p:nvPr/>
          </p:nvSpPr>
          <p:spPr>
            <a:xfrm>
              <a:off x="-1" y="2492993"/>
              <a:ext cx="13390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736" name="Shape 736"/>
            <p:cNvSpPr/>
            <p:nvPr/>
          </p:nvSpPr>
          <p:spPr>
            <a:xfrm>
              <a:off x="1120773" y="1427286"/>
              <a:ext cx="3451230" cy="1"/>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37" name="Shape 737"/>
            <p:cNvSpPr/>
            <p:nvPr/>
          </p:nvSpPr>
          <p:spPr>
            <a:xfrm>
              <a:off x="1200150" y="1471690"/>
              <a:ext cx="3187105" cy="452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200">
                  <a:latin typeface="Times New Roman"/>
                  <a:ea typeface="Times New Roman"/>
                  <a:cs typeface="Times New Roman"/>
                  <a:sym typeface="Times New Roman"/>
                </a:defRPr>
              </a:lvl1pPr>
            </a:lstStyle>
            <a:p>
              <a:pPr/>
              <a:r>
                <a:t>&lt;&lt;uid, password&gt;&gt;</a:t>
              </a:r>
            </a:p>
          </p:txBody>
        </p:sp>
      </p:grpSp>
      <p:grpSp>
        <p:nvGrpSpPr>
          <p:cNvPr id="742" name="Group 742"/>
          <p:cNvGrpSpPr/>
          <p:nvPr/>
        </p:nvGrpSpPr>
        <p:grpSpPr>
          <a:xfrm>
            <a:off x="11445876" y="5641975"/>
            <a:ext cx="6257924" cy="2200276"/>
            <a:chOff x="1" y="0"/>
            <a:chExt cx="6257923" cy="2200274"/>
          </a:xfrm>
        </p:grpSpPr>
        <p:pic>
          <p:nvPicPr>
            <p:cNvPr id="739" name="image.png"/>
            <p:cNvPicPr>
              <a:picLocks noChangeAspect="1"/>
            </p:cNvPicPr>
            <p:nvPr/>
          </p:nvPicPr>
          <p:blipFill>
            <a:blip r:embed="rId2">
              <a:extLst/>
            </a:blip>
            <a:stretch>
              <a:fillRect/>
            </a:stretch>
          </p:blipFill>
          <p:spPr>
            <a:xfrm>
              <a:off x="2087034" y="336549"/>
              <a:ext cx="4170891" cy="1863727"/>
            </a:xfrm>
            <a:prstGeom prst="rect">
              <a:avLst/>
            </a:prstGeom>
            <a:ln w="12700" cap="flat">
              <a:noFill/>
              <a:miter lim="400000"/>
            </a:ln>
            <a:effectLst/>
          </p:spPr>
        </p:pic>
        <p:sp>
          <p:nvSpPr>
            <p:cNvPr id="740" name="Shape 740"/>
            <p:cNvSpPr/>
            <p:nvPr/>
          </p:nvSpPr>
          <p:spPr>
            <a:xfrm>
              <a:off x="2303043" y="387349"/>
              <a:ext cx="3700754" cy="158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600">
                  <a:latin typeface="Times New Roman"/>
                  <a:ea typeface="Times New Roman"/>
                  <a:cs typeface="Times New Roman"/>
                  <a:sym typeface="Times New Roman"/>
                </a:defRPr>
              </a:lvl1pPr>
            </a:lstStyle>
            <a:p>
              <a:pPr/>
              <a:r>
                <a:t>the object is processing the request.</a:t>
              </a:r>
            </a:p>
          </p:txBody>
        </p:sp>
        <p:sp>
          <p:nvSpPr>
            <p:cNvPr id="741" name="Shape 741"/>
            <p:cNvSpPr/>
            <p:nvPr/>
          </p:nvSpPr>
          <p:spPr>
            <a:xfrm>
              <a:off x="1" y="0"/>
              <a:ext cx="2099742" cy="606426"/>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748" name="Group 748"/>
          <p:cNvGrpSpPr/>
          <p:nvPr/>
        </p:nvGrpSpPr>
        <p:grpSpPr>
          <a:xfrm>
            <a:off x="5842001" y="2505075"/>
            <a:ext cx="3619500" cy="2736850"/>
            <a:chOff x="1" y="0"/>
            <a:chExt cx="3619498" cy="2736849"/>
          </a:xfrm>
        </p:grpSpPr>
        <p:sp>
          <p:nvSpPr>
            <p:cNvPr id="743" name="Shape 743"/>
            <p:cNvSpPr/>
            <p:nvPr/>
          </p:nvSpPr>
          <p:spPr>
            <a:xfrm>
              <a:off x="203201" y="38055"/>
              <a:ext cx="2905126" cy="1580779"/>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600">
                  <a:latin typeface="Times New Roman"/>
                  <a:ea typeface="Times New Roman"/>
                  <a:cs typeface="Times New Roman"/>
                  <a:sym typeface="Times New Roman"/>
                </a:defRPr>
              </a:lvl1pPr>
            </a:lstStyle>
            <a:p>
              <a:pPr/>
              <a:r>
                <a:t>info exchange b/t actor and object</a:t>
              </a:r>
            </a:p>
          </p:txBody>
        </p:sp>
        <p:sp>
          <p:nvSpPr>
            <p:cNvPr id="744" name="Shape 744"/>
            <p:cNvSpPr/>
            <p:nvPr/>
          </p:nvSpPr>
          <p:spPr>
            <a:xfrm flipH="1" flipV="1">
              <a:off x="2797174" y="1690312"/>
              <a:ext cx="822327" cy="1046538"/>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nvGrpSpPr>
            <p:cNvPr id="747" name="Group 747"/>
            <p:cNvGrpSpPr/>
            <p:nvPr/>
          </p:nvGrpSpPr>
          <p:grpSpPr>
            <a:xfrm>
              <a:off x="1" y="0"/>
              <a:ext cx="2927350" cy="1810825"/>
              <a:chOff x="1" y="0"/>
              <a:chExt cx="2927348" cy="1810824"/>
            </a:xfrm>
          </p:grpSpPr>
          <p:sp>
            <p:nvSpPr>
              <p:cNvPr id="745" name="Shape 745"/>
              <p:cNvSpPr/>
              <p:nvPr/>
            </p:nvSpPr>
            <p:spPr>
              <a:xfrm>
                <a:off x="1" y="0"/>
                <a:ext cx="2927350" cy="1810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46" name="Shape 746"/>
              <p:cNvSpPr/>
              <p:nvPr/>
            </p:nvSpPr>
            <p:spPr>
              <a:xfrm>
                <a:off x="2561430" y="1584469"/>
                <a:ext cx="365921" cy="2263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grpSp>
      <p:grpSp>
        <p:nvGrpSpPr>
          <p:cNvPr id="754" name="Group 754"/>
          <p:cNvGrpSpPr/>
          <p:nvPr/>
        </p:nvGrpSpPr>
        <p:grpSpPr>
          <a:xfrm>
            <a:off x="12563477" y="3959227"/>
            <a:ext cx="5676899" cy="1301748"/>
            <a:chOff x="2" y="2"/>
            <a:chExt cx="5676897" cy="1301747"/>
          </a:xfrm>
        </p:grpSpPr>
        <p:sp>
          <p:nvSpPr>
            <p:cNvPr id="749" name="Shape 749"/>
            <p:cNvSpPr/>
            <p:nvPr/>
          </p:nvSpPr>
          <p:spPr>
            <a:xfrm>
              <a:off x="2245980" y="31751"/>
              <a:ext cx="3249843" cy="1047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600">
                  <a:latin typeface="Times New Roman"/>
                  <a:ea typeface="Times New Roman"/>
                  <a:cs typeface="Times New Roman"/>
                  <a:sym typeface="Times New Roman"/>
                </a:defRPr>
              </a:lvl1pPr>
            </a:lstStyle>
            <a:p>
              <a:pPr/>
              <a:r>
                <a:t>an object of LoginGui class</a:t>
              </a:r>
            </a:p>
          </p:txBody>
        </p:sp>
        <p:sp>
          <p:nvSpPr>
            <p:cNvPr id="750" name="Shape 750"/>
            <p:cNvSpPr/>
            <p:nvPr/>
          </p:nvSpPr>
          <p:spPr>
            <a:xfrm>
              <a:off x="2" y="212725"/>
              <a:ext cx="2033137" cy="3"/>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nvGrpSpPr>
            <p:cNvPr id="753" name="Group 753"/>
            <p:cNvGrpSpPr/>
            <p:nvPr/>
          </p:nvGrpSpPr>
          <p:grpSpPr>
            <a:xfrm>
              <a:off x="2017253" y="2"/>
              <a:ext cx="3659648" cy="1301749"/>
              <a:chOff x="0" y="2"/>
              <a:chExt cx="3659646" cy="1301747"/>
            </a:xfrm>
          </p:grpSpPr>
          <p:sp>
            <p:nvSpPr>
              <p:cNvPr id="751" name="Shape 751"/>
              <p:cNvSpPr/>
              <p:nvPr/>
            </p:nvSpPr>
            <p:spPr>
              <a:xfrm>
                <a:off x="0" y="2"/>
                <a:ext cx="3659647" cy="1301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52" name="Shape 752"/>
              <p:cNvSpPr/>
              <p:nvPr/>
            </p:nvSpPr>
            <p:spPr>
              <a:xfrm>
                <a:off x="3202189" y="1139030"/>
                <a:ext cx="457458" cy="1627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32" presetID="4" grpId="3" fill="hold">
                                  <p:stCondLst>
                                    <p:cond delay="0"/>
                                  </p:stCondLst>
                                  <p:iterate type="el" backwards="0">
                                    <p:tmAbs val="0"/>
                                  </p:iterate>
                                  <p:childTnLst>
                                    <p:set>
                                      <p:cBhvr>
                                        <p:cTn id="14" fill="hold"/>
                                        <p:tgtEl>
                                          <p:spTgt spid="700"/>
                                        </p:tgtEl>
                                        <p:attrNameLst>
                                          <p:attrName>style.visibility</p:attrName>
                                        </p:attrNameLst>
                                      </p:cBhvr>
                                      <p:to>
                                        <p:strVal val="visible"/>
                                      </p:to>
                                    </p:set>
                                    <p:animEffect filter="box(out)" transition="in">
                                      <p:cBhvr>
                                        <p:cTn id="15" dur="1000"/>
                                        <p:tgtEl>
                                          <p:spTgt spid="700"/>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32" presetID="4" grpId="4" fill="hold">
                                  <p:stCondLst>
                                    <p:cond delay="0"/>
                                  </p:stCondLst>
                                  <p:iterate type="el" backwards="0">
                                    <p:tmAbs val="0"/>
                                  </p:iterate>
                                  <p:childTnLst>
                                    <p:set>
                                      <p:cBhvr>
                                        <p:cTn id="19" fill="hold"/>
                                        <p:tgtEl>
                                          <p:spTgt spid="724"/>
                                        </p:tgtEl>
                                        <p:attrNameLst>
                                          <p:attrName>style.visibility</p:attrName>
                                        </p:attrNameLst>
                                      </p:cBhvr>
                                      <p:to>
                                        <p:strVal val="visible"/>
                                      </p:to>
                                    </p:set>
                                    <p:animEffect filter="box(out)" transition="in">
                                      <p:cBhvr>
                                        <p:cTn id="20" dur="1000"/>
                                        <p:tgtEl>
                                          <p:spTgt spid="724"/>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7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el" backwards="0">
                                    <p:tmAbs val="0"/>
                                  </p:iterate>
                                  <p:childTnLst>
                                    <p:set>
                                      <p:cBhvr>
                                        <p:cTn id="28" fill="hold"/>
                                        <p:tgtEl>
                                          <p:spTgt spid="7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el" backwards="0">
                                    <p:tmAbs val="0"/>
                                  </p:iterate>
                                  <p:childTnLst>
                                    <p:set>
                                      <p:cBhvr>
                                        <p:cTn id="32" fill="hold"/>
                                        <p:tgtEl>
                                          <p:spTgt spid="7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8" grpId="2"/>
      <p:bldP build="whole" bldLvl="1" animBg="1" rev="0" advAuto="0" spid="724" grpId="4"/>
      <p:bldP build="whole" bldLvl="1" animBg="1" rev="0" advAuto="0" spid="754" grpId="5"/>
      <p:bldP build="whole" bldLvl="1" animBg="1" rev="0" advAuto="0" spid="699" grpId="1"/>
      <p:bldP build="whole" bldLvl="1" animBg="1" rev="0" advAuto="0" spid="748" grpId="6"/>
      <p:bldP build="whole" bldLvl="1" animBg="1" rev="0" advAuto="0" spid="700" grpId="3"/>
      <p:bldP build="whole" bldLvl="1" animBg="1" rev="0" advAuto="0" spid="742" grpId="7"/>
    </p:bldLst>
  </p:timing>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6" name="Shape 756"/>
          <p:cNvSpPr/>
          <p:nvPr>
            <p:ph type="title"/>
          </p:nvPr>
        </p:nvSpPr>
        <p:spPr>
          <a:xfrm>
            <a:off x="6432550" y="546100"/>
            <a:ext cx="13989050" cy="2289175"/>
          </a:xfrm>
          <a:prstGeom prst="rect">
            <a:avLst/>
          </a:prstGeom>
        </p:spPr>
        <p:txBody>
          <a:bodyPr/>
          <a:lstStyle>
            <a:lvl1pPr algn="l"/>
          </a:lstStyle>
          <a:p>
            <a:pPr/>
            <a:r>
              <a:t>From Analysis to Design</a:t>
            </a:r>
          </a:p>
        </p:txBody>
      </p:sp>
      <p:grpSp>
        <p:nvGrpSpPr>
          <p:cNvPr id="760" name="Group 760"/>
          <p:cNvGrpSpPr/>
          <p:nvPr/>
        </p:nvGrpSpPr>
        <p:grpSpPr>
          <a:xfrm>
            <a:off x="4857749" y="9029701"/>
            <a:ext cx="11433176" cy="1536699"/>
            <a:chOff x="0" y="1"/>
            <a:chExt cx="11433175" cy="1536698"/>
          </a:xfrm>
        </p:grpSpPr>
        <p:sp>
          <p:nvSpPr>
            <p:cNvPr id="757" name="Shape 757"/>
            <p:cNvSpPr/>
            <p:nvPr/>
          </p:nvSpPr>
          <p:spPr>
            <a:xfrm>
              <a:off x="5489573" y="636316"/>
              <a:ext cx="5943602" cy="677675"/>
            </a:xfrm>
            <a:prstGeom prst="rect">
              <a:avLst/>
            </a:prstGeom>
            <a:solidFill>
              <a:srgbClr val="FF99FF"/>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58" name="Shape 758"/>
            <p:cNvSpPr/>
            <p:nvPr/>
          </p:nvSpPr>
          <p:spPr>
            <a:xfrm>
              <a:off x="-1" y="569502"/>
              <a:ext cx="2422527" cy="967198"/>
            </a:xfrm>
            <a:prstGeom prst="rect">
              <a:avLst/>
            </a:prstGeom>
            <a:solidFill>
              <a:srgbClr val="FF99FF"/>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59" name="Shape 759"/>
            <p:cNvSpPr/>
            <p:nvPr/>
          </p:nvSpPr>
          <p:spPr>
            <a:xfrm flipH="1" rot="16200000">
              <a:off x="4569753" y="-3248954"/>
              <a:ext cx="636315" cy="7134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40" y="0"/>
                  </a:moveTo>
                  <a:cubicBezTo>
                    <a:pt x="9720" y="0"/>
                    <a:pt x="0" y="5400"/>
                    <a:pt x="0" y="10800"/>
                  </a:cubicBezTo>
                  <a:cubicBezTo>
                    <a:pt x="0" y="16200"/>
                    <a:pt x="10800" y="21600"/>
                    <a:pt x="21600" y="21600"/>
                  </a:cubicBezTo>
                </a:path>
              </a:pathLst>
            </a:cu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765" name="Group 765"/>
          <p:cNvGrpSpPr/>
          <p:nvPr/>
        </p:nvGrpSpPr>
        <p:grpSpPr>
          <a:xfrm>
            <a:off x="7569199" y="5756274"/>
            <a:ext cx="3530601" cy="4572001"/>
            <a:chOff x="0" y="0"/>
            <a:chExt cx="3530600" cy="4572000"/>
          </a:xfrm>
        </p:grpSpPr>
        <p:grpSp>
          <p:nvGrpSpPr>
            <p:cNvPr id="763" name="Group 763"/>
            <p:cNvGrpSpPr/>
            <p:nvPr/>
          </p:nvGrpSpPr>
          <p:grpSpPr>
            <a:xfrm>
              <a:off x="-1" y="0"/>
              <a:ext cx="3530601" cy="4572000"/>
              <a:chOff x="0" y="0"/>
              <a:chExt cx="3530600" cy="4571999"/>
            </a:xfrm>
          </p:grpSpPr>
          <p:sp>
            <p:nvSpPr>
              <p:cNvPr id="761" name="Shape 761"/>
              <p:cNvSpPr/>
              <p:nvPr/>
            </p:nvSpPr>
            <p:spPr>
              <a:xfrm>
                <a:off x="-1" y="3987796"/>
                <a:ext cx="939801" cy="584204"/>
              </a:xfrm>
              <a:prstGeom prst="rect">
                <a:avLst/>
              </a:prstGeom>
              <a:solidFill>
                <a:srgbClr val="66FF33"/>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62" name="Shape 762"/>
              <p:cNvSpPr/>
              <p:nvPr/>
            </p:nvSpPr>
            <p:spPr>
              <a:xfrm>
                <a:off x="1371600" y="0"/>
                <a:ext cx="2159000" cy="609600"/>
              </a:xfrm>
              <a:prstGeom prst="rect">
                <a:avLst/>
              </a:prstGeom>
              <a:solidFill>
                <a:srgbClr val="66FF33"/>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764" name="Shape 764"/>
            <p:cNvSpPr/>
            <p:nvPr/>
          </p:nvSpPr>
          <p:spPr>
            <a:xfrm flipH="1">
              <a:off x="930273" y="609599"/>
              <a:ext cx="1625604" cy="3419476"/>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770" name="Group 770"/>
          <p:cNvGrpSpPr/>
          <p:nvPr/>
        </p:nvGrpSpPr>
        <p:grpSpPr>
          <a:xfrm>
            <a:off x="8991599" y="4575177"/>
            <a:ext cx="3429001" cy="5740398"/>
            <a:chOff x="0" y="2"/>
            <a:chExt cx="3429000" cy="5740397"/>
          </a:xfrm>
        </p:grpSpPr>
        <p:grpSp>
          <p:nvGrpSpPr>
            <p:cNvPr id="768" name="Group 768"/>
            <p:cNvGrpSpPr/>
            <p:nvPr/>
          </p:nvGrpSpPr>
          <p:grpSpPr>
            <a:xfrm>
              <a:off x="-1" y="2"/>
              <a:ext cx="3429001" cy="5740398"/>
              <a:chOff x="0" y="0"/>
              <a:chExt cx="3429000" cy="5740397"/>
            </a:xfrm>
          </p:grpSpPr>
          <p:sp>
            <p:nvSpPr>
              <p:cNvPr id="766" name="Shape 766"/>
              <p:cNvSpPr/>
              <p:nvPr/>
            </p:nvSpPr>
            <p:spPr>
              <a:xfrm>
                <a:off x="-1" y="5181598"/>
                <a:ext cx="1219201" cy="558800"/>
              </a:xfrm>
              <a:prstGeom prst="rect">
                <a:avLst/>
              </a:prstGeom>
              <a:solidFill>
                <a:srgbClr val="FFFF00"/>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67" name="Shape 767"/>
              <p:cNvSpPr/>
              <p:nvPr/>
            </p:nvSpPr>
            <p:spPr>
              <a:xfrm>
                <a:off x="1930400" y="0"/>
                <a:ext cx="1498600" cy="533400"/>
              </a:xfrm>
              <a:prstGeom prst="rect">
                <a:avLst/>
              </a:prstGeom>
              <a:solidFill>
                <a:srgbClr val="FFFF00"/>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769" name="Shape 769"/>
            <p:cNvSpPr/>
            <p:nvPr/>
          </p:nvSpPr>
          <p:spPr>
            <a:xfrm flipH="1">
              <a:off x="1133474" y="517525"/>
              <a:ext cx="2270126" cy="4689478"/>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792" name="Group 792"/>
          <p:cNvGrpSpPr/>
          <p:nvPr/>
        </p:nvGrpSpPr>
        <p:grpSpPr>
          <a:xfrm>
            <a:off x="3619499" y="8185149"/>
            <a:ext cx="16573501" cy="3175114"/>
            <a:chOff x="0" y="0"/>
            <a:chExt cx="16573500" cy="3175112"/>
          </a:xfrm>
        </p:grpSpPr>
        <p:sp>
          <p:nvSpPr>
            <p:cNvPr id="771" name="Shape 771"/>
            <p:cNvSpPr/>
            <p:nvPr/>
          </p:nvSpPr>
          <p:spPr>
            <a:xfrm>
              <a:off x="3857624" y="790412"/>
              <a:ext cx="3176" cy="2288710"/>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72" name="Shape 772"/>
            <p:cNvSpPr/>
            <p:nvPr/>
          </p:nvSpPr>
          <p:spPr>
            <a:xfrm>
              <a:off x="3743323" y="1279262"/>
              <a:ext cx="187327" cy="1330055"/>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73" name="Shape 773"/>
            <p:cNvSpPr/>
            <p:nvPr/>
          </p:nvSpPr>
          <p:spPr>
            <a:xfrm>
              <a:off x="2628898" y="-1"/>
              <a:ext cx="2520954" cy="796765"/>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74" name="Shape 774"/>
            <p:cNvSpPr/>
            <p:nvPr/>
          </p:nvSpPr>
          <p:spPr>
            <a:xfrm>
              <a:off x="2781300" y="69835"/>
              <a:ext cx="2129284"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:LoginGui</a:t>
              </a:r>
            </a:p>
          </p:txBody>
        </p:sp>
        <p:grpSp>
          <p:nvGrpSpPr>
            <p:cNvPr id="780" name="Group 780"/>
            <p:cNvGrpSpPr/>
            <p:nvPr/>
          </p:nvGrpSpPr>
          <p:grpSpPr>
            <a:xfrm>
              <a:off x="511175" y="974524"/>
              <a:ext cx="742951" cy="1361799"/>
              <a:chOff x="2" y="0"/>
              <a:chExt cx="742950" cy="1361797"/>
            </a:xfrm>
          </p:grpSpPr>
          <p:sp>
            <p:nvSpPr>
              <p:cNvPr id="775" name="Shape 775"/>
              <p:cNvSpPr/>
              <p:nvPr/>
            </p:nvSpPr>
            <p:spPr>
              <a:xfrm>
                <a:off x="123826" y="0"/>
                <a:ext cx="450853" cy="453934"/>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76" name="Shape 776"/>
              <p:cNvSpPr/>
              <p:nvPr/>
            </p:nvSpPr>
            <p:spPr>
              <a:xfrm>
                <a:off x="2" y="698357"/>
                <a:ext cx="742951" cy="1"/>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77" name="Shape 777"/>
              <p:cNvSpPr/>
              <p:nvPr/>
            </p:nvSpPr>
            <p:spPr>
              <a:xfrm flipH="1">
                <a:off x="374650" y="469804"/>
                <a:ext cx="2" cy="593605"/>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78" name="Shape 778"/>
              <p:cNvSpPr/>
              <p:nvPr/>
            </p:nvSpPr>
            <p:spPr>
              <a:xfrm flipH="1">
                <a:off x="139700" y="1082452"/>
                <a:ext cx="234953" cy="279346"/>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79" name="Shape 779"/>
              <p:cNvSpPr/>
              <p:nvPr/>
            </p:nvSpPr>
            <p:spPr>
              <a:xfrm>
                <a:off x="377826" y="1057058"/>
                <a:ext cx="234953" cy="279346"/>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781" name="Shape 781"/>
            <p:cNvSpPr/>
            <p:nvPr/>
          </p:nvSpPr>
          <p:spPr>
            <a:xfrm>
              <a:off x="-1" y="2599792"/>
              <a:ext cx="13390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782" name="Shape 782"/>
            <p:cNvSpPr/>
            <p:nvPr/>
          </p:nvSpPr>
          <p:spPr>
            <a:xfrm>
              <a:off x="1330323" y="1374493"/>
              <a:ext cx="2352677" cy="3176"/>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83" name="Shape 783"/>
            <p:cNvSpPr/>
            <p:nvPr/>
          </p:nvSpPr>
          <p:spPr>
            <a:xfrm>
              <a:off x="1409699" y="1418934"/>
              <a:ext cx="2311401"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200">
                  <a:latin typeface="Times New Roman"/>
                  <a:ea typeface="Times New Roman"/>
                  <a:cs typeface="Times New Roman"/>
                  <a:sym typeface="Times New Roman"/>
                </a:defRPr>
              </a:lvl1pPr>
            </a:lstStyle>
            <a:p>
              <a:pPr/>
              <a:r>
                <a:t>&lt;&lt;uid, pass-word&gt;&gt;</a:t>
              </a:r>
            </a:p>
          </p:txBody>
        </p:sp>
        <p:sp>
          <p:nvSpPr>
            <p:cNvPr id="784" name="Shape 784"/>
            <p:cNvSpPr/>
            <p:nvPr/>
          </p:nvSpPr>
          <p:spPr>
            <a:xfrm>
              <a:off x="12865100" y="41265"/>
              <a:ext cx="3708400" cy="796764"/>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85" name="Shape 785"/>
            <p:cNvSpPr/>
            <p:nvPr/>
          </p:nvSpPr>
          <p:spPr>
            <a:xfrm>
              <a:off x="13017500" y="111101"/>
              <a:ext cx="3455343"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:LoginController</a:t>
              </a:r>
            </a:p>
          </p:txBody>
        </p:sp>
        <p:sp>
          <p:nvSpPr>
            <p:cNvPr id="786" name="Shape 786"/>
            <p:cNvSpPr/>
            <p:nvPr/>
          </p:nvSpPr>
          <p:spPr>
            <a:xfrm>
              <a:off x="14719300" y="847550"/>
              <a:ext cx="3176" cy="2288710"/>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87" name="Shape 787"/>
            <p:cNvSpPr/>
            <p:nvPr/>
          </p:nvSpPr>
          <p:spPr>
            <a:xfrm>
              <a:off x="14605000" y="1336400"/>
              <a:ext cx="187327" cy="1330056"/>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788" name="Shape 788"/>
            <p:cNvSpPr/>
            <p:nvPr/>
          </p:nvSpPr>
          <p:spPr>
            <a:xfrm>
              <a:off x="3956050" y="1517338"/>
              <a:ext cx="10614026" cy="28573"/>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89" name="Shape 789"/>
            <p:cNvSpPr/>
            <p:nvPr/>
          </p:nvSpPr>
          <p:spPr>
            <a:xfrm>
              <a:off x="4086223" y="1533210"/>
              <a:ext cx="10375904"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600">
                  <a:latin typeface="Times New Roman"/>
                  <a:ea typeface="Times New Roman"/>
                  <a:cs typeface="Times New Roman"/>
                  <a:sym typeface="Times New Roman"/>
                </a:defRPr>
              </a:lvl1pPr>
            </a:lstStyle>
            <a:p>
              <a:pPr/>
              <a:r>
                <a:t>msg := verify (uid:String, password: Password) : String</a:t>
              </a:r>
            </a:p>
          </p:txBody>
        </p:sp>
        <p:sp>
          <p:nvSpPr>
            <p:cNvPr id="790" name="Shape 790"/>
            <p:cNvSpPr/>
            <p:nvPr/>
          </p:nvSpPr>
          <p:spPr>
            <a:xfrm flipH="1">
              <a:off x="1397000" y="2488691"/>
              <a:ext cx="2352676" cy="3177"/>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791" name="Shape 791"/>
            <p:cNvSpPr/>
            <p:nvPr/>
          </p:nvSpPr>
          <p:spPr>
            <a:xfrm>
              <a:off x="1682749" y="2542654"/>
              <a:ext cx="1806229"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grpSp>
      <p:grpSp>
        <p:nvGrpSpPr>
          <p:cNvPr id="796" name="Group 796"/>
          <p:cNvGrpSpPr/>
          <p:nvPr/>
        </p:nvGrpSpPr>
        <p:grpSpPr>
          <a:xfrm>
            <a:off x="9248775" y="10255249"/>
            <a:ext cx="2863850" cy="2193927"/>
            <a:chOff x="0" y="0"/>
            <a:chExt cx="2863850" cy="2193925"/>
          </a:xfrm>
        </p:grpSpPr>
        <p:pic>
          <p:nvPicPr>
            <p:cNvPr id="793" name="image.png"/>
            <p:cNvPicPr>
              <a:picLocks noChangeAspect="1"/>
            </p:cNvPicPr>
            <p:nvPr/>
          </p:nvPicPr>
          <p:blipFill>
            <a:blip r:embed="rId2">
              <a:extLst/>
            </a:blip>
            <a:stretch>
              <a:fillRect/>
            </a:stretch>
          </p:blipFill>
          <p:spPr>
            <a:xfrm>
              <a:off x="0" y="1463673"/>
              <a:ext cx="2863850" cy="730253"/>
            </a:xfrm>
            <a:prstGeom prst="rect">
              <a:avLst/>
            </a:prstGeom>
            <a:ln w="12700" cap="flat">
              <a:noFill/>
              <a:miter lim="400000"/>
            </a:ln>
            <a:effectLst/>
          </p:spPr>
        </p:pic>
        <p:sp>
          <p:nvSpPr>
            <p:cNvPr id="794" name="Shape 794"/>
            <p:cNvSpPr/>
            <p:nvPr/>
          </p:nvSpPr>
          <p:spPr>
            <a:xfrm>
              <a:off x="63500" y="1463673"/>
              <a:ext cx="2565847"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function call</a:t>
              </a:r>
            </a:p>
          </p:txBody>
        </p:sp>
        <p:sp>
          <p:nvSpPr>
            <p:cNvPr id="795" name="Shape 795"/>
            <p:cNvSpPr/>
            <p:nvPr/>
          </p:nvSpPr>
          <p:spPr>
            <a:xfrm>
              <a:off x="692150" y="-1"/>
              <a:ext cx="406400" cy="150177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800" name="Group 800"/>
          <p:cNvGrpSpPr/>
          <p:nvPr/>
        </p:nvGrpSpPr>
        <p:grpSpPr>
          <a:xfrm>
            <a:off x="6149975" y="10382250"/>
            <a:ext cx="2863850" cy="2041526"/>
            <a:chOff x="0" y="0"/>
            <a:chExt cx="2863850" cy="2041525"/>
          </a:xfrm>
        </p:grpSpPr>
        <p:pic>
          <p:nvPicPr>
            <p:cNvPr id="797" name="image.png"/>
            <p:cNvPicPr>
              <a:picLocks noChangeAspect="1"/>
            </p:cNvPicPr>
            <p:nvPr/>
          </p:nvPicPr>
          <p:blipFill>
            <a:blip r:embed="rId2">
              <a:extLst/>
            </a:blip>
            <a:stretch>
              <a:fillRect/>
            </a:stretch>
          </p:blipFill>
          <p:spPr>
            <a:xfrm>
              <a:off x="0" y="1311273"/>
              <a:ext cx="2863850" cy="730253"/>
            </a:xfrm>
            <a:prstGeom prst="rect">
              <a:avLst/>
            </a:prstGeom>
            <a:ln w="12700" cap="flat">
              <a:noFill/>
              <a:miter lim="400000"/>
            </a:ln>
            <a:effectLst/>
          </p:spPr>
        </p:pic>
        <p:sp>
          <p:nvSpPr>
            <p:cNvPr id="798" name="Shape 798"/>
            <p:cNvSpPr/>
            <p:nvPr/>
          </p:nvSpPr>
          <p:spPr>
            <a:xfrm>
              <a:off x="215899" y="1311273"/>
              <a:ext cx="2452739"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return value</a:t>
              </a:r>
            </a:p>
          </p:txBody>
        </p:sp>
        <p:sp>
          <p:nvSpPr>
            <p:cNvPr id="799" name="Shape 799"/>
            <p:cNvSpPr/>
            <p:nvPr/>
          </p:nvSpPr>
          <p:spPr>
            <a:xfrm flipV="1">
              <a:off x="1774824" y="0"/>
              <a:ext cx="38103" cy="1323976"/>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804" name="Group 804"/>
          <p:cNvGrpSpPr/>
          <p:nvPr/>
        </p:nvGrpSpPr>
        <p:grpSpPr>
          <a:xfrm>
            <a:off x="16208375" y="10233025"/>
            <a:ext cx="2863850" cy="2241550"/>
            <a:chOff x="0" y="0"/>
            <a:chExt cx="2863850" cy="2241550"/>
          </a:xfrm>
        </p:grpSpPr>
        <p:pic>
          <p:nvPicPr>
            <p:cNvPr id="801" name="image.png"/>
            <p:cNvPicPr>
              <a:picLocks noChangeAspect="1"/>
            </p:cNvPicPr>
            <p:nvPr/>
          </p:nvPicPr>
          <p:blipFill>
            <a:blip r:embed="rId2">
              <a:extLst/>
            </a:blip>
            <a:stretch>
              <a:fillRect/>
            </a:stretch>
          </p:blipFill>
          <p:spPr>
            <a:xfrm>
              <a:off x="0" y="1510263"/>
              <a:ext cx="2863850" cy="731287"/>
            </a:xfrm>
            <a:prstGeom prst="rect">
              <a:avLst/>
            </a:prstGeom>
            <a:ln w="12700" cap="flat">
              <a:noFill/>
              <a:miter lim="400000"/>
            </a:ln>
            <a:effectLst/>
          </p:spPr>
        </p:pic>
        <p:sp>
          <p:nvSpPr>
            <p:cNvPr id="802" name="Shape 802"/>
            <p:cNvSpPr/>
            <p:nvPr/>
          </p:nvSpPr>
          <p:spPr>
            <a:xfrm>
              <a:off x="215899" y="1510263"/>
              <a:ext cx="2227264"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return type</a:t>
              </a:r>
            </a:p>
          </p:txBody>
        </p:sp>
        <p:sp>
          <p:nvSpPr>
            <p:cNvPr id="803" name="Shape 803"/>
            <p:cNvSpPr/>
            <p:nvPr/>
          </p:nvSpPr>
          <p:spPr>
            <a:xfrm>
              <a:off x="1127124" y="-1"/>
              <a:ext cx="22226" cy="1522985"/>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805" name="Shape 805"/>
          <p:cNvSpPr/>
          <p:nvPr/>
        </p:nvSpPr>
        <p:spPr>
          <a:xfrm>
            <a:off x="13935075" y="4197350"/>
            <a:ext cx="6372225" cy="26475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828800">
              <a:defRPr sz="3600">
                <a:latin typeface="Times New Roman"/>
                <a:ea typeface="Times New Roman"/>
                <a:cs typeface="Times New Roman"/>
                <a:sym typeface="Times New Roman"/>
              </a:defRPr>
            </a:pPr>
            <a:r>
              <a:t>LoginGui calls LoginController to</a:t>
            </a:r>
          </a:p>
          <a:p>
            <a:pPr algn="l" defTabSz="1828800">
              <a:defRPr sz="3600">
                <a:latin typeface="Times New Roman"/>
                <a:ea typeface="Times New Roman"/>
                <a:cs typeface="Times New Roman"/>
                <a:sym typeface="Times New Roman"/>
              </a:defRPr>
            </a:pPr>
            <a:r>
              <a:t>verify the login. The controller returns a msg indicating result of verification. LoginGui shows msg to Patron.</a:t>
            </a:r>
          </a:p>
        </p:txBody>
      </p:sp>
      <p:grpSp>
        <p:nvGrpSpPr>
          <p:cNvPr id="829" name="Group 829"/>
          <p:cNvGrpSpPr/>
          <p:nvPr/>
        </p:nvGrpSpPr>
        <p:grpSpPr>
          <a:xfrm>
            <a:off x="4006849" y="2990849"/>
            <a:ext cx="11087101" cy="4267285"/>
            <a:chOff x="0" y="0"/>
            <a:chExt cx="11087100" cy="4267283"/>
          </a:xfrm>
        </p:grpSpPr>
        <p:sp>
          <p:nvSpPr>
            <p:cNvPr id="806" name="Shape 806"/>
            <p:cNvSpPr/>
            <p:nvPr/>
          </p:nvSpPr>
          <p:spPr>
            <a:xfrm flipH="1">
              <a:off x="3600449" y="790453"/>
              <a:ext cx="25404" cy="3234836"/>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07" name="Shape 807"/>
            <p:cNvSpPr/>
            <p:nvPr/>
          </p:nvSpPr>
          <p:spPr>
            <a:xfrm>
              <a:off x="3530600" y="1279329"/>
              <a:ext cx="152400" cy="2009472"/>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08" name="Shape 808"/>
            <p:cNvSpPr/>
            <p:nvPr/>
          </p:nvSpPr>
          <p:spPr>
            <a:xfrm>
              <a:off x="2400298" y="-1"/>
              <a:ext cx="2520954" cy="796806"/>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09" name="Shape 809"/>
            <p:cNvSpPr/>
            <p:nvPr/>
          </p:nvSpPr>
          <p:spPr>
            <a:xfrm>
              <a:off x="2552700" y="69839"/>
              <a:ext cx="2129284"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:LoginGui</a:t>
              </a:r>
            </a:p>
          </p:txBody>
        </p:sp>
        <p:sp>
          <p:nvSpPr>
            <p:cNvPr id="810" name="Shape 810"/>
            <p:cNvSpPr/>
            <p:nvPr/>
          </p:nvSpPr>
          <p:spPr>
            <a:xfrm>
              <a:off x="406399" y="974575"/>
              <a:ext cx="450851" cy="453959"/>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11" name="Shape 811"/>
            <p:cNvSpPr/>
            <p:nvPr/>
          </p:nvSpPr>
          <p:spPr>
            <a:xfrm>
              <a:off x="282573" y="1672969"/>
              <a:ext cx="742953" cy="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12" name="Shape 812"/>
            <p:cNvSpPr/>
            <p:nvPr/>
          </p:nvSpPr>
          <p:spPr>
            <a:xfrm flipH="1">
              <a:off x="657223" y="1444404"/>
              <a:ext cx="3" cy="59363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13" name="Shape 813"/>
            <p:cNvSpPr/>
            <p:nvPr/>
          </p:nvSpPr>
          <p:spPr>
            <a:xfrm flipH="1">
              <a:off x="422273" y="2057087"/>
              <a:ext cx="234953" cy="279359"/>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14" name="Shape 814"/>
            <p:cNvSpPr/>
            <p:nvPr/>
          </p:nvSpPr>
          <p:spPr>
            <a:xfrm>
              <a:off x="660399" y="2031691"/>
              <a:ext cx="234953" cy="279359"/>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15" name="Shape 815"/>
            <p:cNvSpPr/>
            <p:nvPr/>
          </p:nvSpPr>
          <p:spPr>
            <a:xfrm>
              <a:off x="-1" y="3691963"/>
              <a:ext cx="1339008"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816" name="Shape 816"/>
            <p:cNvSpPr/>
            <p:nvPr/>
          </p:nvSpPr>
          <p:spPr>
            <a:xfrm>
              <a:off x="1101723" y="1374565"/>
              <a:ext cx="2352677" cy="3176"/>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17" name="Shape 817"/>
            <p:cNvSpPr/>
            <p:nvPr/>
          </p:nvSpPr>
          <p:spPr>
            <a:xfrm>
              <a:off x="1181100" y="1419008"/>
              <a:ext cx="2311400"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3200">
                  <a:latin typeface="Times New Roman"/>
                  <a:ea typeface="Times New Roman"/>
                  <a:cs typeface="Times New Roman"/>
                  <a:sym typeface="Times New Roman"/>
                </a:defRPr>
              </a:lvl1pPr>
            </a:lstStyle>
            <a:p>
              <a:pPr/>
              <a:r>
                <a:t>&lt;&lt;uid, pass-word&gt;&gt;</a:t>
              </a:r>
            </a:p>
          </p:txBody>
        </p:sp>
        <p:sp>
          <p:nvSpPr>
            <p:cNvPr id="818" name="Shape 818"/>
            <p:cNvSpPr/>
            <p:nvPr/>
          </p:nvSpPr>
          <p:spPr>
            <a:xfrm>
              <a:off x="7378700" y="15871"/>
              <a:ext cx="3708400" cy="796806"/>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19" name="Shape 819"/>
            <p:cNvSpPr/>
            <p:nvPr/>
          </p:nvSpPr>
          <p:spPr>
            <a:xfrm>
              <a:off x="7531100" y="85710"/>
              <a:ext cx="3455343"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:LoginController</a:t>
              </a:r>
            </a:p>
          </p:txBody>
        </p:sp>
        <p:sp>
          <p:nvSpPr>
            <p:cNvPr id="820" name="Shape 820"/>
            <p:cNvSpPr/>
            <p:nvPr/>
          </p:nvSpPr>
          <p:spPr>
            <a:xfrm>
              <a:off x="3727450" y="1517419"/>
              <a:ext cx="5381627" cy="3177"/>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21" name="Shape 821"/>
            <p:cNvSpPr/>
            <p:nvPr/>
          </p:nvSpPr>
          <p:spPr>
            <a:xfrm>
              <a:off x="3857624" y="1533291"/>
              <a:ext cx="5143502" cy="1047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3600">
                  <a:latin typeface="Times New Roman"/>
                  <a:ea typeface="Times New Roman"/>
                  <a:cs typeface="Times New Roman"/>
                  <a:sym typeface="Times New Roman"/>
                </a:defRPr>
              </a:pPr>
              <a:r>
                <a:t>LoginGui object verifies w/</a:t>
              </a:r>
            </a:p>
            <a:p>
              <a:pPr algn="l" defTabSz="1828800">
                <a:defRPr sz="3600">
                  <a:latin typeface="Times New Roman"/>
                  <a:ea typeface="Times New Roman"/>
                  <a:cs typeface="Times New Roman"/>
                  <a:sym typeface="Times New Roman"/>
                </a:defRPr>
              </a:pPr>
              <a:r>
                <a:t>LoginController</a:t>
              </a:r>
            </a:p>
          </p:txBody>
        </p:sp>
        <p:sp>
          <p:nvSpPr>
            <p:cNvPr id="822" name="Shape 822"/>
            <p:cNvSpPr/>
            <p:nvPr/>
          </p:nvSpPr>
          <p:spPr>
            <a:xfrm flipH="1">
              <a:off x="1168400" y="3012616"/>
              <a:ext cx="2352676" cy="3177"/>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23" name="Shape 823"/>
            <p:cNvSpPr/>
            <p:nvPr/>
          </p:nvSpPr>
          <p:spPr>
            <a:xfrm>
              <a:off x="1454149" y="3066584"/>
              <a:ext cx="1806229"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sp>
          <p:nvSpPr>
            <p:cNvPr id="824" name="Shape 824"/>
            <p:cNvSpPr/>
            <p:nvPr/>
          </p:nvSpPr>
          <p:spPr>
            <a:xfrm flipH="1">
              <a:off x="685797" y="2514218"/>
              <a:ext cx="9530" cy="1241238"/>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25" name="Shape 825"/>
            <p:cNvSpPr/>
            <p:nvPr/>
          </p:nvSpPr>
          <p:spPr>
            <a:xfrm flipH="1">
              <a:off x="9172574" y="872991"/>
              <a:ext cx="25403" cy="3234836"/>
            </a:xfrm>
            <a:prstGeom prst="line">
              <a:avLst/>
            </a:prstGeom>
            <a:noFill/>
            <a:ln w="25400" cap="flat">
              <a:solidFill>
                <a:srgbClr val="000000"/>
              </a:solidFill>
              <a:prstDash val="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26" name="Shape 826"/>
            <p:cNvSpPr/>
            <p:nvPr/>
          </p:nvSpPr>
          <p:spPr>
            <a:xfrm>
              <a:off x="9102724" y="1361867"/>
              <a:ext cx="152403" cy="2009472"/>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27" name="Shape 827"/>
            <p:cNvSpPr/>
            <p:nvPr/>
          </p:nvSpPr>
          <p:spPr>
            <a:xfrm flipH="1">
              <a:off x="3727449" y="2838018"/>
              <a:ext cx="5381628" cy="3177"/>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28" name="Shape 828"/>
            <p:cNvSpPr/>
            <p:nvPr/>
          </p:nvSpPr>
          <p:spPr>
            <a:xfrm>
              <a:off x="5146673" y="2774528"/>
              <a:ext cx="1806229"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grpSp>
      <p:grpSp>
        <p:nvGrpSpPr>
          <p:cNvPr id="835" name="Group 835"/>
          <p:cNvGrpSpPr/>
          <p:nvPr/>
        </p:nvGrpSpPr>
        <p:grpSpPr>
          <a:xfrm>
            <a:off x="12255502" y="10204450"/>
            <a:ext cx="3879849" cy="2203451"/>
            <a:chOff x="2" y="0"/>
            <a:chExt cx="3879848" cy="2203450"/>
          </a:xfrm>
        </p:grpSpPr>
        <p:sp>
          <p:nvSpPr>
            <p:cNvPr id="830" name="Shape 830"/>
            <p:cNvSpPr/>
            <p:nvPr/>
          </p:nvSpPr>
          <p:spPr>
            <a:xfrm>
              <a:off x="155575" y="1508124"/>
              <a:ext cx="3566965"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parameter &amp; type</a:t>
              </a:r>
            </a:p>
          </p:txBody>
        </p:sp>
        <p:sp>
          <p:nvSpPr>
            <p:cNvPr id="831" name="Shape 831"/>
            <p:cNvSpPr/>
            <p:nvPr/>
          </p:nvSpPr>
          <p:spPr>
            <a:xfrm>
              <a:off x="1130301" y="0"/>
              <a:ext cx="22227" cy="1520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nvGrpSpPr>
            <p:cNvPr id="834" name="Group 834"/>
            <p:cNvGrpSpPr/>
            <p:nvPr/>
          </p:nvGrpSpPr>
          <p:grpSpPr>
            <a:xfrm>
              <a:off x="1" y="1543050"/>
              <a:ext cx="3879850" cy="660401"/>
              <a:chOff x="1" y="1"/>
              <a:chExt cx="3879848" cy="660399"/>
            </a:xfrm>
          </p:grpSpPr>
          <p:sp>
            <p:nvSpPr>
              <p:cNvPr id="832" name="Shape 832"/>
              <p:cNvSpPr/>
              <p:nvPr/>
            </p:nvSpPr>
            <p:spPr>
              <a:xfrm>
                <a:off x="1" y="1"/>
                <a:ext cx="3879850" cy="660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33" name="Shape 833"/>
              <p:cNvSpPr/>
              <p:nvPr/>
            </p:nvSpPr>
            <p:spPr>
              <a:xfrm>
                <a:off x="3394868" y="577849"/>
                <a:ext cx="484983" cy="825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grpSp>
      <p:grpSp>
        <p:nvGrpSpPr>
          <p:cNvPr id="839" name="Group 839"/>
          <p:cNvGrpSpPr/>
          <p:nvPr/>
        </p:nvGrpSpPr>
        <p:grpSpPr>
          <a:xfrm>
            <a:off x="5467349" y="9699625"/>
            <a:ext cx="3254377" cy="1647825"/>
            <a:chOff x="0" y="0"/>
            <a:chExt cx="3254375" cy="1647824"/>
          </a:xfrm>
        </p:grpSpPr>
        <p:sp>
          <p:nvSpPr>
            <p:cNvPr id="836" name="Shape 836"/>
            <p:cNvSpPr/>
            <p:nvPr/>
          </p:nvSpPr>
          <p:spPr>
            <a:xfrm>
              <a:off x="2035173" y="0"/>
              <a:ext cx="1219203" cy="574676"/>
            </a:xfrm>
            <a:prstGeom prst="ellipse">
              <a:avLst/>
            </a:prstGeom>
            <a:noFill/>
            <a:ln w="50800" cap="flat">
              <a:solidFill>
                <a:srgbClr val="0000FF"/>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37" name="Shape 837"/>
            <p:cNvSpPr/>
            <p:nvPr/>
          </p:nvSpPr>
          <p:spPr>
            <a:xfrm>
              <a:off x="-1" y="1073149"/>
              <a:ext cx="1219201" cy="574676"/>
            </a:xfrm>
            <a:prstGeom prst="ellipse">
              <a:avLst/>
            </a:prstGeom>
            <a:noFill/>
            <a:ln w="50800" cap="flat">
              <a:solidFill>
                <a:srgbClr val="0000FF"/>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38" name="Shape 838"/>
            <p:cNvSpPr/>
            <p:nvPr/>
          </p:nvSpPr>
          <p:spPr>
            <a:xfrm flipH="1">
              <a:off x="1085847" y="406399"/>
              <a:ext cx="1066805" cy="812801"/>
            </a:xfrm>
            <a:prstGeom prst="line">
              <a:avLst/>
            </a:prstGeom>
            <a:noFill/>
            <a:ln w="50800" cap="flat">
              <a:solidFill>
                <a:srgbClr val="0000FF"/>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792"/>
                                        </p:tgtEl>
                                        <p:attrNameLst>
                                          <p:attrName>style.visibility</p:attrName>
                                        </p:attrNameLst>
                                      </p:cBhvr>
                                      <p:to>
                                        <p:strVal val="visible"/>
                                      </p:to>
                                    </p:set>
                                    <p:animEffect filter="blinds(horizontal)" transition="in">
                                      <p:cBhvr>
                                        <p:cTn id="7" dur="1000"/>
                                        <p:tgtEl>
                                          <p:spTgt spid="79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7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7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76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8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7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80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8" fill="hold">
                                  <p:stCondLst>
                                    <p:cond delay="0"/>
                                  </p:stCondLst>
                                  <p:iterate type="el" backwards="0">
                                    <p:tmAbs val="0"/>
                                  </p:iterate>
                                  <p:childTnLst>
                                    <p:set>
                                      <p:cBhvr>
                                        <p:cTn id="35" fill="hold"/>
                                        <p:tgtEl>
                                          <p:spTgt spid="80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9" fill="hold">
                                  <p:stCondLst>
                                    <p:cond delay="0"/>
                                  </p:stCondLst>
                                  <p:iterate type="el" backwards="0">
                                    <p:tmAbs val="0"/>
                                  </p:iterate>
                                  <p:childTnLst>
                                    <p:set>
                                      <p:cBhvr>
                                        <p:cTn id="39" fill="hold"/>
                                        <p:tgtEl>
                                          <p:spTgt spid="8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0" grpId="4"/>
      <p:bldP build="whole" bldLvl="1" animBg="1" rev="0" advAuto="0" spid="800" grpId="7"/>
      <p:bldP build="whole" bldLvl="1" animBg="1" rev="0" advAuto="0" spid="770" grpId="2"/>
      <p:bldP build="whole" bldLvl="1" animBg="1" rev="0" advAuto="0" spid="835" grpId="9"/>
      <p:bldP build="whole" bldLvl="1" animBg="1" rev="0" advAuto="0" spid="796" grpId="6"/>
      <p:bldP build="whole" bldLvl="1" animBg="1" rev="0" advAuto="0" spid="839" grpId="5"/>
      <p:bldP build="whole" bldLvl="1" animBg="1" rev="0" advAuto="0" spid="792" grpId="1"/>
      <p:bldP build="whole" bldLvl="1" animBg="1" rev="0" advAuto="0" spid="804" grpId="8"/>
      <p:bldP build="whole" bldLvl="1" animBg="1" rev="0" advAuto="0" spid="765" grpId="3"/>
    </p:bldLst>
  </p:timing>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1" name="Shape 841"/>
          <p:cNvSpPr/>
          <p:nvPr>
            <p:ph type="title"/>
          </p:nvPr>
        </p:nvSpPr>
        <p:spPr>
          <a:xfrm>
            <a:off x="6432550" y="546100"/>
            <a:ext cx="13989050" cy="2289175"/>
          </a:xfrm>
          <a:prstGeom prst="rect">
            <a:avLst/>
          </a:prstGeom>
        </p:spPr>
        <p:txBody>
          <a:bodyPr/>
          <a:lstStyle>
            <a:lvl1pPr algn="l">
              <a:defRPr sz="6400"/>
            </a:lvl1pPr>
          </a:lstStyle>
          <a:p>
            <a:pPr/>
            <a:r>
              <a:t>Sequence Diagram: Flow of Control</a:t>
            </a:r>
          </a:p>
        </p:txBody>
      </p:sp>
      <p:sp>
        <p:nvSpPr>
          <p:cNvPr id="842" name="Shape 842"/>
          <p:cNvSpPr/>
          <p:nvPr/>
        </p:nvSpPr>
        <p:spPr>
          <a:xfrm>
            <a:off x="10144125" y="4381500"/>
            <a:ext cx="0" cy="3797300"/>
          </a:xfrm>
          <a:prstGeom prst="line">
            <a:avLst/>
          </a:prstGeom>
          <a:ln w="25400">
            <a:solidFill>
              <a:srgbClr val="000000"/>
            </a:solidFill>
            <a:prstDash val="dash"/>
          </a:ln>
        </p:spPr>
        <p:txBody>
          <a:bodyPr tIns="91439" bIns="91439"/>
          <a:lstStyle/>
          <a:p>
            <a:pPr algn="l" defTabSz="1828800">
              <a:defRPr sz="3600">
                <a:latin typeface="Arial"/>
                <a:ea typeface="Arial"/>
                <a:cs typeface="Arial"/>
                <a:sym typeface="Arial"/>
              </a:defRPr>
            </a:pPr>
          </a:p>
        </p:txBody>
      </p:sp>
      <p:sp>
        <p:nvSpPr>
          <p:cNvPr id="843" name="Shape 843"/>
          <p:cNvSpPr/>
          <p:nvPr/>
        </p:nvSpPr>
        <p:spPr>
          <a:xfrm>
            <a:off x="10017125" y="5191125"/>
            <a:ext cx="209550" cy="22098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844" name="Shape 844"/>
          <p:cNvSpPr/>
          <p:nvPr/>
        </p:nvSpPr>
        <p:spPr>
          <a:xfrm>
            <a:off x="8763000" y="3578225"/>
            <a:ext cx="2832100" cy="8159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845" name="Shape 845"/>
          <p:cNvSpPr/>
          <p:nvPr/>
        </p:nvSpPr>
        <p:spPr>
          <a:xfrm>
            <a:off x="9175750" y="3644900"/>
            <a:ext cx="2129284" cy="5753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4000" u="sng">
                <a:latin typeface="Times New Roman"/>
                <a:ea typeface="Times New Roman"/>
                <a:cs typeface="Times New Roman"/>
                <a:sym typeface="Times New Roman"/>
              </a:defRPr>
            </a:lvl1pPr>
          </a:lstStyle>
          <a:p>
            <a:pPr/>
            <a:r>
              <a:t>:LoginGui</a:t>
            </a:r>
          </a:p>
        </p:txBody>
      </p:sp>
      <p:sp>
        <p:nvSpPr>
          <p:cNvPr id="846" name="Shape 846"/>
          <p:cNvSpPr/>
          <p:nvPr/>
        </p:nvSpPr>
        <p:spPr>
          <a:xfrm>
            <a:off x="6530975" y="4841875"/>
            <a:ext cx="504825" cy="600075"/>
          </a:xfrm>
          <a:prstGeom prst="ellipse">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847" name="Shape 847"/>
          <p:cNvSpPr/>
          <p:nvPr/>
        </p:nvSpPr>
        <p:spPr>
          <a:xfrm>
            <a:off x="6391275" y="5851525"/>
            <a:ext cx="831850" cy="0"/>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848" name="Shape 848"/>
          <p:cNvSpPr/>
          <p:nvPr/>
        </p:nvSpPr>
        <p:spPr>
          <a:xfrm>
            <a:off x="6813550" y="5467350"/>
            <a:ext cx="0" cy="987425"/>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849" name="Shape 849"/>
          <p:cNvSpPr/>
          <p:nvPr/>
        </p:nvSpPr>
        <p:spPr>
          <a:xfrm flipH="1">
            <a:off x="6543674" y="6483349"/>
            <a:ext cx="269876" cy="463552"/>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850" name="Shape 850"/>
          <p:cNvSpPr/>
          <p:nvPr/>
        </p:nvSpPr>
        <p:spPr>
          <a:xfrm>
            <a:off x="6813550" y="6442074"/>
            <a:ext cx="263526" cy="463552"/>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851" name="Shape 851"/>
          <p:cNvSpPr/>
          <p:nvPr/>
        </p:nvSpPr>
        <p:spPr>
          <a:xfrm>
            <a:off x="5895975" y="7153275"/>
            <a:ext cx="1339007" cy="5753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4000">
                <a:latin typeface="Times New Roman"/>
                <a:ea typeface="Times New Roman"/>
                <a:cs typeface="Times New Roman"/>
                <a:sym typeface="Times New Roman"/>
              </a:defRPr>
            </a:lvl1pPr>
          </a:lstStyle>
          <a:p>
            <a:pPr/>
            <a:r>
              <a:t>Patron</a:t>
            </a:r>
          </a:p>
        </p:txBody>
      </p:sp>
      <p:sp>
        <p:nvSpPr>
          <p:cNvPr id="852" name="Shape 852"/>
          <p:cNvSpPr/>
          <p:nvPr/>
        </p:nvSpPr>
        <p:spPr>
          <a:xfrm>
            <a:off x="7305675" y="5356225"/>
            <a:ext cx="2641600" cy="0"/>
          </a:xfrm>
          <a:prstGeom prst="line">
            <a:avLst/>
          </a:prstGeom>
          <a:ln w="254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853" name="Shape 853"/>
          <p:cNvSpPr/>
          <p:nvPr/>
        </p:nvSpPr>
        <p:spPr>
          <a:xfrm>
            <a:off x="7394575" y="5426075"/>
            <a:ext cx="2597150" cy="9225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3200">
                <a:latin typeface="Times New Roman"/>
                <a:ea typeface="Times New Roman"/>
                <a:cs typeface="Times New Roman"/>
                <a:sym typeface="Times New Roman"/>
              </a:defRPr>
            </a:lvl1pPr>
          </a:lstStyle>
          <a:p>
            <a:pPr/>
            <a:r>
              <a:t>&lt;&lt;uid, pass-word&gt;&gt;</a:t>
            </a:r>
          </a:p>
        </p:txBody>
      </p:sp>
      <p:sp>
        <p:nvSpPr>
          <p:cNvPr id="854" name="Shape 854"/>
          <p:cNvSpPr/>
          <p:nvPr/>
        </p:nvSpPr>
        <p:spPr>
          <a:xfrm>
            <a:off x="14351000" y="3603625"/>
            <a:ext cx="3956050" cy="8159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855" name="Shape 855"/>
          <p:cNvSpPr/>
          <p:nvPr/>
        </p:nvSpPr>
        <p:spPr>
          <a:xfrm>
            <a:off x="14592300" y="3686175"/>
            <a:ext cx="3455343" cy="5753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4000" u="sng">
                <a:latin typeface="Times New Roman"/>
                <a:ea typeface="Times New Roman"/>
                <a:cs typeface="Times New Roman"/>
                <a:sym typeface="Times New Roman"/>
              </a:defRPr>
            </a:lvl1pPr>
          </a:lstStyle>
          <a:p>
            <a:pPr/>
            <a:r>
              <a:t>:LoginController</a:t>
            </a:r>
          </a:p>
        </p:txBody>
      </p:sp>
      <p:sp>
        <p:nvSpPr>
          <p:cNvPr id="856" name="Shape 856"/>
          <p:cNvSpPr/>
          <p:nvPr/>
        </p:nvSpPr>
        <p:spPr>
          <a:xfrm>
            <a:off x="16430625" y="4432300"/>
            <a:ext cx="0" cy="3803650"/>
          </a:xfrm>
          <a:prstGeom prst="line">
            <a:avLst/>
          </a:prstGeom>
          <a:ln w="25400">
            <a:solidFill>
              <a:srgbClr val="000000"/>
            </a:solidFill>
            <a:prstDash val="dash"/>
          </a:ln>
        </p:spPr>
        <p:txBody>
          <a:bodyPr tIns="91439" bIns="91439"/>
          <a:lstStyle/>
          <a:p>
            <a:pPr algn="l" defTabSz="1828800">
              <a:defRPr sz="3600">
                <a:latin typeface="Arial"/>
                <a:ea typeface="Arial"/>
                <a:cs typeface="Arial"/>
                <a:sym typeface="Arial"/>
              </a:defRPr>
            </a:pPr>
          </a:p>
        </p:txBody>
      </p:sp>
      <p:sp>
        <p:nvSpPr>
          <p:cNvPr id="857" name="Shape 857"/>
          <p:cNvSpPr/>
          <p:nvPr/>
        </p:nvSpPr>
        <p:spPr>
          <a:xfrm>
            <a:off x="16300450" y="5245100"/>
            <a:ext cx="212725" cy="22098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858" name="Shape 858"/>
          <p:cNvSpPr/>
          <p:nvPr/>
        </p:nvSpPr>
        <p:spPr>
          <a:xfrm>
            <a:off x="10255249" y="5587999"/>
            <a:ext cx="6035676" cy="3177"/>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859" name="Shape 859"/>
          <p:cNvSpPr/>
          <p:nvPr/>
        </p:nvSpPr>
        <p:spPr>
          <a:xfrm>
            <a:off x="10401300" y="5616575"/>
            <a:ext cx="5768975" cy="10473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3600">
                <a:latin typeface="Times New Roman"/>
                <a:ea typeface="Times New Roman"/>
                <a:cs typeface="Times New Roman"/>
                <a:sym typeface="Times New Roman"/>
              </a:defRPr>
            </a:lvl1pPr>
          </a:lstStyle>
          <a:p>
            <a:pPr/>
            <a:r>
              <a:t>msg := verify (uid:String, password: Password) : String</a:t>
            </a:r>
          </a:p>
        </p:txBody>
      </p:sp>
      <p:sp>
        <p:nvSpPr>
          <p:cNvPr id="860" name="Shape 860"/>
          <p:cNvSpPr/>
          <p:nvPr/>
        </p:nvSpPr>
        <p:spPr>
          <a:xfrm flipH="1">
            <a:off x="7362825" y="6664325"/>
            <a:ext cx="2641600" cy="0"/>
          </a:xfrm>
          <a:prstGeom prst="line">
            <a:avLst/>
          </a:prstGeom>
          <a:ln w="254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861" name="Shape 861"/>
          <p:cNvSpPr/>
          <p:nvPr/>
        </p:nvSpPr>
        <p:spPr>
          <a:xfrm>
            <a:off x="7756525" y="6804025"/>
            <a:ext cx="1806228" cy="5139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3600">
                <a:latin typeface="Times New Roman"/>
                <a:ea typeface="Times New Roman"/>
                <a:cs typeface="Times New Roman"/>
                <a:sym typeface="Times New Roman"/>
              </a:defRPr>
            </a:lvl1pPr>
          </a:lstStyle>
          <a:p>
            <a:pPr/>
            <a:r>
              <a:t>&lt;&lt;msg&gt;&gt;</a:t>
            </a:r>
          </a:p>
        </p:txBody>
      </p:sp>
      <p:grpSp>
        <p:nvGrpSpPr>
          <p:cNvPr id="866" name="Group 866"/>
          <p:cNvGrpSpPr/>
          <p:nvPr/>
        </p:nvGrpSpPr>
        <p:grpSpPr>
          <a:xfrm>
            <a:off x="5334000" y="4635500"/>
            <a:ext cx="11342986" cy="4879405"/>
            <a:chOff x="0" y="0"/>
            <a:chExt cx="11342985" cy="4879404"/>
          </a:xfrm>
        </p:grpSpPr>
        <p:grpSp>
          <p:nvGrpSpPr>
            <p:cNvPr id="864" name="Group 864"/>
            <p:cNvGrpSpPr/>
            <p:nvPr/>
          </p:nvGrpSpPr>
          <p:grpSpPr>
            <a:xfrm>
              <a:off x="2809385" y="0"/>
              <a:ext cx="593624" cy="590470"/>
              <a:chOff x="0" y="0"/>
              <a:chExt cx="593622" cy="590469"/>
            </a:xfrm>
          </p:grpSpPr>
          <p:sp>
            <p:nvSpPr>
              <p:cNvPr id="862" name="Shape 862"/>
              <p:cNvSpPr/>
              <p:nvPr/>
            </p:nvSpPr>
            <p:spPr>
              <a:xfrm>
                <a:off x="187291" y="-1"/>
                <a:ext cx="266701"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1</a:t>
                </a:r>
              </a:p>
            </p:txBody>
          </p:sp>
          <p:sp>
            <p:nvSpPr>
              <p:cNvPr id="863" name="Shape 863"/>
              <p:cNvSpPr/>
              <p:nvPr/>
            </p:nvSpPr>
            <p:spPr>
              <a:xfrm>
                <a:off x="0" y="0"/>
                <a:ext cx="593623" cy="590470"/>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865" name="Shape 865"/>
            <p:cNvSpPr/>
            <p:nvPr/>
          </p:nvSpPr>
          <p:spPr>
            <a:xfrm>
              <a:off x="0" y="4168204"/>
              <a:ext cx="1134298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(1) 读者客户提交uid and password到LoginGui对象；</a:t>
              </a:r>
            </a:p>
          </p:txBody>
        </p:sp>
      </p:grpSp>
      <p:grpSp>
        <p:nvGrpSpPr>
          <p:cNvPr id="871" name="Group 871"/>
          <p:cNvGrpSpPr/>
          <p:nvPr/>
        </p:nvGrpSpPr>
        <p:grpSpPr>
          <a:xfrm>
            <a:off x="5334000" y="4819649"/>
            <a:ext cx="15100300" cy="6409158"/>
            <a:chOff x="0" y="0"/>
            <a:chExt cx="15100300" cy="6409156"/>
          </a:xfrm>
        </p:grpSpPr>
        <p:grpSp>
          <p:nvGrpSpPr>
            <p:cNvPr id="869" name="Group 869"/>
            <p:cNvGrpSpPr/>
            <p:nvPr/>
          </p:nvGrpSpPr>
          <p:grpSpPr>
            <a:xfrm>
              <a:off x="7108824" y="-1"/>
              <a:ext cx="539753" cy="590489"/>
              <a:chOff x="0" y="0"/>
              <a:chExt cx="539751" cy="590487"/>
            </a:xfrm>
          </p:grpSpPr>
          <p:sp>
            <p:nvSpPr>
              <p:cNvPr id="867" name="Shape 867"/>
              <p:cNvSpPr/>
              <p:nvPr/>
            </p:nvSpPr>
            <p:spPr>
              <a:xfrm>
                <a:off x="171450" y="0"/>
                <a:ext cx="266701" cy="575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2</a:t>
                </a:r>
              </a:p>
            </p:txBody>
          </p:sp>
          <p:sp>
            <p:nvSpPr>
              <p:cNvPr id="868" name="Shape 868"/>
              <p:cNvSpPr/>
              <p:nvPr/>
            </p:nvSpPr>
            <p:spPr>
              <a:xfrm>
                <a:off x="0" y="0"/>
                <a:ext cx="539752" cy="590488"/>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870" name="Shape 870"/>
            <p:cNvSpPr/>
            <p:nvPr/>
          </p:nvSpPr>
          <p:spPr>
            <a:xfrm>
              <a:off x="0" y="4965176"/>
              <a:ext cx="15100300" cy="14439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defRPr sz="4000">
                  <a:latin typeface="Times New Roman"/>
                  <a:ea typeface="Times New Roman"/>
                  <a:cs typeface="Times New Roman"/>
                  <a:sym typeface="Times New Roman"/>
                </a:defRPr>
              </a:lvl1pPr>
            </a:lstStyle>
            <a:p>
              <a:pPr/>
              <a:r>
                <a:t>(2) LoginGui对象调用LoginController对象的verify函数， verify函数返回String类型的消息。</a:t>
              </a:r>
            </a:p>
          </p:txBody>
        </p:sp>
      </p:grpSp>
      <p:grpSp>
        <p:nvGrpSpPr>
          <p:cNvPr id="876" name="Group 876"/>
          <p:cNvGrpSpPr/>
          <p:nvPr/>
        </p:nvGrpSpPr>
        <p:grpSpPr>
          <a:xfrm>
            <a:off x="5349875" y="7277100"/>
            <a:ext cx="8803482" cy="4723835"/>
            <a:chOff x="0" y="0"/>
            <a:chExt cx="8803481" cy="4723834"/>
          </a:xfrm>
        </p:grpSpPr>
        <p:grpSp>
          <p:nvGrpSpPr>
            <p:cNvPr id="874" name="Group 874"/>
            <p:cNvGrpSpPr/>
            <p:nvPr/>
          </p:nvGrpSpPr>
          <p:grpSpPr>
            <a:xfrm>
              <a:off x="3622007" y="0"/>
              <a:ext cx="593617" cy="590467"/>
              <a:chOff x="0" y="0"/>
              <a:chExt cx="593616" cy="590466"/>
            </a:xfrm>
          </p:grpSpPr>
          <p:sp>
            <p:nvSpPr>
              <p:cNvPr id="872" name="Shape 872"/>
              <p:cNvSpPr/>
              <p:nvPr/>
            </p:nvSpPr>
            <p:spPr>
              <a:xfrm>
                <a:off x="187289" y="-1"/>
                <a:ext cx="266701"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3</a:t>
                </a:r>
              </a:p>
            </p:txBody>
          </p:sp>
          <p:sp>
            <p:nvSpPr>
              <p:cNvPr id="873" name="Shape 873"/>
              <p:cNvSpPr/>
              <p:nvPr/>
            </p:nvSpPr>
            <p:spPr>
              <a:xfrm>
                <a:off x="0" y="0"/>
                <a:ext cx="593617" cy="590467"/>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875" name="Shape 875"/>
            <p:cNvSpPr/>
            <p:nvPr/>
          </p:nvSpPr>
          <p:spPr>
            <a:xfrm>
              <a:off x="0" y="4012634"/>
              <a:ext cx="880348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(3) LoginGui对象显示消息给读者客户。</a:t>
              </a:r>
            </a:p>
          </p:txBody>
        </p:sp>
      </p:grpSp>
      <p:sp>
        <p:nvSpPr>
          <p:cNvPr id="877" name="Shape 877"/>
          <p:cNvSpPr/>
          <p:nvPr/>
        </p:nvSpPr>
        <p:spPr>
          <a:xfrm flipV="1">
            <a:off x="7486650" y="5102224"/>
            <a:ext cx="3165476" cy="12702"/>
          </a:xfrm>
          <a:prstGeom prst="line">
            <a:avLst/>
          </a:prstGeom>
          <a:ln w="50800">
            <a:solidFill>
              <a:srgbClr val="FF3300"/>
            </a:solidFill>
            <a:tailEnd type="triangle"/>
          </a:ln>
        </p:spPr>
        <p:txBody>
          <a:bodyPr tIns="91439" bIns="91439"/>
          <a:lstStyle/>
          <a:p>
            <a:pPr algn="l" defTabSz="1828800">
              <a:defRPr sz="3600">
                <a:latin typeface="Arial"/>
                <a:ea typeface="Arial"/>
                <a:cs typeface="Arial"/>
                <a:sym typeface="Arial"/>
              </a:defRPr>
            </a:pPr>
          </a:p>
        </p:txBody>
      </p:sp>
      <p:grpSp>
        <p:nvGrpSpPr>
          <p:cNvPr id="880" name="Group 880"/>
          <p:cNvGrpSpPr/>
          <p:nvPr/>
        </p:nvGrpSpPr>
        <p:grpSpPr>
          <a:xfrm>
            <a:off x="10652125" y="5095875"/>
            <a:ext cx="6175375" cy="266700"/>
            <a:chOff x="0" y="0"/>
            <a:chExt cx="6175374" cy="266700"/>
          </a:xfrm>
        </p:grpSpPr>
        <p:sp>
          <p:nvSpPr>
            <p:cNvPr id="878" name="Shape 878"/>
            <p:cNvSpPr/>
            <p:nvPr/>
          </p:nvSpPr>
          <p:spPr>
            <a:xfrm flipH="1">
              <a:off x="0" y="0"/>
              <a:ext cx="5" cy="266700"/>
            </a:xfrm>
            <a:prstGeom prst="line">
              <a:avLst/>
            </a:prstGeom>
            <a:noFill/>
            <a:ln w="50800" cap="flat">
              <a:solidFill>
                <a:srgbClr val="FF33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79" name="Shape 879"/>
            <p:cNvSpPr/>
            <p:nvPr/>
          </p:nvSpPr>
          <p:spPr>
            <a:xfrm>
              <a:off x="3174" y="266698"/>
              <a:ext cx="6172201" cy="1"/>
            </a:xfrm>
            <a:prstGeom prst="line">
              <a:avLst/>
            </a:prstGeom>
            <a:noFill/>
            <a:ln w="50800" cap="flat">
              <a:solidFill>
                <a:srgbClr val="FF33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884" name="Group 884"/>
          <p:cNvGrpSpPr/>
          <p:nvPr/>
        </p:nvGrpSpPr>
        <p:grpSpPr>
          <a:xfrm>
            <a:off x="10347324" y="5365750"/>
            <a:ext cx="6483352" cy="1555750"/>
            <a:chOff x="0" y="0"/>
            <a:chExt cx="6483350" cy="1555749"/>
          </a:xfrm>
        </p:grpSpPr>
        <p:sp>
          <p:nvSpPr>
            <p:cNvPr id="881" name="Shape 881"/>
            <p:cNvSpPr/>
            <p:nvPr/>
          </p:nvSpPr>
          <p:spPr>
            <a:xfrm>
              <a:off x="6483350" y="0"/>
              <a:ext cx="1" cy="469902"/>
            </a:xfrm>
            <a:prstGeom prst="line">
              <a:avLst/>
            </a:prstGeom>
            <a:noFill/>
            <a:ln w="50800" cap="flat">
              <a:solidFill>
                <a:srgbClr val="FF33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82" name="Shape 882"/>
            <p:cNvSpPr/>
            <p:nvPr/>
          </p:nvSpPr>
          <p:spPr>
            <a:xfrm flipH="1" flipV="1">
              <a:off x="19049" y="473073"/>
              <a:ext cx="6464302" cy="3"/>
            </a:xfrm>
            <a:prstGeom prst="line">
              <a:avLst/>
            </a:prstGeom>
            <a:noFill/>
            <a:ln w="50800" cap="flat">
              <a:solidFill>
                <a:srgbClr val="FF33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83" name="Shape 883"/>
            <p:cNvSpPr/>
            <p:nvPr/>
          </p:nvSpPr>
          <p:spPr>
            <a:xfrm flipH="1">
              <a:off x="-1" y="476249"/>
              <a:ext cx="5" cy="1079501"/>
            </a:xfrm>
            <a:prstGeom prst="line">
              <a:avLst/>
            </a:prstGeom>
            <a:noFill/>
            <a:ln w="50800" cap="flat">
              <a:solidFill>
                <a:srgbClr val="FF33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885" name="Shape 885"/>
          <p:cNvSpPr/>
          <p:nvPr/>
        </p:nvSpPr>
        <p:spPr>
          <a:xfrm flipH="1">
            <a:off x="7400925" y="6921500"/>
            <a:ext cx="2946401" cy="0"/>
          </a:xfrm>
          <a:prstGeom prst="line">
            <a:avLst/>
          </a:prstGeom>
          <a:ln w="50800">
            <a:solidFill>
              <a:srgbClr val="FF3300"/>
            </a:solidFill>
            <a:tailEnd type="stealth"/>
          </a:ln>
        </p:spPr>
        <p:txBody>
          <a:bodyPr tIns="91439" bIns="91439"/>
          <a:lstStyle/>
          <a:p>
            <a:pPr algn="l" defTabSz="1828800">
              <a:defRPr sz="36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866"/>
                                        </p:tgtEl>
                                        <p:attrNameLst>
                                          <p:attrName>style.visibility</p:attrName>
                                        </p:attrNameLst>
                                      </p:cBhvr>
                                      <p:to>
                                        <p:strVal val="visible"/>
                                      </p:to>
                                    </p:set>
                                    <p:animEffect filter="box(out)" transition="in">
                                      <p:cBhvr>
                                        <p:cTn id="7" dur="1000"/>
                                        <p:tgtEl>
                                          <p:spTgt spid="86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871"/>
                                        </p:tgtEl>
                                        <p:attrNameLst>
                                          <p:attrName>style.visibility</p:attrName>
                                        </p:attrNameLst>
                                      </p:cBhvr>
                                      <p:to>
                                        <p:strVal val="visible"/>
                                      </p:to>
                                    </p:set>
                                    <p:animEffect filter="box(out)" transition="in">
                                      <p:cBhvr>
                                        <p:cTn id="12" dur="1000"/>
                                        <p:tgtEl>
                                          <p:spTgt spid="87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876"/>
                                        </p:tgtEl>
                                        <p:attrNameLst>
                                          <p:attrName>style.visibility</p:attrName>
                                        </p:attrNameLst>
                                      </p:cBhvr>
                                      <p:to>
                                        <p:strVal val="visible"/>
                                      </p:to>
                                    </p:set>
                                    <p:animEffect filter="box(out)" transition="in">
                                      <p:cBhvr>
                                        <p:cTn id="17" dur="1000"/>
                                        <p:tgtEl>
                                          <p:spTgt spid="87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4" fill="hold">
                                  <p:stCondLst>
                                    <p:cond delay="0"/>
                                  </p:stCondLst>
                                  <p:iterate type="el" backwards="0">
                                    <p:tmAbs val="0"/>
                                  </p:iterate>
                                  <p:childTnLst>
                                    <p:set>
                                      <p:cBhvr>
                                        <p:cTn id="21" fill="hold"/>
                                        <p:tgtEl>
                                          <p:spTgt spid="87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el" backwards="0">
                                    <p:tmAbs val="0"/>
                                  </p:iterate>
                                  <p:childTnLst>
                                    <p:set>
                                      <p:cBhvr>
                                        <p:cTn id="25" fill="hold"/>
                                        <p:tgtEl>
                                          <p:spTgt spid="88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88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7" fill="hold">
                                  <p:stCondLst>
                                    <p:cond delay="0"/>
                                  </p:stCondLst>
                                  <p:iterate type="el" backwards="0">
                                    <p:tmAbs val="0"/>
                                  </p:iterate>
                                  <p:childTnLst>
                                    <p:set>
                                      <p:cBhvr>
                                        <p:cTn id="33" fill="hold"/>
                                        <p:tgtEl>
                                          <p:spTgt spid="8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6" grpId="3"/>
      <p:bldP build="whole" bldLvl="1" animBg="1" rev="0" advAuto="0" spid="871" grpId="2"/>
      <p:bldP build="whole" bldLvl="1" animBg="1" rev="0" advAuto="0" spid="877" grpId="4"/>
      <p:bldP build="whole" bldLvl="1" animBg="1" rev="0" advAuto="0" spid="880" grpId="5"/>
      <p:bldP build="whole" bldLvl="1" animBg="1" rev="0" advAuto="0" spid="885" grpId="7"/>
      <p:bldP build="whole" bldLvl="1" animBg="1" rev="0" advAuto="0" spid="884" grpId="6"/>
      <p:bldP build="whole" bldLvl="1" animBg="1" rev="0" advAuto="0" spid="866" grpId="1"/>
    </p:bldLst>
  </p:timing>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Shape 887"/>
          <p:cNvSpPr/>
          <p:nvPr>
            <p:ph type="title"/>
          </p:nvPr>
        </p:nvSpPr>
        <p:spPr>
          <a:xfrm>
            <a:off x="6432550" y="546100"/>
            <a:ext cx="13989050" cy="2289175"/>
          </a:xfrm>
          <a:prstGeom prst="rect">
            <a:avLst/>
          </a:prstGeom>
        </p:spPr>
        <p:txBody>
          <a:bodyPr/>
          <a:lstStyle>
            <a:lvl1pPr algn="l">
              <a:defRPr sz="6400"/>
            </a:lvl1pPr>
          </a:lstStyle>
          <a:p>
            <a:pPr/>
            <a:r>
              <a:t>An Analysis Sequence Diagram</a:t>
            </a:r>
          </a:p>
        </p:txBody>
      </p:sp>
      <p:grpSp>
        <p:nvGrpSpPr>
          <p:cNvPr id="893" name="Group 893"/>
          <p:cNvGrpSpPr/>
          <p:nvPr/>
        </p:nvGrpSpPr>
        <p:grpSpPr>
          <a:xfrm>
            <a:off x="5749927" y="5003800"/>
            <a:ext cx="812798" cy="1460500"/>
            <a:chOff x="2" y="0"/>
            <a:chExt cx="812797" cy="1460499"/>
          </a:xfrm>
        </p:grpSpPr>
        <p:sp>
          <p:nvSpPr>
            <p:cNvPr id="888" name="Shape 888"/>
            <p:cNvSpPr/>
            <p:nvPr/>
          </p:nvSpPr>
          <p:spPr>
            <a:xfrm>
              <a:off x="136525" y="0"/>
              <a:ext cx="492126" cy="487890"/>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889" name="Shape 889"/>
            <p:cNvSpPr/>
            <p:nvPr/>
          </p:nvSpPr>
          <p:spPr>
            <a:xfrm>
              <a:off x="2" y="750841"/>
              <a:ext cx="812798" cy="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90" name="Shape 890"/>
            <p:cNvSpPr/>
            <p:nvPr/>
          </p:nvSpPr>
          <p:spPr>
            <a:xfrm flipH="1">
              <a:off x="412750" y="503728"/>
              <a:ext cx="3" cy="636792"/>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91" name="Shape 891"/>
            <p:cNvSpPr/>
            <p:nvPr/>
          </p:nvSpPr>
          <p:spPr>
            <a:xfrm flipH="1">
              <a:off x="152401" y="1159526"/>
              <a:ext cx="260350" cy="300974"/>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892" name="Shape 892"/>
            <p:cNvSpPr/>
            <p:nvPr/>
          </p:nvSpPr>
          <p:spPr>
            <a:xfrm>
              <a:off x="412748" y="1134183"/>
              <a:ext cx="257179" cy="30097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894" name="Shape 894"/>
          <p:cNvSpPr/>
          <p:nvPr/>
        </p:nvSpPr>
        <p:spPr>
          <a:xfrm>
            <a:off x="7613650" y="4391025"/>
            <a:ext cx="2260600" cy="6381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895" name="Shape 895"/>
          <p:cNvSpPr/>
          <p:nvPr/>
        </p:nvSpPr>
        <p:spPr>
          <a:xfrm>
            <a:off x="7860158" y="4413250"/>
            <a:ext cx="1840609" cy="5139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828800">
              <a:defRPr sz="3600" u="sng">
                <a:latin typeface="Times New Roman"/>
                <a:ea typeface="Times New Roman"/>
                <a:cs typeface="Times New Roman"/>
                <a:sym typeface="Times New Roman"/>
              </a:defRPr>
            </a:lvl1pPr>
          </a:lstStyle>
          <a:p>
            <a:pPr/>
            <a:r>
              <a:t>:Librarian</a:t>
            </a:r>
          </a:p>
        </p:txBody>
      </p:sp>
      <p:sp>
        <p:nvSpPr>
          <p:cNvPr id="896" name="Shape 896"/>
          <p:cNvSpPr/>
          <p:nvPr/>
        </p:nvSpPr>
        <p:spPr>
          <a:xfrm flipH="1">
            <a:off x="8880475" y="5035550"/>
            <a:ext cx="3175" cy="6394450"/>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897" name="Shape 897"/>
          <p:cNvSpPr/>
          <p:nvPr/>
        </p:nvSpPr>
        <p:spPr>
          <a:xfrm>
            <a:off x="6623050" y="5711825"/>
            <a:ext cx="21812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898" name="Shape 898"/>
          <p:cNvSpPr/>
          <p:nvPr/>
        </p:nvSpPr>
        <p:spPr>
          <a:xfrm>
            <a:off x="6616700" y="5321300"/>
            <a:ext cx="2260600" cy="3912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lnSpc>
                <a:spcPct val="70000"/>
              </a:lnSpc>
              <a:defRPr sz="2800">
                <a:latin typeface="Times New Roman"/>
                <a:ea typeface="Times New Roman"/>
                <a:cs typeface="Times New Roman"/>
                <a:sym typeface="Times New Roman"/>
              </a:defRPr>
            </a:lvl1pPr>
          </a:lstStyle>
          <a:p>
            <a:pPr/>
            <a:r>
              <a:t>id card, book</a:t>
            </a:r>
          </a:p>
        </p:txBody>
      </p:sp>
      <p:sp>
        <p:nvSpPr>
          <p:cNvPr id="899" name="Shape 899"/>
          <p:cNvSpPr/>
          <p:nvPr/>
        </p:nvSpPr>
        <p:spPr>
          <a:xfrm>
            <a:off x="8966200" y="5905500"/>
            <a:ext cx="43529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00" name="Shape 900"/>
          <p:cNvSpPr/>
          <p:nvPr/>
        </p:nvSpPr>
        <p:spPr>
          <a:xfrm>
            <a:off x="10229850" y="6140450"/>
            <a:ext cx="2292350" cy="3912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lnSpc>
                <a:spcPct val="70000"/>
              </a:lnSpc>
              <a:defRPr sz="2800">
                <a:latin typeface="Times New Roman"/>
                <a:ea typeface="Times New Roman"/>
                <a:cs typeface="Times New Roman"/>
                <a:sym typeface="Times New Roman"/>
              </a:defRPr>
            </a:lvl1pPr>
          </a:lstStyle>
          <a:p>
            <a:pPr/>
            <a:r>
              <a:t>patron folder f </a:t>
            </a:r>
          </a:p>
        </p:txBody>
      </p:sp>
      <p:sp>
        <p:nvSpPr>
          <p:cNvPr id="901" name="Shape 901"/>
          <p:cNvSpPr/>
          <p:nvPr/>
        </p:nvSpPr>
        <p:spPr>
          <a:xfrm>
            <a:off x="12049126" y="4168775"/>
            <a:ext cx="2663822" cy="8890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02" name="Shape 902"/>
          <p:cNvSpPr/>
          <p:nvPr/>
        </p:nvSpPr>
        <p:spPr>
          <a:xfrm>
            <a:off x="12160250" y="4343082"/>
            <a:ext cx="2413001" cy="4526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lnSpc>
                <a:spcPct val="80000"/>
              </a:lnSpc>
              <a:defRPr sz="3200" u="sng">
                <a:latin typeface="Times New Roman"/>
                <a:ea typeface="Times New Roman"/>
                <a:cs typeface="Times New Roman"/>
                <a:sym typeface="Times New Roman"/>
              </a:defRPr>
            </a:lvl1pPr>
          </a:lstStyle>
          <a:p>
            <a:pPr/>
            <a:r>
              <a:t>:Patron Folder</a:t>
            </a:r>
          </a:p>
        </p:txBody>
      </p:sp>
      <p:sp>
        <p:nvSpPr>
          <p:cNvPr id="903" name="Shape 903"/>
          <p:cNvSpPr/>
          <p:nvPr/>
        </p:nvSpPr>
        <p:spPr>
          <a:xfrm>
            <a:off x="13306425" y="5765800"/>
            <a:ext cx="149225" cy="11461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04" name="Shape 904"/>
          <p:cNvSpPr/>
          <p:nvPr/>
        </p:nvSpPr>
        <p:spPr>
          <a:xfrm>
            <a:off x="13379450" y="5060950"/>
            <a:ext cx="0" cy="704850"/>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05" name="Shape 905"/>
          <p:cNvSpPr/>
          <p:nvPr/>
        </p:nvSpPr>
        <p:spPr>
          <a:xfrm>
            <a:off x="9467850" y="5438775"/>
            <a:ext cx="3905250" cy="3912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2800">
                <a:latin typeface="Times New Roman"/>
                <a:ea typeface="Times New Roman"/>
                <a:cs typeface="Times New Roman"/>
                <a:sym typeface="Times New Roman"/>
              </a:defRPr>
            </a:lvl1pPr>
          </a:lstStyle>
          <a:p>
            <a:pPr/>
            <a:r>
              <a:t>get patron folder w/id</a:t>
            </a:r>
          </a:p>
        </p:txBody>
      </p:sp>
      <p:sp>
        <p:nvSpPr>
          <p:cNvPr id="906" name="Shape 906"/>
          <p:cNvSpPr/>
          <p:nvPr/>
        </p:nvSpPr>
        <p:spPr>
          <a:xfrm flipH="1" flipV="1">
            <a:off x="8978899" y="6499224"/>
            <a:ext cx="4321177" cy="3177"/>
          </a:xfrm>
          <a:prstGeom prst="line">
            <a:avLst/>
          </a:prstGeom>
          <a:ln w="25400">
            <a:solidFill>
              <a:srgbClr val="000000"/>
            </a:solidFill>
            <a:prstDash val="dash"/>
            <a:tailEnd type="stealth"/>
          </a:ln>
        </p:spPr>
        <p:txBody>
          <a:bodyPr tIns="91439" bIns="91439"/>
          <a:lstStyle/>
          <a:p>
            <a:pPr algn="l" defTabSz="1828800">
              <a:defRPr sz="3600">
                <a:latin typeface="Arial"/>
                <a:ea typeface="Arial"/>
                <a:cs typeface="Arial"/>
                <a:sym typeface="Arial"/>
              </a:defRPr>
            </a:pPr>
          </a:p>
        </p:txBody>
      </p:sp>
      <p:sp>
        <p:nvSpPr>
          <p:cNvPr id="907" name="Shape 907"/>
          <p:cNvSpPr/>
          <p:nvPr/>
        </p:nvSpPr>
        <p:spPr>
          <a:xfrm>
            <a:off x="9296400" y="7718425"/>
            <a:ext cx="6470650" cy="3912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lnSpc>
                <a:spcPct val="70000"/>
              </a:lnSpc>
              <a:defRPr sz="2800">
                <a:latin typeface="Times New Roman"/>
                <a:ea typeface="Times New Roman"/>
                <a:cs typeface="Times New Roman"/>
                <a:sym typeface="Times New Roman"/>
              </a:defRPr>
            </a:lvl1pPr>
          </a:lstStyle>
          <a:p>
            <a:pPr/>
            <a:r>
              <a:t>[patron folder found] get book card</a:t>
            </a:r>
          </a:p>
        </p:txBody>
      </p:sp>
      <p:sp>
        <p:nvSpPr>
          <p:cNvPr id="908" name="Shape 908"/>
          <p:cNvSpPr/>
          <p:nvPr/>
        </p:nvSpPr>
        <p:spPr>
          <a:xfrm flipH="1">
            <a:off x="6550025" y="6638925"/>
            <a:ext cx="2206625" cy="0"/>
          </a:xfrm>
          <a:prstGeom prst="line">
            <a:avLst/>
          </a:prstGeom>
          <a:ln w="25400">
            <a:solidFill>
              <a:srgbClr val="000000"/>
            </a:solidFill>
            <a:prstDash val="dash"/>
            <a:tailEnd type="stealth"/>
          </a:ln>
        </p:spPr>
        <p:txBody>
          <a:bodyPr tIns="91439" bIns="91439"/>
          <a:lstStyle/>
          <a:p>
            <a:pPr algn="l" defTabSz="1828800">
              <a:defRPr sz="3600">
                <a:latin typeface="Arial"/>
                <a:ea typeface="Arial"/>
                <a:cs typeface="Arial"/>
                <a:sym typeface="Arial"/>
              </a:defRPr>
            </a:pPr>
          </a:p>
        </p:txBody>
      </p:sp>
      <p:sp>
        <p:nvSpPr>
          <p:cNvPr id="909" name="Shape 909"/>
          <p:cNvSpPr/>
          <p:nvPr/>
        </p:nvSpPr>
        <p:spPr>
          <a:xfrm>
            <a:off x="6718300" y="6740525"/>
            <a:ext cx="2114550" cy="16104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2800">
                <a:latin typeface="Times New Roman"/>
                <a:ea typeface="Times New Roman"/>
                <a:cs typeface="Times New Roman"/>
                <a:sym typeface="Times New Roman"/>
              </a:defRPr>
            </a:lvl1pPr>
          </a:lstStyle>
          <a:p>
            <a:pPr/>
            <a:r>
              <a:t>[patron folder not found] error msg, id card</a:t>
            </a:r>
          </a:p>
        </p:txBody>
      </p:sp>
      <p:sp>
        <p:nvSpPr>
          <p:cNvPr id="910" name="Shape 910"/>
          <p:cNvSpPr/>
          <p:nvPr/>
        </p:nvSpPr>
        <p:spPr>
          <a:xfrm>
            <a:off x="14878050" y="4168775"/>
            <a:ext cx="1854200" cy="8890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11" name="Shape 911"/>
          <p:cNvSpPr/>
          <p:nvPr/>
        </p:nvSpPr>
        <p:spPr>
          <a:xfrm>
            <a:off x="14903450" y="4330700"/>
            <a:ext cx="1819077" cy="4526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3200" u="sng">
                <a:latin typeface="Times New Roman"/>
                <a:ea typeface="Times New Roman"/>
                <a:cs typeface="Times New Roman"/>
                <a:sym typeface="Times New Roman"/>
              </a:defRPr>
            </a:lvl1pPr>
          </a:lstStyle>
          <a:p>
            <a:pPr/>
            <a:r>
              <a:t>book:Book</a:t>
            </a:r>
          </a:p>
        </p:txBody>
      </p:sp>
      <p:sp>
        <p:nvSpPr>
          <p:cNvPr id="912" name="Shape 912"/>
          <p:cNvSpPr/>
          <p:nvPr/>
        </p:nvSpPr>
        <p:spPr>
          <a:xfrm>
            <a:off x="15643225" y="7416800"/>
            <a:ext cx="149225" cy="11461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13" name="Shape 913"/>
          <p:cNvSpPr/>
          <p:nvPr/>
        </p:nvSpPr>
        <p:spPr>
          <a:xfrm>
            <a:off x="15741650" y="5035549"/>
            <a:ext cx="1" cy="2381252"/>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14" name="Shape 914"/>
          <p:cNvSpPr/>
          <p:nvPr/>
        </p:nvSpPr>
        <p:spPr>
          <a:xfrm>
            <a:off x="8991600" y="7572375"/>
            <a:ext cx="665797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15" name="Shape 915"/>
          <p:cNvSpPr/>
          <p:nvPr/>
        </p:nvSpPr>
        <p:spPr>
          <a:xfrm flipH="1">
            <a:off x="8969375" y="8318500"/>
            <a:ext cx="6670676" cy="15875"/>
          </a:xfrm>
          <a:prstGeom prst="line">
            <a:avLst/>
          </a:prstGeom>
          <a:ln w="25400">
            <a:solidFill>
              <a:srgbClr val="000000"/>
            </a:solidFill>
            <a:prstDash val="dash"/>
            <a:tailEnd type="stealth"/>
          </a:ln>
        </p:spPr>
        <p:txBody>
          <a:bodyPr tIns="91439" bIns="91439"/>
          <a:lstStyle/>
          <a:p>
            <a:pPr algn="l" defTabSz="1828800">
              <a:defRPr sz="3600">
                <a:latin typeface="Arial"/>
                <a:ea typeface="Arial"/>
                <a:cs typeface="Arial"/>
                <a:sym typeface="Arial"/>
              </a:defRPr>
            </a:pPr>
          </a:p>
        </p:txBody>
      </p:sp>
      <p:sp>
        <p:nvSpPr>
          <p:cNvPr id="916" name="Shape 916"/>
          <p:cNvSpPr/>
          <p:nvPr/>
        </p:nvSpPr>
        <p:spPr>
          <a:xfrm>
            <a:off x="11576050" y="8293100"/>
            <a:ext cx="1424683" cy="3912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2800">
                <a:latin typeface="Times New Roman"/>
                <a:ea typeface="Times New Roman"/>
                <a:cs typeface="Times New Roman"/>
                <a:sym typeface="Times New Roman"/>
              </a:defRPr>
            </a:lvl1pPr>
          </a:lstStyle>
          <a:p>
            <a:pPr/>
            <a:r>
              <a:t>book card</a:t>
            </a:r>
          </a:p>
        </p:txBody>
      </p:sp>
      <p:sp>
        <p:nvSpPr>
          <p:cNvPr id="917" name="Shape 917"/>
          <p:cNvSpPr/>
          <p:nvPr/>
        </p:nvSpPr>
        <p:spPr>
          <a:xfrm>
            <a:off x="17087850" y="4194175"/>
            <a:ext cx="2301875" cy="8890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18" name="Shape 918"/>
          <p:cNvSpPr/>
          <p:nvPr/>
        </p:nvSpPr>
        <p:spPr>
          <a:xfrm>
            <a:off x="17087056" y="4406900"/>
            <a:ext cx="2303463" cy="3912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828800">
              <a:defRPr sz="2800" u="sng">
                <a:latin typeface="Times New Roman"/>
                <a:ea typeface="Times New Roman"/>
                <a:cs typeface="Times New Roman"/>
                <a:sym typeface="Times New Roman"/>
              </a:defRPr>
            </a:lvl1pPr>
          </a:lstStyle>
          <a:p>
            <a:pPr/>
            <a:r>
              <a:t>f:Patron Folder</a:t>
            </a:r>
          </a:p>
        </p:txBody>
      </p:sp>
      <p:sp>
        <p:nvSpPr>
          <p:cNvPr id="919" name="Shape 919"/>
          <p:cNvSpPr/>
          <p:nvPr/>
        </p:nvSpPr>
        <p:spPr>
          <a:xfrm>
            <a:off x="18157825" y="9245600"/>
            <a:ext cx="149225" cy="11461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20" name="Shape 920"/>
          <p:cNvSpPr/>
          <p:nvPr/>
        </p:nvSpPr>
        <p:spPr>
          <a:xfrm>
            <a:off x="18205450" y="5060950"/>
            <a:ext cx="0" cy="4162425"/>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21" name="Shape 921"/>
          <p:cNvSpPr/>
          <p:nvPr/>
        </p:nvSpPr>
        <p:spPr>
          <a:xfrm>
            <a:off x="9036050" y="9432925"/>
            <a:ext cx="9115426"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22" name="Shape 922"/>
          <p:cNvSpPr/>
          <p:nvPr/>
        </p:nvSpPr>
        <p:spPr>
          <a:xfrm>
            <a:off x="9296400" y="9032875"/>
            <a:ext cx="7971681" cy="3912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2800">
                <a:latin typeface="Times New Roman"/>
                <a:ea typeface="Times New Roman"/>
                <a:cs typeface="Times New Roman"/>
                <a:sym typeface="Times New Roman"/>
              </a:defRPr>
            </a:lvl1pPr>
          </a:lstStyle>
          <a:p>
            <a:pPr/>
            <a:r>
              <a:t>[patron folder found] insert book card into patron folder</a:t>
            </a:r>
          </a:p>
        </p:txBody>
      </p:sp>
      <p:sp>
        <p:nvSpPr>
          <p:cNvPr id="923" name="Shape 923"/>
          <p:cNvSpPr/>
          <p:nvPr/>
        </p:nvSpPr>
        <p:spPr>
          <a:xfrm flipH="1">
            <a:off x="6162674" y="6788149"/>
            <a:ext cx="3177" cy="474662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grpSp>
        <p:nvGrpSpPr>
          <p:cNvPr id="927" name="Group 927"/>
          <p:cNvGrpSpPr/>
          <p:nvPr/>
        </p:nvGrpSpPr>
        <p:grpSpPr>
          <a:xfrm>
            <a:off x="13509625" y="2289175"/>
            <a:ext cx="3943350" cy="1787525"/>
            <a:chOff x="0" y="0"/>
            <a:chExt cx="3943349" cy="1787524"/>
          </a:xfrm>
        </p:grpSpPr>
        <p:pic>
          <p:nvPicPr>
            <p:cNvPr id="924" name="image.png"/>
            <p:cNvPicPr>
              <a:picLocks noChangeAspect="1"/>
            </p:cNvPicPr>
            <p:nvPr/>
          </p:nvPicPr>
          <p:blipFill>
            <a:blip r:embed="rId2">
              <a:extLst/>
            </a:blip>
            <a:stretch>
              <a:fillRect/>
            </a:stretch>
          </p:blipFill>
          <p:spPr>
            <a:xfrm>
              <a:off x="1633809" y="0"/>
              <a:ext cx="2309541" cy="1014199"/>
            </a:xfrm>
            <a:prstGeom prst="rect">
              <a:avLst/>
            </a:prstGeom>
            <a:ln w="12700" cap="flat">
              <a:noFill/>
              <a:miter lim="400000"/>
            </a:ln>
            <a:effectLst/>
          </p:spPr>
        </p:pic>
        <p:sp>
          <p:nvSpPr>
            <p:cNvPr id="925" name="Shape 925"/>
            <p:cNvSpPr/>
            <p:nvPr/>
          </p:nvSpPr>
          <p:spPr>
            <a:xfrm>
              <a:off x="1900295" y="183823"/>
              <a:ext cx="1815381"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collection</a:t>
              </a:r>
            </a:p>
          </p:txBody>
        </p:sp>
        <p:sp>
          <p:nvSpPr>
            <p:cNvPr id="926" name="Shape 926"/>
            <p:cNvSpPr/>
            <p:nvPr/>
          </p:nvSpPr>
          <p:spPr>
            <a:xfrm flipH="1">
              <a:off x="0" y="675074"/>
              <a:ext cx="1671882" cy="1112451"/>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928" name="Shape 928"/>
          <p:cNvSpPr/>
          <p:nvPr/>
        </p:nvSpPr>
        <p:spPr>
          <a:xfrm>
            <a:off x="13379450" y="6905625"/>
            <a:ext cx="0" cy="2790825"/>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29" name="Shape 929"/>
          <p:cNvSpPr/>
          <p:nvPr/>
        </p:nvSpPr>
        <p:spPr>
          <a:xfrm>
            <a:off x="15735300" y="8591550"/>
            <a:ext cx="0" cy="504825"/>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30" name="Shape 930"/>
          <p:cNvSpPr/>
          <p:nvPr/>
        </p:nvSpPr>
        <p:spPr>
          <a:xfrm>
            <a:off x="5283200" y="6330950"/>
            <a:ext cx="1104027" cy="574174"/>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2800">
                <a:latin typeface="Times New Roman"/>
                <a:ea typeface="Times New Roman"/>
                <a:cs typeface="Times New Roman"/>
                <a:sym typeface="Times New Roman"/>
              </a:defRPr>
            </a:lvl1pPr>
          </a:lstStyle>
          <a:p>
            <a:pPr/>
            <a:r>
              <a:t>patron</a:t>
            </a:r>
          </a:p>
        </p:txBody>
      </p:sp>
      <p:grpSp>
        <p:nvGrpSpPr>
          <p:cNvPr id="936" name="Group 936"/>
          <p:cNvGrpSpPr/>
          <p:nvPr/>
        </p:nvGrpSpPr>
        <p:grpSpPr>
          <a:xfrm>
            <a:off x="4883150" y="2568575"/>
            <a:ext cx="3467101" cy="2019300"/>
            <a:chOff x="0" y="0"/>
            <a:chExt cx="3467100" cy="2019299"/>
          </a:xfrm>
        </p:grpSpPr>
        <p:sp>
          <p:nvSpPr>
            <p:cNvPr id="931" name="Shape 931"/>
            <p:cNvSpPr/>
            <p:nvPr/>
          </p:nvSpPr>
          <p:spPr>
            <a:xfrm>
              <a:off x="390165" y="152399"/>
              <a:ext cx="2984944" cy="1301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1828800">
                <a:lnSpc>
                  <a:spcPct val="90000"/>
                </a:lnSpc>
                <a:defRPr sz="3200">
                  <a:latin typeface="Times New Roman"/>
                  <a:ea typeface="Times New Roman"/>
                  <a:cs typeface="Times New Roman"/>
                  <a:sym typeface="Times New Roman"/>
                </a:defRPr>
              </a:lvl1pPr>
            </a:lstStyle>
            <a:p>
              <a:pPr/>
              <a:r>
                <a:t>real world object within the library system</a:t>
              </a:r>
            </a:p>
          </p:txBody>
        </p:sp>
        <p:sp>
          <p:nvSpPr>
            <p:cNvPr id="932" name="Shape 932"/>
            <p:cNvSpPr/>
            <p:nvPr/>
          </p:nvSpPr>
          <p:spPr>
            <a:xfrm>
              <a:off x="2201432" y="1590672"/>
              <a:ext cx="529741" cy="428628"/>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nvGrpSpPr>
            <p:cNvPr id="935" name="Group 935"/>
            <p:cNvGrpSpPr/>
            <p:nvPr/>
          </p:nvGrpSpPr>
          <p:grpSpPr>
            <a:xfrm>
              <a:off x="0" y="0"/>
              <a:ext cx="3467101" cy="1574801"/>
              <a:chOff x="0" y="0"/>
              <a:chExt cx="3467100" cy="1574800"/>
            </a:xfrm>
          </p:grpSpPr>
          <p:sp>
            <p:nvSpPr>
              <p:cNvPr id="933" name="Shape 933"/>
              <p:cNvSpPr/>
              <p:nvPr/>
            </p:nvSpPr>
            <p:spPr>
              <a:xfrm>
                <a:off x="0" y="0"/>
                <a:ext cx="3467100" cy="157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934" name="Shape 934"/>
              <p:cNvSpPr/>
              <p:nvPr/>
            </p:nvSpPr>
            <p:spPr>
              <a:xfrm>
                <a:off x="3033710" y="1377948"/>
                <a:ext cx="433391" cy="19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grpSp>
      <p:grpSp>
        <p:nvGrpSpPr>
          <p:cNvPr id="942" name="Group 942"/>
          <p:cNvGrpSpPr/>
          <p:nvPr/>
        </p:nvGrpSpPr>
        <p:grpSpPr>
          <a:xfrm>
            <a:off x="3489327" y="5949949"/>
            <a:ext cx="2422524" cy="3057527"/>
            <a:chOff x="2" y="0"/>
            <a:chExt cx="2422523" cy="3057525"/>
          </a:xfrm>
        </p:grpSpPr>
        <p:sp>
          <p:nvSpPr>
            <p:cNvPr id="937" name="Shape 937"/>
            <p:cNvSpPr/>
            <p:nvPr/>
          </p:nvSpPr>
          <p:spPr>
            <a:xfrm>
              <a:off x="120649" y="1340557"/>
              <a:ext cx="1369538" cy="15753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ctr">
              <a:spAutoFit/>
            </a:bodyPr>
            <a:lstStyle/>
            <a:p>
              <a:pPr algn="l" defTabSz="1828800">
                <a:defRPr sz="3200">
                  <a:latin typeface="Times New Roman"/>
                  <a:ea typeface="Times New Roman"/>
                  <a:cs typeface="Times New Roman"/>
                  <a:sym typeface="Times New Roman"/>
                </a:defRPr>
              </a:pPr>
              <a:r>
                <a:t>outside</a:t>
              </a:r>
            </a:p>
            <a:p>
              <a:pPr algn="l" defTabSz="1828800">
                <a:defRPr sz="3200">
                  <a:latin typeface="Times New Roman"/>
                  <a:ea typeface="Times New Roman"/>
                  <a:cs typeface="Times New Roman"/>
                  <a:sym typeface="Times New Roman"/>
                </a:defRPr>
              </a:pPr>
              <a:r>
                <a:t>library</a:t>
              </a:r>
            </a:p>
            <a:p>
              <a:pPr algn="l" defTabSz="1828800">
                <a:defRPr sz="3200">
                  <a:latin typeface="Times New Roman"/>
                  <a:ea typeface="Times New Roman"/>
                  <a:cs typeface="Times New Roman"/>
                  <a:sym typeface="Times New Roman"/>
                </a:defRPr>
              </a:pPr>
              <a:r>
                <a:t>system</a:t>
              </a:r>
            </a:p>
          </p:txBody>
        </p:sp>
        <p:grpSp>
          <p:nvGrpSpPr>
            <p:cNvPr id="940" name="Group 940"/>
            <p:cNvGrpSpPr/>
            <p:nvPr/>
          </p:nvGrpSpPr>
          <p:grpSpPr>
            <a:xfrm>
              <a:off x="2" y="1265511"/>
              <a:ext cx="1777998" cy="1792015"/>
              <a:chOff x="2" y="2"/>
              <a:chExt cx="1777997" cy="1792013"/>
            </a:xfrm>
          </p:grpSpPr>
          <p:sp>
            <p:nvSpPr>
              <p:cNvPr id="938" name="Shape 938"/>
              <p:cNvSpPr/>
              <p:nvPr/>
            </p:nvSpPr>
            <p:spPr>
              <a:xfrm>
                <a:off x="2" y="2"/>
                <a:ext cx="1777998" cy="1792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939" name="Shape 939"/>
              <p:cNvSpPr/>
              <p:nvPr/>
            </p:nvSpPr>
            <p:spPr>
              <a:xfrm>
                <a:off x="1555748" y="1568012"/>
                <a:ext cx="222252" cy="224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941" name="Shape 941"/>
            <p:cNvSpPr/>
            <p:nvPr/>
          </p:nvSpPr>
          <p:spPr>
            <a:xfrm flipV="1">
              <a:off x="1085849" y="-1"/>
              <a:ext cx="1336677" cy="1249654"/>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943" name="Shape 943"/>
          <p:cNvSpPr/>
          <p:nvPr/>
        </p:nvSpPr>
        <p:spPr>
          <a:xfrm>
            <a:off x="8813800" y="5540375"/>
            <a:ext cx="165100" cy="54800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44" name="Shape 944"/>
          <p:cNvSpPr/>
          <p:nvPr/>
        </p:nvSpPr>
        <p:spPr>
          <a:xfrm>
            <a:off x="13309600" y="9658350"/>
            <a:ext cx="152400" cy="114617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45" name="Shape 945"/>
          <p:cNvSpPr/>
          <p:nvPr/>
        </p:nvSpPr>
        <p:spPr>
          <a:xfrm>
            <a:off x="8985250" y="9836150"/>
            <a:ext cx="43529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46" name="Shape 946"/>
          <p:cNvSpPr/>
          <p:nvPr/>
        </p:nvSpPr>
        <p:spPr>
          <a:xfrm>
            <a:off x="9296400" y="9877425"/>
            <a:ext cx="3251200" cy="7976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2800">
                <a:latin typeface="Times New Roman"/>
                <a:ea typeface="Times New Roman"/>
                <a:cs typeface="Times New Roman"/>
                <a:sym typeface="Times New Roman"/>
              </a:defRPr>
            </a:lvl1pPr>
          </a:lstStyle>
          <a:p>
            <a:pPr/>
            <a:r>
              <a:t>[patron folder found] return patron folder</a:t>
            </a:r>
          </a:p>
        </p:txBody>
      </p:sp>
      <p:sp>
        <p:nvSpPr>
          <p:cNvPr id="947" name="Shape 947"/>
          <p:cNvSpPr/>
          <p:nvPr/>
        </p:nvSpPr>
        <p:spPr>
          <a:xfrm>
            <a:off x="13398500" y="10810875"/>
            <a:ext cx="0" cy="504825"/>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48" name="Shape 948"/>
          <p:cNvSpPr/>
          <p:nvPr/>
        </p:nvSpPr>
        <p:spPr>
          <a:xfrm flipH="1">
            <a:off x="6572250" y="9953625"/>
            <a:ext cx="218440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49" name="Shape 949"/>
          <p:cNvSpPr/>
          <p:nvPr/>
        </p:nvSpPr>
        <p:spPr>
          <a:xfrm>
            <a:off x="6388100" y="10131425"/>
            <a:ext cx="2327275" cy="11258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lnSpc>
                <a:spcPct val="90000"/>
              </a:lnSpc>
              <a:defRPr sz="2800">
                <a:latin typeface="Times New Roman"/>
                <a:ea typeface="Times New Roman"/>
                <a:cs typeface="Times New Roman"/>
                <a:sym typeface="Times New Roman"/>
              </a:defRPr>
            </a:lvl1pPr>
          </a:lstStyle>
          <a:p>
            <a:pPr/>
            <a:r>
              <a:t>[patron folder found] id card, book</a:t>
            </a:r>
          </a:p>
        </p:txBody>
      </p:sp>
      <p:sp>
        <p:nvSpPr>
          <p:cNvPr id="950" name="Shape 950"/>
          <p:cNvSpPr/>
          <p:nvPr/>
        </p:nvSpPr>
        <p:spPr>
          <a:xfrm>
            <a:off x="4086225" y="11915775"/>
            <a:ext cx="16487775" cy="1271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4400">
                <a:latin typeface="Times New Roman"/>
                <a:ea typeface="Times New Roman"/>
                <a:cs typeface="Times New Roman"/>
                <a:sym typeface="Times New Roman"/>
              </a:defRPr>
            </a:lvl1pPr>
          </a:lstStyle>
          <a:p>
            <a:pPr/>
            <a:r>
              <a:t>This an analysis sequence diagram models the current, manual operation, little design decision is made.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9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9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6" grpId="1"/>
      <p:bldP build="whole" bldLvl="1" animBg="1" rev="0" advAuto="0" spid="927" grpId="3"/>
      <p:bldP build="whole" bldLvl="1" animBg="1" rev="0" advAuto="0" spid="942" grpId="2"/>
      <p:bldP build="whole" bldLvl="1" animBg="1" rev="0" advAuto="0" spid="950" grpId="4"/>
    </p:bldLst>
  </p:timing>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2" name="Shape 952"/>
          <p:cNvSpPr/>
          <p:nvPr>
            <p:ph type="title"/>
          </p:nvPr>
        </p:nvSpPr>
        <p:spPr>
          <a:xfrm>
            <a:off x="6432550" y="546100"/>
            <a:ext cx="13989050" cy="2289175"/>
          </a:xfrm>
          <a:prstGeom prst="rect">
            <a:avLst/>
          </a:prstGeom>
        </p:spPr>
        <p:txBody>
          <a:bodyPr/>
          <a:lstStyle>
            <a:lvl1pPr algn="l">
              <a:defRPr sz="8000"/>
            </a:lvl1pPr>
          </a:lstStyle>
          <a:p>
            <a:pPr/>
            <a:r>
              <a:t>A Design Sequence Diagram</a:t>
            </a:r>
          </a:p>
        </p:txBody>
      </p:sp>
      <p:sp>
        <p:nvSpPr>
          <p:cNvPr id="953" name="Shape 953"/>
          <p:cNvSpPr/>
          <p:nvPr/>
        </p:nvSpPr>
        <p:spPr>
          <a:xfrm>
            <a:off x="8915400" y="4533900"/>
            <a:ext cx="3756025" cy="1499872"/>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p>
            <a:pPr algn="l" defTabSz="1828800">
              <a:lnSpc>
                <a:spcPct val="90000"/>
              </a:lnSpc>
              <a:defRPr sz="3200">
                <a:latin typeface="Courier New"/>
                <a:ea typeface="Courier New"/>
                <a:cs typeface="Courier New"/>
                <a:sym typeface="Courier New"/>
              </a:defRPr>
            </a:pPr>
            <a:r>
              <a:t>u:=</a:t>
            </a:r>
          </a:p>
          <a:p>
            <a:pPr algn="l" defTabSz="1828800">
              <a:lnSpc>
                <a:spcPct val="90000"/>
              </a:lnSpc>
              <a:defRPr sz="3200">
                <a:latin typeface="Courier New"/>
                <a:ea typeface="Courier New"/>
                <a:cs typeface="Courier New"/>
                <a:sym typeface="Courier New"/>
              </a:defRPr>
            </a:pPr>
            <a:r>
              <a:t>getUser(uid):</a:t>
            </a:r>
          </a:p>
          <a:p>
            <a:pPr algn="l" defTabSz="1828800">
              <a:lnSpc>
                <a:spcPct val="90000"/>
              </a:lnSpc>
              <a:defRPr sz="3200">
                <a:latin typeface="Courier New"/>
                <a:ea typeface="Courier New"/>
                <a:cs typeface="Courier New"/>
                <a:sym typeface="Courier New"/>
              </a:defRPr>
            </a:pPr>
            <a:r>
              <a:t>User</a:t>
            </a:r>
          </a:p>
        </p:txBody>
      </p:sp>
      <p:grpSp>
        <p:nvGrpSpPr>
          <p:cNvPr id="959" name="Group 959"/>
          <p:cNvGrpSpPr/>
          <p:nvPr/>
        </p:nvGrpSpPr>
        <p:grpSpPr>
          <a:xfrm>
            <a:off x="3825874" y="3765549"/>
            <a:ext cx="974726" cy="1276352"/>
            <a:chOff x="0" y="0"/>
            <a:chExt cx="974725" cy="1276350"/>
          </a:xfrm>
        </p:grpSpPr>
        <p:sp>
          <p:nvSpPr>
            <p:cNvPr id="954" name="Shape 954"/>
            <p:cNvSpPr/>
            <p:nvPr/>
          </p:nvSpPr>
          <p:spPr>
            <a:xfrm>
              <a:off x="213420" y="-1"/>
              <a:ext cx="586110" cy="381001"/>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955" name="Shape 955"/>
            <p:cNvSpPr/>
            <p:nvPr/>
          </p:nvSpPr>
          <p:spPr>
            <a:xfrm flipH="1">
              <a:off x="487361" y="387349"/>
              <a:ext cx="3" cy="568326"/>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956" name="Shape 956"/>
            <p:cNvSpPr/>
            <p:nvPr/>
          </p:nvSpPr>
          <p:spPr>
            <a:xfrm>
              <a:off x="490547" y="958848"/>
              <a:ext cx="484178" cy="31750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957" name="Shape 957"/>
            <p:cNvSpPr/>
            <p:nvPr/>
          </p:nvSpPr>
          <p:spPr>
            <a:xfrm flipH="1">
              <a:off x="-1" y="958848"/>
              <a:ext cx="487365" cy="317502"/>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958" name="Shape 958"/>
            <p:cNvSpPr/>
            <p:nvPr/>
          </p:nvSpPr>
          <p:spPr>
            <a:xfrm>
              <a:off x="2" y="638172"/>
              <a:ext cx="974723" cy="4"/>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962" name="Group 962"/>
          <p:cNvGrpSpPr/>
          <p:nvPr/>
        </p:nvGrpSpPr>
        <p:grpSpPr>
          <a:xfrm>
            <a:off x="7473950" y="2819401"/>
            <a:ext cx="2854325" cy="984250"/>
            <a:chOff x="0" y="34926"/>
            <a:chExt cx="2854325" cy="984248"/>
          </a:xfrm>
        </p:grpSpPr>
        <p:sp>
          <p:nvSpPr>
            <p:cNvPr id="960" name="Shape 960"/>
            <p:cNvSpPr/>
            <p:nvPr/>
          </p:nvSpPr>
          <p:spPr>
            <a:xfrm>
              <a:off x="0" y="34926"/>
              <a:ext cx="2854325" cy="984250"/>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961" name="Shape 961"/>
            <p:cNvSpPr/>
            <p:nvPr/>
          </p:nvSpPr>
          <p:spPr>
            <a:xfrm>
              <a:off x="34886" y="231774"/>
              <a:ext cx="2784553" cy="5778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2075" tIns="92075" rIns="92075" bIns="92075" numCol="1" anchor="t">
              <a:spAutoFit/>
            </a:bodyPr>
            <a:lstStyle>
              <a:lvl1pPr defTabSz="1828800">
                <a:lnSpc>
                  <a:spcPct val="90000"/>
                </a:lnSpc>
                <a:defRPr sz="2800" u="sng">
                  <a:latin typeface="Courier New"/>
                  <a:ea typeface="Courier New"/>
                  <a:cs typeface="Courier New"/>
                  <a:sym typeface="Courier New"/>
                </a:defRPr>
              </a:lvl1pPr>
            </a:lstStyle>
            <a:p>
              <a:pPr/>
              <a:r>
                <a:t>:CheckoutGUI</a:t>
              </a:r>
            </a:p>
          </p:txBody>
        </p:sp>
      </p:grpSp>
      <p:sp>
        <p:nvSpPr>
          <p:cNvPr id="963" name="Shape 963"/>
          <p:cNvSpPr/>
          <p:nvPr/>
        </p:nvSpPr>
        <p:spPr>
          <a:xfrm flipH="1">
            <a:off x="8905874" y="3848099"/>
            <a:ext cx="3177" cy="940752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64" name="Shape 964"/>
          <p:cNvSpPr/>
          <p:nvPr/>
        </p:nvSpPr>
        <p:spPr>
          <a:xfrm>
            <a:off x="8759825" y="4229100"/>
            <a:ext cx="222250" cy="84582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65" name="Shape 965"/>
          <p:cNvSpPr/>
          <p:nvPr/>
        </p:nvSpPr>
        <p:spPr>
          <a:xfrm>
            <a:off x="5013325" y="4514850"/>
            <a:ext cx="3873500" cy="1123952"/>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lvl1pPr defTabSz="1828800">
              <a:defRPr sz="3200">
                <a:latin typeface="Courier New"/>
                <a:ea typeface="Courier New"/>
                <a:cs typeface="Courier New"/>
                <a:sym typeface="Courier New"/>
              </a:defRPr>
            </a:lvl1pPr>
          </a:lstStyle>
          <a:p>
            <a:pPr/>
            <a:r>
              <a:t>&lt;&lt;uid,call# list&gt;&gt;</a:t>
            </a:r>
          </a:p>
        </p:txBody>
      </p:sp>
      <p:sp>
        <p:nvSpPr>
          <p:cNvPr id="966" name="Shape 966"/>
          <p:cNvSpPr/>
          <p:nvPr/>
        </p:nvSpPr>
        <p:spPr>
          <a:xfrm>
            <a:off x="11350625" y="2819400"/>
            <a:ext cx="2089150" cy="9842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67" name="Shape 967"/>
          <p:cNvSpPr/>
          <p:nvPr/>
        </p:nvSpPr>
        <p:spPr>
          <a:xfrm>
            <a:off x="11519097" y="3009264"/>
            <a:ext cx="1660131" cy="654053"/>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u="sng">
                <a:latin typeface="Courier New"/>
                <a:ea typeface="Courier New"/>
                <a:cs typeface="Courier New"/>
                <a:sym typeface="Courier New"/>
              </a:defRPr>
            </a:lvl1pPr>
          </a:lstStyle>
          <a:p>
            <a:pPr/>
            <a:r>
              <a:t>:DBMgr</a:t>
            </a:r>
          </a:p>
        </p:txBody>
      </p:sp>
      <p:sp>
        <p:nvSpPr>
          <p:cNvPr id="968" name="Shape 968"/>
          <p:cNvSpPr/>
          <p:nvPr/>
        </p:nvSpPr>
        <p:spPr>
          <a:xfrm flipH="1">
            <a:off x="12378689" y="3848099"/>
            <a:ext cx="1" cy="940752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69" name="Shape 969"/>
          <p:cNvSpPr/>
          <p:nvPr/>
        </p:nvSpPr>
        <p:spPr>
          <a:xfrm>
            <a:off x="12226925" y="4343400"/>
            <a:ext cx="257175" cy="14414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70" name="Shape 970"/>
          <p:cNvSpPr/>
          <p:nvPr/>
        </p:nvSpPr>
        <p:spPr>
          <a:xfrm>
            <a:off x="8988425" y="4648200"/>
            <a:ext cx="31210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71" name="Shape 971"/>
          <p:cNvSpPr/>
          <p:nvPr/>
        </p:nvSpPr>
        <p:spPr>
          <a:xfrm flipH="1">
            <a:off x="4292599" y="5600699"/>
            <a:ext cx="3177" cy="787717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72" name="Shape 972"/>
          <p:cNvSpPr/>
          <p:nvPr/>
        </p:nvSpPr>
        <p:spPr>
          <a:xfrm>
            <a:off x="12265025" y="7239000"/>
            <a:ext cx="298450" cy="7556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73" name="Shape 973"/>
          <p:cNvSpPr/>
          <p:nvPr/>
        </p:nvSpPr>
        <p:spPr>
          <a:xfrm>
            <a:off x="9064625" y="7391400"/>
            <a:ext cx="31940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74" name="Shape 974"/>
          <p:cNvSpPr/>
          <p:nvPr/>
        </p:nvSpPr>
        <p:spPr>
          <a:xfrm>
            <a:off x="13712825" y="2819400"/>
            <a:ext cx="2317750" cy="10223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75" name="Shape 975"/>
          <p:cNvSpPr/>
          <p:nvPr/>
        </p:nvSpPr>
        <p:spPr>
          <a:xfrm>
            <a:off x="13959085" y="3009264"/>
            <a:ext cx="1660132" cy="654053"/>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u="sng">
                <a:latin typeface="Courier New"/>
                <a:ea typeface="Courier New"/>
                <a:cs typeface="Courier New"/>
                <a:sym typeface="Courier New"/>
              </a:defRPr>
            </a:lvl1pPr>
          </a:lstStyle>
          <a:p>
            <a:pPr/>
            <a:r>
              <a:t>l:Loan</a:t>
            </a:r>
          </a:p>
        </p:txBody>
      </p:sp>
      <p:sp>
        <p:nvSpPr>
          <p:cNvPr id="976" name="Shape 976"/>
          <p:cNvSpPr/>
          <p:nvPr/>
        </p:nvSpPr>
        <p:spPr>
          <a:xfrm flipH="1">
            <a:off x="14893290" y="3886199"/>
            <a:ext cx="1" cy="940752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77" name="Shape 977"/>
          <p:cNvSpPr/>
          <p:nvPr/>
        </p:nvSpPr>
        <p:spPr>
          <a:xfrm>
            <a:off x="14779625" y="9144000"/>
            <a:ext cx="257175" cy="14414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78" name="Shape 978"/>
          <p:cNvSpPr/>
          <p:nvPr/>
        </p:nvSpPr>
        <p:spPr>
          <a:xfrm>
            <a:off x="9188450" y="9150350"/>
            <a:ext cx="3611168" cy="654052"/>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Courier New"/>
                <a:ea typeface="Courier New"/>
                <a:cs typeface="Courier New"/>
                <a:sym typeface="Courier New"/>
              </a:defRPr>
            </a:lvl1pPr>
          </a:lstStyle>
          <a:p>
            <a:pPr/>
            <a:r>
              <a:t>[a]create(u,d)</a:t>
            </a:r>
          </a:p>
        </p:txBody>
      </p:sp>
      <p:sp>
        <p:nvSpPr>
          <p:cNvPr id="979" name="Shape 979"/>
          <p:cNvSpPr/>
          <p:nvPr/>
        </p:nvSpPr>
        <p:spPr>
          <a:xfrm>
            <a:off x="12265025" y="9848850"/>
            <a:ext cx="219075" cy="10223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80" name="Shape 980"/>
          <p:cNvSpPr/>
          <p:nvPr/>
        </p:nvSpPr>
        <p:spPr>
          <a:xfrm>
            <a:off x="8794750" y="10102850"/>
            <a:ext cx="3917950" cy="654052"/>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lvl1pPr defTabSz="1828800">
              <a:lnSpc>
                <a:spcPct val="70000"/>
              </a:lnSpc>
              <a:defRPr sz="3200">
                <a:latin typeface="Courier New"/>
                <a:ea typeface="Courier New"/>
                <a:cs typeface="Courier New"/>
                <a:sym typeface="Courier New"/>
              </a:defRPr>
            </a:lvl1pPr>
          </a:lstStyle>
          <a:p>
            <a:pPr/>
            <a:r>
              <a:t>[a]saveLoan(l)</a:t>
            </a:r>
          </a:p>
        </p:txBody>
      </p:sp>
      <p:sp>
        <p:nvSpPr>
          <p:cNvPr id="981" name="Shape 981"/>
          <p:cNvSpPr/>
          <p:nvPr/>
        </p:nvSpPr>
        <p:spPr>
          <a:xfrm>
            <a:off x="16151225" y="2819400"/>
            <a:ext cx="3000375" cy="10604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82" name="Shape 982"/>
          <p:cNvSpPr/>
          <p:nvPr/>
        </p:nvSpPr>
        <p:spPr>
          <a:xfrm>
            <a:off x="16327237" y="3054348"/>
            <a:ext cx="2635650" cy="654053"/>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u="sng">
                <a:latin typeface="Courier New"/>
                <a:ea typeface="Courier New"/>
                <a:cs typeface="Courier New"/>
                <a:sym typeface="Courier New"/>
              </a:defRPr>
            </a:lvl1pPr>
          </a:lstStyle>
          <a:p>
            <a:pPr/>
            <a:r>
              <a:t>d:Document</a:t>
            </a:r>
          </a:p>
        </p:txBody>
      </p:sp>
      <p:sp>
        <p:nvSpPr>
          <p:cNvPr id="983" name="Shape 983"/>
          <p:cNvSpPr/>
          <p:nvPr/>
        </p:nvSpPr>
        <p:spPr>
          <a:xfrm flipH="1">
            <a:off x="17630773" y="3924299"/>
            <a:ext cx="3178" cy="940752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984" name="Shape 984"/>
          <p:cNvSpPr/>
          <p:nvPr/>
        </p:nvSpPr>
        <p:spPr>
          <a:xfrm>
            <a:off x="17522825" y="10820400"/>
            <a:ext cx="257175" cy="14414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85" name="Shape 985"/>
          <p:cNvSpPr/>
          <p:nvPr/>
        </p:nvSpPr>
        <p:spPr>
          <a:xfrm>
            <a:off x="9026525" y="11049000"/>
            <a:ext cx="85058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86" name="Shape 986"/>
          <p:cNvSpPr/>
          <p:nvPr/>
        </p:nvSpPr>
        <p:spPr>
          <a:xfrm>
            <a:off x="10207625" y="10972800"/>
            <a:ext cx="5562206" cy="654052"/>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Courier New"/>
                <a:ea typeface="Courier New"/>
                <a:cs typeface="Courier New"/>
                <a:sym typeface="Courier New"/>
              </a:defRPr>
            </a:lvl1pPr>
          </a:lstStyle>
          <a:p>
            <a:pPr/>
            <a:r>
              <a:t>[a]setAvailable(false)</a:t>
            </a:r>
          </a:p>
        </p:txBody>
      </p:sp>
      <p:sp>
        <p:nvSpPr>
          <p:cNvPr id="987" name="Shape 987"/>
          <p:cNvSpPr/>
          <p:nvPr/>
        </p:nvSpPr>
        <p:spPr>
          <a:xfrm>
            <a:off x="12265025" y="11734800"/>
            <a:ext cx="298450" cy="6794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88" name="Shape 988"/>
          <p:cNvSpPr/>
          <p:nvPr/>
        </p:nvSpPr>
        <p:spPr>
          <a:xfrm>
            <a:off x="9026525" y="11811000"/>
            <a:ext cx="32321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89" name="Shape 989"/>
          <p:cNvSpPr/>
          <p:nvPr/>
        </p:nvSpPr>
        <p:spPr>
          <a:xfrm>
            <a:off x="8978900" y="11899900"/>
            <a:ext cx="2879529" cy="982982"/>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p>
            <a:pPr algn="l" defTabSz="1828800">
              <a:lnSpc>
                <a:spcPct val="70000"/>
              </a:lnSpc>
              <a:defRPr sz="3200">
                <a:latin typeface="Courier New"/>
                <a:ea typeface="Courier New"/>
                <a:cs typeface="Courier New"/>
                <a:sym typeface="Courier New"/>
              </a:defRPr>
            </a:pPr>
            <a:r>
              <a:t>[a]save-</a:t>
            </a:r>
          </a:p>
          <a:p>
            <a:pPr algn="l" defTabSz="1828800">
              <a:lnSpc>
                <a:spcPct val="70000"/>
              </a:lnSpc>
              <a:defRPr sz="3200">
                <a:latin typeface="Courier New"/>
                <a:ea typeface="Courier New"/>
                <a:cs typeface="Courier New"/>
                <a:sym typeface="Courier New"/>
              </a:defRPr>
            </a:pPr>
            <a:r>
              <a:t>Document(d)</a:t>
            </a:r>
          </a:p>
        </p:txBody>
      </p:sp>
      <p:sp>
        <p:nvSpPr>
          <p:cNvPr id="990" name="Shape 990"/>
          <p:cNvSpPr/>
          <p:nvPr/>
        </p:nvSpPr>
        <p:spPr>
          <a:xfrm>
            <a:off x="8950325" y="9321800"/>
            <a:ext cx="59023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91" name="Shape 991"/>
          <p:cNvSpPr/>
          <p:nvPr/>
        </p:nvSpPr>
        <p:spPr>
          <a:xfrm>
            <a:off x="8950325" y="6019800"/>
            <a:ext cx="755650" cy="0"/>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992" name="Shape 992"/>
          <p:cNvSpPr/>
          <p:nvPr/>
        </p:nvSpPr>
        <p:spPr>
          <a:xfrm flipH="1">
            <a:off x="9036050" y="6629400"/>
            <a:ext cx="67310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93" name="Shape 993"/>
          <p:cNvSpPr/>
          <p:nvPr/>
        </p:nvSpPr>
        <p:spPr>
          <a:xfrm>
            <a:off x="5200650" y="4495800"/>
            <a:ext cx="3600450" cy="0"/>
          </a:xfrm>
          <a:prstGeom prst="line">
            <a:avLst/>
          </a:prstGeom>
          <a:ln w="254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994" name="Shape 994"/>
          <p:cNvSpPr/>
          <p:nvPr/>
        </p:nvSpPr>
        <p:spPr>
          <a:xfrm>
            <a:off x="9598025" y="5905500"/>
            <a:ext cx="5670550" cy="1123952"/>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p>
            <a:pPr algn="l" defTabSz="1828800">
              <a:defRPr sz="3200">
                <a:latin typeface="Courier New"/>
                <a:ea typeface="Courier New"/>
                <a:cs typeface="Courier New"/>
                <a:sym typeface="Courier New"/>
              </a:defRPr>
            </a:pPr>
            <a:r>
              <a:t>[u!=null] </a:t>
            </a:r>
          </a:p>
          <a:p>
            <a:pPr algn="l" defTabSz="1828800">
              <a:lnSpc>
                <a:spcPct val="75000"/>
              </a:lnSpc>
              <a:defRPr sz="3200">
                <a:latin typeface="Courier New"/>
                <a:ea typeface="Courier New"/>
                <a:cs typeface="Courier New"/>
                <a:sym typeface="Courier New"/>
              </a:defRPr>
            </a:pPr>
            <a:r>
              <a:t>process(callNumList)</a:t>
            </a:r>
          </a:p>
        </p:txBody>
      </p:sp>
      <p:sp>
        <p:nvSpPr>
          <p:cNvPr id="995" name="Shape 995"/>
          <p:cNvSpPr/>
          <p:nvPr/>
        </p:nvSpPr>
        <p:spPr>
          <a:xfrm>
            <a:off x="8918575" y="6477000"/>
            <a:ext cx="127000" cy="60896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96" name="Shape 996"/>
          <p:cNvSpPr/>
          <p:nvPr/>
        </p:nvSpPr>
        <p:spPr>
          <a:xfrm>
            <a:off x="9702800" y="6019800"/>
            <a:ext cx="0" cy="609600"/>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997" name="Shape 997"/>
          <p:cNvSpPr/>
          <p:nvPr/>
        </p:nvSpPr>
        <p:spPr>
          <a:xfrm>
            <a:off x="17446625" y="8597900"/>
            <a:ext cx="298450" cy="7556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998" name="Shape 998"/>
          <p:cNvSpPr/>
          <p:nvPr/>
        </p:nvSpPr>
        <p:spPr>
          <a:xfrm>
            <a:off x="9064625" y="8813800"/>
            <a:ext cx="83756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999" name="Shape 999"/>
          <p:cNvSpPr/>
          <p:nvPr/>
        </p:nvSpPr>
        <p:spPr>
          <a:xfrm>
            <a:off x="8937625" y="8680450"/>
            <a:ext cx="8244882" cy="654052"/>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Courier New"/>
                <a:ea typeface="Courier New"/>
                <a:cs typeface="Courier New"/>
                <a:sym typeface="Courier New"/>
              </a:defRPr>
            </a:lvl1pPr>
          </a:lstStyle>
          <a:p>
            <a:pPr/>
            <a:r>
              <a:t>[d!=null]a:=isAvailable():boolean</a:t>
            </a:r>
          </a:p>
        </p:txBody>
      </p:sp>
      <p:sp>
        <p:nvSpPr>
          <p:cNvPr id="1000" name="Shape 1000"/>
          <p:cNvSpPr/>
          <p:nvPr/>
        </p:nvSpPr>
        <p:spPr>
          <a:xfrm>
            <a:off x="9064625" y="9982200"/>
            <a:ext cx="31940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01" name="Shape 1001"/>
          <p:cNvSpPr/>
          <p:nvPr/>
        </p:nvSpPr>
        <p:spPr>
          <a:xfrm flipH="1" flipV="1">
            <a:off x="4483099" y="5883275"/>
            <a:ext cx="4248151" cy="3175"/>
          </a:xfrm>
          <a:prstGeom prst="line">
            <a:avLst/>
          </a:prstGeom>
          <a:ln w="25400">
            <a:solidFill>
              <a:srgbClr val="000000"/>
            </a:solidFill>
            <a:prstDash val="dash"/>
            <a:tailEnd type="stealth"/>
          </a:ln>
        </p:spPr>
        <p:txBody>
          <a:bodyPr tIns="91439" bIns="91439"/>
          <a:lstStyle/>
          <a:p>
            <a:pPr algn="l" defTabSz="1828800">
              <a:defRPr sz="3600">
                <a:latin typeface="Arial"/>
                <a:ea typeface="Arial"/>
                <a:cs typeface="Arial"/>
                <a:sym typeface="Arial"/>
              </a:defRPr>
            </a:pPr>
          </a:p>
        </p:txBody>
      </p:sp>
      <p:sp>
        <p:nvSpPr>
          <p:cNvPr id="1002" name="Shape 1002"/>
          <p:cNvSpPr/>
          <p:nvPr/>
        </p:nvSpPr>
        <p:spPr>
          <a:xfrm>
            <a:off x="5410200" y="5962650"/>
            <a:ext cx="1845273" cy="670920"/>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p>
            <a:pPr algn="l" defTabSz="1828800">
              <a:defRPr sz="3200">
                <a:latin typeface="Times New Roman"/>
                <a:ea typeface="Times New Roman"/>
                <a:cs typeface="Times New Roman"/>
                <a:sym typeface="Times New Roman"/>
              </a:defRPr>
            </a:pPr>
            <a:r>
              <a:t>&lt;&lt;</a:t>
            </a:r>
            <a:r>
              <a:rPr>
                <a:latin typeface="Courier New"/>
                <a:ea typeface="Courier New"/>
                <a:cs typeface="Courier New"/>
                <a:sym typeface="Courier New"/>
              </a:rPr>
              <a:t>msg</a:t>
            </a:r>
            <a:r>
              <a:t>&gt;&gt;</a:t>
            </a:r>
          </a:p>
        </p:txBody>
      </p:sp>
      <p:grpSp>
        <p:nvGrpSpPr>
          <p:cNvPr id="1006" name="Group 1006"/>
          <p:cNvGrpSpPr/>
          <p:nvPr/>
        </p:nvGrpSpPr>
        <p:grpSpPr>
          <a:xfrm>
            <a:off x="18354675" y="7169150"/>
            <a:ext cx="2295525" cy="1016000"/>
            <a:chOff x="0" y="0"/>
            <a:chExt cx="2295524" cy="1016000"/>
          </a:xfrm>
        </p:grpSpPr>
        <p:sp>
          <p:nvSpPr>
            <p:cNvPr id="1003" name="Shape 1003"/>
            <p:cNvSpPr/>
            <p:nvPr/>
          </p:nvSpPr>
          <p:spPr>
            <a:xfrm>
              <a:off x="1139823" y="365124"/>
              <a:ext cx="825526" cy="5139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lnSpc>
                  <a:spcPct val="75000"/>
                </a:lnSpc>
                <a:defRPr sz="3600">
                  <a:latin typeface="Times New Roman"/>
                  <a:ea typeface="Times New Roman"/>
                  <a:cs typeface="Times New Roman"/>
                  <a:sym typeface="Times New Roman"/>
                </a:defRPr>
              </a:lvl1pPr>
            </a:lstStyle>
            <a:p>
              <a:pPr/>
              <a:r>
                <a:t>loop</a:t>
              </a:r>
            </a:p>
          </p:txBody>
        </p:sp>
        <p:pic>
          <p:nvPicPr>
            <p:cNvPr id="1004" name="image.png"/>
            <p:cNvPicPr>
              <a:picLocks noChangeAspect="1"/>
            </p:cNvPicPr>
            <p:nvPr/>
          </p:nvPicPr>
          <p:blipFill>
            <a:blip r:embed="rId2">
              <a:extLst/>
            </a:blip>
            <a:stretch>
              <a:fillRect/>
            </a:stretch>
          </p:blipFill>
          <p:spPr>
            <a:xfrm>
              <a:off x="746123" y="0"/>
              <a:ext cx="1549402" cy="1016000"/>
            </a:xfrm>
            <a:prstGeom prst="rect">
              <a:avLst/>
            </a:prstGeom>
            <a:ln w="12700" cap="flat">
              <a:noFill/>
              <a:miter lim="400000"/>
            </a:ln>
            <a:effectLst/>
          </p:spPr>
        </p:pic>
        <p:sp>
          <p:nvSpPr>
            <p:cNvPr id="1005" name="Shape 1005"/>
            <p:cNvSpPr/>
            <p:nvPr/>
          </p:nvSpPr>
          <p:spPr>
            <a:xfrm flipH="1">
              <a:off x="0" y="520699"/>
              <a:ext cx="733426" cy="317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1010" name="Group 1010"/>
          <p:cNvGrpSpPr/>
          <p:nvPr/>
        </p:nvGrpSpPr>
        <p:grpSpPr>
          <a:xfrm>
            <a:off x="4940300" y="8997950"/>
            <a:ext cx="4530725" cy="1016000"/>
            <a:chOff x="0" y="0"/>
            <a:chExt cx="4530724" cy="1016000"/>
          </a:xfrm>
        </p:grpSpPr>
        <p:sp>
          <p:nvSpPr>
            <p:cNvPr id="1007" name="Shape 1007"/>
            <p:cNvSpPr/>
            <p:nvPr/>
          </p:nvSpPr>
          <p:spPr>
            <a:xfrm>
              <a:off x="266513" y="174624"/>
              <a:ext cx="1841104" cy="809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l" defTabSz="1828800">
                <a:lnSpc>
                  <a:spcPct val="75000"/>
                </a:lnSpc>
                <a:defRPr sz="3200">
                  <a:latin typeface="Times New Roman"/>
                  <a:ea typeface="Times New Roman"/>
                  <a:cs typeface="Times New Roman"/>
                  <a:sym typeface="Times New Roman"/>
                </a:defRPr>
              </a:pPr>
              <a:r>
                <a:t>conditional</a:t>
              </a:r>
            </a:p>
            <a:p>
              <a:pPr algn="l" defTabSz="1828800">
                <a:lnSpc>
                  <a:spcPct val="75000"/>
                </a:lnSpc>
                <a:defRPr sz="3200">
                  <a:latin typeface="Times New Roman"/>
                  <a:ea typeface="Times New Roman"/>
                  <a:cs typeface="Times New Roman"/>
                  <a:sym typeface="Times New Roman"/>
                </a:defRPr>
              </a:pPr>
              <a:r>
                <a:t>call</a:t>
              </a:r>
            </a:p>
          </p:txBody>
        </p:sp>
        <p:pic>
          <p:nvPicPr>
            <p:cNvPr id="1008" name="image.png"/>
            <p:cNvPicPr>
              <a:picLocks noChangeAspect="1"/>
            </p:cNvPicPr>
            <p:nvPr/>
          </p:nvPicPr>
          <p:blipFill>
            <a:blip r:embed="rId2">
              <a:extLst/>
            </a:blip>
            <a:stretch>
              <a:fillRect/>
            </a:stretch>
          </p:blipFill>
          <p:spPr>
            <a:xfrm>
              <a:off x="0" y="0"/>
              <a:ext cx="2309782" cy="1016000"/>
            </a:xfrm>
            <a:prstGeom prst="rect">
              <a:avLst/>
            </a:prstGeom>
            <a:ln w="12700" cap="flat">
              <a:noFill/>
              <a:miter lim="400000"/>
            </a:ln>
            <a:effectLst/>
          </p:spPr>
        </p:pic>
        <p:sp>
          <p:nvSpPr>
            <p:cNvPr id="1009" name="Shape 1009"/>
            <p:cNvSpPr/>
            <p:nvPr/>
          </p:nvSpPr>
          <p:spPr>
            <a:xfrm>
              <a:off x="2274879" y="498474"/>
              <a:ext cx="2255846" cy="47628"/>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011" name="Shape 1011"/>
          <p:cNvSpPr/>
          <p:nvPr/>
        </p:nvSpPr>
        <p:spPr>
          <a:xfrm>
            <a:off x="4546600" y="6870700"/>
            <a:ext cx="13817600" cy="62801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12" name="Shape 1012"/>
          <p:cNvSpPr/>
          <p:nvPr/>
        </p:nvSpPr>
        <p:spPr>
          <a:xfrm>
            <a:off x="4546600" y="6870700"/>
            <a:ext cx="4060825" cy="1511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7" y="21600"/>
                </a:moveTo>
                <a:lnTo>
                  <a:pt x="0" y="21600"/>
                </a:lnTo>
                <a:lnTo>
                  <a:pt x="0" y="0"/>
                </a:lnTo>
                <a:lnTo>
                  <a:pt x="21600" y="0"/>
                </a:lnTo>
                <a:lnTo>
                  <a:pt x="21600" y="17243"/>
                </a:lnTo>
                <a:lnTo>
                  <a:pt x="17277" y="21600"/>
                </a:lnTo>
              </a:path>
            </a:pathLst>
          </a:custGeom>
          <a:ln w="25400" cap="rnd">
            <a:solidFill>
              <a:srgbClr val="000000"/>
            </a:solidFill>
          </a:ln>
        </p:spPr>
        <p:txBody>
          <a:bodyPr tIns="91439" bIns="91439"/>
          <a:lstStyle/>
          <a:p>
            <a:pPr algn="l" defTabSz="1828800">
              <a:defRPr sz="3600">
                <a:latin typeface="Arial"/>
                <a:ea typeface="Arial"/>
                <a:cs typeface="Arial"/>
                <a:sym typeface="Arial"/>
              </a:defRPr>
            </a:pPr>
          </a:p>
        </p:txBody>
      </p:sp>
      <p:sp>
        <p:nvSpPr>
          <p:cNvPr id="1013" name="Shape 1013"/>
          <p:cNvSpPr/>
          <p:nvPr/>
        </p:nvSpPr>
        <p:spPr>
          <a:xfrm>
            <a:off x="4664075" y="6851650"/>
            <a:ext cx="4276725" cy="13924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828800">
              <a:defRPr sz="3200">
                <a:latin typeface="Times New Roman"/>
                <a:ea typeface="Times New Roman"/>
                <a:cs typeface="Times New Roman"/>
                <a:sym typeface="Times New Roman"/>
              </a:defRPr>
            </a:pPr>
            <a:r>
              <a:t>Loop</a:t>
            </a:r>
          </a:p>
          <a:p>
            <a:pPr algn="l" defTabSz="1828800">
              <a:defRPr sz="3200">
                <a:latin typeface="Times New Roman"/>
                <a:ea typeface="Times New Roman"/>
                <a:cs typeface="Times New Roman"/>
                <a:sym typeface="Times New Roman"/>
              </a:defRPr>
            </a:pPr>
            <a:r>
              <a:t>(for each cn in callNumList)</a:t>
            </a:r>
          </a:p>
        </p:txBody>
      </p:sp>
      <p:sp>
        <p:nvSpPr>
          <p:cNvPr id="1014" name="Shape 1014"/>
          <p:cNvSpPr/>
          <p:nvPr/>
        </p:nvSpPr>
        <p:spPr>
          <a:xfrm>
            <a:off x="3648075" y="4984750"/>
            <a:ext cx="1206376" cy="5139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3600">
                <a:latin typeface="Times New Roman"/>
                <a:ea typeface="Times New Roman"/>
                <a:cs typeface="Times New Roman"/>
                <a:sym typeface="Times New Roman"/>
              </a:defRPr>
            </a:lvl1pPr>
          </a:lstStyle>
          <a:p>
            <a:pPr/>
            <a:r>
              <a:t>Patron</a:t>
            </a:r>
          </a:p>
        </p:txBody>
      </p:sp>
      <p:sp>
        <p:nvSpPr>
          <p:cNvPr id="1015" name="Shape 1015"/>
          <p:cNvSpPr/>
          <p:nvPr/>
        </p:nvSpPr>
        <p:spPr>
          <a:xfrm>
            <a:off x="8947150" y="7448550"/>
            <a:ext cx="3367288" cy="1311912"/>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p>
            <a:pPr algn="l" defTabSz="1828800">
              <a:lnSpc>
                <a:spcPct val="70000"/>
              </a:lnSpc>
              <a:defRPr sz="3200">
                <a:latin typeface="Courier New"/>
                <a:ea typeface="Courier New"/>
                <a:cs typeface="Courier New"/>
                <a:sym typeface="Courier New"/>
              </a:defRPr>
            </a:pPr>
            <a:r>
              <a:t>d:=get</a:t>
            </a:r>
          </a:p>
          <a:p>
            <a:pPr algn="l" defTabSz="1828800">
              <a:lnSpc>
                <a:spcPct val="70000"/>
              </a:lnSpc>
              <a:defRPr sz="3200">
                <a:latin typeface="Courier New"/>
                <a:ea typeface="Courier New"/>
                <a:cs typeface="Courier New"/>
                <a:sym typeface="Courier New"/>
              </a:defRPr>
            </a:pPr>
            <a:r>
              <a:t>Document(cn):</a:t>
            </a:r>
          </a:p>
          <a:p>
            <a:pPr algn="l" defTabSz="1828800">
              <a:lnSpc>
                <a:spcPct val="70000"/>
              </a:lnSpc>
              <a:defRPr sz="3200">
                <a:latin typeface="Courier New"/>
                <a:ea typeface="Courier New"/>
                <a:cs typeface="Courier New"/>
                <a:sym typeface="Courier New"/>
              </a:defRPr>
            </a:pPr>
            <a:r>
              <a:t>Document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0" grpId="1"/>
      <p:bldP build="whole" bldLvl="1" animBg="1" rev="0" advAuto="0" spid="1006" grpId="2"/>
    </p:bldLst>
  </p:timing>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Shape 1017"/>
          <p:cNvSpPr/>
          <p:nvPr>
            <p:ph type="title"/>
          </p:nvPr>
        </p:nvSpPr>
        <p:spPr>
          <a:xfrm>
            <a:off x="6432550" y="546100"/>
            <a:ext cx="13989050" cy="2289175"/>
          </a:xfrm>
          <a:prstGeom prst="rect">
            <a:avLst/>
          </a:prstGeom>
        </p:spPr>
        <p:txBody>
          <a:bodyPr/>
          <a:lstStyle>
            <a:lvl1pPr algn="l">
              <a:defRPr sz="4800"/>
            </a:lvl1pPr>
          </a:lstStyle>
          <a:p>
            <a:pPr/>
            <a:r>
              <a:t>From Sequence Diagram to Implementation</a:t>
            </a:r>
          </a:p>
        </p:txBody>
      </p:sp>
      <p:grpSp>
        <p:nvGrpSpPr>
          <p:cNvPr id="1023" name="Group 1023"/>
          <p:cNvGrpSpPr/>
          <p:nvPr/>
        </p:nvGrpSpPr>
        <p:grpSpPr>
          <a:xfrm>
            <a:off x="3876674" y="3889374"/>
            <a:ext cx="974726" cy="1276352"/>
            <a:chOff x="0" y="0"/>
            <a:chExt cx="974725" cy="1276350"/>
          </a:xfrm>
        </p:grpSpPr>
        <p:sp>
          <p:nvSpPr>
            <p:cNvPr id="1018" name="Shape 1018"/>
            <p:cNvSpPr/>
            <p:nvPr/>
          </p:nvSpPr>
          <p:spPr>
            <a:xfrm>
              <a:off x="213420" y="-1"/>
              <a:ext cx="586110" cy="381001"/>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019" name="Shape 1019"/>
            <p:cNvSpPr/>
            <p:nvPr/>
          </p:nvSpPr>
          <p:spPr>
            <a:xfrm flipH="1">
              <a:off x="487361" y="387349"/>
              <a:ext cx="3" cy="568326"/>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20" name="Shape 1020"/>
            <p:cNvSpPr/>
            <p:nvPr/>
          </p:nvSpPr>
          <p:spPr>
            <a:xfrm>
              <a:off x="490547" y="958848"/>
              <a:ext cx="484178" cy="31750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21" name="Shape 1021"/>
            <p:cNvSpPr/>
            <p:nvPr/>
          </p:nvSpPr>
          <p:spPr>
            <a:xfrm flipH="1">
              <a:off x="-1" y="958848"/>
              <a:ext cx="487365" cy="317502"/>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22" name="Shape 1022"/>
            <p:cNvSpPr/>
            <p:nvPr/>
          </p:nvSpPr>
          <p:spPr>
            <a:xfrm>
              <a:off x="2" y="638172"/>
              <a:ext cx="974723" cy="4"/>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1026" name="Group 1026"/>
          <p:cNvGrpSpPr/>
          <p:nvPr/>
        </p:nvGrpSpPr>
        <p:grpSpPr>
          <a:xfrm>
            <a:off x="7524750" y="2908301"/>
            <a:ext cx="2854325" cy="1022350"/>
            <a:chOff x="0" y="1"/>
            <a:chExt cx="2854325" cy="1022348"/>
          </a:xfrm>
        </p:grpSpPr>
        <p:sp>
          <p:nvSpPr>
            <p:cNvPr id="1024" name="Shape 1024"/>
            <p:cNvSpPr/>
            <p:nvPr/>
          </p:nvSpPr>
          <p:spPr>
            <a:xfrm>
              <a:off x="0" y="35034"/>
              <a:ext cx="2854325" cy="987317"/>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025" name="Shape 1025"/>
            <p:cNvSpPr/>
            <p:nvPr/>
          </p:nvSpPr>
          <p:spPr>
            <a:xfrm>
              <a:off x="548649" y="1"/>
              <a:ext cx="1658494" cy="942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2075" tIns="92075" rIns="92075" bIns="92075" numCol="1" anchor="t">
              <a:spAutoFit/>
            </a:bodyPr>
            <a:lstStyle/>
            <a:p>
              <a:pPr defTabSz="1828800">
                <a:lnSpc>
                  <a:spcPct val="90000"/>
                </a:lnSpc>
                <a:defRPr sz="2800" u="sng">
                  <a:latin typeface="Times New Roman"/>
                  <a:ea typeface="Times New Roman"/>
                  <a:cs typeface="Times New Roman"/>
                  <a:sym typeface="Times New Roman"/>
                </a:defRPr>
              </a:pPr>
              <a:r>
                <a:t>:Checkout</a:t>
              </a:r>
            </a:p>
            <a:p>
              <a:pPr defTabSz="1828800">
                <a:lnSpc>
                  <a:spcPct val="90000"/>
                </a:lnSpc>
                <a:defRPr sz="2800" u="sng">
                  <a:latin typeface="Times New Roman"/>
                  <a:ea typeface="Times New Roman"/>
                  <a:cs typeface="Times New Roman"/>
                  <a:sym typeface="Times New Roman"/>
                </a:defRPr>
              </a:pPr>
              <a:r>
                <a:t>GUI</a:t>
              </a:r>
            </a:p>
          </p:txBody>
        </p:sp>
      </p:grpSp>
      <p:sp>
        <p:nvSpPr>
          <p:cNvPr id="1027" name="Shape 1027"/>
          <p:cNvSpPr/>
          <p:nvPr/>
        </p:nvSpPr>
        <p:spPr>
          <a:xfrm flipH="1">
            <a:off x="8956676" y="3971925"/>
            <a:ext cx="3173" cy="9410700"/>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028" name="Shape 1028"/>
          <p:cNvSpPr/>
          <p:nvPr/>
        </p:nvSpPr>
        <p:spPr>
          <a:xfrm>
            <a:off x="8810625" y="4356100"/>
            <a:ext cx="222250" cy="866140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29" name="Shape 1029"/>
          <p:cNvSpPr/>
          <p:nvPr/>
        </p:nvSpPr>
        <p:spPr>
          <a:xfrm>
            <a:off x="5064125" y="4638675"/>
            <a:ext cx="3873500" cy="636788"/>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lvl1pPr defTabSz="1828800">
              <a:defRPr sz="3200">
                <a:latin typeface="Times New Roman"/>
                <a:ea typeface="Times New Roman"/>
                <a:cs typeface="Times New Roman"/>
                <a:sym typeface="Times New Roman"/>
              </a:defRPr>
            </a:lvl1pPr>
          </a:lstStyle>
          <a:p>
            <a:pPr/>
            <a:r>
              <a:t>&lt;&lt;uid,cnList&gt;&gt;</a:t>
            </a:r>
          </a:p>
        </p:txBody>
      </p:sp>
      <p:sp>
        <p:nvSpPr>
          <p:cNvPr id="1030" name="Shape 1030"/>
          <p:cNvSpPr/>
          <p:nvPr/>
        </p:nvSpPr>
        <p:spPr>
          <a:xfrm>
            <a:off x="11401425" y="2946400"/>
            <a:ext cx="2089150" cy="9842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31" name="Shape 1031"/>
          <p:cNvSpPr/>
          <p:nvPr/>
        </p:nvSpPr>
        <p:spPr>
          <a:xfrm>
            <a:off x="11341100" y="3136900"/>
            <a:ext cx="1777407"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u="sng">
                <a:latin typeface="Times New Roman"/>
                <a:ea typeface="Times New Roman"/>
                <a:cs typeface="Times New Roman"/>
                <a:sym typeface="Times New Roman"/>
              </a:defRPr>
            </a:lvl1pPr>
          </a:lstStyle>
          <a:p>
            <a:pPr/>
            <a:r>
              <a:t>  :DBMgr</a:t>
            </a:r>
          </a:p>
        </p:txBody>
      </p:sp>
      <p:sp>
        <p:nvSpPr>
          <p:cNvPr id="1032" name="Shape 1032"/>
          <p:cNvSpPr/>
          <p:nvPr/>
        </p:nvSpPr>
        <p:spPr>
          <a:xfrm flipH="1">
            <a:off x="12429489" y="3971925"/>
            <a:ext cx="1" cy="9410700"/>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033" name="Shape 1033"/>
          <p:cNvSpPr/>
          <p:nvPr/>
        </p:nvSpPr>
        <p:spPr>
          <a:xfrm>
            <a:off x="12277725" y="4470400"/>
            <a:ext cx="257175" cy="14414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34" name="Shape 1034"/>
          <p:cNvSpPr/>
          <p:nvPr/>
        </p:nvSpPr>
        <p:spPr>
          <a:xfrm>
            <a:off x="9039225" y="4772025"/>
            <a:ext cx="31210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35" name="Shape 1035"/>
          <p:cNvSpPr/>
          <p:nvPr/>
        </p:nvSpPr>
        <p:spPr>
          <a:xfrm flipH="1">
            <a:off x="4343400" y="5597524"/>
            <a:ext cx="3175" cy="7883527"/>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036" name="Shape 1036"/>
          <p:cNvSpPr/>
          <p:nvPr/>
        </p:nvSpPr>
        <p:spPr>
          <a:xfrm>
            <a:off x="12315825" y="7366000"/>
            <a:ext cx="298450" cy="7556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37" name="Shape 1037"/>
          <p:cNvSpPr/>
          <p:nvPr/>
        </p:nvSpPr>
        <p:spPr>
          <a:xfrm>
            <a:off x="9115425" y="7515225"/>
            <a:ext cx="31940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38" name="Shape 1038"/>
          <p:cNvSpPr/>
          <p:nvPr/>
        </p:nvSpPr>
        <p:spPr>
          <a:xfrm>
            <a:off x="13763625" y="2946400"/>
            <a:ext cx="2317750" cy="10223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39" name="Shape 1039"/>
          <p:cNvSpPr/>
          <p:nvPr/>
        </p:nvSpPr>
        <p:spPr>
          <a:xfrm>
            <a:off x="13804900" y="3136900"/>
            <a:ext cx="1257699"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u="sng">
                <a:latin typeface="Times New Roman"/>
                <a:ea typeface="Times New Roman"/>
                <a:cs typeface="Times New Roman"/>
                <a:sym typeface="Times New Roman"/>
              </a:defRPr>
            </a:lvl1pPr>
          </a:lstStyle>
          <a:p>
            <a:pPr/>
            <a:r>
              <a:t>l:Loan</a:t>
            </a:r>
          </a:p>
        </p:txBody>
      </p:sp>
      <p:sp>
        <p:nvSpPr>
          <p:cNvPr id="1040" name="Shape 1040"/>
          <p:cNvSpPr/>
          <p:nvPr/>
        </p:nvSpPr>
        <p:spPr>
          <a:xfrm flipH="1">
            <a:off x="14944089" y="4010025"/>
            <a:ext cx="1" cy="9410700"/>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041" name="Shape 1041"/>
          <p:cNvSpPr/>
          <p:nvPr/>
        </p:nvSpPr>
        <p:spPr>
          <a:xfrm>
            <a:off x="9239250" y="9277350"/>
            <a:ext cx="2396334"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Times New Roman"/>
                <a:ea typeface="Times New Roman"/>
                <a:cs typeface="Times New Roman"/>
                <a:sym typeface="Times New Roman"/>
              </a:defRPr>
            </a:lvl1pPr>
          </a:lstStyle>
          <a:p>
            <a:pPr/>
            <a:r>
              <a:t>[a]create(u,d)</a:t>
            </a:r>
          </a:p>
        </p:txBody>
      </p:sp>
      <p:sp>
        <p:nvSpPr>
          <p:cNvPr id="1042" name="Shape 1042"/>
          <p:cNvSpPr/>
          <p:nvPr/>
        </p:nvSpPr>
        <p:spPr>
          <a:xfrm>
            <a:off x="12315825" y="9972675"/>
            <a:ext cx="219075" cy="10223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43" name="Shape 1043"/>
          <p:cNvSpPr/>
          <p:nvPr/>
        </p:nvSpPr>
        <p:spPr>
          <a:xfrm>
            <a:off x="8766175" y="10226675"/>
            <a:ext cx="3917950" cy="636788"/>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lvl1pPr defTabSz="1828800">
              <a:lnSpc>
                <a:spcPct val="70000"/>
              </a:lnSpc>
              <a:defRPr sz="3200">
                <a:latin typeface="Times New Roman"/>
                <a:ea typeface="Times New Roman"/>
                <a:cs typeface="Times New Roman"/>
                <a:sym typeface="Times New Roman"/>
              </a:defRPr>
            </a:lvl1pPr>
          </a:lstStyle>
          <a:p>
            <a:pPr/>
            <a:r>
              <a:t>[a]saveLoan(l)</a:t>
            </a:r>
          </a:p>
        </p:txBody>
      </p:sp>
      <p:sp>
        <p:nvSpPr>
          <p:cNvPr id="1044" name="Shape 1044"/>
          <p:cNvSpPr/>
          <p:nvPr/>
        </p:nvSpPr>
        <p:spPr>
          <a:xfrm>
            <a:off x="16202025" y="2946400"/>
            <a:ext cx="3575050" cy="1060450"/>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45" name="Shape 1045"/>
          <p:cNvSpPr/>
          <p:nvPr/>
        </p:nvSpPr>
        <p:spPr>
          <a:xfrm>
            <a:off x="16335375" y="3213100"/>
            <a:ext cx="2205834"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u="sng">
                <a:latin typeface="Times New Roman"/>
                <a:ea typeface="Times New Roman"/>
                <a:cs typeface="Times New Roman"/>
                <a:sym typeface="Times New Roman"/>
              </a:defRPr>
            </a:lvl1pPr>
          </a:lstStyle>
          <a:p>
            <a:pPr/>
            <a:r>
              <a:t>d:Document</a:t>
            </a:r>
          </a:p>
        </p:txBody>
      </p:sp>
      <p:sp>
        <p:nvSpPr>
          <p:cNvPr id="1046" name="Shape 1046"/>
          <p:cNvSpPr/>
          <p:nvPr/>
        </p:nvSpPr>
        <p:spPr>
          <a:xfrm flipH="1">
            <a:off x="17681576" y="4048125"/>
            <a:ext cx="3173" cy="9410700"/>
          </a:xfrm>
          <a:prstGeom prst="line">
            <a:avLst/>
          </a:prstGeom>
          <a:ln w="254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047" name="Shape 1047"/>
          <p:cNvSpPr/>
          <p:nvPr/>
        </p:nvSpPr>
        <p:spPr>
          <a:xfrm>
            <a:off x="9077325" y="11172825"/>
            <a:ext cx="85058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48" name="Shape 1048"/>
          <p:cNvSpPr/>
          <p:nvPr/>
        </p:nvSpPr>
        <p:spPr>
          <a:xfrm>
            <a:off x="10261600" y="11099800"/>
            <a:ext cx="3686773"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Times New Roman"/>
                <a:ea typeface="Times New Roman"/>
                <a:cs typeface="Times New Roman"/>
                <a:sym typeface="Times New Roman"/>
              </a:defRPr>
            </a:lvl1pPr>
          </a:lstStyle>
          <a:p>
            <a:pPr/>
            <a:r>
              <a:t>[a]setAvailable(false)</a:t>
            </a:r>
          </a:p>
        </p:txBody>
      </p:sp>
      <p:sp>
        <p:nvSpPr>
          <p:cNvPr id="1049" name="Shape 1049"/>
          <p:cNvSpPr/>
          <p:nvPr/>
        </p:nvSpPr>
        <p:spPr>
          <a:xfrm>
            <a:off x="12315825" y="11861800"/>
            <a:ext cx="298450" cy="6794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50" name="Shape 1050"/>
          <p:cNvSpPr/>
          <p:nvPr/>
        </p:nvSpPr>
        <p:spPr>
          <a:xfrm>
            <a:off x="9077325" y="11934825"/>
            <a:ext cx="32321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51" name="Shape 1051"/>
          <p:cNvSpPr/>
          <p:nvPr/>
        </p:nvSpPr>
        <p:spPr>
          <a:xfrm>
            <a:off x="9232900" y="12023725"/>
            <a:ext cx="2363592" cy="97089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p>
            <a:pPr algn="l" defTabSz="1828800">
              <a:lnSpc>
                <a:spcPct val="70000"/>
              </a:lnSpc>
              <a:defRPr sz="3200">
                <a:latin typeface="Times New Roman"/>
                <a:ea typeface="Times New Roman"/>
                <a:cs typeface="Times New Roman"/>
                <a:sym typeface="Times New Roman"/>
              </a:defRPr>
            </a:pPr>
            <a:r>
              <a:t>[a]save-</a:t>
            </a:r>
          </a:p>
          <a:p>
            <a:pPr algn="l" defTabSz="1828800">
              <a:lnSpc>
                <a:spcPct val="70000"/>
              </a:lnSpc>
              <a:defRPr sz="3200">
                <a:latin typeface="Times New Roman"/>
                <a:ea typeface="Times New Roman"/>
                <a:cs typeface="Times New Roman"/>
                <a:sym typeface="Times New Roman"/>
              </a:defRPr>
            </a:pPr>
            <a:r>
              <a:t>Document(d)</a:t>
            </a:r>
          </a:p>
        </p:txBody>
      </p:sp>
      <p:sp>
        <p:nvSpPr>
          <p:cNvPr id="1052" name="Shape 1052"/>
          <p:cNvSpPr/>
          <p:nvPr/>
        </p:nvSpPr>
        <p:spPr>
          <a:xfrm>
            <a:off x="9001125" y="9344025"/>
            <a:ext cx="5902325"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53" name="Shape 1053"/>
          <p:cNvSpPr/>
          <p:nvPr/>
        </p:nvSpPr>
        <p:spPr>
          <a:xfrm>
            <a:off x="9112250" y="6143625"/>
            <a:ext cx="755650" cy="0"/>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1054" name="Shape 1054"/>
          <p:cNvSpPr/>
          <p:nvPr/>
        </p:nvSpPr>
        <p:spPr>
          <a:xfrm flipH="1">
            <a:off x="9112250" y="6753225"/>
            <a:ext cx="7556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55" name="Shape 1055"/>
          <p:cNvSpPr/>
          <p:nvPr/>
        </p:nvSpPr>
        <p:spPr>
          <a:xfrm>
            <a:off x="5251450" y="4619625"/>
            <a:ext cx="36004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56" name="Shape 1056"/>
          <p:cNvSpPr/>
          <p:nvPr/>
        </p:nvSpPr>
        <p:spPr>
          <a:xfrm>
            <a:off x="9820275" y="6016625"/>
            <a:ext cx="2997200" cy="1106688"/>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p>
            <a:pPr algn="l" defTabSz="1828800">
              <a:defRPr sz="3200">
                <a:latin typeface="Times New Roman"/>
                <a:ea typeface="Times New Roman"/>
                <a:cs typeface="Times New Roman"/>
                <a:sym typeface="Times New Roman"/>
              </a:defRPr>
            </a:pPr>
            <a:r>
              <a:t>[u!=null] </a:t>
            </a:r>
          </a:p>
          <a:p>
            <a:pPr algn="l" defTabSz="1828800">
              <a:lnSpc>
                <a:spcPct val="75000"/>
              </a:lnSpc>
              <a:defRPr sz="3200">
                <a:latin typeface="Times New Roman"/>
                <a:ea typeface="Times New Roman"/>
                <a:cs typeface="Times New Roman"/>
                <a:sym typeface="Times New Roman"/>
              </a:defRPr>
            </a:pPr>
            <a:r>
              <a:t>process(cnList)</a:t>
            </a:r>
          </a:p>
        </p:txBody>
      </p:sp>
      <p:sp>
        <p:nvSpPr>
          <p:cNvPr id="1057" name="Shape 1057"/>
          <p:cNvSpPr/>
          <p:nvPr/>
        </p:nvSpPr>
        <p:spPr>
          <a:xfrm>
            <a:off x="9832975" y="6146800"/>
            <a:ext cx="0" cy="603250"/>
          </a:xfrm>
          <a:prstGeom prst="line">
            <a:avLst/>
          </a:prstGeom>
          <a:ln w="25400">
            <a:solidFill>
              <a:srgbClr val="000000"/>
            </a:solidFill>
          </a:ln>
        </p:spPr>
        <p:txBody>
          <a:bodyPr tIns="91439" bIns="91439"/>
          <a:lstStyle/>
          <a:p>
            <a:pPr algn="l" defTabSz="1828800">
              <a:defRPr sz="3600">
                <a:latin typeface="Arial"/>
                <a:ea typeface="Arial"/>
                <a:cs typeface="Arial"/>
                <a:sym typeface="Arial"/>
              </a:defRPr>
            </a:pPr>
          </a:p>
        </p:txBody>
      </p:sp>
      <p:sp>
        <p:nvSpPr>
          <p:cNvPr id="1058" name="Shape 1058"/>
          <p:cNvSpPr/>
          <p:nvPr/>
        </p:nvSpPr>
        <p:spPr>
          <a:xfrm>
            <a:off x="17497425" y="8724900"/>
            <a:ext cx="298450" cy="7556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59" name="Shape 1059"/>
          <p:cNvSpPr/>
          <p:nvPr/>
        </p:nvSpPr>
        <p:spPr>
          <a:xfrm>
            <a:off x="9115425" y="8937625"/>
            <a:ext cx="83756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60" name="Shape 1060"/>
          <p:cNvSpPr/>
          <p:nvPr/>
        </p:nvSpPr>
        <p:spPr>
          <a:xfrm>
            <a:off x="11071225" y="8372475"/>
            <a:ext cx="4210052"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Times New Roman"/>
                <a:ea typeface="Times New Roman"/>
                <a:cs typeface="Times New Roman"/>
                <a:sym typeface="Times New Roman"/>
              </a:defRPr>
            </a:lvl1pPr>
          </a:lstStyle>
          <a:p>
            <a:pPr/>
            <a:r>
              <a:t>a:=isAvailable():boolean</a:t>
            </a:r>
          </a:p>
        </p:txBody>
      </p:sp>
      <p:sp>
        <p:nvSpPr>
          <p:cNvPr id="1061" name="Shape 1061"/>
          <p:cNvSpPr/>
          <p:nvPr/>
        </p:nvSpPr>
        <p:spPr>
          <a:xfrm>
            <a:off x="9115425" y="10106025"/>
            <a:ext cx="3194050" cy="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062" name="Shape 1062"/>
          <p:cNvSpPr/>
          <p:nvPr/>
        </p:nvSpPr>
        <p:spPr>
          <a:xfrm flipH="1">
            <a:off x="4533899" y="6007100"/>
            <a:ext cx="4248151" cy="3175"/>
          </a:xfrm>
          <a:prstGeom prst="line">
            <a:avLst/>
          </a:prstGeom>
          <a:ln w="25400">
            <a:solidFill>
              <a:srgbClr val="000000"/>
            </a:solidFill>
            <a:prstDash val="dash"/>
            <a:tailEnd type="stealth"/>
          </a:ln>
        </p:spPr>
        <p:txBody>
          <a:bodyPr tIns="91439" bIns="91439"/>
          <a:lstStyle/>
          <a:p>
            <a:pPr algn="l" defTabSz="1828800">
              <a:defRPr sz="3600">
                <a:latin typeface="Arial"/>
                <a:ea typeface="Arial"/>
                <a:cs typeface="Arial"/>
                <a:sym typeface="Arial"/>
              </a:defRPr>
            </a:pPr>
          </a:p>
        </p:txBody>
      </p:sp>
      <p:sp>
        <p:nvSpPr>
          <p:cNvPr id="1063" name="Shape 1063"/>
          <p:cNvSpPr/>
          <p:nvPr/>
        </p:nvSpPr>
        <p:spPr>
          <a:xfrm>
            <a:off x="5461000" y="6086475"/>
            <a:ext cx="1791099" cy="636788"/>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lvl1pPr algn="l" defTabSz="1828800">
              <a:defRPr sz="3200">
                <a:latin typeface="Times New Roman"/>
                <a:ea typeface="Times New Roman"/>
                <a:cs typeface="Times New Roman"/>
                <a:sym typeface="Times New Roman"/>
              </a:defRPr>
            </a:lvl1pPr>
          </a:lstStyle>
          <a:p>
            <a:pPr/>
            <a:r>
              <a:t>&lt;&lt;msg&gt;&gt;</a:t>
            </a:r>
          </a:p>
        </p:txBody>
      </p:sp>
      <p:sp>
        <p:nvSpPr>
          <p:cNvPr id="1064" name="Shape 1064"/>
          <p:cNvSpPr/>
          <p:nvPr/>
        </p:nvSpPr>
        <p:spPr>
          <a:xfrm>
            <a:off x="4597400" y="6994525"/>
            <a:ext cx="13817600" cy="6283325"/>
          </a:xfrm>
          <a:prstGeom prst="rect">
            <a:avLst/>
          </a:prstGeom>
          <a:ln w="254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065" name="Shape 1065"/>
          <p:cNvSpPr/>
          <p:nvPr/>
        </p:nvSpPr>
        <p:spPr>
          <a:xfrm>
            <a:off x="4597400" y="6994525"/>
            <a:ext cx="4060825" cy="1101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7" y="21600"/>
                </a:moveTo>
                <a:lnTo>
                  <a:pt x="0" y="21600"/>
                </a:lnTo>
                <a:lnTo>
                  <a:pt x="0" y="0"/>
                </a:lnTo>
                <a:lnTo>
                  <a:pt x="21600" y="0"/>
                </a:lnTo>
                <a:lnTo>
                  <a:pt x="21600" y="17243"/>
                </a:lnTo>
                <a:lnTo>
                  <a:pt x="17277" y="21600"/>
                </a:lnTo>
              </a:path>
            </a:pathLst>
          </a:custGeom>
          <a:ln w="25400" cap="rnd">
            <a:solidFill>
              <a:srgbClr val="000000"/>
            </a:solidFill>
          </a:ln>
        </p:spPr>
        <p:txBody>
          <a:bodyPr tIns="91439" bIns="91439"/>
          <a:lstStyle/>
          <a:p>
            <a:pPr algn="l" defTabSz="1828800">
              <a:defRPr sz="3600">
                <a:latin typeface="Arial"/>
                <a:ea typeface="Arial"/>
                <a:cs typeface="Arial"/>
                <a:sym typeface="Arial"/>
              </a:defRPr>
            </a:pPr>
          </a:p>
        </p:txBody>
      </p:sp>
      <p:sp>
        <p:nvSpPr>
          <p:cNvPr id="1066" name="Shape 1066"/>
          <p:cNvSpPr/>
          <p:nvPr/>
        </p:nvSpPr>
        <p:spPr>
          <a:xfrm>
            <a:off x="4714875" y="6978650"/>
            <a:ext cx="4276725" cy="9225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1828800">
              <a:defRPr sz="3200">
                <a:latin typeface="Times New Roman"/>
                <a:ea typeface="Times New Roman"/>
                <a:cs typeface="Times New Roman"/>
                <a:sym typeface="Times New Roman"/>
              </a:defRPr>
            </a:pPr>
            <a:r>
              <a:t>Loop</a:t>
            </a:r>
          </a:p>
          <a:p>
            <a:pPr algn="l" defTabSz="1828800">
              <a:defRPr sz="3200">
                <a:latin typeface="Times New Roman"/>
                <a:ea typeface="Times New Roman"/>
                <a:cs typeface="Times New Roman"/>
                <a:sym typeface="Times New Roman"/>
              </a:defRPr>
            </a:pPr>
            <a:r>
              <a:t>(for each cn in cnList)</a:t>
            </a:r>
          </a:p>
        </p:txBody>
      </p:sp>
      <p:sp>
        <p:nvSpPr>
          <p:cNvPr id="1067" name="Shape 1067"/>
          <p:cNvSpPr/>
          <p:nvPr/>
        </p:nvSpPr>
        <p:spPr>
          <a:xfrm>
            <a:off x="3698875" y="5108575"/>
            <a:ext cx="1206376" cy="5139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3600">
                <a:latin typeface="Times New Roman"/>
                <a:ea typeface="Times New Roman"/>
                <a:cs typeface="Times New Roman"/>
                <a:sym typeface="Times New Roman"/>
              </a:defRPr>
            </a:lvl1pPr>
          </a:lstStyle>
          <a:p>
            <a:pPr/>
            <a:r>
              <a:t>Patron</a:t>
            </a:r>
          </a:p>
        </p:txBody>
      </p:sp>
      <p:sp>
        <p:nvSpPr>
          <p:cNvPr id="1068" name="Shape 1068"/>
          <p:cNvSpPr/>
          <p:nvPr/>
        </p:nvSpPr>
        <p:spPr>
          <a:xfrm>
            <a:off x="8966200" y="4657725"/>
            <a:ext cx="3756025" cy="1486061"/>
          </a:xfrm>
          <a:prstGeom prst="rect">
            <a:avLst/>
          </a:prstGeom>
          <a:ln w="12700">
            <a:miter lim="400000"/>
          </a:ln>
          <a:extLst>
            <a:ext uri="{C572A759-6A51-4108-AA02-DFA0A04FC94B}">
              <ma14:wrappingTextBoxFlag xmlns:ma14="http://schemas.microsoft.com/office/mac/drawingml/2011/main" val="1"/>
            </a:ext>
          </a:extLst>
        </p:spPr>
        <p:txBody>
          <a:bodyPr lIns="92075" tIns="92075" rIns="92075" bIns="92075">
            <a:spAutoFit/>
          </a:bodyPr>
          <a:lstStyle/>
          <a:p>
            <a:pPr algn="l" defTabSz="1828800">
              <a:lnSpc>
                <a:spcPct val="90000"/>
              </a:lnSpc>
              <a:defRPr sz="3200">
                <a:latin typeface="Times New Roman"/>
                <a:ea typeface="Times New Roman"/>
                <a:cs typeface="Times New Roman"/>
                <a:sym typeface="Times New Roman"/>
              </a:defRPr>
            </a:pPr>
            <a:r>
              <a:t>u:=</a:t>
            </a:r>
          </a:p>
          <a:p>
            <a:pPr algn="l" defTabSz="1828800">
              <a:lnSpc>
                <a:spcPct val="90000"/>
              </a:lnSpc>
              <a:defRPr sz="3200">
                <a:latin typeface="Times New Roman"/>
                <a:ea typeface="Times New Roman"/>
                <a:cs typeface="Times New Roman"/>
                <a:sym typeface="Times New Roman"/>
              </a:defRPr>
            </a:pPr>
            <a:r>
              <a:t>getUser(uid):</a:t>
            </a:r>
          </a:p>
          <a:p>
            <a:pPr algn="l" defTabSz="1828800">
              <a:lnSpc>
                <a:spcPct val="90000"/>
              </a:lnSpc>
              <a:defRPr sz="3200">
                <a:latin typeface="Times New Roman"/>
                <a:ea typeface="Times New Roman"/>
                <a:cs typeface="Times New Roman"/>
                <a:sym typeface="Times New Roman"/>
              </a:defRPr>
            </a:pPr>
            <a:r>
              <a:t>User</a:t>
            </a:r>
          </a:p>
        </p:txBody>
      </p:sp>
      <p:sp>
        <p:nvSpPr>
          <p:cNvPr id="1069" name="Shape 1069"/>
          <p:cNvSpPr/>
          <p:nvPr/>
        </p:nvSpPr>
        <p:spPr>
          <a:xfrm>
            <a:off x="9258300" y="7505700"/>
            <a:ext cx="2656882" cy="1305007"/>
          </a:xfrm>
          <a:prstGeom prst="rect">
            <a:avLst/>
          </a:prstGeom>
          <a:ln w="12700">
            <a:miter lim="400000"/>
          </a:ln>
          <a:extLst>
            <a:ext uri="{C572A759-6A51-4108-AA02-DFA0A04FC94B}">
              <ma14:wrappingTextBoxFlag xmlns:ma14="http://schemas.microsoft.com/office/mac/drawingml/2011/main" val="1"/>
            </a:ext>
          </a:extLst>
        </p:spPr>
        <p:txBody>
          <a:bodyPr wrap="none" lIns="92075" tIns="92075" rIns="92075" bIns="92075">
            <a:spAutoFit/>
          </a:bodyPr>
          <a:lstStyle/>
          <a:p>
            <a:pPr algn="l" defTabSz="1828800">
              <a:lnSpc>
                <a:spcPct val="70000"/>
              </a:lnSpc>
              <a:defRPr sz="3200">
                <a:latin typeface="Times New Roman"/>
                <a:ea typeface="Times New Roman"/>
                <a:cs typeface="Times New Roman"/>
                <a:sym typeface="Times New Roman"/>
              </a:defRPr>
            </a:pPr>
            <a:r>
              <a:t>d:=get</a:t>
            </a:r>
          </a:p>
          <a:p>
            <a:pPr algn="l" defTabSz="1828800">
              <a:lnSpc>
                <a:spcPct val="70000"/>
              </a:lnSpc>
              <a:defRPr sz="3200">
                <a:latin typeface="Times New Roman"/>
                <a:ea typeface="Times New Roman"/>
                <a:cs typeface="Times New Roman"/>
                <a:sym typeface="Times New Roman"/>
              </a:defRPr>
            </a:pPr>
            <a:r>
              <a:t>Document(cn):</a:t>
            </a:r>
          </a:p>
          <a:p>
            <a:pPr algn="l" defTabSz="1828800">
              <a:lnSpc>
                <a:spcPct val="70000"/>
              </a:lnSpc>
              <a:defRPr sz="3200">
                <a:latin typeface="Times New Roman"/>
                <a:ea typeface="Times New Roman"/>
                <a:cs typeface="Times New Roman"/>
                <a:sym typeface="Times New Roman"/>
              </a:defRPr>
            </a:pPr>
            <a:r>
              <a:t>Document</a:t>
            </a:r>
          </a:p>
        </p:txBody>
      </p:sp>
      <p:grpSp>
        <p:nvGrpSpPr>
          <p:cNvPr id="1074" name="Group 1074"/>
          <p:cNvGrpSpPr/>
          <p:nvPr/>
        </p:nvGrpSpPr>
        <p:grpSpPr>
          <a:xfrm>
            <a:off x="11925299" y="4070350"/>
            <a:ext cx="9153527" cy="4473575"/>
            <a:chOff x="0" y="0"/>
            <a:chExt cx="9153525" cy="4473575"/>
          </a:xfrm>
        </p:grpSpPr>
        <p:grpSp>
          <p:nvGrpSpPr>
            <p:cNvPr id="1072" name="Group 1072"/>
            <p:cNvGrpSpPr/>
            <p:nvPr/>
          </p:nvGrpSpPr>
          <p:grpSpPr>
            <a:xfrm>
              <a:off x="1581149" y="0"/>
              <a:ext cx="7572377" cy="4473575"/>
              <a:chOff x="0" y="0"/>
              <a:chExt cx="7572375" cy="4473575"/>
            </a:xfrm>
          </p:grpSpPr>
          <p:sp>
            <p:nvSpPr>
              <p:cNvPr id="1070" name="Shape 1070"/>
              <p:cNvSpPr/>
              <p:nvPr/>
            </p:nvSpPr>
            <p:spPr>
              <a:xfrm>
                <a:off x="0" y="0"/>
                <a:ext cx="7572376" cy="4473575"/>
              </a:xfrm>
              <a:prstGeom prst="rect">
                <a:avLst/>
              </a:pr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071" name="Shape 1071"/>
              <p:cNvSpPr/>
              <p:nvPr/>
            </p:nvSpPr>
            <p:spPr>
              <a:xfrm>
                <a:off x="152400" y="79373"/>
                <a:ext cx="7324726" cy="404889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2800">
                    <a:latin typeface="Times New Roman"/>
                    <a:ea typeface="Times New Roman"/>
                    <a:cs typeface="Times New Roman"/>
                    <a:sym typeface="Times New Roman"/>
                  </a:defRPr>
                </a:pPr>
                <a:r>
                  <a:t>public class CheckoutGUI    {</a:t>
                </a:r>
              </a:p>
              <a:p>
                <a:pPr algn="l" defTabSz="1828800">
                  <a:defRPr sz="2800">
                    <a:latin typeface="Times New Roman"/>
                    <a:ea typeface="Times New Roman"/>
                    <a:cs typeface="Times New Roman"/>
                    <a:sym typeface="Times New Roman"/>
                  </a:defRPr>
                </a:pPr>
                <a:r>
                  <a:t>   DBMgr dbm=new DBMgr ();</a:t>
                </a:r>
              </a:p>
              <a:p>
                <a:pPr algn="l" defTabSz="1828800">
                  <a:defRPr sz="2800">
                    <a:latin typeface="Times New Roman"/>
                    <a:ea typeface="Times New Roman"/>
                    <a:cs typeface="Times New Roman"/>
                    <a:sym typeface="Times New Roman"/>
                  </a:defRPr>
                </a:pPr>
                <a:r>
                  <a:t>   public void process(String[] cnList) {</a:t>
                </a:r>
              </a:p>
              <a:p>
                <a:pPr algn="l" defTabSz="1828800">
                  <a:defRPr sz="2800">
                    <a:latin typeface="Times New Roman"/>
                    <a:ea typeface="Times New Roman"/>
                    <a:cs typeface="Times New Roman"/>
                    <a:sym typeface="Times New Roman"/>
                  </a:defRPr>
                </a:pPr>
                <a:r>
                  <a:t>      for(int i=0; i&lt;cnList.length; i++) {</a:t>
                </a:r>
              </a:p>
              <a:p>
                <a:pPr algn="l" defTabSz="1828800">
                  <a:defRPr sz="2800">
                    <a:latin typeface="Times New Roman"/>
                    <a:ea typeface="Times New Roman"/>
                    <a:cs typeface="Times New Roman"/>
                    <a:sym typeface="Times New Roman"/>
                  </a:defRPr>
                </a:pPr>
                <a:r>
                  <a:t>      Document d=dbm.getDocument(cnList[i]);</a:t>
                </a:r>
              </a:p>
              <a:p>
                <a:pPr algn="l" defTabSz="1828800">
                  <a:defRPr sz="2800">
                    <a:latin typeface="Times New Roman"/>
                    <a:ea typeface="Times New Roman"/>
                    <a:cs typeface="Times New Roman"/>
                    <a:sym typeface="Times New Roman"/>
                  </a:defRPr>
                </a:pPr>
                <a:r>
                  <a:t>      if (d.isAvailable()) {</a:t>
                </a:r>
              </a:p>
              <a:p>
                <a:pPr algn="l" defTabSz="1828800">
                  <a:defRPr sz="2800">
                    <a:latin typeface="Times New Roman"/>
                    <a:ea typeface="Times New Roman"/>
                    <a:cs typeface="Times New Roman"/>
                    <a:sym typeface="Times New Roman"/>
                  </a:defRPr>
                </a:pPr>
                <a:r>
                  <a:t>         Loan l=new Loan(u, d); dbm.saveLoan(l);</a:t>
                </a:r>
              </a:p>
              <a:p>
                <a:pPr algn="l" defTabSz="1828800">
                  <a:defRPr sz="2800">
                    <a:latin typeface="Times New Roman"/>
                    <a:ea typeface="Times New Roman"/>
                    <a:cs typeface="Times New Roman"/>
                    <a:sym typeface="Times New Roman"/>
                  </a:defRPr>
                </a:pPr>
                <a:r>
                  <a:t>         d.setAvailable(false); dbm.saveDocument(d);</a:t>
                </a:r>
              </a:p>
              <a:p>
                <a:pPr algn="l" defTabSz="1828800">
                  <a:defRPr sz="2800">
                    <a:latin typeface="Times New Roman"/>
                    <a:ea typeface="Times New Roman"/>
                    <a:cs typeface="Times New Roman"/>
                    <a:sym typeface="Times New Roman"/>
                  </a:defRPr>
                </a:pPr>
                <a:r>
                  <a:t>      }</a:t>
                </a:r>
              </a:p>
              <a:p>
                <a:pPr algn="l" defTabSz="1828800">
                  <a:defRPr sz="2800">
                    <a:latin typeface="Times New Roman"/>
                    <a:ea typeface="Times New Roman"/>
                    <a:cs typeface="Times New Roman"/>
                    <a:sym typeface="Times New Roman"/>
                  </a:defRPr>
                </a:pPr>
                <a:r>
                  <a:t>}</a:t>
                </a:r>
              </a:p>
            </p:txBody>
          </p:sp>
        </p:grpSp>
        <p:sp>
          <p:nvSpPr>
            <p:cNvPr id="1073" name="Shape 1073"/>
            <p:cNvSpPr/>
            <p:nvPr/>
          </p:nvSpPr>
          <p:spPr>
            <a:xfrm flipV="1">
              <a:off x="-1" y="1876423"/>
              <a:ext cx="1587501" cy="641353"/>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075" name="Shape 1075"/>
          <p:cNvSpPr/>
          <p:nvPr/>
        </p:nvSpPr>
        <p:spPr>
          <a:xfrm>
            <a:off x="8953500" y="6604000"/>
            <a:ext cx="187325" cy="6089650"/>
          </a:xfrm>
          <a:prstGeom prst="rect">
            <a:avLst/>
          </a:prstGeom>
          <a:solidFill>
            <a:srgbClr val="FFFFFF"/>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4"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高质量的需求是什么样子？</a:t>
            </a:r>
          </a:p>
        </p:txBody>
      </p:sp>
      <p:sp>
        <p:nvSpPr>
          <p:cNvPr id="181" name="Shape 181"/>
          <p:cNvSpPr/>
          <p:nvPr>
            <p:ph type="body" idx="1"/>
          </p:nvPr>
        </p:nvSpPr>
        <p:spPr>
          <a:prstGeom prst="rect">
            <a:avLst/>
          </a:prstGeom>
        </p:spPr>
        <p:txBody>
          <a:bodyPr/>
          <a:lstStyle/>
          <a:p>
            <a:pPr/>
            <a:r>
              <a:t>		1.7.1.﻿Making Requirements Testable</a:t>
            </a:r>
          </a:p>
          <a:p>
            <a:pPr/>
            <a:r>
              <a:t>		1.7.2.Resolving Conflicts</a:t>
            </a:r>
          </a:p>
          <a:p>
            <a:pPr/>
            <a:r>
              <a:t>		1.7.3.Characteristics of Requirements</a:t>
            </a:r>
          </a:p>
        </p:txBody>
      </p:sp>
    </p:spTree>
  </p:cSld>
  <p:clrMapOvr>
    <a:masterClrMapping/>
  </p:clrMapOvr>
  <p:transition xmlns:p14="http://schemas.microsoft.com/office/powerpoint/2010/main" spd="med" advClick="1" p14:dur="1000"/>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7" name="Shape 1077"/>
          <p:cNvSpPr/>
          <p:nvPr>
            <p:ph type="title"/>
          </p:nvPr>
        </p:nvSpPr>
        <p:spPr>
          <a:xfrm>
            <a:off x="6432550" y="546100"/>
            <a:ext cx="13989050" cy="2289175"/>
          </a:xfrm>
          <a:prstGeom prst="rect">
            <a:avLst/>
          </a:prstGeom>
        </p:spPr>
        <p:txBody>
          <a:bodyPr/>
          <a:lstStyle>
            <a:lvl1pPr algn="l">
              <a:defRPr sz="6400"/>
            </a:lvl1pPr>
          </a:lstStyle>
          <a:p>
            <a:pPr/>
            <a:r>
              <a:t>Deriving Design Class Diagram</a:t>
            </a:r>
          </a:p>
        </p:txBody>
      </p:sp>
      <p:sp>
        <p:nvSpPr>
          <p:cNvPr id="1078" name="Shape 1078"/>
          <p:cNvSpPr/>
          <p:nvPr>
            <p:ph type="body" idx="1"/>
          </p:nvPr>
        </p:nvSpPr>
        <p:spPr>
          <a:prstGeom prst="rect">
            <a:avLst/>
          </a:prstGeom>
        </p:spPr>
        <p:txBody>
          <a:bodyPr/>
          <a:lstStyle/>
          <a:p>
            <a:pPr>
              <a:lnSpc>
                <a:spcPct val="80000"/>
              </a:lnSpc>
              <a:spcBef>
                <a:spcPts val="1200"/>
              </a:spcBef>
              <a:buChar char="♦"/>
              <a:defRPr sz="5600"/>
            </a:pPr>
            <a:r>
              <a:t>Design class diagram (DCD) is a structural diagram.</a:t>
            </a:r>
          </a:p>
          <a:p>
            <a:pPr>
              <a:lnSpc>
                <a:spcPct val="80000"/>
              </a:lnSpc>
              <a:spcBef>
                <a:spcPts val="1200"/>
              </a:spcBef>
              <a:buChar char="♦"/>
              <a:defRPr sz="5600"/>
            </a:pPr>
            <a:r>
              <a:t>It shows the classes, their attributes and operations, and relationships between the classes. It may also show the design patterns used.</a:t>
            </a:r>
          </a:p>
          <a:p>
            <a:pPr>
              <a:lnSpc>
                <a:spcPct val="80000"/>
              </a:lnSpc>
              <a:spcBef>
                <a:spcPts val="1200"/>
              </a:spcBef>
              <a:buChar char="♦"/>
              <a:defRPr sz="5600"/>
            </a:pPr>
            <a:r>
              <a:t>It is used as a basis for implementation, testing, and maintenance.</a:t>
            </a:r>
          </a:p>
          <a:p>
            <a:pPr>
              <a:lnSpc>
                <a:spcPct val="80000"/>
              </a:lnSpc>
              <a:spcBef>
                <a:spcPts val="1200"/>
              </a:spcBef>
              <a:buChar char="♦"/>
              <a:defRPr sz="5600"/>
            </a:pPr>
            <a:r>
              <a:t>It should contain only classes appear in the sequence diagrams, and a few classes from the domain model.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0" name="Shape 1080"/>
          <p:cNvSpPr/>
          <p:nvPr>
            <p:ph type="title"/>
          </p:nvPr>
        </p:nvSpPr>
        <p:spPr>
          <a:xfrm>
            <a:off x="6432550" y="546100"/>
            <a:ext cx="13989050" cy="2289175"/>
          </a:xfrm>
          <a:prstGeom prst="rect">
            <a:avLst/>
          </a:prstGeom>
        </p:spPr>
        <p:txBody>
          <a:bodyPr/>
          <a:lstStyle>
            <a:lvl1pPr algn="l">
              <a:defRPr sz="6400"/>
            </a:lvl1pPr>
          </a:lstStyle>
          <a:p>
            <a:pPr/>
            <a:r>
              <a:t>形成设计类图的基本步骤</a:t>
            </a:r>
          </a:p>
        </p:txBody>
      </p:sp>
      <p:sp>
        <p:nvSpPr>
          <p:cNvPr id="1081" name="Shape 1081"/>
          <p:cNvSpPr/>
          <p:nvPr>
            <p:ph type="body" idx="1"/>
          </p:nvPr>
        </p:nvSpPr>
        <p:spPr>
          <a:prstGeom prst="rect">
            <a:avLst/>
          </a:prstGeom>
        </p:spPr>
        <p:txBody>
          <a:bodyPr/>
          <a:lstStyle/>
          <a:p>
            <a:pPr>
              <a:lnSpc>
                <a:spcPct val="90000"/>
              </a:lnSpc>
              <a:spcBef>
                <a:spcPts val="1200"/>
              </a:spcBef>
              <a:buChar char="♦"/>
              <a:defRPr sz="5600"/>
            </a:pPr>
            <a:r>
              <a:t>It is derived from the domain model (DM) and the sequence diagrams:</a:t>
            </a:r>
          </a:p>
          <a:p>
            <a:pPr lvl="1" marL="1028700" indent="-571500">
              <a:lnSpc>
                <a:spcPct val="90000"/>
              </a:lnSpc>
              <a:spcBef>
                <a:spcPts val="0"/>
              </a:spcBef>
              <a:buClrTx/>
              <a:buFontTx/>
              <a:defRPr sz="4800"/>
            </a:pPr>
            <a:r>
              <a:t>the domain model provides the attributes and some relationships</a:t>
            </a:r>
          </a:p>
          <a:p>
            <a:pPr lvl="1" marL="1028700" indent="-571500">
              <a:lnSpc>
                <a:spcPct val="90000"/>
              </a:lnSpc>
              <a:spcBef>
                <a:spcPts val="0"/>
              </a:spcBef>
              <a:buClrTx/>
              <a:buFontTx/>
              <a:defRPr sz="4800"/>
            </a:pPr>
            <a:r>
              <a:t>the sequence diagrams determines the classes and methods, and provides dependence relationships</a:t>
            </a:r>
          </a:p>
          <a:p>
            <a:pPr>
              <a:lnSpc>
                <a:spcPct val="90000"/>
              </a:lnSpc>
              <a:spcBef>
                <a:spcPts val="1200"/>
              </a:spcBef>
              <a:buChar char="♦"/>
              <a:defRPr sz="5600"/>
            </a:pPr>
            <a:r>
              <a:t>DCD may contain design classes like controller, command, GUI classes. Domain model only contains application objects (classes).</a:t>
            </a:r>
          </a:p>
          <a:p>
            <a:pPr>
              <a:lnSpc>
                <a:spcPct val="90000"/>
              </a:lnSpc>
              <a:spcBef>
                <a:spcPts val="1200"/>
              </a:spcBef>
              <a:buChar char="♦"/>
              <a:defRPr sz="5600"/>
            </a:pPr>
            <a:r>
              <a:t>DCD must be carefully specified. DM is more liberal.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3" name="Shape 1083"/>
          <p:cNvSpPr/>
          <p:nvPr>
            <p:ph type="title"/>
          </p:nvPr>
        </p:nvSpPr>
        <p:spPr>
          <a:xfrm>
            <a:off x="6432550" y="546100"/>
            <a:ext cx="13989050" cy="2289175"/>
          </a:xfrm>
          <a:prstGeom prst="rect">
            <a:avLst/>
          </a:prstGeom>
        </p:spPr>
        <p:txBody>
          <a:bodyPr/>
          <a:lstStyle>
            <a:lvl1pPr algn="l">
              <a:defRPr sz="6400"/>
            </a:lvl1pPr>
          </a:lstStyle>
          <a:p>
            <a:pPr/>
            <a:r>
              <a:t>形成设计类图的基本步骤</a:t>
            </a:r>
          </a:p>
        </p:txBody>
      </p:sp>
      <p:sp>
        <p:nvSpPr>
          <p:cNvPr id="1084" name="Shape 1084"/>
          <p:cNvSpPr/>
          <p:nvPr>
            <p:ph type="body" idx="1"/>
          </p:nvPr>
        </p:nvSpPr>
        <p:spPr>
          <a:prstGeom prst="rect">
            <a:avLst/>
          </a:prstGeom>
        </p:spPr>
        <p:txBody>
          <a:bodyPr/>
          <a:lstStyle/>
          <a:p>
            <a:pPr>
              <a:spcBef>
                <a:spcPts val="1200"/>
              </a:spcBef>
              <a:buSzTx/>
              <a:buNone/>
              <a:defRPr sz="5600"/>
            </a:pPr>
            <a:r>
              <a:t>1) Identify all classes used in each of the sequence diagrams and put them down in the DCD:</a:t>
            </a:r>
          </a:p>
          <a:p>
            <a:pPr lvl="1" marL="1028700" indent="-571500">
              <a:spcBef>
                <a:spcPts val="0"/>
              </a:spcBef>
              <a:buClrTx/>
              <a:buFontTx/>
              <a:defRPr sz="4800"/>
            </a:pPr>
            <a:r>
              <a:t>classes of objects that send or receive messages </a:t>
            </a:r>
          </a:p>
          <a:p>
            <a:pPr lvl="1" marL="1028700" indent="-571500">
              <a:spcBef>
                <a:spcPts val="0"/>
              </a:spcBef>
              <a:buClrTx/>
              <a:buFontTx/>
              <a:defRPr sz="4800"/>
            </a:pPr>
            <a:r>
              <a:t>classes of objects that are passed as parameters or return types/values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6" name="Shape 1086"/>
          <p:cNvSpPr/>
          <p:nvPr>
            <p:ph type="title"/>
          </p:nvPr>
        </p:nvSpPr>
        <p:spPr>
          <a:xfrm>
            <a:off x="6432550" y="546100"/>
            <a:ext cx="13989050" cy="2289175"/>
          </a:xfrm>
          <a:prstGeom prst="rect">
            <a:avLst/>
          </a:prstGeom>
        </p:spPr>
        <p:txBody>
          <a:bodyPr/>
          <a:lstStyle>
            <a:lvl1pPr algn="l">
              <a:defRPr sz="4800"/>
            </a:lvl1pPr>
          </a:lstStyle>
          <a:p>
            <a:pPr/>
            <a:r>
              <a:t>Identify Classes Used in Sequence Diagrams</a:t>
            </a:r>
          </a:p>
        </p:txBody>
      </p:sp>
      <p:grpSp>
        <p:nvGrpSpPr>
          <p:cNvPr id="1101" name="Group 1101"/>
          <p:cNvGrpSpPr/>
          <p:nvPr/>
        </p:nvGrpSpPr>
        <p:grpSpPr>
          <a:xfrm>
            <a:off x="6804027" y="2336802"/>
            <a:ext cx="12576173" cy="3724273"/>
            <a:chOff x="2" y="2"/>
            <a:chExt cx="12576172" cy="3724272"/>
          </a:xfrm>
        </p:grpSpPr>
        <p:sp>
          <p:nvSpPr>
            <p:cNvPr id="1087" name="Shape 1087"/>
            <p:cNvSpPr/>
            <p:nvPr/>
          </p:nvSpPr>
          <p:spPr>
            <a:xfrm>
              <a:off x="4867275" y="549744"/>
              <a:ext cx="2602429"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&lt;&lt;singleton&gt;&gt;</a:t>
              </a:r>
            </a:p>
          </p:txBody>
        </p:sp>
        <p:grpSp>
          <p:nvGrpSpPr>
            <p:cNvPr id="1091" name="Group 1091"/>
            <p:cNvGrpSpPr/>
            <p:nvPr/>
          </p:nvGrpSpPr>
          <p:grpSpPr>
            <a:xfrm>
              <a:off x="9782175" y="2"/>
              <a:ext cx="2794000" cy="778539"/>
              <a:chOff x="2" y="2"/>
              <a:chExt cx="2793999" cy="778538"/>
            </a:xfrm>
          </p:grpSpPr>
          <p:sp>
            <p:nvSpPr>
              <p:cNvPr id="1088" name="Shape 1088"/>
              <p:cNvSpPr/>
              <p:nvPr/>
            </p:nvSpPr>
            <p:spPr>
              <a:xfrm>
                <a:off x="2" y="2"/>
                <a:ext cx="2794000" cy="778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089" name="Shape 1089"/>
              <p:cNvSpPr/>
              <p:nvPr/>
            </p:nvSpPr>
            <p:spPr>
              <a:xfrm>
                <a:off x="2444749" y="681222"/>
                <a:ext cx="349253" cy="97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090" name="Shape 1090"/>
              <p:cNvSpPr/>
              <p:nvPr/>
            </p:nvSpPr>
            <p:spPr>
              <a:xfrm>
                <a:off x="2444749" y="681222"/>
                <a:ext cx="349253" cy="97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092" name="Shape 1092"/>
            <p:cNvSpPr/>
            <p:nvPr/>
          </p:nvSpPr>
          <p:spPr>
            <a:xfrm>
              <a:off x="9905999" y="28600"/>
              <a:ext cx="2531810"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solidFill>
                    <a:srgbClr val="FF3300"/>
                  </a:solidFill>
                  <a:latin typeface="Times New Roman"/>
                  <a:ea typeface="Times New Roman"/>
                  <a:cs typeface="Times New Roman"/>
                  <a:sym typeface="Times New Roman"/>
                </a:defRPr>
              </a:lvl1pPr>
            </a:lstStyle>
            <a:p>
              <a:pPr/>
              <a:r>
                <a:t>classes used.</a:t>
              </a:r>
            </a:p>
          </p:txBody>
        </p:sp>
        <p:sp>
          <p:nvSpPr>
            <p:cNvPr id="1093" name="Shape 1093"/>
            <p:cNvSpPr/>
            <p:nvPr/>
          </p:nvSpPr>
          <p:spPr>
            <a:xfrm flipH="1" flipV="1">
              <a:off x="2" y="368613"/>
              <a:ext cx="9788524" cy="6"/>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94" name="Shape 1094"/>
            <p:cNvSpPr/>
            <p:nvPr/>
          </p:nvSpPr>
          <p:spPr>
            <a:xfrm flipH="1">
              <a:off x="2" y="387682"/>
              <a:ext cx="3" cy="711807"/>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95" name="Shape 1095"/>
            <p:cNvSpPr/>
            <p:nvPr/>
          </p:nvSpPr>
          <p:spPr>
            <a:xfrm>
              <a:off x="8772523" y="371792"/>
              <a:ext cx="3" cy="946959"/>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96" name="Shape 1096"/>
            <p:cNvSpPr/>
            <p:nvPr/>
          </p:nvSpPr>
          <p:spPr>
            <a:xfrm>
              <a:off x="3082925" y="387682"/>
              <a:ext cx="3" cy="727696"/>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97" name="Shape 1097"/>
            <p:cNvSpPr/>
            <p:nvPr/>
          </p:nvSpPr>
          <p:spPr>
            <a:xfrm>
              <a:off x="6416674" y="352726"/>
              <a:ext cx="3" cy="899293"/>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98" name="Shape 1098"/>
            <p:cNvSpPr/>
            <p:nvPr/>
          </p:nvSpPr>
          <p:spPr>
            <a:xfrm>
              <a:off x="11801473" y="775362"/>
              <a:ext cx="3179" cy="562456"/>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099" name="Shape 1099"/>
            <p:cNvSpPr/>
            <p:nvPr/>
          </p:nvSpPr>
          <p:spPr>
            <a:xfrm>
              <a:off x="10125073" y="775360"/>
              <a:ext cx="3" cy="2948915"/>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00" name="Shape 1100"/>
            <p:cNvSpPr/>
            <p:nvPr/>
          </p:nvSpPr>
          <p:spPr>
            <a:xfrm>
              <a:off x="6299200" y="3724273"/>
              <a:ext cx="3825876" cy="1"/>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1168" name="Group 1168"/>
          <p:cNvGrpSpPr/>
          <p:nvPr/>
        </p:nvGrpSpPr>
        <p:grpSpPr>
          <a:xfrm>
            <a:off x="3619501" y="3413126"/>
            <a:ext cx="16395699" cy="10213974"/>
            <a:chOff x="1" y="1"/>
            <a:chExt cx="16395698" cy="10213973"/>
          </a:xfrm>
        </p:grpSpPr>
        <p:grpSp>
          <p:nvGrpSpPr>
            <p:cNvPr id="1107" name="Group 1107"/>
            <p:cNvGrpSpPr/>
            <p:nvPr/>
          </p:nvGrpSpPr>
          <p:grpSpPr>
            <a:xfrm>
              <a:off x="1" y="949620"/>
              <a:ext cx="958851" cy="1232286"/>
              <a:chOff x="2" y="0"/>
              <a:chExt cx="958849" cy="1232284"/>
            </a:xfrm>
          </p:grpSpPr>
          <p:sp>
            <p:nvSpPr>
              <p:cNvPr id="1102" name="Shape 1102"/>
              <p:cNvSpPr/>
              <p:nvPr/>
            </p:nvSpPr>
            <p:spPr>
              <a:xfrm>
                <a:off x="209749" y="-1"/>
                <a:ext cx="579307" cy="372256"/>
              </a:xfrm>
              <a:prstGeom prst="ellipse">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03" name="Shape 1103"/>
              <p:cNvSpPr/>
              <p:nvPr/>
            </p:nvSpPr>
            <p:spPr>
              <a:xfrm flipH="1">
                <a:off x="479425" y="372252"/>
                <a:ext cx="3" cy="55196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04" name="Shape 1104"/>
              <p:cNvSpPr/>
              <p:nvPr/>
            </p:nvSpPr>
            <p:spPr>
              <a:xfrm>
                <a:off x="479425" y="924212"/>
                <a:ext cx="479427"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05" name="Shape 1105"/>
              <p:cNvSpPr/>
              <p:nvPr/>
            </p:nvSpPr>
            <p:spPr>
              <a:xfrm flipH="1">
                <a:off x="2" y="924212"/>
                <a:ext cx="479426"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06" name="Shape 1106"/>
              <p:cNvSpPr/>
              <p:nvPr/>
            </p:nvSpPr>
            <p:spPr>
              <a:xfrm>
                <a:off x="2" y="616142"/>
                <a:ext cx="958850"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108" name="Shape 1108"/>
            <p:cNvSpPr/>
            <p:nvPr/>
          </p:nvSpPr>
          <p:spPr>
            <a:xfrm>
              <a:off x="2343151" y="101633"/>
              <a:ext cx="2101851"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09" name="Shape 1109"/>
            <p:cNvSpPr/>
            <p:nvPr/>
          </p:nvSpPr>
          <p:spPr>
            <a:xfrm>
              <a:off x="2399149" y="1"/>
              <a:ext cx="1866028" cy="1060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defTabSz="1828800">
                <a:lnSpc>
                  <a:spcPct val="90000"/>
                </a:lnSpc>
                <a:defRPr sz="3200" u="sng">
                  <a:latin typeface="Times New Roman"/>
                  <a:ea typeface="Times New Roman"/>
                  <a:cs typeface="Times New Roman"/>
                  <a:sym typeface="Times New Roman"/>
                </a:defRPr>
              </a:pPr>
              <a:r>
                <a:t>:Checkout</a:t>
              </a:r>
            </a:p>
            <a:p>
              <a:pPr defTabSz="1828800">
                <a:lnSpc>
                  <a:spcPct val="90000"/>
                </a:lnSpc>
                <a:defRPr sz="3200" u="sng">
                  <a:latin typeface="Times New Roman"/>
                  <a:ea typeface="Times New Roman"/>
                  <a:cs typeface="Times New Roman"/>
                  <a:sym typeface="Times New Roman"/>
                </a:defRPr>
              </a:pPr>
              <a:r>
                <a:t>GUI</a:t>
              </a:r>
            </a:p>
          </p:txBody>
        </p:sp>
        <p:sp>
          <p:nvSpPr>
            <p:cNvPr id="1110" name="Shape 1110"/>
            <p:cNvSpPr/>
            <p:nvPr/>
          </p:nvSpPr>
          <p:spPr>
            <a:xfrm flipH="1">
              <a:off x="6210302"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11" name="Shape 1111"/>
            <p:cNvSpPr/>
            <p:nvPr/>
          </p:nvSpPr>
          <p:spPr>
            <a:xfrm>
              <a:off x="6108701" y="1457778"/>
              <a:ext cx="209551" cy="82194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12" name="Shape 1112"/>
            <p:cNvSpPr/>
            <p:nvPr/>
          </p:nvSpPr>
          <p:spPr>
            <a:xfrm>
              <a:off x="327025" y="1537179"/>
              <a:ext cx="3063879"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defTabSz="1828800">
                <a:defRPr sz="3600">
                  <a:latin typeface="Times New Roman"/>
                  <a:ea typeface="Times New Roman"/>
                  <a:cs typeface="Times New Roman"/>
                  <a:sym typeface="Times New Roman"/>
                </a:defRPr>
              </a:pPr>
              <a:r>
                <a:t>&lt;&lt;uid, </a:t>
              </a:r>
            </a:p>
            <a:p>
              <a:pPr defTabSz="1828800">
                <a:defRPr sz="3600">
                  <a:latin typeface="Times New Roman"/>
                  <a:ea typeface="Times New Roman"/>
                  <a:cs typeface="Times New Roman"/>
                  <a:sym typeface="Times New Roman"/>
                </a:defRPr>
              </a:pPr>
              <a:r>
                <a:t>cnList&gt;&gt;</a:t>
              </a:r>
            </a:p>
          </p:txBody>
        </p:sp>
        <p:sp>
          <p:nvSpPr>
            <p:cNvPr id="1113" name="Shape 1113"/>
            <p:cNvSpPr/>
            <p:nvPr/>
          </p:nvSpPr>
          <p:spPr>
            <a:xfrm>
              <a:off x="8689975" y="101633"/>
              <a:ext cx="2060576"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14" name="Shape 1114"/>
            <p:cNvSpPr/>
            <p:nvPr/>
          </p:nvSpPr>
          <p:spPr>
            <a:xfrm>
              <a:off x="8632825" y="215968"/>
              <a:ext cx="1745105"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u="sng">
                  <a:latin typeface="Times New Roman"/>
                  <a:ea typeface="Times New Roman"/>
                  <a:cs typeface="Times New Roman"/>
                  <a:sym typeface="Times New Roman"/>
                </a:defRPr>
              </a:lvl1pPr>
            </a:lstStyle>
            <a:p>
              <a:pPr/>
              <a:r>
                <a:t>:DBMgr</a:t>
              </a:r>
            </a:p>
          </p:txBody>
        </p:sp>
        <p:sp>
          <p:nvSpPr>
            <p:cNvPr id="1115" name="Shape 1115"/>
            <p:cNvSpPr/>
            <p:nvPr/>
          </p:nvSpPr>
          <p:spPr>
            <a:xfrm flipH="1">
              <a:off x="9702801"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16" name="Shape 1116"/>
            <p:cNvSpPr/>
            <p:nvPr/>
          </p:nvSpPr>
          <p:spPr>
            <a:xfrm>
              <a:off x="9553575" y="1565761"/>
              <a:ext cx="257176" cy="139426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17" name="Shape 1117"/>
            <p:cNvSpPr/>
            <p:nvPr/>
          </p:nvSpPr>
          <p:spPr>
            <a:xfrm>
              <a:off x="6365875" y="1861129"/>
              <a:ext cx="30734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18" name="Shape 1118"/>
            <p:cNvSpPr/>
            <p:nvPr/>
          </p:nvSpPr>
          <p:spPr>
            <a:xfrm>
              <a:off x="6296025" y="1721386"/>
              <a:ext cx="2937888"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600">
                  <a:latin typeface="Times New Roman"/>
                  <a:ea typeface="Times New Roman"/>
                  <a:cs typeface="Times New Roman"/>
                  <a:sym typeface="Times New Roman"/>
                </a:defRPr>
              </a:pPr>
              <a:r>
                <a:t>u:=get</a:t>
              </a:r>
            </a:p>
            <a:p>
              <a:pPr algn="l" defTabSz="1828800">
                <a:defRPr sz="3600">
                  <a:latin typeface="Times New Roman"/>
                  <a:ea typeface="Times New Roman"/>
                  <a:cs typeface="Times New Roman"/>
                  <a:sym typeface="Times New Roman"/>
                </a:defRPr>
              </a:pPr>
              <a:r>
                <a:t>User(uid):User</a:t>
              </a:r>
            </a:p>
          </p:txBody>
        </p:sp>
        <p:sp>
          <p:nvSpPr>
            <p:cNvPr id="1119" name="Shape 1119"/>
            <p:cNvSpPr/>
            <p:nvPr/>
          </p:nvSpPr>
          <p:spPr>
            <a:xfrm flipH="1">
              <a:off x="463549" y="2591606"/>
              <a:ext cx="5" cy="7584256"/>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20" name="Shape 1120"/>
            <p:cNvSpPr/>
            <p:nvPr/>
          </p:nvSpPr>
          <p:spPr>
            <a:xfrm>
              <a:off x="9588500" y="4351102"/>
              <a:ext cx="301627" cy="7336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21" name="Shape 1121"/>
            <p:cNvSpPr/>
            <p:nvPr/>
          </p:nvSpPr>
          <p:spPr>
            <a:xfrm>
              <a:off x="6438901" y="4497197"/>
              <a:ext cx="31496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22" name="Shape 1122"/>
            <p:cNvSpPr/>
            <p:nvPr/>
          </p:nvSpPr>
          <p:spPr>
            <a:xfrm>
              <a:off x="6375401" y="4500372"/>
              <a:ext cx="2836089" cy="10760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70000"/>
                </a:lnSpc>
                <a:defRPr sz="3600">
                  <a:latin typeface="Times New Roman"/>
                  <a:ea typeface="Times New Roman"/>
                  <a:cs typeface="Times New Roman"/>
                  <a:sym typeface="Times New Roman"/>
                </a:defRPr>
              </a:pPr>
              <a:r>
                <a:t>b:=get</a:t>
              </a:r>
            </a:p>
            <a:p>
              <a:pPr algn="l" defTabSz="1828800">
                <a:lnSpc>
                  <a:spcPct val="70000"/>
                </a:lnSpc>
                <a:defRPr sz="3600">
                  <a:latin typeface="Times New Roman"/>
                  <a:ea typeface="Times New Roman"/>
                  <a:cs typeface="Times New Roman"/>
                  <a:sym typeface="Times New Roman"/>
                </a:defRPr>
              </a:pPr>
              <a:r>
                <a:t>Document(cn)</a:t>
              </a:r>
            </a:p>
          </p:txBody>
        </p:sp>
        <p:sp>
          <p:nvSpPr>
            <p:cNvPr id="1123" name="Shape 1123"/>
            <p:cNvSpPr/>
            <p:nvPr/>
          </p:nvSpPr>
          <p:spPr>
            <a:xfrm>
              <a:off x="11014075" y="101633"/>
              <a:ext cx="1762126" cy="990909"/>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24" name="Shape 1124"/>
            <p:cNvSpPr/>
            <p:nvPr/>
          </p:nvSpPr>
          <p:spPr>
            <a:xfrm>
              <a:off x="11058525" y="215968"/>
              <a:ext cx="1389033"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u="sng">
                  <a:latin typeface="Times New Roman"/>
                  <a:ea typeface="Times New Roman"/>
                  <a:cs typeface="Times New Roman"/>
                  <a:sym typeface="Times New Roman"/>
                </a:defRPr>
              </a:lvl1pPr>
            </a:lstStyle>
            <a:p>
              <a:pPr/>
              <a:r>
                <a:t>l:Loan</a:t>
              </a:r>
            </a:p>
          </p:txBody>
        </p:sp>
        <p:sp>
          <p:nvSpPr>
            <p:cNvPr id="1125" name="Shape 1125"/>
            <p:cNvSpPr/>
            <p:nvPr/>
          </p:nvSpPr>
          <p:spPr>
            <a:xfrm flipH="1">
              <a:off x="12176125" y="1127476"/>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26" name="Shape 1126"/>
            <p:cNvSpPr/>
            <p:nvPr/>
          </p:nvSpPr>
          <p:spPr>
            <a:xfrm>
              <a:off x="12065000" y="6183645"/>
              <a:ext cx="257177"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27" name="Shape 1127"/>
            <p:cNvSpPr/>
            <p:nvPr/>
          </p:nvSpPr>
          <p:spPr>
            <a:xfrm>
              <a:off x="6565900" y="6167766"/>
              <a:ext cx="2669998"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[a]create(u,d)</a:t>
              </a:r>
            </a:p>
          </p:txBody>
        </p:sp>
        <p:sp>
          <p:nvSpPr>
            <p:cNvPr id="1128" name="Shape 1128"/>
            <p:cNvSpPr/>
            <p:nvPr/>
          </p:nvSpPr>
          <p:spPr>
            <a:xfrm>
              <a:off x="9588500" y="6856955"/>
              <a:ext cx="222251" cy="99091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29" name="Shape 1129"/>
            <p:cNvSpPr/>
            <p:nvPr/>
          </p:nvSpPr>
          <p:spPr>
            <a:xfrm>
              <a:off x="6932293" y="7025282"/>
              <a:ext cx="1946916"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defTabSz="1828800">
                <a:lnSpc>
                  <a:spcPct val="70000"/>
                </a:lnSpc>
                <a:defRPr sz="3600">
                  <a:latin typeface="Times New Roman"/>
                  <a:ea typeface="Times New Roman"/>
                  <a:cs typeface="Times New Roman"/>
                  <a:sym typeface="Times New Roman"/>
                </a:defRPr>
              </a:lvl1pPr>
            </a:lstStyle>
            <a:p>
              <a:pPr/>
              <a:r>
                <a:t>[a]save(l)</a:t>
              </a:r>
            </a:p>
          </p:txBody>
        </p:sp>
        <p:sp>
          <p:nvSpPr>
            <p:cNvPr id="1130" name="Shape 1130"/>
            <p:cNvSpPr/>
            <p:nvPr/>
          </p:nvSpPr>
          <p:spPr>
            <a:xfrm>
              <a:off x="13550900" y="101633"/>
              <a:ext cx="2844800"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31" name="Shape 1131"/>
            <p:cNvSpPr/>
            <p:nvPr/>
          </p:nvSpPr>
          <p:spPr>
            <a:xfrm>
              <a:off x="13550900" y="289015"/>
              <a:ext cx="2455684"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u="sng">
                  <a:latin typeface="Times New Roman"/>
                  <a:ea typeface="Times New Roman"/>
                  <a:cs typeface="Times New Roman"/>
                  <a:sym typeface="Times New Roman"/>
                </a:defRPr>
              </a:lvl1pPr>
            </a:lstStyle>
            <a:p>
              <a:pPr/>
              <a:r>
                <a:t>d:Document</a:t>
              </a:r>
            </a:p>
          </p:txBody>
        </p:sp>
        <p:sp>
          <p:nvSpPr>
            <p:cNvPr id="1132" name="Shape 1132"/>
            <p:cNvSpPr/>
            <p:nvPr/>
          </p:nvSpPr>
          <p:spPr>
            <a:xfrm flipH="1">
              <a:off x="14874874" y="1165587"/>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33" name="Shape 1133"/>
            <p:cNvSpPr/>
            <p:nvPr/>
          </p:nvSpPr>
          <p:spPr>
            <a:xfrm>
              <a:off x="14763750" y="7797046"/>
              <a:ext cx="260350"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34" name="Shape 1134"/>
            <p:cNvSpPr/>
            <p:nvPr/>
          </p:nvSpPr>
          <p:spPr>
            <a:xfrm>
              <a:off x="6400801" y="8016190"/>
              <a:ext cx="8378826"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35" name="Shape 1135"/>
            <p:cNvSpPr/>
            <p:nvPr/>
          </p:nvSpPr>
          <p:spPr>
            <a:xfrm>
              <a:off x="7572375" y="7993957"/>
              <a:ext cx="4121741"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[a]setAvailable(false)</a:t>
              </a:r>
            </a:p>
          </p:txBody>
        </p:sp>
        <p:sp>
          <p:nvSpPr>
            <p:cNvPr id="1136" name="Shape 1136"/>
            <p:cNvSpPr/>
            <p:nvPr/>
          </p:nvSpPr>
          <p:spPr>
            <a:xfrm>
              <a:off x="9588500" y="8673618"/>
              <a:ext cx="301627" cy="660608"/>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37" name="Shape 1137"/>
            <p:cNvSpPr/>
            <p:nvPr/>
          </p:nvSpPr>
          <p:spPr>
            <a:xfrm>
              <a:off x="6400801" y="8749842"/>
              <a:ext cx="31877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38" name="Shape 1138"/>
            <p:cNvSpPr/>
            <p:nvPr/>
          </p:nvSpPr>
          <p:spPr>
            <a:xfrm>
              <a:off x="6343651" y="8784779"/>
              <a:ext cx="2048491"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lnSpc>
                  <a:spcPct val="70000"/>
                </a:lnSpc>
                <a:defRPr sz="3600">
                  <a:latin typeface="Times New Roman"/>
                  <a:ea typeface="Times New Roman"/>
                  <a:cs typeface="Times New Roman"/>
                  <a:sym typeface="Times New Roman"/>
                </a:defRPr>
              </a:lvl1pPr>
            </a:lstStyle>
            <a:p>
              <a:pPr/>
              <a:r>
                <a:t>[a]save(d)</a:t>
              </a:r>
            </a:p>
          </p:txBody>
        </p:sp>
        <p:sp>
          <p:nvSpPr>
            <p:cNvPr id="1139" name="Shape 1139"/>
            <p:cNvSpPr/>
            <p:nvPr/>
          </p:nvSpPr>
          <p:spPr>
            <a:xfrm>
              <a:off x="6327775" y="6256694"/>
              <a:ext cx="581025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40" name="Shape 1140"/>
            <p:cNvSpPr/>
            <p:nvPr/>
          </p:nvSpPr>
          <p:spPr>
            <a:xfrm>
              <a:off x="6327775" y="3179162"/>
              <a:ext cx="749302" cy="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41" name="Shape 1141"/>
            <p:cNvSpPr/>
            <p:nvPr/>
          </p:nvSpPr>
          <p:spPr>
            <a:xfrm flipH="1">
              <a:off x="6327775" y="3766721"/>
              <a:ext cx="7493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42" name="Shape 1142"/>
            <p:cNvSpPr/>
            <p:nvPr/>
          </p:nvSpPr>
          <p:spPr>
            <a:xfrm flipH="1">
              <a:off x="3289298" y="1016317"/>
              <a:ext cx="6" cy="9051564"/>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43" name="Shape 1143"/>
            <p:cNvSpPr/>
            <p:nvPr/>
          </p:nvSpPr>
          <p:spPr>
            <a:xfrm>
              <a:off x="3140075" y="1419666"/>
              <a:ext cx="187327" cy="8060656"/>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44" name="Shape 1144"/>
            <p:cNvSpPr/>
            <p:nvPr/>
          </p:nvSpPr>
          <p:spPr>
            <a:xfrm>
              <a:off x="1273175" y="1568302"/>
              <a:ext cx="18669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45" name="Shape 1145"/>
            <p:cNvSpPr/>
            <p:nvPr/>
          </p:nvSpPr>
          <p:spPr>
            <a:xfrm>
              <a:off x="5210175" y="101633"/>
              <a:ext cx="2127253"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46" name="Shape 1146"/>
            <p:cNvSpPr/>
            <p:nvPr/>
          </p:nvSpPr>
          <p:spPr>
            <a:xfrm>
              <a:off x="5191125" y="1"/>
              <a:ext cx="1866028"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u="sng">
                  <a:latin typeface="Times New Roman"/>
                  <a:ea typeface="Times New Roman"/>
                  <a:cs typeface="Times New Roman"/>
                  <a:sym typeface="Times New Roman"/>
                </a:defRPr>
              </a:pPr>
              <a:r>
                <a:t>:Checkout</a:t>
              </a:r>
            </a:p>
            <a:p>
              <a:pPr algn="l" defTabSz="1828800">
                <a:defRPr sz="3200" u="sng">
                  <a:latin typeface="Times New Roman"/>
                  <a:ea typeface="Times New Roman"/>
                  <a:cs typeface="Times New Roman"/>
                  <a:sym typeface="Times New Roman"/>
                </a:defRPr>
              </a:pPr>
              <a:r>
                <a:t>Controller</a:t>
              </a:r>
            </a:p>
          </p:txBody>
        </p:sp>
        <p:sp>
          <p:nvSpPr>
            <p:cNvPr id="1147" name="Shape 1147"/>
            <p:cNvSpPr/>
            <p:nvPr/>
          </p:nvSpPr>
          <p:spPr>
            <a:xfrm>
              <a:off x="3336925" y="1715034"/>
              <a:ext cx="2851153"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48" name="Shape 1148"/>
            <p:cNvSpPr/>
            <p:nvPr/>
          </p:nvSpPr>
          <p:spPr>
            <a:xfrm>
              <a:off x="3238501" y="1641985"/>
              <a:ext cx="320675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200">
                  <a:latin typeface="Times New Roman"/>
                  <a:ea typeface="Times New Roman"/>
                  <a:cs typeface="Times New Roman"/>
                  <a:sym typeface="Times New Roman"/>
                </a:defRPr>
              </a:pPr>
              <a:r>
                <a:t>msg:=check-</a:t>
              </a:r>
            </a:p>
            <a:p>
              <a:pPr algn="l" defTabSz="1828800">
                <a:defRPr sz="3200">
                  <a:latin typeface="Times New Roman"/>
                  <a:ea typeface="Times New Roman"/>
                  <a:cs typeface="Times New Roman"/>
                  <a:sym typeface="Times New Roman"/>
                </a:defRPr>
              </a:pPr>
              <a:r>
                <a:t>out(uid, cnList)</a:t>
              </a:r>
            </a:p>
          </p:txBody>
        </p:sp>
        <p:sp>
          <p:nvSpPr>
            <p:cNvPr id="1149" name="Shape 1149"/>
            <p:cNvSpPr/>
            <p:nvPr/>
          </p:nvSpPr>
          <p:spPr>
            <a:xfrm>
              <a:off x="6985000" y="2769461"/>
              <a:ext cx="5130801"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600">
                  <a:latin typeface="Times New Roman"/>
                  <a:ea typeface="Times New Roman"/>
                  <a:cs typeface="Times New Roman"/>
                  <a:sym typeface="Times New Roman"/>
                </a:defRPr>
              </a:pPr>
              <a:r>
                <a:t>[u!=null]</a:t>
              </a:r>
            </a:p>
            <a:p>
              <a:pPr algn="l" defTabSz="1828800">
                <a:lnSpc>
                  <a:spcPct val="75000"/>
                </a:lnSpc>
                <a:defRPr sz="3600">
                  <a:latin typeface="Times New Roman"/>
                  <a:ea typeface="Times New Roman"/>
                  <a:cs typeface="Times New Roman"/>
                  <a:sym typeface="Times New Roman"/>
                </a:defRPr>
              </a:pPr>
              <a:r>
                <a:t>process(cnList)</a:t>
              </a:r>
            </a:p>
          </p:txBody>
        </p:sp>
        <p:sp>
          <p:nvSpPr>
            <p:cNvPr id="1150" name="Shape 1150"/>
            <p:cNvSpPr/>
            <p:nvPr/>
          </p:nvSpPr>
          <p:spPr>
            <a:xfrm>
              <a:off x="6242051" y="3620625"/>
              <a:ext cx="158751" cy="5859697"/>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51" name="Shape 1151"/>
            <p:cNvSpPr/>
            <p:nvPr/>
          </p:nvSpPr>
          <p:spPr>
            <a:xfrm>
              <a:off x="7086601" y="3179162"/>
              <a:ext cx="1" cy="587562"/>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52" name="Shape 1152"/>
            <p:cNvSpPr/>
            <p:nvPr/>
          </p:nvSpPr>
          <p:spPr>
            <a:xfrm>
              <a:off x="14687550" y="5230850"/>
              <a:ext cx="301626" cy="733654"/>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53" name="Shape 1153"/>
            <p:cNvSpPr/>
            <p:nvPr/>
          </p:nvSpPr>
          <p:spPr>
            <a:xfrm>
              <a:off x="6438901" y="5376946"/>
              <a:ext cx="8248650"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54" name="Shape 1154"/>
            <p:cNvSpPr/>
            <p:nvPr/>
          </p:nvSpPr>
          <p:spPr>
            <a:xfrm>
              <a:off x="9677400" y="5278490"/>
              <a:ext cx="3136127"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a:=isAvailable()</a:t>
              </a:r>
            </a:p>
          </p:txBody>
        </p:sp>
        <p:sp>
          <p:nvSpPr>
            <p:cNvPr id="1155" name="Shape 1155"/>
            <p:cNvSpPr/>
            <p:nvPr/>
          </p:nvSpPr>
          <p:spPr>
            <a:xfrm>
              <a:off x="6438901" y="6990346"/>
              <a:ext cx="3149602" cy="2"/>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56" name="Shape 1156"/>
            <p:cNvSpPr/>
            <p:nvPr/>
          </p:nvSpPr>
          <p:spPr>
            <a:xfrm flipH="1">
              <a:off x="473075" y="9365983"/>
              <a:ext cx="2616203" cy="3"/>
            </a:xfrm>
            <a:prstGeom prst="line">
              <a:avLst/>
            </a:prstGeom>
            <a:noFill/>
            <a:ln w="25400" cap="flat">
              <a:solidFill>
                <a:srgbClr val="000000"/>
              </a:solidFill>
              <a:prstDash val="lgDash"/>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57" name="Shape 1157"/>
            <p:cNvSpPr/>
            <p:nvPr/>
          </p:nvSpPr>
          <p:spPr>
            <a:xfrm>
              <a:off x="660401" y="9292937"/>
              <a:ext cx="1989109"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grpSp>
          <p:nvGrpSpPr>
            <p:cNvPr id="1164" name="Group 1164"/>
            <p:cNvGrpSpPr/>
            <p:nvPr/>
          </p:nvGrpSpPr>
          <p:grpSpPr>
            <a:xfrm>
              <a:off x="2619375" y="19057"/>
              <a:ext cx="13585826" cy="2902853"/>
              <a:chOff x="0" y="0"/>
              <a:chExt cx="13585825" cy="2902851"/>
            </a:xfrm>
          </p:grpSpPr>
          <p:sp>
            <p:nvSpPr>
              <p:cNvPr id="1158" name="Shape 1158"/>
              <p:cNvSpPr/>
              <p:nvPr/>
            </p:nvSpPr>
            <p:spPr>
              <a:xfrm>
                <a:off x="11458573" y="247726"/>
                <a:ext cx="2127253" cy="717774"/>
              </a:xfrm>
              <a:prstGeom prst="roundRect">
                <a:avLst>
                  <a:gd name="adj" fmla="val 16667"/>
                </a:avLst>
              </a:prstGeom>
              <a:noFill/>
              <a:ln w="381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59" name="Shape 1159"/>
              <p:cNvSpPr/>
              <p:nvPr/>
            </p:nvSpPr>
            <p:spPr>
              <a:xfrm>
                <a:off x="0" y="-1"/>
                <a:ext cx="1612900" cy="978205"/>
              </a:xfrm>
              <a:prstGeom prst="roundRect">
                <a:avLst>
                  <a:gd name="adj" fmla="val 16667"/>
                </a:avLst>
              </a:prstGeom>
              <a:noFill/>
              <a:ln w="381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60" name="Shape 1160"/>
              <p:cNvSpPr/>
              <p:nvPr/>
            </p:nvSpPr>
            <p:spPr>
              <a:xfrm>
                <a:off x="2717799" y="34934"/>
                <a:ext cx="1816101" cy="1000438"/>
              </a:xfrm>
              <a:prstGeom prst="roundRect">
                <a:avLst>
                  <a:gd name="adj" fmla="val 16667"/>
                </a:avLst>
              </a:prstGeom>
              <a:noFill/>
              <a:ln w="381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61" name="Shape 1161"/>
              <p:cNvSpPr/>
              <p:nvPr/>
            </p:nvSpPr>
            <p:spPr>
              <a:xfrm>
                <a:off x="6124573" y="158799"/>
                <a:ext cx="1816103" cy="765414"/>
              </a:xfrm>
              <a:prstGeom prst="roundRect">
                <a:avLst>
                  <a:gd name="adj" fmla="val 16667"/>
                </a:avLst>
              </a:prstGeom>
              <a:noFill/>
              <a:ln w="381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62" name="Shape 1162"/>
              <p:cNvSpPr/>
              <p:nvPr/>
            </p:nvSpPr>
            <p:spPr>
              <a:xfrm>
                <a:off x="8702673" y="250901"/>
                <a:ext cx="1254127" cy="673312"/>
              </a:xfrm>
              <a:prstGeom prst="roundRect">
                <a:avLst>
                  <a:gd name="adj" fmla="val 16667"/>
                </a:avLst>
              </a:prstGeom>
              <a:noFill/>
              <a:ln w="381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63" name="Shape 1163"/>
              <p:cNvSpPr/>
              <p:nvPr/>
            </p:nvSpPr>
            <p:spPr>
              <a:xfrm>
                <a:off x="5492749" y="2283533"/>
                <a:ext cx="1381127" cy="619319"/>
              </a:xfrm>
              <a:prstGeom prst="roundRect">
                <a:avLst>
                  <a:gd name="adj" fmla="val 16667"/>
                </a:avLst>
              </a:prstGeom>
              <a:noFill/>
              <a:ln w="381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165" name="Shape 1165"/>
            <p:cNvSpPr/>
            <p:nvPr/>
          </p:nvSpPr>
          <p:spPr>
            <a:xfrm>
              <a:off x="3540125" y="3922343"/>
              <a:ext cx="12328526" cy="582793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66" name="Shape 1166"/>
            <p:cNvSpPr/>
            <p:nvPr/>
          </p:nvSpPr>
          <p:spPr>
            <a:xfrm>
              <a:off x="3540125" y="3922343"/>
              <a:ext cx="2506292" cy="1437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7" y="21600"/>
                  </a:moveTo>
                  <a:lnTo>
                    <a:pt x="0" y="21600"/>
                  </a:lnTo>
                  <a:lnTo>
                    <a:pt x="0" y="0"/>
                  </a:lnTo>
                  <a:lnTo>
                    <a:pt x="21600" y="0"/>
                  </a:lnTo>
                  <a:lnTo>
                    <a:pt x="21600" y="17243"/>
                  </a:lnTo>
                  <a:lnTo>
                    <a:pt x="17277" y="21600"/>
                  </a:lnTo>
                </a:path>
              </a:pathLst>
            </a:custGeom>
            <a:noFill/>
            <a:ln w="12700" cap="rnd">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67" name="Shape 1167"/>
            <p:cNvSpPr/>
            <p:nvPr/>
          </p:nvSpPr>
          <p:spPr>
            <a:xfrm>
              <a:off x="3644901" y="3906464"/>
              <a:ext cx="2479677" cy="1392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3200">
                  <a:latin typeface="Times New Roman"/>
                  <a:ea typeface="Times New Roman"/>
                  <a:cs typeface="Times New Roman"/>
                  <a:sym typeface="Times New Roman"/>
                </a:defRPr>
              </a:pPr>
              <a:r>
                <a:t>Loop</a:t>
              </a:r>
            </a:p>
            <a:p>
              <a:pPr algn="l" defTabSz="1828800">
                <a:defRPr sz="3200">
                  <a:latin typeface="Times New Roman"/>
                  <a:ea typeface="Times New Roman"/>
                  <a:cs typeface="Times New Roman"/>
                  <a:sym typeface="Times New Roman"/>
                </a:defRPr>
              </a:pPr>
              <a:r>
                <a:t>(for each cn in cnList)</a:t>
              </a:r>
            </a:p>
          </p:txBody>
        </p:sp>
      </p:grpSp>
      <p:grpSp>
        <p:nvGrpSpPr>
          <p:cNvPr id="1174" name="Group 1174"/>
          <p:cNvGrpSpPr/>
          <p:nvPr/>
        </p:nvGrpSpPr>
        <p:grpSpPr>
          <a:xfrm>
            <a:off x="15925801" y="6121400"/>
            <a:ext cx="5172074" cy="2409825"/>
            <a:chOff x="1" y="0"/>
            <a:chExt cx="5172072" cy="2409825"/>
          </a:xfrm>
        </p:grpSpPr>
        <p:grpSp>
          <p:nvGrpSpPr>
            <p:cNvPr id="1172" name="Group 1172"/>
            <p:cNvGrpSpPr/>
            <p:nvPr/>
          </p:nvGrpSpPr>
          <p:grpSpPr>
            <a:xfrm>
              <a:off x="1" y="0"/>
              <a:ext cx="5079944" cy="2409825"/>
              <a:chOff x="1" y="0"/>
              <a:chExt cx="5079942" cy="2409825"/>
            </a:xfrm>
          </p:grpSpPr>
          <p:sp>
            <p:nvSpPr>
              <p:cNvPr id="1169" name="Shape 1169"/>
              <p:cNvSpPr/>
              <p:nvPr/>
            </p:nvSpPr>
            <p:spPr>
              <a:xfrm>
                <a:off x="1" y="0"/>
                <a:ext cx="5079944" cy="2409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00"/>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70" name="Shape 1170"/>
              <p:cNvSpPr/>
              <p:nvPr/>
            </p:nvSpPr>
            <p:spPr>
              <a:xfrm>
                <a:off x="4444948" y="2108595"/>
                <a:ext cx="634997" cy="301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00"/>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71" name="Shape 1171"/>
              <p:cNvSpPr/>
              <p:nvPr/>
            </p:nvSpPr>
            <p:spPr>
              <a:xfrm>
                <a:off x="4444948" y="2108595"/>
                <a:ext cx="634997" cy="301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173" name="Shape 1173"/>
            <p:cNvSpPr/>
            <p:nvPr/>
          </p:nvSpPr>
          <p:spPr>
            <a:xfrm>
              <a:off x="60363" y="44447"/>
              <a:ext cx="5111712" cy="2297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Tip: Identify objects that send or receive messages, passed as parameters or return type.</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1" grpId="1"/>
      <p:bldP build="whole" bldLvl="1" animBg="1" rev="0" advAuto="0" spid="1174" grpId="2"/>
    </p:bldLst>
  </p:timing>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6" name="Shape 1176"/>
          <p:cNvSpPr/>
          <p:nvPr>
            <p:ph type="title"/>
          </p:nvPr>
        </p:nvSpPr>
        <p:spPr>
          <a:xfrm>
            <a:off x="6432550" y="546100"/>
            <a:ext cx="13989050" cy="2289175"/>
          </a:xfrm>
          <a:prstGeom prst="rect">
            <a:avLst/>
          </a:prstGeom>
        </p:spPr>
        <p:txBody>
          <a:bodyPr/>
          <a:lstStyle>
            <a:lvl1pPr algn="l"/>
          </a:lstStyle>
          <a:p>
            <a:pPr/>
            <a:r>
              <a:t>Classes Identified</a:t>
            </a:r>
          </a:p>
        </p:txBody>
      </p:sp>
      <p:sp>
        <p:nvSpPr>
          <p:cNvPr id="1177" name="Shape 1177"/>
          <p:cNvSpPr/>
          <p:nvPr/>
        </p:nvSpPr>
        <p:spPr>
          <a:xfrm>
            <a:off x="12474575" y="3644900"/>
            <a:ext cx="2619375" cy="11811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178" name="Shape 1178"/>
          <p:cNvSpPr/>
          <p:nvPr/>
        </p:nvSpPr>
        <p:spPr>
          <a:xfrm>
            <a:off x="13125450" y="3533775"/>
            <a:ext cx="1154778"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User</a:t>
            </a:r>
          </a:p>
        </p:txBody>
      </p:sp>
      <p:sp>
        <p:nvSpPr>
          <p:cNvPr id="1179" name="Shape 1179"/>
          <p:cNvSpPr/>
          <p:nvPr/>
        </p:nvSpPr>
        <p:spPr>
          <a:xfrm>
            <a:off x="12477750" y="4159250"/>
            <a:ext cx="2644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180" name="Shape 1180"/>
          <p:cNvSpPr/>
          <p:nvPr/>
        </p:nvSpPr>
        <p:spPr>
          <a:xfrm>
            <a:off x="12433300" y="4673600"/>
            <a:ext cx="2644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181" name="Shape 1181"/>
          <p:cNvSpPr/>
          <p:nvPr/>
        </p:nvSpPr>
        <p:spPr>
          <a:xfrm>
            <a:off x="8851900" y="8991600"/>
            <a:ext cx="7077075" cy="3482975"/>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182" name="Shape 1182"/>
          <p:cNvSpPr/>
          <p:nvPr/>
        </p:nvSpPr>
        <p:spPr>
          <a:xfrm>
            <a:off x="11026775" y="8940800"/>
            <a:ext cx="2311668"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Document</a:t>
            </a:r>
          </a:p>
        </p:txBody>
      </p:sp>
      <p:sp>
        <p:nvSpPr>
          <p:cNvPr id="1183" name="Shape 1183"/>
          <p:cNvSpPr/>
          <p:nvPr/>
        </p:nvSpPr>
        <p:spPr>
          <a:xfrm>
            <a:off x="8851900" y="9696450"/>
            <a:ext cx="7035800"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184" name="Shape 1184"/>
          <p:cNvSpPr/>
          <p:nvPr/>
        </p:nvSpPr>
        <p:spPr>
          <a:xfrm>
            <a:off x="8836025" y="11642725"/>
            <a:ext cx="707072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185" name="Shape 1185"/>
          <p:cNvSpPr/>
          <p:nvPr/>
        </p:nvSpPr>
        <p:spPr>
          <a:xfrm>
            <a:off x="16665575" y="7883525"/>
            <a:ext cx="2965450" cy="29591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186" name="Shape 1186"/>
          <p:cNvSpPr/>
          <p:nvPr/>
        </p:nvSpPr>
        <p:spPr>
          <a:xfrm>
            <a:off x="17418050" y="7902575"/>
            <a:ext cx="1239362"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Loan</a:t>
            </a:r>
          </a:p>
        </p:txBody>
      </p:sp>
      <p:sp>
        <p:nvSpPr>
          <p:cNvPr id="1187" name="Shape 1187"/>
          <p:cNvSpPr/>
          <p:nvPr/>
        </p:nvSpPr>
        <p:spPr>
          <a:xfrm>
            <a:off x="16665575" y="8626475"/>
            <a:ext cx="2965450"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188" name="Shape 1188"/>
          <p:cNvSpPr/>
          <p:nvPr/>
        </p:nvSpPr>
        <p:spPr>
          <a:xfrm>
            <a:off x="16656050" y="10118725"/>
            <a:ext cx="2965450"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189" name="Shape 1189"/>
          <p:cNvSpPr/>
          <p:nvPr/>
        </p:nvSpPr>
        <p:spPr>
          <a:xfrm>
            <a:off x="5603875" y="3101975"/>
            <a:ext cx="3045391"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CheckoutGUI</a:t>
            </a:r>
          </a:p>
        </p:txBody>
      </p:sp>
      <p:sp>
        <p:nvSpPr>
          <p:cNvPr id="1190" name="Shape 1190"/>
          <p:cNvSpPr/>
          <p:nvPr/>
        </p:nvSpPr>
        <p:spPr>
          <a:xfrm>
            <a:off x="5194300" y="7842250"/>
            <a:ext cx="1776135"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DBMgr</a:t>
            </a:r>
          </a:p>
        </p:txBody>
      </p:sp>
      <p:grpSp>
        <p:nvGrpSpPr>
          <p:cNvPr id="1194" name="Group 1194"/>
          <p:cNvGrpSpPr/>
          <p:nvPr/>
        </p:nvGrpSpPr>
        <p:grpSpPr>
          <a:xfrm>
            <a:off x="4190999" y="7947025"/>
            <a:ext cx="4229101" cy="2930525"/>
            <a:chOff x="0" y="0"/>
            <a:chExt cx="4229100" cy="2930525"/>
          </a:xfrm>
        </p:grpSpPr>
        <p:sp>
          <p:nvSpPr>
            <p:cNvPr id="1191" name="Shape 1191"/>
            <p:cNvSpPr/>
            <p:nvPr/>
          </p:nvSpPr>
          <p:spPr>
            <a:xfrm>
              <a:off x="-1" y="0"/>
              <a:ext cx="4229100" cy="293052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92" name="Shape 1192"/>
            <p:cNvSpPr/>
            <p:nvPr/>
          </p:nvSpPr>
          <p:spPr>
            <a:xfrm>
              <a:off x="0" y="571499"/>
              <a:ext cx="4229100"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93" name="Shape 1193"/>
            <p:cNvSpPr/>
            <p:nvPr/>
          </p:nvSpPr>
          <p:spPr>
            <a:xfrm>
              <a:off x="0" y="876299"/>
              <a:ext cx="4229100"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1198" name="Group 1198"/>
          <p:cNvGrpSpPr/>
          <p:nvPr/>
        </p:nvGrpSpPr>
        <p:grpSpPr>
          <a:xfrm>
            <a:off x="4305300" y="3149600"/>
            <a:ext cx="5876925" cy="1784350"/>
            <a:chOff x="0" y="0"/>
            <a:chExt cx="5876924" cy="1784350"/>
          </a:xfrm>
        </p:grpSpPr>
        <p:sp>
          <p:nvSpPr>
            <p:cNvPr id="1195" name="Shape 1195"/>
            <p:cNvSpPr/>
            <p:nvPr/>
          </p:nvSpPr>
          <p:spPr>
            <a:xfrm>
              <a:off x="0" y="0"/>
              <a:ext cx="5876925" cy="178435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196" name="Shape 1196"/>
            <p:cNvSpPr/>
            <p:nvPr/>
          </p:nvSpPr>
          <p:spPr>
            <a:xfrm>
              <a:off x="0" y="723900"/>
              <a:ext cx="58769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197" name="Shape 1197"/>
            <p:cNvSpPr/>
            <p:nvPr/>
          </p:nvSpPr>
          <p:spPr>
            <a:xfrm>
              <a:off x="0" y="1022350"/>
              <a:ext cx="58769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199" name="Shape 1199"/>
          <p:cNvSpPr/>
          <p:nvPr/>
        </p:nvSpPr>
        <p:spPr>
          <a:xfrm>
            <a:off x="4578350" y="5705475"/>
            <a:ext cx="4230559"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CheckoutController</a:t>
            </a:r>
          </a:p>
        </p:txBody>
      </p:sp>
      <p:grpSp>
        <p:nvGrpSpPr>
          <p:cNvPr id="1203" name="Group 1203"/>
          <p:cNvGrpSpPr/>
          <p:nvPr/>
        </p:nvGrpSpPr>
        <p:grpSpPr>
          <a:xfrm>
            <a:off x="4111625" y="5848350"/>
            <a:ext cx="5692775" cy="1676400"/>
            <a:chOff x="0" y="0"/>
            <a:chExt cx="5692775" cy="1676400"/>
          </a:xfrm>
        </p:grpSpPr>
        <p:sp>
          <p:nvSpPr>
            <p:cNvPr id="1200" name="Shape 1200"/>
            <p:cNvSpPr/>
            <p:nvPr/>
          </p:nvSpPr>
          <p:spPr>
            <a:xfrm>
              <a:off x="0" y="0"/>
              <a:ext cx="5692775" cy="1676400"/>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01" name="Shape 1201"/>
            <p:cNvSpPr/>
            <p:nvPr/>
          </p:nvSpPr>
          <p:spPr>
            <a:xfrm>
              <a:off x="0" y="457200"/>
              <a:ext cx="5692775" cy="0"/>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02" name="Shape 1202"/>
            <p:cNvSpPr/>
            <p:nvPr/>
          </p:nvSpPr>
          <p:spPr>
            <a:xfrm>
              <a:off x="0" y="609600"/>
              <a:ext cx="5692775" cy="0"/>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5" name="Shape 1205"/>
          <p:cNvSpPr/>
          <p:nvPr>
            <p:ph type="title"/>
          </p:nvPr>
        </p:nvSpPr>
        <p:spPr>
          <a:xfrm>
            <a:off x="6432550" y="546100"/>
            <a:ext cx="13989050" cy="2289175"/>
          </a:xfrm>
          <a:prstGeom prst="rect">
            <a:avLst/>
          </a:prstGeom>
        </p:spPr>
        <p:txBody>
          <a:bodyPr/>
          <a:lstStyle>
            <a:lvl1pPr algn="l">
              <a:defRPr sz="6400"/>
            </a:lvl1pPr>
          </a:lstStyle>
          <a:p>
            <a:pPr/>
            <a:r>
              <a:t>形成设计类图的基本步骤</a:t>
            </a:r>
          </a:p>
        </p:txBody>
      </p:sp>
      <p:sp>
        <p:nvSpPr>
          <p:cNvPr id="1206" name="Shape 1206"/>
          <p:cNvSpPr/>
          <p:nvPr>
            <p:ph type="body" idx="1"/>
          </p:nvPr>
        </p:nvSpPr>
        <p:spPr>
          <a:prstGeom prst="rect">
            <a:avLst/>
          </a:prstGeom>
        </p:spPr>
        <p:txBody>
          <a:bodyPr/>
          <a:lstStyle/>
          <a:p>
            <a:pPr>
              <a:spcBef>
                <a:spcPts val="1200"/>
              </a:spcBef>
              <a:buSzTx/>
              <a:buNone/>
              <a:defRPr sz="5600"/>
            </a:pPr>
            <a:r>
              <a:t>2) Identify methods belonging to each class and fill them in the DCD:</a:t>
            </a:r>
          </a:p>
          <a:p>
            <a:pPr lvl="1" marL="1028700" indent="-571500">
              <a:spcBef>
                <a:spcPts val="0"/>
              </a:spcBef>
              <a:buClrTx/>
              <a:buFontTx/>
              <a:defRPr sz="4800"/>
            </a:pPr>
            <a:r>
              <a:t>methods are identified by looking for messages that label an incoming edge of the object</a:t>
            </a:r>
          </a:p>
          <a:p>
            <a:pPr lvl="1" marL="1028700" indent="-571500">
              <a:spcBef>
                <a:spcPts val="0"/>
              </a:spcBef>
              <a:buClrTx/>
              <a:buFontTx/>
              <a:defRPr sz="4800"/>
            </a:pPr>
            <a:r>
              <a:t>the sequence diagram may also provide detailed information about the parameters, their types, and return types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8" name="Shape 1208"/>
          <p:cNvSpPr/>
          <p:nvPr>
            <p:ph type="title"/>
          </p:nvPr>
        </p:nvSpPr>
        <p:spPr>
          <a:xfrm>
            <a:off x="6432550" y="546100"/>
            <a:ext cx="13989050" cy="2289175"/>
          </a:xfrm>
          <a:prstGeom prst="rect">
            <a:avLst/>
          </a:prstGeom>
        </p:spPr>
        <p:txBody>
          <a:bodyPr/>
          <a:lstStyle>
            <a:lvl1pPr algn="l"/>
          </a:lstStyle>
          <a:p>
            <a:pPr/>
            <a:r>
              <a:t>Identify Methods</a:t>
            </a:r>
          </a:p>
        </p:txBody>
      </p:sp>
      <p:sp>
        <p:nvSpPr>
          <p:cNvPr id="1209" name="Shape 1209"/>
          <p:cNvSpPr/>
          <p:nvPr/>
        </p:nvSpPr>
        <p:spPr>
          <a:xfrm>
            <a:off x="13154025" y="8070850"/>
            <a:ext cx="3683000" cy="781050"/>
          </a:xfrm>
          <a:prstGeom prst="roundRect">
            <a:avLst>
              <a:gd name="adj" fmla="val 16667"/>
            </a:avLst>
          </a:prstGeom>
          <a:ln w="12700">
            <a:solidFill>
              <a:srgbClr val="0000FF"/>
            </a:solidFill>
          </a:ln>
        </p:spPr>
        <p:txBody>
          <a:bodyPr tIns="91439" bIns="91439" anchor="ctr"/>
          <a:lstStyle/>
          <a:p>
            <a:pPr algn="l" defTabSz="1828800">
              <a:defRPr sz="3600">
                <a:latin typeface="Arial"/>
                <a:ea typeface="Arial"/>
                <a:cs typeface="Arial"/>
                <a:sym typeface="Arial"/>
              </a:defRPr>
            </a:pPr>
          </a:p>
        </p:txBody>
      </p:sp>
      <p:sp>
        <p:nvSpPr>
          <p:cNvPr id="1210" name="Shape 1210"/>
          <p:cNvSpPr/>
          <p:nvPr/>
        </p:nvSpPr>
        <p:spPr>
          <a:xfrm>
            <a:off x="11153775" y="10769600"/>
            <a:ext cx="4460875" cy="781050"/>
          </a:xfrm>
          <a:prstGeom prst="roundRect">
            <a:avLst>
              <a:gd name="adj" fmla="val 16667"/>
            </a:avLst>
          </a:prstGeom>
          <a:ln w="12700">
            <a:solidFill>
              <a:srgbClr val="0000FF"/>
            </a:solidFill>
          </a:ln>
        </p:spPr>
        <p:txBody>
          <a:bodyPr tIns="91439" bIns="91439" anchor="ctr"/>
          <a:lstStyle/>
          <a:p>
            <a:pPr algn="l" defTabSz="1828800">
              <a:defRPr sz="3600">
                <a:latin typeface="Arial"/>
                <a:ea typeface="Arial"/>
                <a:cs typeface="Arial"/>
                <a:sym typeface="Arial"/>
              </a:defRPr>
            </a:pPr>
          </a:p>
        </p:txBody>
      </p:sp>
      <p:grpSp>
        <p:nvGrpSpPr>
          <p:cNvPr id="1270" name="Group 1270"/>
          <p:cNvGrpSpPr/>
          <p:nvPr/>
        </p:nvGrpSpPr>
        <p:grpSpPr>
          <a:xfrm>
            <a:off x="3619501" y="2822576"/>
            <a:ext cx="16395699" cy="10213974"/>
            <a:chOff x="1" y="1"/>
            <a:chExt cx="16395698" cy="10213973"/>
          </a:xfrm>
        </p:grpSpPr>
        <p:grpSp>
          <p:nvGrpSpPr>
            <p:cNvPr id="1216" name="Group 1216"/>
            <p:cNvGrpSpPr/>
            <p:nvPr/>
          </p:nvGrpSpPr>
          <p:grpSpPr>
            <a:xfrm>
              <a:off x="1" y="949620"/>
              <a:ext cx="958851" cy="1232286"/>
              <a:chOff x="2" y="0"/>
              <a:chExt cx="958849" cy="1232284"/>
            </a:xfrm>
          </p:grpSpPr>
          <p:sp>
            <p:nvSpPr>
              <p:cNvPr id="1211" name="Shape 1211"/>
              <p:cNvSpPr/>
              <p:nvPr/>
            </p:nvSpPr>
            <p:spPr>
              <a:xfrm>
                <a:off x="209749" y="-1"/>
                <a:ext cx="579307" cy="372256"/>
              </a:xfrm>
              <a:prstGeom prst="ellipse">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12" name="Shape 1212"/>
              <p:cNvSpPr/>
              <p:nvPr/>
            </p:nvSpPr>
            <p:spPr>
              <a:xfrm flipH="1">
                <a:off x="479425" y="372252"/>
                <a:ext cx="3" cy="55196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13" name="Shape 1213"/>
              <p:cNvSpPr/>
              <p:nvPr/>
            </p:nvSpPr>
            <p:spPr>
              <a:xfrm>
                <a:off x="479425" y="924212"/>
                <a:ext cx="479427"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14" name="Shape 1214"/>
              <p:cNvSpPr/>
              <p:nvPr/>
            </p:nvSpPr>
            <p:spPr>
              <a:xfrm flipH="1">
                <a:off x="2" y="924212"/>
                <a:ext cx="479426"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15" name="Shape 1215"/>
              <p:cNvSpPr/>
              <p:nvPr/>
            </p:nvSpPr>
            <p:spPr>
              <a:xfrm>
                <a:off x="2" y="616142"/>
                <a:ext cx="958850"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217" name="Shape 1217"/>
            <p:cNvSpPr/>
            <p:nvPr/>
          </p:nvSpPr>
          <p:spPr>
            <a:xfrm>
              <a:off x="2343151" y="101633"/>
              <a:ext cx="2101851"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18" name="Shape 1218"/>
            <p:cNvSpPr/>
            <p:nvPr/>
          </p:nvSpPr>
          <p:spPr>
            <a:xfrm>
              <a:off x="2399149" y="1"/>
              <a:ext cx="1866028" cy="1060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defTabSz="1828800">
                <a:lnSpc>
                  <a:spcPct val="90000"/>
                </a:lnSpc>
                <a:defRPr sz="3200" u="sng">
                  <a:latin typeface="Times New Roman"/>
                  <a:ea typeface="Times New Roman"/>
                  <a:cs typeface="Times New Roman"/>
                  <a:sym typeface="Times New Roman"/>
                </a:defRPr>
              </a:pPr>
              <a:r>
                <a:t>:Checkout</a:t>
              </a:r>
            </a:p>
            <a:p>
              <a:pPr defTabSz="1828800">
                <a:lnSpc>
                  <a:spcPct val="90000"/>
                </a:lnSpc>
                <a:defRPr sz="3200" u="sng">
                  <a:latin typeface="Times New Roman"/>
                  <a:ea typeface="Times New Roman"/>
                  <a:cs typeface="Times New Roman"/>
                  <a:sym typeface="Times New Roman"/>
                </a:defRPr>
              </a:pPr>
              <a:r>
                <a:t>GUI</a:t>
              </a:r>
            </a:p>
          </p:txBody>
        </p:sp>
        <p:sp>
          <p:nvSpPr>
            <p:cNvPr id="1219" name="Shape 1219"/>
            <p:cNvSpPr/>
            <p:nvPr/>
          </p:nvSpPr>
          <p:spPr>
            <a:xfrm flipH="1">
              <a:off x="6210302"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20" name="Shape 1220"/>
            <p:cNvSpPr/>
            <p:nvPr/>
          </p:nvSpPr>
          <p:spPr>
            <a:xfrm>
              <a:off x="6108701" y="1457778"/>
              <a:ext cx="209551" cy="82194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21" name="Shape 1221"/>
            <p:cNvSpPr/>
            <p:nvPr/>
          </p:nvSpPr>
          <p:spPr>
            <a:xfrm>
              <a:off x="327025" y="1537179"/>
              <a:ext cx="3063879"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defTabSz="1828800">
                <a:defRPr sz="3600">
                  <a:latin typeface="Times New Roman"/>
                  <a:ea typeface="Times New Roman"/>
                  <a:cs typeface="Times New Roman"/>
                  <a:sym typeface="Times New Roman"/>
                </a:defRPr>
              </a:pPr>
              <a:r>
                <a:t>&lt;&lt;uid, </a:t>
              </a:r>
            </a:p>
            <a:p>
              <a:pPr defTabSz="1828800">
                <a:defRPr sz="3600">
                  <a:latin typeface="Times New Roman"/>
                  <a:ea typeface="Times New Roman"/>
                  <a:cs typeface="Times New Roman"/>
                  <a:sym typeface="Times New Roman"/>
                </a:defRPr>
              </a:pPr>
              <a:r>
                <a:t>cnList&gt;&gt;</a:t>
              </a:r>
            </a:p>
          </p:txBody>
        </p:sp>
        <p:sp>
          <p:nvSpPr>
            <p:cNvPr id="1222" name="Shape 1222"/>
            <p:cNvSpPr/>
            <p:nvPr/>
          </p:nvSpPr>
          <p:spPr>
            <a:xfrm>
              <a:off x="8689975" y="101633"/>
              <a:ext cx="2060576"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23" name="Shape 1223"/>
            <p:cNvSpPr/>
            <p:nvPr/>
          </p:nvSpPr>
          <p:spPr>
            <a:xfrm>
              <a:off x="8632825" y="215968"/>
              <a:ext cx="1745105"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u="sng">
                  <a:latin typeface="Times New Roman"/>
                  <a:ea typeface="Times New Roman"/>
                  <a:cs typeface="Times New Roman"/>
                  <a:sym typeface="Times New Roman"/>
                </a:defRPr>
              </a:lvl1pPr>
            </a:lstStyle>
            <a:p>
              <a:pPr/>
              <a:r>
                <a:t>:DBMgr</a:t>
              </a:r>
            </a:p>
          </p:txBody>
        </p:sp>
        <p:sp>
          <p:nvSpPr>
            <p:cNvPr id="1224" name="Shape 1224"/>
            <p:cNvSpPr/>
            <p:nvPr/>
          </p:nvSpPr>
          <p:spPr>
            <a:xfrm flipH="1">
              <a:off x="9702801"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25" name="Shape 1225"/>
            <p:cNvSpPr/>
            <p:nvPr/>
          </p:nvSpPr>
          <p:spPr>
            <a:xfrm>
              <a:off x="9553575" y="1565761"/>
              <a:ext cx="257176" cy="139426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26" name="Shape 1226"/>
            <p:cNvSpPr/>
            <p:nvPr/>
          </p:nvSpPr>
          <p:spPr>
            <a:xfrm>
              <a:off x="6365875" y="1861129"/>
              <a:ext cx="30734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27" name="Shape 1227"/>
            <p:cNvSpPr/>
            <p:nvPr/>
          </p:nvSpPr>
          <p:spPr>
            <a:xfrm>
              <a:off x="6296025" y="1721386"/>
              <a:ext cx="2937888"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600">
                  <a:latin typeface="Times New Roman"/>
                  <a:ea typeface="Times New Roman"/>
                  <a:cs typeface="Times New Roman"/>
                  <a:sym typeface="Times New Roman"/>
                </a:defRPr>
              </a:pPr>
              <a:r>
                <a:t>u:=get</a:t>
              </a:r>
            </a:p>
            <a:p>
              <a:pPr algn="l" defTabSz="1828800">
                <a:defRPr sz="3600">
                  <a:latin typeface="Times New Roman"/>
                  <a:ea typeface="Times New Roman"/>
                  <a:cs typeface="Times New Roman"/>
                  <a:sym typeface="Times New Roman"/>
                </a:defRPr>
              </a:pPr>
              <a:r>
                <a:t>User(uid):User</a:t>
              </a:r>
            </a:p>
          </p:txBody>
        </p:sp>
        <p:sp>
          <p:nvSpPr>
            <p:cNvPr id="1228" name="Shape 1228"/>
            <p:cNvSpPr/>
            <p:nvPr/>
          </p:nvSpPr>
          <p:spPr>
            <a:xfrm flipH="1">
              <a:off x="463549" y="2591606"/>
              <a:ext cx="5" cy="7584256"/>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29" name="Shape 1229"/>
            <p:cNvSpPr/>
            <p:nvPr/>
          </p:nvSpPr>
          <p:spPr>
            <a:xfrm>
              <a:off x="9588500" y="4351102"/>
              <a:ext cx="301627" cy="7336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30" name="Shape 1230"/>
            <p:cNvSpPr/>
            <p:nvPr/>
          </p:nvSpPr>
          <p:spPr>
            <a:xfrm>
              <a:off x="6438901" y="4497197"/>
              <a:ext cx="31496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31" name="Shape 1231"/>
            <p:cNvSpPr/>
            <p:nvPr/>
          </p:nvSpPr>
          <p:spPr>
            <a:xfrm>
              <a:off x="6375401" y="4500372"/>
              <a:ext cx="2836089" cy="10760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70000"/>
                </a:lnSpc>
                <a:defRPr sz="3600">
                  <a:latin typeface="Times New Roman"/>
                  <a:ea typeface="Times New Roman"/>
                  <a:cs typeface="Times New Roman"/>
                  <a:sym typeface="Times New Roman"/>
                </a:defRPr>
              </a:pPr>
              <a:r>
                <a:t>d:=get</a:t>
              </a:r>
            </a:p>
            <a:p>
              <a:pPr algn="l" defTabSz="1828800">
                <a:lnSpc>
                  <a:spcPct val="70000"/>
                </a:lnSpc>
                <a:defRPr sz="3600">
                  <a:latin typeface="Times New Roman"/>
                  <a:ea typeface="Times New Roman"/>
                  <a:cs typeface="Times New Roman"/>
                  <a:sym typeface="Times New Roman"/>
                </a:defRPr>
              </a:pPr>
              <a:r>
                <a:t>Document(cn)</a:t>
              </a:r>
            </a:p>
          </p:txBody>
        </p:sp>
        <p:sp>
          <p:nvSpPr>
            <p:cNvPr id="1232" name="Shape 1232"/>
            <p:cNvSpPr/>
            <p:nvPr/>
          </p:nvSpPr>
          <p:spPr>
            <a:xfrm>
              <a:off x="11014075" y="101633"/>
              <a:ext cx="1762126" cy="990909"/>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33" name="Shape 1233"/>
            <p:cNvSpPr/>
            <p:nvPr/>
          </p:nvSpPr>
          <p:spPr>
            <a:xfrm>
              <a:off x="11058525" y="215968"/>
              <a:ext cx="1389033"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u="sng">
                  <a:latin typeface="Times New Roman"/>
                  <a:ea typeface="Times New Roman"/>
                  <a:cs typeface="Times New Roman"/>
                  <a:sym typeface="Times New Roman"/>
                </a:defRPr>
              </a:lvl1pPr>
            </a:lstStyle>
            <a:p>
              <a:pPr/>
              <a:r>
                <a:t>l:Loan</a:t>
              </a:r>
            </a:p>
          </p:txBody>
        </p:sp>
        <p:sp>
          <p:nvSpPr>
            <p:cNvPr id="1234" name="Shape 1234"/>
            <p:cNvSpPr/>
            <p:nvPr/>
          </p:nvSpPr>
          <p:spPr>
            <a:xfrm flipH="1">
              <a:off x="12176125" y="1127476"/>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35" name="Shape 1235"/>
            <p:cNvSpPr/>
            <p:nvPr/>
          </p:nvSpPr>
          <p:spPr>
            <a:xfrm>
              <a:off x="12065000" y="6183645"/>
              <a:ext cx="257177"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36" name="Shape 1236"/>
            <p:cNvSpPr/>
            <p:nvPr/>
          </p:nvSpPr>
          <p:spPr>
            <a:xfrm>
              <a:off x="6565900" y="6167766"/>
              <a:ext cx="2669998"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[a]create(u,d)</a:t>
              </a:r>
            </a:p>
          </p:txBody>
        </p:sp>
        <p:sp>
          <p:nvSpPr>
            <p:cNvPr id="1237" name="Shape 1237"/>
            <p:cNvSpPr/>
            <p:nvPr/>
          </p:nvSpPr>
          <p:spPr>
            <a:xfrm>
              <a:off x="9588500" y="6856955"/>
              <a:ext cx="222251" cy="99091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38" name="Shape 1238"/>
            <p:cNvSpPr/>
            <p:nvPr/>
          </p:nvSpPr>
          <p:spPr>
            <a:xfrm>
              <a:off x="6932293" y="7025282"/>
              <a:ext cx="1946916"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defTabSz="1828800">
                <a:lnSpc>
                  <a:spcPct val="70000"/>
                </a:lnSpc>
                <a:defRPr sz="3600">
                  <a:latin typeface="Times New Roman"/>
                  <a:ea typeface="Times New Roman"/>
                  <a:cs typeface="Times New Roman"/>
                  <a:sym typeface="Times New Roman"/>
                </a:defRPr>
              </a:lvl1pPr>
            </a:lstStyle>
            <a:p>
              <a:pPr/>
              <a:r>
                <a:t>[a]save(l)</a:t>
              </a:r>
            </a:p>
          </p:txBody>
        </p:sp>
        <p:sp>
          <p:nvSpPr>
            <p:cNvPr id="1239" name="Shape 1239"/>
            <p:cNvSpPr/>
            <p:nvPr/>
          </p:nvSpPr>
          <p:spPr>
            <a:xfrm>
              <a:off x="13550900" y="101633"/>
              <a:ext cx="2844800"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40" name="Shape 1240"/>
            <p:cNvSpPr/>
            <p:nvPr/>
          </p:nvSpPr>
          <p:spPr>
            <a:xfrm>
              <a:off x="13550900" y="289015"/>
              <a:ext cx="2455684"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u="sng">
                  <a:latin typeface="Times New Roman"/>
                  <a:ea typeface="Times New Roman"/>
                  <a:cs typeface="Times New Roman"/>
                  <a:sym typeface="Times New Roman"/>
                </a:defRPr>
              </a:lvl1pPr>
            </a:lstStyle>
            <a:p>
              <a:pPr/>
              <a:r>
                <a:t>d:Document</a:t>
              </a:r>
            </a:p>
          </p:txBody>
        </p:sp>
        <p:sp>
          <p:nvSpPr>
            <p:cNvPr id="1241" name="Shape 1241"/>
            <p:cNvSpPr/>
            <p:nvPr/>
          </p:nvSpPr>
          <p:spPr>
            <a:xfrm flipH="1">
              <a:off x="14874874" y="1165587"/>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42" name="Shape 1242"/>
            <p:cNvSpPr/>
            <p:nvPr/>
          </p:nvSpPr>
          <p:spPr>
            <a:xfrm>
              <a:off x="14763750" y="7797046"/>
              <a:ext cx="260350"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43" name="Shape 1243"/>
            <p:cNvSpPr/>
            <p:nvPr/>
          </p:nvSpPr>
          <p:spPr>
            <a:xfrm>
              <a:off x="6400801" y="8016190"/>
              <a:ext cx="8378826"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44" name="Shape 1244"/>
            <p:cNvSpPr/>
            <p:nvPr/>
          </p:nvSpPr>
          <p:spPr>
            <a:xfrm>
              <a:off x="7572375" y="7993957"/>
              <a:ext cx="4121741"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[a]setAvailable(false)</a:t>
              </a:r>
            </a:p>
          </p:txBody>
        </p:sp>
        <p:sp>
          <p:nvSpPr>
            <p:cNvPr id="1245" name="Shape 1245"/>
            <p:cNvSpPr/>
            <p:nvPr/>
          </p:nvSpPr>
          <p:spPr>
            <a:xfrm>
              <a:off x="9588500" y="8673618"/>
              <a:ext cx="301627" cy="660608"/>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46" name="Shape 1246"/>
            <p:cNvSpPr/>
            <p:nvPr/>
          </p:nvSpPr>
          <p:spPr>
            <a:xfrm>
              <a:off x="6400801" y="8749842"/>
              <a:ext cx="31877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47" name="Shape 1247"/>
            <p:cNvSpPr/>
            <p:nvPr/>
          </p:nvSpPr>
          <p:spPr>
            <a:xfrm>
              <a:off x="6343651" y="8784779"/>
              <a:ext cx="2048491"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lnSpc>
                  <a:spcPct val="70000"/>
                </a:lnSpc>
                <a:defRPr sz="3600">
                  <a:latin typeface="Times New Roman"/>
                  <a:ea typeface="Times New Roman"/>
                  <a:cs typeface="Times New Roman"/>
                  <a:sym typeface="Times New Roman"/>
                </a:defRPr>
              </a:lvl1pPr>
            </a:lstStyle>
            <a:p>
              <a:pPr/>
              <a:r>
                <a:t>[a]save(d)</a:t>
              </a:r>
            </a:p>
          </p:txBody>
        </p:sp>
        <p:sp>
          <p:nvSpPr>
            <p:cNvPr id="1248" name="Shape 1248"/>
            <p:cNvSpPr/>
            <p:nvPr/>
          </p:nvSpPr>
          <p:spPr>
            <a:xfrm>
              <a:off x="6327775" y="6256694"/>
              <a:ext cx="581025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49" name="Shape 1249"/>
            <p:cNvSpPr/>
            <p:nvPr/>
          </p:nvSpPr>
          <p:spPr>
            <a:xfrm>
              <a:off x="6327775" y="3179162"/>
              <a:ext cx="749302" cy="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50" name="Shape 1250"/>
            <p:cNvSpPr/>
            <p:nvPr/>
          </p:nvSpPr>
          <p:spPr>
            <a:xfrm flipH="1">
              <a:off x="6327775" y="3766721"/>
              <a:ext cx="7493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51" name="Shape 1251"/>
            <p:cNvSpPr/>
            <p:nvPr/>
          </p:nvSpPr>
          <p:spPr>
            <a:xfrm flipH="1">
              <a:off x="3289298" y="1016317"/>
              <a:ext cx="6" cy="9051564"/>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52" name="Shape 1252"/>
            <p:cNvSpPr/>
            <p:nvPr/>
          </p:nvSpPr>
          <p:spPr>
            <a:xfrm>
              <a:off x="3140075" y="1419666"/>
              <a:ext cx="187327" cy="8060656"/>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53" name="Shape 1253"/>
            <p:cNvSpPr/>
            <p:nvPr/>
          </p:nvSpPr>
          <p:spPr>
            <a:xfrm>
              <a:off x="1273175" y="1568302"/>
              <a:ext cx="18669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54" name="Shape 1254"/>
            <p:cNvSpPr/>
            <p:nvPr/>
          </p:nvSpPr>
          <p:spPr>
            <a:xfrm>
              <a:off x="5210175" y="101633"/>
              <a:ext cx="2127253"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55" name="Shape 1255"/>
            <p:cNvSpPr/>
            <p:nvPr/>
          </p:nvSpPr>
          <p:spPr>
            <a:xfrm>
              <a:off x="5191125" y="1"/>
              <a:ext cx="1866028"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u="sng">
                  <a:latin typeface="Times New Roman"/>
                  <a:ea typeface="Times New Roman"/>
                  <a:cs typeface="Times New Roman"/>
                  <a:sym typeface="Times New Roman"/>
                </a:defRPr>
              </a:pPr>
              <a:r>
                <a:t>:Checkout</a:t>
              </a:r>
            </a:p>
            <a:p>
              <a:pPr algn="l" defTabSz="1828800">
                <a:defRPr sz="3200" u="sng">
                  <a:latin typeface="Times New Roman"/>
                  <a:ea typeface="Times New Roman"/>
                  <a:cs typeface="Times New Roman"/>
                  <a:sym typeface="Times New Roman"/>
                </a:defRPr>
              </a:pPr>
              <a:r>
                <a:t>Controller</a:t>
              </a:r>
            </a:p>
          </p:txBody>
        </p:sp>
        <p:sp>
          <p:nvSpPr>
            <p:cNvPr id="1256" name="Shape 1256"/>
            <p:cNvSpPr/>
            <p:nvPr/>
          </p:nvSpPr>
          <p:spPr>
            <a:xfrm>
              <a:off x="3336925" y="1715034"/>
              <a:ext cx="2851153"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57" name="Shape 1257"/>
            <p:cNvSpPr/>
            <p:nvPr/>
          </p:nvSpPr>
          <p:spPr>
            <a:xfrm>
              <a:off x="3238501" y="1641985"/>
              <a:ext cx="320675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200">
                  <a:latin typeface="Times New Roman"/>
                  <a:ea typeface="Times New Roman"/>
                  <a:cs typeface="Times New Roman"/>
                  <a:sym typeface="Times New Roman"/>
                </a:defRPr>
              </a:pPr>
              <a:r>
                <a:t>msg:=check-</a:t>
              </a:r>
            </a:p>
            <a:p>
              <a:pPr algn="l" defTabSz="1828800">
                <a:defRPr sz="3200">
                  <a:latin typeface="Times New Roman"/>
                  <a:ea typeface="Times New Roman"/>
                  <a:cs typeface="Times New Roman"/>
                  <a:sym typeface="Times New Roman"/>
                </a:defRPr>
              </a:pPr>
              <a:r>
                <a:t>out(uid, cnList)</a:t>
              </a:r>
            </a:p>
          </p:txBody>
        </p:sp>
        <p:sp>
          <p:nvSpPr>
            <p:cNvPr id="1258" name="Shape 1258"/>
            <p:cNvSpPr/>
            <p:nvPr/>
          </p:nvSpPr>
          <p:spPr>
            <a:xfrm>
              <a:off x="6985000" y="2769461"/>
              <a:ext cx="5130801"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600">
                  <a:latin typeface="Times New Roman"/>
                  <a:ea typeface="Times New Roman"/>
                  <a:cs typeface="Times New Roman"/>
                  <a:sym typeface="Times New Roman"/>
                </a:defRPr>
              </a:pPr>
              <a:r>
                <a:t>[u!=null]</a:t>
              </a:r>
            </a:p>
            <a:p>
              <a:pPr algn="l" defTabSz="1828800">
                <a:lnSpc>
                  <a:spcPct val="75000"/>
                </a:lnSpc>
                <a:defRPr sz="3600">
                  <a:latin typeface="Times New Roman"/>
                  <a:ea typeface="Times New Roman"/>
                  <a:cs typeface="Times New Roman"/>
                  <a:sym typeface="Times New Roman"/>
                </a:defRPr>
              </a:pPr>
              <a:r>
                <a:t>process(cnList)</a:t>
              </a:r>
            </a:p>
          </p:txBody>
        </p:sp>
        <p:sp>
          <p:nvSpPr>
            <p:cNvPr id="1259" name="Shape 1259"/>
            <p:cNvSpPr/>
            <p:nvPr/>
          </p:nvSpPr>
          <p:spPr>
            <a:xfrm>
              <a:off x="6242051" y="3620625"/>
              <a:ext cx="158751" cy="5859697"/>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60" name="Shape 1260"/>
            <p:cNvSpPr/>
            <p:nvPr/>
          </p:nvSpPr>
          <p:spPr>
            <a:xfrm>
              <a:off x="7086601" y="3179162"/>
              <a:ext cx="1" cy="587562"/>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61" name="Shape 1261"/>
            <p:cNvSpPr/>
            <p:nvPr/>
          </p:nvSpPr>
          <p:spPr>
            <a:xfrm>
              <a:off x="14687550" y="5230850"/>
              <a:ext cx="301626" cy="733654"/>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62" name="Shape 1262"/>
            <p:cNvSpPr/>
            <p:nvPr/>
          </p:nvSpPr>
          <p:spPr>
            <a:xfrm>
              <a:off x="6438901" y="5376946"/>
              <a:ext cx="8248650"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63" name="Shape 1263"/>
            <p:cNvSpPr/>
            <p:nvPr/>
          </p:nvSpPr>
          <p:spPr>
            <a:xfrm>
              <a:off x="9677400" y="5278490"/>
              <a:ext cx="3136127"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a:=isAvailable()</a:t>
              </a:r>
            </a:p>
          </p:txBody>
        </p:sp>
        <p:sp>
          <p:nvSpPr>
            <p:cNvPr id="1264" name="Shape 1264"/>
            <p:cNvSpPr/>
            <p:nvPr/>
          </p:nvSpPr>
          <p:spPr>
            <a:xfrm>
              <a:off x="6438901" y="6990346"/>
              <a:ext cx="3149602" cy="2"/>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65" name="Shape 1265"/>
            <p:cNvSpPr/>
            <p:nvPr/>
          </p:nvSpPr>
          <p:spPr>
            <a:xfrm flipH="1">
              <a:off x="473075" y="9365983"/>
              <a:ext cx="2616203" cy="3"/>
            </a:xfrm>
            <a:prstGeom prst="line">
              <a:avLst/>
            </a:prstGeom>
            <a:noFill/>
            <a:ln w="25400" cap="flat">
              <a:solidFill>
                <a:srgbClr val="000000"/>
              </a:solidFill>
              <a:prstDash val="lgDash"/>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66" name="Shape 1266"/>
            <p:cNvSpPr/>
            <p:nvPr/>
          </p:nvSpPr>
          <p:spPr>
            <a:xfrm>
              <a:off x="660401" y="9292937"/>
              <a:ext cx="1989109" cy="69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&lt;&lt;msg&gt;&gt;</a:t>
              </a:r>
            </a:p>
          </p:txBody>
        </p:sp>
        <p:sp>
          <p:nvSpPr>
            <p:cNvPr id="1267" name="Shape 1267"/>
            <p:cNvSpPr/>
            <p:nvPr/>
          </p:nvSpPr>
          <p:spPr>
            <a:xfrm>
              <a:off x="3540125" y="3922343"/>
              <a:ext cx="12328526" cy="582793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68" name="Shape 1268"/>
            <p:cNvSpPr/>
            <p:nvPr/>
          </p:nvSpPr>
          <p:spPr>
            <a:xfrm>
              <a:off x="3540125" y="3922343"/>
              <a:ext cx="2506292" cy="1437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7" y="21600"/>
                  </a:moveTo>
                  <a:lnTo>
                    <a:pt x="0" y="21600"/>
                  </a:lnTo>
                  <a:lnTo>
                    <a:pt x="0" y="0"/>
                  </a:lnTo>
                  <a:lnTo>
                    <a:pt x="21600" y="0"/>
                  </a:lnTo>
                  <a:lnTo>
                    <a:pt x="21600" y="17243"/>
                  </a:lnTo>
                  <a:lnTo>
                    <a:pt x="17277" y="21600"/>
                  </a:lnTo>
                </a:path>
              </a:pathLst>
            </a:custGeom>
            <a:noFill/>
            <a:ln w="12700" cap="rnd">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69" name="Shape 1269"/>
            <p:cNvSpPr/>
            <p:nvPr/>
          </p:nvSpPr>
          <p:spPr>
            <a:xfrm>
              <a:off x="3644901" y="3906464"/>
              <a:ext cx="2479677" cy="1392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3200">
                  <a:latin typeface="Times New Roman"/>
                  <a:ea typeface="Times New Roman"/>
                  <a:cs typeface="Times New Roman"/>
                  <a:sym typeface="Times New Roman"/>
                </a:defRPr>
              </a:pPr>
              <a:r>
                <a:t>Loop</a:t>
              </a:r>
            </a:p>
            <a:p>
              <a:pPr algn="l" defTabSz="1828800">
                <a:defRPr sz="3200">
                  <a:latin typeface="Times New Roman"/>
                  <a:ea typeface="Times New Roman"/>
                  <a:cs typeface="Times New Roman"/>
                  <a:sym typeface="Times New Roman"/>
                </a:defRPr>
              </a:pPr>
              <a:r>
                <a:t>(for each cn in cnList)</a:t>
              </a:r>
            </a:p>
          </p:txBody>
        </p:sp>
      </p:grpSp>
      <p:sp>
        <p:nvSpPr>
          <p:cNvPr id="1271" name="Shape 1271"/>
          <p:cNvSpPr/>
          <p:nvPr/>
        </p:nvSpPr>
        <p:spPr>
          <a:xfrm>
            <a:off x="6604000" y="4505325"/>
            <a:ext cx="3197225" cy="1152525"/>
          </a:xfrm>
          <a:prstGeom prst="roundRect">
            <a:avLst>
              <a:gd name="adj" fmla="val 16667"/>
            </a:avLst>
          </a:prstGeom>
          <a:ln w="38100">
            <a:solidFill>
              <a:srgbClr val="FF3300"/>
            </a:solidFill>
          </a:ln>
        </p:spPr>
        <p:txBody>
          <a:bodyPr tIns="91439" bIns="91439" anchor="ctr"/>
          <a:lstStyle/>
          <a:p>
            <a:pPr algn="l" defTabSz="1828800">
              <a:defRPr sz="3600">
                <a:latin typeface="Arial"/>
                <a:ea typeface="Arial"/>
                <a:cs typeface="Arial"/>
                <a:sym typeface="Arial"/>
              </a:defRPr>
            </a:pPr>
          </a:p>
        </p:txBody>
      </p:sp>
      <p:grpSp>
        <p:nvGrpSpPr>
          <p:cNvPr id="1279" name="Group 1279"/>
          <p:cNvGrpSpPr/>
          <p:nvPr/>
        </p:nvGrpSpPr>
        <p:grpSpPr>
          <a:xfrm>
            <a:off x="4311650" y="5613402"/>
            <a:ext cx="6375400" cy="3346448"/>
            <a:chOff x="0" y="2"/>
            <a:chExt cx="6375399" cy="3346447"/>
          </a:xfrm>
        </p:grpSpPr>
        <p:grpSp>
          <p:nvGrpSpPr>
            <p:cNvPr id="1275" name="Group 1275"/>
            <p:cNvGrpSpPr/>
            <p:nvPr/>
          </p:nvGrpSpPr>
          <p:grpSpPr>
            <a:xfrm>
              <a:off x="60326" y="1801933"/>
              <a:ext cx="3902073" cy="1544517"/>
              <a:chOff x="2" y="0"/>
              <a:chExt cx="3902072" cy="1544515"/>
            </a:xfrm>
          </p:grpSpPr>
          <p:sp>
            <p:nvSpPr>
              <p:cNvPr id="1272" name="Shape 1272"/>
              <p:cNvSpPr/>
              <p:nvPr/>
            </p:nvSpPr>
            <p:spPr>
              <a:xfrm>
                <a:off x="2" y="-1"/>
                <a:ext cx="3902073" cy="1544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73" name="Shape 1273"/>
              <p:cNvSpPr/>
              <p:nvPr/>
            </p:nvSpPr>
            <p:spPr>
              <a:xfrm>
                <a:off x="3414312" y="1351449"/>
                <a:ext cx="487763" cy="193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74" name="Shape 1274"/>
              <p:cNvSpPr/>
              <p:nvPr/>
            </p:nvSpPr>
            <p:spPr>
              <a:xfrm>
                <a:off x="3414312" y="1351449"/>
                <a:ext cx="487763" cy="193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276" name="Shape 1276"/>
            <p:cNvSpPr/>
            <p:nvPr/>
          </p:nvSpPr>
          <p:spPr>
            <a:xfrm flipH="1">
              <a:off x="2003423" y="2"/>
              <a:ext cx="984252" cy="1801935"/>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77" name="Shape 1277"/>
            <p:cNvSpPr/>
            <p:nvPr/>
          </p:nvSpPr>
          <p:spPr>
            <a:xfrm flipV="1">
              <a:off x="3943348" y="1093238"/>
              <a:ext cx="2432052" cy="708698"/>
            </a:xfrm>
            <a:prstGeom prst="line">
              <a:avLst/>
            </a:prstGeom>
            <a:noFill/>
            <a:ln w="25400" cap="flat">
              <a:solidFill>
                <a:srgbClr val="FF33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78" name="Shape 1278"/>
            <p:cNvSpPr/>
            <p:nvPr/>
          </p:nvSpPr>
          <p:spPr>
            <a:xfrm>
              <a:off x="0" y="1919521"/>
              <a:ext cx="4032249" cy="12302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600">
                  <a:solidFill>
                    <a:srgbClr val="FF3300"/>
                  </a:solidFill>
                  <a:latin typeface="Times New Roman"/>
                  <a:ea typeface="Times New Roman"/>
                  <a:cs typeface="Times New Roman"/>
                  <a:sym typeface="Times New Roman"/>
                </a:defRPr>
              </a:lvl1pPr>
            </a:lstStyle>
            <a:p>
              <a:pPr/>
              <a:r>
                <a:t>methods of CheckoutController</a:t>
              </a:r>
            </a:p>
          </p:txBody>
        </p:sp>
      </p:grpSp>
      <p:sp>
        <p:nvSpPr>
          <p:cNvPr id="1280" name="Shape 1280"/>
          <p:cNvSpPr/>
          <p:nvPr/>
        </p:nvSpPr>
        <p:spPr>
          <a:xfrm>
            <a:off x="10636250" y="5705475"/>
            <a:ext cx="3187700" cy="1054100"/>
          </a:xfrm>
          <a:prstGeom prst="roundRect">
            <a:avLst>
              <a:gd name="adj" fmla="val 16667"/>
            </a:avLst>
          </a:prstGeom>
          <a:ln w="38100">
            <a:solidFill>
              <a:srgbClr val="FF3300"/>
            </a:solidFill>
          </a:ln>
        </p:spPr>
        <p:txBody>
          <a:bodyPr tIns="91439" bIns="91439" anchor="ctr"/>
          <a:lstStyle/>
          <a:p>
            <a:pPr algn="l" defTabSz="1828800">
              <a:defRPr sz="3600">
                <a:latin typeface="Arial"/>
                <a:ea typeface="Arial"/>
                <a:cs typeface="Arial"/>
                <a:sym typeface="Arial"/>
              </a:defRPr>
            </a:pPr>
          </a:p>
        </p:txBody>
      </p:sp>
      <p:grpSp>
        <p:nvGrpSpPr>
          <p:cNvPr id="1287" name="Group 1287"/>
          <p:cNvGrpSpPr/>
          <p:nvPr/>
        </p:nvGrpSpPr>
        <p:grpSpPr>
          <a:xfrm>
            <a:off x="15576552" y="8775701"/>
            <a:ext cx="3660774" cy="4044950"/>
            <a:chOff x="2" y="1"/>
            <a:chExt cx="3660773" cy="4044948"/>
          </a:xfrm>
        </p:grpSpPr>
        <p:grpSp>
          <p:nvGrpSpPr>
            <p:cNvPr id="1283" name="Group 1283"/>
            <p:cNvGrpSpPr/>
            <p:nvPr/>
          </p:nvGrpSpPr>
          <p:grpSpPr>
            <a:xfrm>
              <a:off x="940616" y="2541995"/>
              <a:ext cx="2720160" cy="1502956"/>
              <a:chOff x="0" y="0"/>
              <a:chExt cx="2720158" cy="1502954"/>
            </a:xfrm>
          </p:grpSpPr>
          <p:sp>
            <p:nvSpPr>
              <p:cNvPr id="1281" name="Shape 1281"/>
              <p:cNvSpPr/>
              <p:nvPr/>
            </p:nvSpPr>
            <p:spPr>
              <a:xfrm>
                <a:off x="0" y="0"/>
                <a:ext cx="2720159" cy="1502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12700" cap="flat">
                <a:solidFill>
                  <a:srgbClr val="0000FF"/>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82" name="Shape 1282"/>
              <p:cNvSpPr/>
              <p:nvPr/>
            </p:nvSpPr>
            <p:spPr>
              <a:xfrm>
                <a:off x="2380135" y="1315083"/>
                <a:ext cx="340024" cy="187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12700" cap="flat">
                <a:solidFill>
                  <a:srgbClr val="0000FF"/>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284" name="Shape 1284"/>
            <p:cNvSpPr/>
            <p:nvPr/>
          </p:nvSpPr>
          <p:spPr>
            <a:xfrm>
              <a:off x="1039126" y="2624610"/>
              <a:ext cx="2551737" cy="1242959"/>
            </a:xfrm>
            <a:prstGeom prst="rect">
              <a:avLst/>
            </a:prstGeom>
            <a:noFill/>
            <a:ln w="12700" cap="flat">
              <a:solidFill>
                <a:srgbClr val="0000FF"/>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600">
                  <a:latin typeface="Times New Roman"/>
                  <a:ea typeface="Times New Roman"/>
                  <a:cs typeface="Times New Roman"/>
                  <a:sym typeface="Times New Roman"/>
                </a:defRPr>
              </a:lvl1pPr>
            </a:lstStyle>
            <a:p>
              <a:pPr/>
              <a:r>
                <a:t>methods of Document</a:t>
              </a:r>
            </a:p>
          </p:txBody>
        </p:sp>
        <p:sp>
          <p:nvSpPr>
            <p:cNvPr id="1285" name="Shape 1285"/>
            <p:cNvSpPr/>
            <p:nvPr/>
          </p:nvSpPr>
          <p:spPr>
            <a:xfrm>
              <a:off x="1226614" y="1"/>
              <a:ext cx="985106" cy="2561060"/>
            </a:xfrm>
            <a:prstGeom prst="line">
              <a:avLst/>
            </a:prstGeom>
            <a:noFill/>
            <a:ln w="12700" cap="flat">
              <a:solidFill>
                <a:srgbClr val="0000FF"/>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86" name="Shape 1286"/>
            <p:cNvSpPr/>
            <p:nvPr/>
          </p:nvSpPr>
          <p:spPr>
            <a:xfrm>
              <a:off x="2" y="2281440"/>
              <a:ext cx="924727" cy="549709"/>
            </a:xfrm>
            <a:prstGeom prst="line">
              <a:avLst/>
            </a:prstGeom>
            <a:noFill/>
            <a:ln w="12700" cap="flat">
              <a:solidFill>
                <a:srgbClr val="0000FF"/>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9" grpId="4"/>
      <p:bldP build="whole" bldLvl="1" animBg="1" rev="0" advAuto="0" spid="1210" grpId="5"/>
      <p:bldP build="whole" bldLvl="1" animBg="1" rev="0" advAuto="0" spid="1287" grpId="6"/>
      <p:bldP build="whole" bldLvl="1" animBg="1" rev="0" advAuto="0" spid="1279" grpId="3"/>
      <p:bldP build="whole" bldLvl="1" animBg="1" rev="0" advAuto="0" spid="1271" grpId="1"/>
      <p:bldP build="whole" bldLvl="1" animBg="1" rev="0" advAuto="0" spid="1280" grpId="2"/>
    </p:bldLst>
  </p:timing>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9" name="Shape 1289"/>
          <p:cNvSpPr/>
          <p:nvPr>
            <p:ph type="title"/>
          </p:nvPr>
        </p:nvSpPr>
        <p:spPr>
          <a:xfrm>
            <a:off x="6432550" y="546100"/>
            <a:ext cx="13989050" cy="2289175"/>
          </a:xfrm>
          <a:prstGeom prst="rect">
            <a:avLst/>
          </a:prstGeom>
        </p:spPr>
        <p:txBody>
          <a:bodyPr/>
          <a:lstStyle>
            <a:lvl1pPr algn="l"/>
          </a:lstStyle>
          <a:p>
            <a:pPr/>
            <a:r>
              <a:t>Fill In Identified Methods</a:t>
            </a:r>
          </a:p>
        </p:txBody>
      </p:sp>
      <p:sp>
        <p:nvSpPr>
          <p:cNvPr id="1290" name="Shape 1290"/>
          <p:cNvSpPr/>
          <p:nvPr/>
        </p:nvSpPr>
        <p:spPr>
          <a:xfrm>
            <a:off x="12474575" y="3606800"/>
            <a:ext cx="2619375" cy="11811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291" name="Shape 1291"/>
          <p:cNvSpPr/>
          <p:nvPr/>
        </p:nvSpPr>
        <p:spPr>
          <a:xfrm>
            <a:off x="12982575" y="3419475"/>
            <a:ext cx="1154778"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User</a:t>
            </a:r>
          </a:p>
        </p:txBody>
      </p:sp>
      <p:sp>
        <p:nvSpPr>
          <p:cNvPr id="1292" name="Shape 1292"/>
          <p:cNvSpPr/>
          <p:nvPr/>
        </p:nvSpPr>
        <p:spPr>
          <a:xfrm>
            <a:off x="12477750" y="4121150"/>
            <a:ext cx="2644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293" name="Shape 1293"/>
          <p:cNvSpPr/>
          <p:nvPr/>
        </p:nvSpPr>
        <p:spPr>
          <a:xfrm>
            <a:off x="12471400" y="4635500"/>
            <a:ext cx="2644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294" name="Shape 1294"/>
          <p:cNvSpPr/>
          <p:nvPr/>
        </p:nvSpPr>
        <p:spPr>
          <a:xfrm>
            <a:off x="10299700" y="8921750"/>
            <a:ext cx="2311668"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Document</a:t>
            </a:r>
          </a:p>
        </p:txBody>
      </p:sp>
      <p:grpSp>
        <p:nvGrpSpPr>
          <p:cNvPr id="1298" name="Group 1298"/>
          <p:cNvGrpSpPr/>
          <p:nvPr/>
        </p:nvGrpSpPr>
        <p:grpSpPr>
          <a:xfrm>
            <a:off x="8832852" y="8953500"/>
            <a:ext cx="5191123" cy="3482975"/>
            <a:chOff x="2" y="0"/>
            <a:chExt cx="5191122" cy="3482975"/>
          </a:xfrm>
        </p:grpSpPr>
        <p:sp>
          <p:nvSpPr>
            <p:cNvPr id="1295" name="Shape 1295"/>
            <p:cNvSpPr/>
            <p:nvPr/>
          </p:nvSpPr>
          <p:spPr>
            <a:xfrm>
              <a:off x="11619" y="0"/>
              <a:ext cx="5179506" cy="348297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296" name="Shape 1296"/>
            <p:cNvSpPr/>
            <p:nvPr/>
          </p:nvSpPr>
          <p:spPr>
            <a:xfrm>
              <a:off x="11618" y="704849"/>
              <a:ext cx="5149299"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297" name="Shape 1297"/>
            <p:cNvSpPr/>
            <p:nvPr/>
          </p:nvSpPr>
          <p:spPr>
            <a:xfrm>
              <a:off x="2" y="2117723"/>
              <a:ext cx="5177181" cy="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299" name="Shape 1299"/>
          <p:cNvSpPr/>
          <p:nvPr/>
        </p:nvSpPr>
        <p:spPr>
          <a:xfrm>
            <a:off x="17510125" y="7845425"/>
            <a:ext cx="1239362"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Loan</a:t>
            </a:r>
          </a:p>
        </p:txBody>
      </p:sp>
      <p:grpSp>
        <p:nvGrpSpPr>
          <p:cNvPr id="1303" name="Group 1303"/>
          <p:cNvGrpSpPr/>
          <p:nvPr/>
        </p:nvGrpSpPr>
        <p:grpSpPr>
          <a:xfrm>
            <a:off x="14782800" y="7845425"/>
            <a:ext cx="6102350" cy="2959100"/>
            <a:chOff x="0" y="0"/>
            <a:chExt cx="6102349" cy="2959100"/>
          </a:xfrm>
        </p:grpSpPr>
        <p:sp>
          <p:nvSpPr>
            <p:cNvPr id="1300" name="Shape 1300"/>
            <p:cNvSpPr/>
            <p:nvPr/>
          </p:nvSpPr>
          <p:spPr>
            <a:xfrm>
              <a:off x="19538" y="0"/>
              <a:ext cx="6082812" cy="295910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01" name="Shape 1301"/>
            <p:cNvSpPr/>
            <p:nvPr/>
          </p:nvSpPr>
          <p:spPr>
            <a:xfrm>
              <a:off x="19538" y="742153"/>
              <a:ext cx="6082812"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02" name="Shape 1302"/>
            <p:cNvSpPr/>
            <p:nvPr/>
          </p:nvSpPr>
          <p:spPr>
            <a:xfrm>
              <a:off x="0" y="2232803"/>
              <a:ext cx="6082812"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304" name="Shape 1304"/>
          <p:cNvSpPr/>
          <p:nvPr/>
        </p:nvSpPr>
        <p:spPr>
          <a:xfrm>
            <a:off x="5581650" y="3063875"/>
            <a:ext cx="3045391"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CheckoutGUI</a:t>
            </a:r>
          </a:p>
        </p:txBody>
      </p:sp>
      <p:sp>
        <p:nvSpPr>
          <p:cNvPr id="1305" name="Shape 1305"/>
          <p:cNvSpPr/>
          <p:nvPr/>
        </p:nvSpPr>
        <p:spPr>
          <a:xfrm>
            <a:off x="5248275" y="9070975"/>
            <a:ext cx="1776135"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DBMgr</a:t>
            </a:r>
          </a:p>
        </p:txBody>
      </p:sp>
      <p:sp>
        <p:nvSpPr>
          <p:cNvPr id="1306" name="Shape 1306"/>
          <p:cNvSpPr/>
          <p:nvPr/>
        </p:nvSpPr>
        <p:spPr>
          <a:xfrm>
            <a:off x="3775075" y="8486775"/>
            <a:ext cx="4679950" cy="39116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307" name="Shape 1307"/>
          <p:cNvSpPr/>
          <p:nvPr/>
        </p:nvSpPr>
        <p:spPr>
          <a:xfrm>
            <a:off x="3775075" y="9836150"/>
            <a:ext cx="4676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308" name="Shape 1308"/>
          <p:cNvSpPr/>
          <p:nvPr/>
        </p:nvSpPr>
        <p:spPr>
          <a:xfrm>
            <a:off x="3775075" y="10166350"/>
            <a:ext cx="4676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309" name="Shape 1309"/>
          <p:cNvSpPr/>
          <p:nvPr/>
        </p:nvSpPr>
        <p:spPr>
          <a:xfrm>
            <a:off x="3714750" y="10090150"/>
            <a:ext cx="4624705" cy="2376304"/>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lnSpc>
                <a:spcPct val="90000"/>
              </a:lnSpc>
              <a:defRPr sz="4000">
                <a:latin typeface="Times New Roman"/>
                <a:ea typeface="Times New Roman"/>
                <a:cs typeface="Times New Roman"/>
                <a:sym typeface="Times New Roman"/>
              </a:defRPr>
            </a:pPr>
            <a:r>
              <a:t>getUser(uid)</a:t>
            </a:r>
          </a:p>
          <a:p>
            <a:pPr algn="l" defTabSz="1828800">
              <a:lnSpc>
                <a:spcPct val="90000"/>
              </a:lnSpc>
              <a:defRPr sz="4000">
                <a:latin typeface="Times New Roman"/>
                <a:ea typeface="Times New Roman"/>
                <a:cs typeface="Times New Roman"/>
                <a:sym typeface="Times New Roman"/>
              </a:defRPr>
            </a:pPr>
            <a:r>
              <a:t>getDocument(callNo)</a:t>
            </a:r>
          </a:p>
          <a:p>
            <a:pPr algn="l" defTabSz="1828800">
              <a:lnSpc>
                <a:spcPct val="90000"/>
              </a:lnSpc>
              <a:defRPr sz="4000">
                <a:latin typeface="Times New Roman"/>
                <a:ea typeface="Times New Roman"/>
                <a:cs typeface="Times New Roman"/>
                <a:sym typeface="Times New Roman"/>
              </a:defRPr>
            </a:pPr>
            <a:r>
              <a:t>saveLoan(loan)</a:t>
            </a:r>
          </a:p>
          <a:p>
            <a:pPr algn="l" defTabSz="1828800">
              <a:lnSpc>
                <a:spcPct val="90000"/>
              </a:lnSpc>
              <a:defRPr sz="4000">
                <a:latin typeface="Times New Roman"/>
                <a:ea typeface="Times New Roman"/>
                <a:cs typeface="Times New Roman"/>
                <a:sym typeface="Times New Roman"/>
              </a:defRPr>
            </a:pPr>
            <a:r>
              <a:t>saveDocument(book)</a:t>
            </a:r>
          </a:p>
        </p:txBody>
      </p:sp>
      <p:sp>
        <p:nvSpPr>
          <p:cNvPr id="1310" name="Shape 1310"/>
          <p:cNvSpPr/>
          <p:nvPr/>
        </p:nvSpPr>
        <p:spPr>
          <a:xfrm>
            <a:off x="8785225" y="11045825"/>
            <a:ext cx="5210175" cy="135510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4000">
                <a:latin typeface="Times New Roman"/>
                <a:ea typeface="Times New Roman"/>
                <a:cs typeface="Times New Roman"/>
                <a:sym typeface="Times New Roman"/>
              </a:defRPr>
            </a:pPr>
            <a:r>
              <a:t>isAvailable() : boolean</a:t>
            </a:r>
          </a:p>
          <a:p>
            <a:pPr algn="l" defTabSz="1828800">
              <a:defRPr sz="4000">
                <a:latin typeface="Times New Roman"/>
                <a:ea typeface="Times New Roman"/>
                <a:cs typeface="Times New Roman"/>
                <a:sym typeface="Times New Roman"/>
              </a:defRPr>
            </a:pPr>
            <a:r>
              <a:t>setAvailable(a:boolean)</a:t>
            </a:r>
          </a:p>
        </p:txBody>
      </p:sp>
      <p:sp>
        <p:nvSpPr>
          <p:cNvPr id="1311" name="Shape 1311"/>
          <p:cNvSpPr/>
          <p:nvPr/>
        </p:nvSpPr>
        <p:spPr>
          <a:xfrm>
            <a:off x="4651375" y="8528050"/>
            <a:ext cx="3204141"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&lt;&lt;singleton&gt;&gt;</a:t>
            </a:r>
          </a:p>
        </p:txBody>
      </p:sp>
      <p:grpSp>
        <p:nvGrpSpPr>
          <p:cNvPr id="1315" name="Group 1315"/>
          <p:cNvGrpSpPr/>
          <p:nvPr/>
        </p:nvGrpSpPr>
        <p:grpSpPr>
          <a:xfrm>
            <a:off x="4305300" y="3111500"/>
            <a:ext cx="5876925" cy="1784350"/>
            <a:chOff x="0" y="0"/>
            <a:chExt cx="5876924" cy="1784350"/>
          </a:xfrm>
        </p:grpSpPr>
        <p:sp>
          <p:nvSpPr>
            <p:cNvPr id="1312" name="Shape 1312"/>
            <p:cNvSpPr/>
            <p:nvPr/>
          </p:nvSpPr>
          <p:spPr>
            <a:xfrm>
              <a:off x="0" y="0"/>
              <a:ext cx="5876925" cy="178435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13" name="Shape 1313"/>
            <p:cNvSpPr/>
            <p:nvPr/>
          </p:nvSpPr>
          <p:spPr>
            <a:xfrm>
              <a:off x="0" y="723900"/>
              <a:ext cx="58769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14" name="Shape 1314"/>
            <p:cNvSpPr/>
            <p:nvPr/>
          </p:nvSpPr>
          <p:spPr>
            <a:xfrm>
              <a:off x="0" y="1022350"/>
              <a:ext cx="58769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316" name="Shape 1316"/>
          <p:cNvSpPr/>
          <p:nvPr/>
        </p:nvSpPr>
        <p:spPr>
          <a:xfrm>
            <a:off x="4708525" y="5610225"/>
            <a:ext cx="4230559" cy="7582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4000">
                <a:latin typeface="Times New Roman"/>
                <a:ea typeface="Times New Roman"/>
                <a:cs typeface="Times New Roman"/>
                <a:sym typeface="Times New Roman"/>
              </a:defRPr>
            </a:lvl1pPr>
          </a:lstStyle>
          <a:p>
            <a:pPr/>
            <a:r>
              <a:t>CheckoutController</a:t>
            </a:r>
          </a:p>
        </p:txBody>
      </p:sp>
      <p:grpSp>
        <p:nvGrpSpPr>
          <p:cNvPr id="1320" name="Group 1320"/>
          <p:cNvGrpSpPr/>
          <p:nvPr/>
        </p:nvGrpSpPr>
        <p:grpSpPr>
          <a:xfrm>
            <a:off x="4111625" y="5810250"/>
            <a:ext cx="5692775" cy="1676400"/>
            <a:chOff x="0" y="0"/>
            <a:chExt cx="5692775" cy="1676400"/>
          </a:xfrm>
        </p:grpSpPr>
        <p:sp>
          <p:nvSpPr>
            <p:cNvPr id="1317" name="Shape 1317"/>
            <p:cNvSpPr/>
            <p:nvPr/>
          </p:nvSpPr>
          <p:spPr>
            <a:xfrm>
              <a:off x="0" y="0"/>
              <a:ext cx="5692775" cy="1676400"/>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18" name="Shape 1318"/>
            <p:cNvSpPr/>
            <p:nvPr/>
          </p:nvSpPr>
          <p:spPr>
            <a:xfrm>
              <a:off x="0" y="457200"/>
              <a:ext cx="5692775" cy="0"/>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19" name="Shape 1319"/>
            <p:cNvSpPr/>
            <p:nvPr/>
          </p:nvSpPr>
          <p:spPr>
            <a:xfrm>
              <a:off x="0" y="609600"/>
              <a:ext cx="5692775" cy="0"/>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321" name="Shape 1321"/>
          <p:cNvSpPr/>
          <p:nvPr/>
        </p:nvSpPr>
        <p:spPr>
          <a:xfrm>
            <a:off x="4019550" y="6232525"/>
            <a:ext cx="4413370" cy="1355100"/>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defRPr sz="4000">
                <a:latin typeface="Times New Roman"/>
                <a:ea typeface="Times New Roman"/>
                <a:cs typeface="Times New Roman"/>
                <a:sym typeface="Times New Roman"/>
              </a:defRPr>
            </a:pPr>
            <a:r>
              <a:t>checkout(uid,cnList)</a:t>
            </a:r>
          </a:p>
          <a:p>
            <a:pPr algn="l" defTabSz="1828800">
              <a:defRPr sz="4000">
                <a:latin typeface="Times New Roman"/>
                <a:ea typeface="Times New Roman"/>
                <a:cs typeface="Times New Roman"/>
                <a:sym typeface="Times New Roman"/>
              </a:defRPr>
            </a:pPr>
            <a:r>
              <a:t>process(cn:String[])</a:t>
            </a:r>
          </a:p>
        </p:txBody>
      </p:sp>
      <p:sp>
        <p:nvSpPr>
          <p:cNvPr id="1322" name="Shape 1322"/>
          <p:cNvSpPr/>
          <p:nvPr/>
        </p:nvSpPr>
        <p:spPr>
          <a:xfrm>
            <a:off x="14824075" y="10029825"/>
            <a:ext cx="6280150" cy="75820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latin typeface="Times New Roman"/>
                <a:ea typeface="Times New Roman"/>
                <a:cs typeface="Times New Roman"/>
                <a:sym typeface="Times New Roman"/>
              </a:defRPr>
            </a:lvl1pPr>
          </a:lstStyle>
          <a:p>
            <a:pPr/>
            <a:r>
              <a:t>create(u:User, d:Document)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4" name="Shape 1324"/>
          <p:cNvSpPr/>
          <p:nvPr>
            <p:ph type="title"/>
          </p:nvPr>
        </p:nvSpPr>
        <p:spPr>
          <a:xfrm>
            <a:off x="6432550" y="546100"/>
            <a:ext cx="13989050" cy="2289175"/>
          </a:xfrm>
          <a:prstGeom prst="rect">
            <a:avLst/>
          </a:prstGeom>
        </p:spPr>
        <p:txBody>
          <a:bodyPr/>
          <a:lstStyle>
            <a:lvl1pPr algn="l">
              <a:defRPr sz="6400"/>
            </a:lvl1pPr>
          </a:lstStyle>
          <a:p>
            <a:pPr/>
            <a:r>
              <a:t>形成设计类图的基本步骤</a:t>
            </a:r>
          </a:p>
        </p:txBody>
      </p:sp>
      <p:sp>
        <p:nvSpPr>
          <p:cNvPr id="1325" name="Shape 1325"/>
          <p:cNvSpPr/>
          <p:nvPr>
            <p:ph type="body" idx="1"/>
          </p:nvPr>
        </p:nvSpPr>
        <p:spPr>
          <a:prstGeom prst="rect">
            <a:avLst/>
          </a:prstGeom>
        </p:spPr>
        <p:txBody>
          <a:bodyPr/>
          <a:lstStyle/>
          <a:p>
            <a:pPr>
              <a:spcBef>
                <a:spcPts val="1200"/>
              </a:spcBef>
              <a:buSzTx/>
              <a:buNone/>
              <a:defRPr sz="5600"/>
            </a:pPr>
            <a:r>
              <a:t>3) Identify and fill in attributes from sequence diagrams and domain model:</a:t>
            </a:r>
          </a:p>
          <a:p>
            <a:pPr lvl="1" marL="1028700" indent="-571500">
              <a:spcBef>
                <a:spcPts val="0"/>
              </a:spcBef>
              <a:buClrTx/>
              <a:buFontTx/>
              <a:defRPr sz="4800"/>
            </a:pPr>
            <a:r>
              <a:t>attributes are not objects and have only scalar types</a:t>
            </a:r>
          </a:p>
          <a:p>
            <a:pPr lvl="1" marL="1028700" indent="-571500">
              <a:spcBef>
                <a:spcPts val="0"/>
              </a:spcBef>
              <a:buClrTx/>
              <a:buFontTx/>
              <a:defRPr sz="4800"/>
            </a:pPr>
            <a:r>
              <a:t>attributes may be used to get objects</a:t>
            </a:r>
          </a:p>
          <a:p>
            <a:pPr lvl="1" marL="1028700" indent="-571500">
              <a:spcBef>
                <a:spcPts val="0"/>
              </a:spcBef>
              <a:buClrTx/>
              <a:buFontTx/>
              <a:defRPr sz="4800"/>
            </a:pPr>
            <a:r>
              <a:t>attributes may be identified from getX() and setX(...) methods</a:t>
            </a:r>
          </a:p>
          <a:p>
            <a:pPr lvl="1" marL="1028700" indent="-571500">
              <a:spcBef>
                <a:spcPts val="0"/>
              </a:spcBef>
              <a:buClrTx/>
              <a:buFontTx/>
              <a:defRPr sz="4800"/>
            </a:pPr>
            <a:r>
              <a:t>needed attributes may also be found in the domain model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7" name="Shape 1327"/>
          <p:cNvSpPr/>
          <p:nvPr>
            <p:ph type="title"/>
          </p:nvPr>
        </p:nvSpPr>
        <p:spPr>
          <a:xfrm>
            <a:off x="6432550" y="546100"/>
            <a:ext cx="13989050" cy="2289175"/>
          </a:xfrm>
          <a:prstGeom prst="rect">
            <a:avLst/>
          </a:prstGeom>
        </p:spPr>
        <p:txBody>
          <a:bodyPr/>
          <a:lstStyle>
            <a:lvl1pPr algn="l"/>
          </a:lstStyle>
          <a:p>
            <a:pPr/>
            <a:r>
              <a:t>Identify Attributes</a:t>
            </a:r>
          </a:p>
        </p:txBody>
      </p:sp>
      <p:grpSp>
        <p:nvGrpSpPr>
          <p:cNvPr id="1387" name="Group 1387"/>
          <p:cNvGrpSpPr/>
          <p:nvPr/>
        </p:nvGrpSpPr>
        <p:grpSpPr>
          <a:xfrm>
            <a:off x="3619501" y="2870201"/>
            <a:ext cx="16395699" cy="10213974"/>
            <a:chOff x="1" y="1"/>
            <a:chExt cx="16395698" cy="10213973"/>
          </a:xfrm>
        </p:grpSpPr>
        <p:grpSp>
          <p:nvGrpSpPr>
            <p:cNvPr id="1333" name="Group 1333"/>
            <p:cNvGrpSpPr/>
            <p:nvPr/>
          </p:nvGrpSpPr>
          <p:grpSpPr>
            <a:xfrm>
              <a:off x="1" y="949620"/>
              <a:ext cx="958851" cy="1232286"/>
              <a:chOff x="2" y="0"/>
              <a:chExt cx="958849" cy="1232284"/>
            </a:xfrm>
          </p:grpSpPr>
          <p:sp>
            <p:nvSpPr>
              <p:cNvPr id="1328" name="Shape 1328"/>
              <p:cNvSpPr/>
              <p:nvPr/>
            </p:nvSpPr>
            <p:spPr>
              <a:xfrm>
                <a:off x="209749" y="-1"/>
                <a:ext cx="579307" cy="372256"/>
              </a:xfrm>
              <a:prstGeom prst="ellipse">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29" name="Shape 1329"/>
              <p:cNvSpPr/>
              <p:nvPr/>
            </p:nvSpPr>
            <p:spPr>
              <a:xfrm flipH="1">
                <a:off x="479425" y="372252"/>
                <a:ext cx="3" cy="55196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30" name="Shape 1330"/>
              <p:cNvSpPr/>
              <p:nvPr/>
            </p:nvSpPr>
            <p:spPr>
              <a:xfrm>
                <a:off x="479425" y="924212"/>
                <a:ext cx="479427"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31" name="Shape 1331"/>
              <p:cNvSpPr/>
              <p:nvPr/>
            </p:nvSpPr>
            <p:spPr>
              <a:xfrm flipH="1">
                <a:off x="2" y="924212"/>
                <a:ext cx="479426"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32" name="Shape 1332"/>
              <p:cNvSpPr/>
              <p:nvPr/>
            </p:nvSpPr>
            <p:spPr>
              <a:xfrm>
                <a:off x="2" y="616142"/>
                <a:ext cx="958850"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334" name="Shape 1334"/>
            <p:cNvSpPr/>
            <p:nvPr/>
          </p:nvSpPr>
          <p:spPr>
            <a:xfrm>
              <a:off x="2343151" y="101633"/>
              <a:ext cx="2101851"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35" name="Shape 1335"/>
            <p:cNvSpPr/>
            <p:nvPr/>
          </p:nvSpPr>
          <p:spPr>
            <a:xfrm>
              <a:off x="2399149" y="1"/>
              <a:ext cx="1866028" cy="1060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defTabSz="1828800">
                <a:lnSpc>
                  <a:spcPct val="90000"/>
                </a:lnSpc>
                <a:defRPr sz="3200" u="sng">
                  <a:latin typeface="Times New Roman"/>
                  <a:ea typeface="Times New Roman"/>
                  <a:cs typeface="Times New Roman"/>
                  <a:sym typeface="Times New Roman"/>
                </a:defRPr>
              </a:pPr>
              <a:r>
                <a:t>:Checkout</a:t>
              </a:r>
            </a:p>
            <a:p>
              <a:pPr defTabSz="1828800">
                <a:lnSpc>
                  <a:spcPct val="90000"/>
                </a:lnSpc>
                <a:defRPr sz="3200" u="sng">
                  <a:latin typeface="Times New Roman"/>
                  <a:ea typeface="Times New Roman"/>
                  <a:cs typeface="Times New Roman"/>
                  <a:sym typeface="Times New Roman"/>
                </a:defRPr>
              </a:pPr>
              <a:r>
                <a:t>GUI</a:t>
              </a:r>
            </a:p>
          </p:txBody>
        </p:sp>
        <p:sp>
          <p:nvSpPr>
            <p:cNvPr id="1336" name="Shape 1336"/>
            <p:cNvSpPr/>
            <p:nvPr/>
          </p:nvSpPr>
          <p:spPr>
            <a:xfrm flipH="1">
              <a:off x="6210302"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37" name="Shape 1337"/>
            <p:cNvSpPr/>
            <p:nvPr/>
          </p:nvSpPr>
          <p:spPr>
            <a:xfrm>
              <a:off x="6108701" y="1457778"/>
              <a:ext cx="209551" cy="82194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38" name="Shape 1338"/>
            <p:cNvSpPr/>
            <p:nvPr/>
          </p:nvSpPr>
          <p:spPr>
            <a:xfrm>
              <a:off x="327025" y="1537179"/>
              <a:ext cx="3063879"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defTabSz="1828800">
                <a:defRPr sz="3200">
                  <a:latin typeface="Times New Roman"/>
                  <a:ea typeface="Times New Roman"/>
                  <a:cs typeface="Times New Roman"/>
                  <a:sym typeface="Times New Roman"/>
                </a:defRPr>
              </a:pPr>
              <a:r>
                <a:t>&lt;&lt;uid, </a:t>
              </a:r>
            </a:p>
            <a:p>
              <a:pPr defTabSz="1828800">
                <a:defRPr sz="3200">
                  <a:latin typeface="Times New Roman"/>
                  <a:ea typeface="Times New Roman"/>
                  <a:cs typeface="Times New Roman"/>
                  <a:sym typeface="Times New Roman"/>
                </a:defRPr>
              </a:pPr>
              <a:r>
                <a:t>cnList&gt;&gt;</a:t>
              </a:r>
            </a:p>
          </p:txBody>
        </p:sp>
        <p:sp>
          <p:nvSpPr>
            <p:cNvPr id="1339" name="Shape 1339"/>
            <p:cNvSpPr/>
            <p:nvPr/>
          </p:nvSpPr>
          <p:spPr>
            <a:xfrm>
              <a:off x="8689975" y="101633"/>
              <a:ext cx="2060576"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40" name="Shape 1340"/>
            <p:cNvSpPr/>
            <p:nvPr/>
          </p:nvSpPr>
          <p:spPr>
            <a:xfrm>
              <a:off x="8632825" y="263607"/>
              <a:ext cx="1572935"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u="sng">
                  <a:latin typeface="Times New Roman"/>
                  <a:ea typeface="Times New Roman"/>
                  <a:cs typeface="Times New Roman"/>
                  <a:sym typeface="Times New Roman"/>
                </a:defRPr>
              </a:lvl1pPr>
            </a:lstStyle>
            <a:p>
              <a:pPr/>
              <a:r>
                <a:t>:DBMgr</a:t>
              </a:r>
            </a:p>
          </p:txBody>
        </p:sp>
        <p:sp>
          <p:nvSpPr>
            <p:cNvPr id="1341" name="Shape 1341"/>
            <p:cNvSpPr/>
            <p:nvPr/>
          </p:nvSpPr>
          <p:spPr>
            <a:xfrm flipH="1">
              <a:off x="9702801"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42" name="Shape 1342"/>
            <p:cNvSpPr/>
            <p:nvPr/>
          </p:nvSpPr>
          <p:spPr>
            <a:xfrm>
              <a:off x="9553575" y="1565761"/>
              <a:ext cx="257176" cy="139426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43" name="Shape 1343"/>
            <p:cNvSpPr/>
            <p:nvPr/>
          </p:nvSpPr>
          <p:spPr>
            <a:xfrm>
              <a:off x="6365875" y="1861129"/>
              <a:ext cx="30734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44" name="Shape 1344"/>
            <p:cNvSpPr/>
            <p:nvPr/>
          </p:nvSpPr>
          <p:spPr>
            <a:xfrm>
              <a:off x="6296025" y="1769025"/>
              <a:ext cx="2633187"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a:latin typeface="Times New Roman"/>
                  <a:ea typeface="Times New Roman"/>
                  <a:cs typeface="Times New Roman"/>
                  <a:sym typeface="Times New Roman"/>
                </a:defRPr>
              </a:pPr>
              <a:r>
                <a:t>u:=get</a:t>
              </a:r>
            </a:p>
            <a:p>
              <a:pPr algn="l" defTabSz="1828800">
                <a:defRPr sz="3200">
                  <a:latin typeface="Times New Roman"/>
                  <a:ea typeface="Times New Roman"/>
                  <a:cs typeface="Times New Roman"/>
                  <a:sym typeface="Times New Roman"/>
                </a:defRPr>
              </a:pPr>
              <a:r>
                <a:t>User(uid):User</a:t>
              </a:r>
            </a:p>
          </p:txBody>
        </p:sp>
        <p:sp>
          <p:nvSpPr>
            <p:cNvPr id="1345" name="Shape 1345"/>
            <p:cNvSpPr/>
            <p:nvPr/>
          </p:nvSpPr>
          <p:spPr>
            <a:xfrm flipH="1">
              <a:off x="463549" y="2591606"/>
              <a:ext cx="5" cy="7584256"/>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46" name="Shape 1346"/>
            <p:cNvSpPr/>
            <p:nvPr/>
          </p:nvSpPr>
          <p:spPr>
            <a:xfrm>
              <a:off x="9588500" y="4351102"/>
              <a:ext cx="301627" cy="7336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47" name="Shape 1347"/>
            <p:cNvSpPr/>
            <p:nvPr/>
          </p:nvSpPr>
          <p:spPr>
            <a:xfrm>
              <a:off x="6438901" y="4497197"/>
              <a:ext cx="31496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48" name="Shape 1348"/>
            <p:cNvSpPr/>
            <p:nvPr/>
          </p:nvSpPr>
          <p:spPr>
            <a:xfrm>
              <a:off x="6375401" y="4532133"/>
              <a:ext cx="2542699" cy="9696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70000"/>
                </a:lnSpc>
                <a:defRPr sz="3200">
                  <a:latin typeface="Times New Roman"/>
                  <a:ea typeface="Times New Roman"/>
                  <a:cs typeface="Times New Roman"/>
                  <a:sym typeface="Times New Roman"/>
                </a:defRPr>
              </a:pPr>
              <a:r>
                <a:t>b:=get</a:t>
              </a:r>
            </a:p>
            <a:p>
              <a:pPr algn="l" defTabSz="1828800">
                <a:lnSpc>
                  <a:spcPct val="70000"/>
                </a:lnSpc>
                <a:defRPr sz="3200">
                  <a:latin typeface="Times New Roman"/>
                  <a:ea typeface="Times New Roman"/>
                  <a:cs typeface="Times New Roman"/>
                  <a:sym typeface="Times New Roman"/>
                </a:defRPr>
              </a:pPr>
              <a:r>
                <a:t>Document(cn)</a:t>
              </a:r>
            </a:p>
          </p:txBody>
        </p:sp>
        <p:sp>
          <p:nvSpPr>
            <p:cNvPr id="1349" name="Shape 1349"/>
            <p:cNvSpPr/>
            <p:nvPr/>
          </p:nvSpPr>
          <p:spPr>
            <a:xfrm>
              <a:off x="11014075" y="101633"/>
              <a:ext cx="1762126" cy="990909"/>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50" name="Shape 1350"/>
            <p:cNvSpPr/>
            <p:nvPr/>
          </p:nvSpPr>
          <p:spPr>
            <a:xfrm>
              <a:off x="11058525" y="263607"/>
              <a:ext cx="1256427"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u="sng">
                  <a:latin typeface="Times New Roman"/>
                  <a:ea typeface="Times New Roman"/>
                  <a:cs typeface="Times New Roman"/>
                  <a:sym typeface="Times New Roman"/>
                </a:defRPr>
              </a:lvl1pPr>
            </a:lstStyle>
            <a:p>
              <a:pPr/>
              <a:r>
                <a:t>l:Loan</a:t>
              </a:r>
            </a:p>
          </p:txBody>
        </p:sp>
        <p:sp>
          <p:nvSpPr>
            <p:cNvPr id="1351" name="Shape 1351"/>
            <p:cNvSpPr/>
            <p:nvPr/>
          </p:nvSpPr>
          <p:spPr>
            <a:xfrm flipH="1">
              <a:off x="12176125" y="1127476"/>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52" name="Shape 1352"/>
            <p:cNvSpPr/>
            <p:nvPr/>
          </p:nvSpPr>
          <p:spPr>
            <a:xfrm>
              <a:off x="12065000" y="6183645"/>
              <a:ext cx="257177"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53" name="Shape 1353"/>
            <p:cNvSpPr/>
            <p:nvPr/>
          </p:nvSpPr>
          <p:spPr>
            <a:xfrm>
              <a:off x="6565900" y="6215405"/>
              <a:ext cx="2395063"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[a]create(u,d)</a:t>
              </a:r>
            </a:p>
          </p:txBody>
        </p:sp>
        <p:sp>
          <p:nvSpPr>
            <p:cNvPr id="1354" name="Shape 1354"/>
            <p:cNvSpPr/>
            <p:nvPr/>
          </p:nvSpPr>
          <p:spPr>
            <a:xfrm>
              <a:off x="9588500" y="6856955"/>
              <a:ext cx="222251" cy="99091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55" name="Shape 1355"/>
            <p:cNvSpPr/>
            <p:nvPr/>
          </p:nvSpPr>
          <p:spPr>
            <a:xfrm>
              <a:off x="7028002" y="7057042"/>
              <a:ext cx="1752323"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defTabSz="1828800">
                <a:lnSpc>
                  <a:spcPct val="70000"/>
                </a:lnSpc>
                <a:defRPr sz="3200">
                  <a:latin typeface="Times New Roman"/>
                  <a:ea typeface="Times New Roman"/>
                  <a:cs typeface="Times New Roman"/>
                  <a:sym typeface="Times New Roman"/>
                </a:defRPr>
              </a:lvl1pPr>
            </a:lstStyle>
            <a:p>
              <a:pPr/>
              <a:r>
                <a:t>[a]save(l)</a:t>
              </a:r>
            </a:p>
          </p:txBody>
        </p:sp>
        <p:sp>
          <p:nvSpPr>
            <p:cNvPr id="1356" name="Shape 1356"/>
            <p:cNvSpPr/>
            <p:nvPr/>
          </p:nvSpPr>
          <p:spPr>
            <a:xfrm>
              <a:off x="13550900" y="101633"/>
              <a:ext cx="2844800"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57" name="Shape 1357"/>
            <p:cNvSpPr/>
            <p:nvPr/>
          </p:nvSpPr>
          <p:spPr>
            <a:xfrm>
              <a:off x="13550898" y="336656"/>
              <a:ext cx="2204562"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u="sng">
                  <a:latin typeface="Times New Roman"/>
                  <a:ea typeface="Times New Roman"/>
                  <a:cs typeface="Times New Roman"/>
                  <a:sym typeface="Times New Roman"/>
                </a:defRPr>
              </a:lvl1pPr>
            </a:lstStyle>
            <a:p>
              <a:pPr/>
              <a:r>
                <a:t>d:Document</a:t>
              </a:r>
            </a:p>
          </p:txBody>
        </p:sp>
        <p:sp>
          <p:nvSpPr>
            <p:cNvPr id="1358" name="Shape 1358"/>
            <p:cNvSpPr/>
            <p:nvPr/>
          </p:nvSpPr>
          <p:spPr>
            <a:xfrm flipH="1">
              <a:off x="14874874" y="1165587"/>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59" name="Shape 1359"/>
            <p:cNvSpPr/>
            <p:nvPr/>
          </p:nvSpPr>
          <p:spPr>
            <a:xfrm>
              <a:off x="14763750" y="7797046"/>
              <a:ext cx="260350"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60" name="Shape 1360"/>
            <p:cNvSpPr/>
            <p:nvPr/>
          </p:nvSpPr>
          <p:spPr>
            <a:xfrm>
              <a:off x="6400801" y="8016190"/>
              <a:ext cx="8378826"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61" name="Shape 1361"/>
            <p:cNvSpPr/>
            <p:nvPr/>
          </p:nvSpPr>
          <p:spPr>
            <a:xfrm>
              <a:off x="7572375" y="8041598"/>
              <a:ext cx="3685501"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[a]setAvailable(false)</a:t>
              </a:r>
            </a:p>
          </p:txBody>
        </p:sp>
        <p:sp>
          <p:nvSpPr>
            <p:cNvPr id="1362" name="Shape 1362"/>
            <p:cNvSpPr/>
            <p:nvPr/>
          </p:nvSpPr>
          <p:spPr>
            <a:xfrm>
              <a:off x="9588500" y="8673618"/>
              <a:ext cx="301627" cy="660608"/>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63" name="Shape 1363"/>
            <p:cNvSpPr/>
            <p:nvPr/>
          </p:nvSpPr>
          <p:spPr>
            <a:xfrm>
              <a:off x="6400801" y="8749842"/>
              <a:ext cx="31877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64" name="Shape 1364"/>
            <p:cNvSpPr/>
            <p:nvPr/>
          </p:nvSpPr>
          <p:spPr>
            <a:xfrm>
              <a:off x="6343651" y="8816539"/>
              <a:ext cx="1842612"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lnSpc>
                  <a:spcPct val="70000"/>
                </a:lnSpc>
                <a:defRPr sz="3200">
                  <a:latin typeface="Times New Roman"/>
                  <a:ea typeface="Times New Roman"/>
                  <a:cs typeface="Times New Roman"/>
                  <a:sym typeface="Times New Roman"/>
                </a:defRPr>
              </a:lvl1pPr>
            </a:lstStyle>
            <a:p>
              <a:pPr/>
              <a:r>
                <a:t>[a]save(d)</a:t>
              </a:r>
            </a:p>
          </p:txBody>
        </p:sp>
        <p:sp>
          <p:nvSpPr>
            <p:cNvPr id="1365" name="Shape 1365"/>
            <p:cNvSpPr/>
            <p:nvPr/>
          </p:nvSpPr>
          <p:spPr>
            <a:xfrm>
              <a:off x="6327775" y="6256694"/>
              <a:ext cx="581025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66" name="Shape 1366"/>
            <p:cNvSpPr/>
            <p:nvPr/>
          </p:nvSpPr>
          <p:spPr>
            <a:xfrm>
              <a:off x="6327775" y="3179162"/>
              <a:ext cx="749302" cy="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67" name="Shape 1367"/>
            <p:cNvSpPr/>
            <p:nvPr/>
          </p:nvSpPr>
          <p:spPr>
            <a:xfrm flipH="1">
              <a:off x="6327775" y="3766721"/>
              <a:ext cx="7493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68" name="Shape 1368"/>
            <p:cNvSpPr/>
            <p:nvPr/>
          </p:nvSpPr>
          <p:spPr>
            <a:xfrm flipH="1">
              <a:off x="3289298" y="1016317"/>
              <a:ext cx="6" cy="9051564"/>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69" name="Shape 1369"/>
            <p:cNvSpPr/>
            <p:nvPr/>
          </p:nvSpPr>
          <p:spPr>
            <a:xfrm>
              <a:off x="3140075" y="1419666"/>
              <a:ext cx="187327" cy="8060656"/>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70" name="Shape 1370"/>
            <p:cNvSpPr/>
            <p:nvPr/>
          </p:nvSpPr>
          <p:spPr>
            <a:xfrm>
              <a:off x="1273175" y="1568302"/>
              <a:ext cx="18669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71" name="Shape 1371"/>
            <p:cNvSpPr/>
            <p:nvPr/>
          </p:nvSpPr>
          <p:spPr>
            <a:xfrm>
              <a:off x="5210175" y="101633"/>
              <a:ext cx="2127253"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72" name="Shape 1372"/>
            <p:cNvSpPr/>
            <p:nvPr/>
          </p:nvSpPr>
          <p:spPr>
            <a:xfrm>
              <a:off x="5191125" y="1"/>
              <a:ext cx="1866028"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u="sng">
                  <a:latin typeface="Times New Roman"/>
                  <a:ea typeface="Times New Roman"/>
                  <a:cs typeface="Times New Roman"/>
                  <a:sym typeface="Times New Roman"/>
                </a:defRPr>
              </a:pPr>
              <a:r>
                <a:t>:Checkout</a:t>
              </a:r>
            </a:p>
            <a:p>
              <a:pPr algn="l" defTabSz="1828800">
                <a:defRPr sz="3200" u="sng">
                  <a:latin typeface="Times New Roman"/>
                  <a:ea typeface="Times New Roman"/>
                  <a:cs typeface="Times New Roman"/>
                  <a:sym typeface="Times New Roman"/>
                </a:defRPr>
              </a:pPr>
              <a:r>
                <a:t>Controller</a:t>
              </a:r>
            </a:p>
          </p:txBody>
        </p:sp>
        <p:sp>
          <p:nvSpPr>
            <p:cNvPr id="1373" name="Shape 1373"/>
            <p:cNvSpPr/>
            <p:nvPr/>
          </p:nvSpPr>
          <p:spPr>
            <a:xfrm>
              <a:off x="3336925" y="1715034"/>
              <a:ext cx="2851153"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74" name="Shape 1374"/>
            <p:cNvSpPr/>
            <p:nvPr/>
          </p:nvSpPr>
          <p:spPr>
            <a:xfrm>
              <a:off x="3238501" y="1641985"/>
              <a:ext cx="320675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200">
                  <a:latin typeface="Times New Roman"/>
                  <a:ea typeface="Times New Roman"/>
                  <a:cs typeface="Times New Roman"/>
                  <a:sym typeface="Times New Roman"/>
                </a:defRPr>
              </a:pPr>
              <a:r>
                <a:t>msg:=check-</a:t>
              </a:r>
            </a:p>
            <a:p>
              <a:pPr algn="l" defTabSz="1828800">
                <a:defRPr sz="3200">
                  <a:latin typeface="Times New Roman"/>
                  <a:ea typeface="Times New Roman"/>
                  <a:cs typeface="Times New Roman"/>
                  <a:sym typeface="Times New Roman"/>
                </a:defRPr>
              </a:pPr>
              <a:r>
                <a:t>out(uid, cnList)</a:t>
              </a:r>
            </a:p>
          </p:txBody>
        </p:sp>
        <p:sp>
          <p:nvSpPr>
            <p:cNvPr id="1375" name="Shape 1375"/>
            <p:cNvSpPr/>
            <p:nvPr/>
          </p:nvSpPr>
          <p:spPr>
            <a:xfrm>
              <a:off x="6985000" y="2769461"/>
              <a:ext cx="513080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200">
                  <a:latin typeface="Times New Roman"/>
                  <a:ea typeface="Times New Roman"/>
                  <a:cs typeface="Times New Roman"/>
                  <a:sym typeface="Times New Roman"/>
                </a:defRPr>
              </a:pPr>
              <a:r>
                <a:t>[u!=null]</a:t>
              </a:r>
            </a:p>
            <a:p>
              <a:pPr algn="l" defTabSz="1828800">
                <a:lnSpc>
                  <a:spcPct val="75000"/>
                </a:lnSpc>
                <a:defRPr sz="3200">
                  <a:latin typeface="Times New Roman"/>
                  <a:ea typeface="Times New Roman"/>
                  <a:cs typeface="Times New Roman"/>
                  <a:sym typeface="Times New Roman"/>
                </a:defRPr>
              </a:pPr>
              <a:r>
                <a:t>process(cnList)</a:t>
              </a:r>
            </a:p>
          </p:txBody>
        </p:sp>
        <p:sp>
          <p:nvSpPr>
            <p:cNvPr id="1376" name="Shape 1376"/>
            <p:cNvSpPr/>
            <p:nvPr/>
          </p:nvSpPr>
          <p:spPr>
            <a:xfrm>
              <a:off x="6242051" y="3620625"/>
              <a:ext cx="158751" cy="5859697"/>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77" name="Shape 1377"/>
            <p:cNvSpPr/>
            <p:nvPr/>
          </p:nvSpPr>
          <p:spPr>
            <a:xfrm>
              <a:off x="7086601" y="3179162"/>
              <a:ext cx="1" cy="587562"/>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78" name="Shape 1378"/>
            <p:cNvSpPr/>
            <p:nvPr/>
          </p:nvSpPr>
          <p:spPr>
            <a:xfrm>
              <a:off x="14687550" y="5230850"/>
              <a:ext cx="301626" cy="733654"/>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79" name="Shape 1379"/>
            <p:cNvSpPr/>
            <p:nvPr/>
          </p:nvSpPr>
          <p:spPr>
            <a:xfrm>
              <a:off x="6438901" y="5376946"/>
              <a:ext cx="8248650"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80" name="Shape 1380"/>
            <p:cNvSpPr/>
            <p:nvPr/>
          </p:nvSpPr>
          <p:spPr>
            <a:xfrm>
              <a:off x="9677400" y="5326129"/>
              <a:ext cx="2809400"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a:=isAvailable()</a:t>
              </a:r>
            </a:p>
          </p:txBody>
        </p:sp>
        <p:sp>
          <p:nvSpPr>
            <p:cNvPr id="1381" name="Shape 1381"/>
            <p:cNvSpPr/>
            <p:nvPr/>
          </p:nvSpPr>
          <p:spPr>
            <a:xfrm>
              <a:off x="6438901" y="6990346"/>
              <a:ext cx="3149602" cy="2"/>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82" name="Shape 1382"/>
            <p:cNvSpPr/>
            <p:nvPr/>
          </p:nvSpPr>
          <p:spPr>
            <a:xfrm flipH="1">
              <a:off x="473075" y="9365983"/>
              <a:ext cx="2616203" cy="3"/>
            </a:xfrm>
            <a:prstGeom prst="line">
              <a:avLst/>
            </a:prstGeom>
            <a:noFill/>
            <a:ln w="25400" cap="flat">
              <a:solidFill>
                <a:srgbClr val="000000"/>
              </a:solidFill>
              <a:prstDash val="lgDash"/>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83" name="Shape 1383"/>
            <p:cNvSpPr/>
            <p:nvPr/>
          </p:nvSpPr>
          <p:spPr>
            <a:xfrm>
              <a:off x="660401" y="9340576"/>
              <a:ext cx="1789828"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&lt;&lt;msg&gt;&gt;</a:t>
              </a:r>
            </a:p>
          </p:txBody>
        </p:sp>
        <p:sp>
          <p:nvSpPr>
            <p:cNvPr id="1384" name="Shape 1384"/>
            <p:cNvSpPr/>
            <p:nvPr/>
          </p:nvSpPr>
          <p:spPr>
            <a:xfrm>
              <a:off x="3540125" y="3922343"/>
              <a:ext cx="12328526" cy="582793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385" name="Shape 1385"/>
            <p:cNvSpPr/>
            <p:nvPr/>
          </p:nvSpPr>
          <p:spPr>
            <a:xfrm>
              <a:off x="3540125" y="3922343"/>
              <a:ext cx="2506292" cy="1437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7" y="21600"/>
                  </a:moveTo>
                  <a:lnTo>
                    <a:pt x="0" y="21600"/>
                  </a:lnTo>
                  <a:lnTo>
                    <a:pt x="0" y="0"/>
                  </a:lnTo>
                  <a:lnTo>
                    <a:pt x="21600" y="0"/>
                  </a:lnTo>
                  <a:lnTo>
                    <a:pt x="21600" y="17243"/>
                  </a:lnTo>
                  <a:lnTo>
                    <a:pt x="17277" y="21600"/>
                  </a:lnTo>
                </a:path>
              </a:pathLst>
            </a:custGeom>
            <a:noFill/>
            <a:ln w="12700" cap="rnd">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386" name="Shape 1386"/>
            <p:cNvSpPr/>
            <p:nvPr/>
          </p:nvSpPr>
          <p:spPr>
            <a:xfrm>
              <a:off x="3644901" y="3906464"/>
              <a:ext cx="2479677" cy="1392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3200">
                  <a:latin typeface="Times New Roman"/>
                  <a:ea typeface="Times New Roman"/>
                  <a:cs typeface="Times New Roman"/>
                  <a:sym typeface="Times New Roman"/>
                </a:defRPr>
              </a:pPr>
              <a:r>
                <a:t>Loop</a:t>
              </a:r>
            </a:p>
            <a:p>
              <a:pPr algn="l" defTabSz="1828800">
                <a:defRPr sz="3200">
                  <a:latin typeface="Times New Roman"/>
                  <a:ea typeface="Times New Roman"/>
                  <a:cs typeface="Times New Roman"/>
                  <a:sym typeface="Times New Roman"/>
                </a:defRPr>
              </a:pPr>
              <a:r>
                <a:t>(for each cn in cnList)</a:t>
              </a:r>
            </a:p>
          </p:txBody>
        </p:sp>
      </p:grpSp>
      <p:grpSp>
        <p:nvGrpSpPr>
          <p:cNvPr id="1394" name="Group 1394"/>
          <p:cNvGrpSpPr/>
          <p:nvPr/>
        </p:nvGrpSpPr>
        <p:grpSpPr>
          <a:xfrm>
            <a:off x="11649072" y="4295776"/>
            <a:ext cx="5267329" cy="923922"/>
            <a:chOff x="-2" y="1"/>
            <a:chExt cx="5267327" cy="923921"/>
          </a:xfrm>
        </p:grpSpPr>
        <p:grpSp>
          <p:nvGrpSpPr>
            <p:cNvPr id="1391" name="Group 1391"/>
            <p:cNvGrpSpPr/>
            <p:nvPr/>
          </p:nvGrpSpPr>
          <p:grpSpPr>
            <a:xfrm>
              <a:off x="2021255" y="1"/>
              <a:ext cx="3246071" cy="758254"/>
              <a:chOff x="0" y="1"/>
              <a:chExt cx="3246069" cy="758252"/>
            </a:xfrm>
          </p:grpSpPr>
          <p:sp>
            <p:nvSpPr>
              <p:cNvPr id="1388" name="Shape 1388"/>
              <p:cNvSpPr/>
              <p:nvPr/>
            </p:nvSpPr>
            <p:spPr>
              <a:xfrm>
                <a:off x="0" y="1"/>
                <a:ext cx="3246070" cy="758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000000"/>
                </a:solidFill>
                <a:prstDash val="solid"/>
                <a:round/>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sp>
            <p:nvSpPr>
              <p:cNvPr id="1389" name="Shape 1389"/>
              <p:cNvSpPr/>
              <p:nvPr/>
            </p:nvSpPr>
            <p:spPr>
              <a:xfrm>
                <a:off x="2840308" y="663471"/>
                <a:ext cx="405762" cy="947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sp>
            <p:nvSpPr>
              <p:cNvPr id="1390" name="Shape 1390"/>
              <p:cNvSpPr/>
              <p:nvPr/>
            </p:nvSpPr>
            <p:spPr>
              <a:xfrm>
                <a:off x="2840308" y="663471"/>
                <a:ext cx="405762" cy="947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grpSp>
        <p:sp>
          <p:nvSpPr>
            <p:cNvPr id="1392" name="Shape 1392"/>
            <p:cNvSpPr/>
            <p:nvPr/>
          </p:nvSpPr>
          <p:spPr>
            <a:xfrm>
              <a:off x="1995870" y="41418"/>
              <a:ext cx="2858811"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attribute of User</a:t>
              </a:r>
            </a:p>
          </p:txBody>
        </p:sp>
        <p:sp>
          <p:nvSpPr>
            <p:cNvPr id="1393" name="Shape 1393"/>
            <p:cNvSpPr/>
            <p:nvPr/>
          </p:nvSpPr>
          <p:spPr>
            <a:xfrm flipV="1">
              <a:off x="-3" y="433289"/>
              <a:ext cx="2037128" cy="490635"/>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395" name="Shape 1395"/>
          <p:cNvSpPr/>
          <p:nvPr/>
        </p:nvSpPr>
        <p:spPr>
          <a:xfrm>
            <a:off x="10915650" y="5165725"/>
            <a:ext cx="762000" cy="644525"/>
          </a:xfrm>
          <a:prstGeom prst="roundRect">
            <a:avLst>
              <a:gd name="adj" fmla="val 16667"/>
            </a:avLst>
          </a:prstGeom>
          <a:ln w="50800">
            <a:solidFill>
              <a:srgbClr val="FF3300"/>
            </a:solidFill>
          </a:ln>
        </p:spPr>
        <p:txBody>
          <a:bodyPr tIns="91439" bIns="91439" anchor="ctr"/>
          <a:lstStyle/>
          <a:p>
            <a:pPr algn="l" defTabSz="1828800">
              <a:defRPr sz="3600">
                <a:latin typeface="Arial"/>
                <a:ea typeface="Arial"/>
                <a:cs typeface="Arial"/>
                <a:sym typeface="Arial"/>
              </a:defRPr>
            </a:pPr>
          </a:p>
        </p:txBody>
      </p:sp>
      <p:grpSp>
        <p:nvGrpSpPr>
          <p:cNvPr id="1398" name="Group 1398"/>
          <p:cNvGrpSpPr/>
          <p:nvPr/>
        </p:nvGrpSpPr>
        <p:grpSpPr>
          <a:xfrm>
            <a:off x="11852275" y="7702549"/>
            <a:ext cx="4111625" cy="1177927"/>
            <a:chOff x="0" y="0"/>
            <a:chExt cx="4111624" cy="1177925"/>
          </a:xfrm>
        </p:grpSpPr>
        <p:sp>
          <p:nvSpPr>
            <p:cNvPr id="1396" name="Shape 1396"/>
            <p:cNvSpPr/>
            <p:nvPr/>
          </p:nvSpPr>
          <p:spPr>
            <a:xfrm>
              <a:off x="1974849" y="390523"/>
              <a:ext cx="2136776" cy="787403"/>
            </a:xfrm>
            <a:prstGeom prst="roundRect">
              <a:avLst>
                <a:gd name="adj" fmla="val 16667"/>
              </a:avLst>
            </a:prstGeom>
            <a:noFill/>
            <a:ln w="50800" cap="flat">
              <a:solidFill>
                <a:srgbClr val="FF3300"/>
              </a:solidFill>
              <a:prstDash val="solid"/>
              <a:round/>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sp>
          <p:nvSpPr>
            <p:cNvPr id="1397" name="Shape 1397"/>
            <p:cNvSpPr/>
            <p:nvPr/>
          </p:nvSpPr>
          <p:spPr>
            <a:xfrm>
              <a:off x="0" y="-1"/>
              <a:ext cx="762000" cy="644527"/>
            </a:xfrm>
            <a:prstGeom prst="roundRect">
              <a:avLst>
                <a:gd name="adj" fmla="val 16667"/>
              </a:avLst>
            </a:prstGeom>
            <a:noFill/>
            <a:ln w="508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399" name="Shape 1399"/>
          <p:cNvSpPr/>
          <p:nvPr/>
        </p:nvSpPr>
        <p:spPr>
          <a:xfrm>
            <a:off x="13890625" y="10829925"/>
            <a:ext cx="1047750" cy="787400"/>
          </a:xfrm>
          <a:prstGeom prst="roundRect">
            <a:avLst>
              <a:gd name="adj" fmla="val 16667"/>
            </a:avLst>
          </a:prstGeom>
          <a:ln w="50800">
            <a:solidFill>
              <a:srgbClr val="0000FF"/>
            </a:solidFill>
          </a:ln>
        </p:spPr>
        <p:txBody>
          <a:bodyPr tIns="91439" bIns="91439" anchor="ctr"/>
          <a:lstStyle/>
          <a:p>
            <a:pPr defTabSz="1828800">
              <a:defRPr sz="3200">
                <a:latin typeface="Times New Roman"/>
                <a:ea typeface="Times New Roman"/>
                <a:cs typeface="Times New Roman"/>
                <a:sym typeface="Times New Roman"/>
              </a:defRPr>
            </a:pPr>
          </a:p>
        </p:txBody>
      </p:sp>
      <p:grpSp>
        <p:nvGrpSpPr>
          <p:cNvPr id="1406" name="Group 1406"/>
          <p:cNvGrpSpPr/>
          <p:nvPr/>
        </p:nvGrpSpPr>
        <p:grpSpPr>
          <a:xfrm>
            <a:off x="14890749" y="11614150"/>
            <a:ext cx="4403726" cy="1577976"/>
            <a:chOff x="0" y="0"/>
            <a:chExt cx="4403725" cy="1577974"/>
          </a:xfrm>
        </p:grpSpPr>
        <p:grpSp>
          <p:nvGrpSpPr>
            <p:cNvPr id="1403" name="Group 1403"/>
            <p:cNvGrpSpPr/>
            <p:nvPr/>
          </p:nvGrpSpPr>
          <p:grpSpPr>
            <a:xfrm>
              <a:off x="1158039" y="823842"/>
              <a:ext cx="3245686" cy="754134"/>
              <a:chOff x="0" y="1"/>
              <a:chExt cx="3245685" cy="754132"/>
            </a:xfrm>
          </p:grpSpPr>
          <p:sp>
            <p:nvSpPr>
              <p:cNvPr id="1400" name="Shape 1400"/>
              <p:cNvSpPr/>
              <p:nvPr/>
            </p:nvSpPr>
            <p:spPr>
              <a:xfrm>
                <a:off x="0" y="1"/>
                <a:ext cx="3245686" cy="754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000000"/>
                </a:solidFill>
                <a:prstDash val="solid"/>
                <a:round/>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sp>
            <p:nvSpPr>
              <p:cNvPr id="1401" name="Shape 1401"/>
              <p:cNvSpPr/>
              <p:nvPr/>
            </p:nvSpPr>
            <p:spPr>
              <a:xfrm>
                <a:off x="2839972" y="659866"/>
                <a:ext cx="405714" cy="94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sp>
            <p:nvSpPr>
              <p:cNvPr id="1402" name="Shape 1402"/>
              <p:cNvSpPr/>
              <p:nvPr/>
            </p:nvSpPr>
            <p:spPr>
              <a:xfrm>
                <a:off x="2839972" y="659866"/>
                <a:ext cx="405714" cy="94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defTabSz="1828800">
                  <a:defRPr sz="3200">
                    <a:latin typeface="Times New Roman"/>
                    <a:ea typeface="Times New Roman"/>
                    <a:cs typeface="Times New Roman"/>
                    <a:sym typeface="Times New Roman"/>
                  </a:defRPr>
                </a:pPr>
              </a:p>
            </p:txBody>
          </p:sp>
        </p:grpSp>
        <p:sp>
          <p:nvSpPr>
            <p:cNvPr id="1404" name="Shape 1404"/>
            <p:cNvSpPr/>
            <p:nvPr/>
          </p:nvSpPr>
          <p:spPr>
            <a:xfrm>
              <a:off x="1132657" y="865033"/>
              <a:ext cx="2995043"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attribute value</a:t>
              </a:r>
            </a:p>
          </p:txBody>
        </p:sp>
        <p:sp>
          <p:nvSpPr>
            <p:cNvPr id="1405" name="Shape 1405"/>
            <p:cNvSpPr/>
            <p:nvPr/>
          </p:nvSpPr>
          <p:spPr>
            <a:xfrm>
              <a:off x="-1" y="0"/>
              <a:ext cx="1139006" cy="798496"/>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1414" name="Group 1414"/>
          <p:cNvGrpSpPr/>
          <p:nvPr/>
        </p:nvGrpSpPr>
        <p:grpSpPr>
          <a:xfrm>
            <a:off x="12623801" y="7489827"/>
            <a:ext cx="7699375" cy="1396998"/>
            <a:chOff x="1" y="2"/>
            <a:chExt cx="7699373" cy="1396997"/>
          </a:xfrm>
        </p:grpSpPr>
        <p:grpSp>
          <p:nvGrpSpPr>
            <p:cNvPr id="1410" name="Group 1410"/>
            <p:cNvGrpSpPr/>
            <p:nvPr/>
          </p:nvGrpSpPr>
          <p:grpSpPr>
            <a:xfrm>
              <a:off x="4451350" y="2"/>
              <a:ext cx="3248026" cy="1396998"/>
              <a:chOff x="0" y="2"/>
              <a:chExt cx="3248024" cy="1396997"/>
            </a:xfrm>
          </p:grpSpPr>
          <p:sp>
            <p:nvSpPr>
              <p:cNvPr id="1407" name="Shape 1407"/>
              <p:cNvSpPr/>
              <p:nvPr/>
            </p:nvSpPr>
            <p:spPr>
              <a:xfrm>
                <a:off x="0" y="2"/>
                <a:ext cx="3248025" cy="1396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08" name="Shape 1408"/>
              <p:cNvSpPr/>
              <p:nvPr/>
            </p:nvSpPr>
            <p:spPr>
              <a:xfrm>
                <a:off x="2842018" y="1222374"/>
                <a:ext cx="406007" cy="174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09" name="Shape 1409"/>
              <p:cNvSpPr/>
              <p:nvPr/>
            </p:nvSpPr>
            <p:spPr>
              <a:xfrm>
                <a:off x="2842018" y="1222374"/>
                <a:ext cx="406007" cy="174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411" name="Shape 1411"/>
            <p:cNvSpPr/>
            <p:nvPr/>
          </p:nvSpPr>
          <p:spPr>
            <a:xfrm>
              <a:off x="4578350" y="107951"/>
              <a:ext cx="2974976"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attributes of Document</a:t>
              </a:r>
            </a:p>
          </p:txBody>
        </p:sp>
        <p:sp>
          <p:nvSpPr>
            <p:cNvPr id="1412" name="Shape 1412"/>
            <p:cNvSpPr/>
            <p:nvPr/>
          </p:nvSpPr>
          <p:spPr>
            <a:xfrm flipV="1">
              <a:off x="3422650" y="320675"/>
              <a:ext cx="1069977" cy="434976"/>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13" name="Shape 1413"/>
            <p:cNvSpPr/>
            <p:nvPr/>
          </p:nvSpPr>
          <p:spPr>
            <a:xfrm>
              <a:off x="1" y="330199"/>
              <a:ext cx="4473576" cy="317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4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3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8" grpId="3"/>
      <p:bldP build="whole" bldLvl="1" animBg="1" rev="0" advAuto="0" spid="1399" grpId="5"/>
      <p:bldP build="whole" bldLvl="1" animBg="1" rev="0" advAuto="0" spid="1406" grpId="6"/>
      <p:bldP build="whole" bldLvl="1" animBg="1" rev="0" advAuto="0" spid="1395" grpId="1"/>
      <p:bldP build="whole" bldLvl="1" animBg="1" rev="0" advAuto="0" spid="1394" grpId="2"/>
      <p:bldP build="whole" bldLvl="1" animBg="1" rev="0" advAuto="0" spid="1414" grpId="4"/>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Making Requirements Testable</a:t>
            </a:r>
          </a:p>
        </p:txBody>
      </p:sp>
      <p:sp>
        <p:nvSpPr>
          <p:cNvPr id="184" name="Shape 184"/>
          <p:cNvSpPr/>
          <p:nvPr>
            <p:ph type="body" idx="1"/>
          </p:nvPr>
        </p:nvSpPr>
        <p:spPr>
          <a:prstGeom prst="rect">
            <a:avLst/>
          </a:prstGeom>
        </p:spPr>
        <p:txBody>
          <a:bodyPr/>
          <a:lstStyle/>
          <a:p>
            <a:pPr marL="495300" indent="-495300" defTabSz="643889">
              <a:spcBef>
                <a:spcPts val="4600"/>
              </a:spcBef>
              <a:defRPr sz="4055"/>
            </a:pPr>
            <a:r>
              <a:t>Fit criteria form objective standards for judging whether a  proposed solution satisfies the requirements</a:t>
            </a:r>
          </a:p>
          <a:p>
            <a:pPr lvl="1" marL="990600" indent="-495300" defTabSz="643889">
              <a:spcBef>
                <a:spcPts val="4600"/>
              </a:spcBef>
              <a:defRPr sz="4055"/>
            </a:pPr>
            <a:r>
              <a:t>It is easy to set fit criteria for quantifyable requirements</a:t>
            </a:r>
          </a:p>
          <a:p>
            <a:pPr lvl="1" marL="990600" indent="-495300" defTabSz="643889">
              <a:spcBef>
                <a:spcPts val="4600"/>
              </a:spcBef>
              <a:defRPr sz="4055"/>
            </a:pPr>
            <a:r>
              <a:t>It is hard for subjective quality requirements</a:t>
            </a:r>
          </a:p>
          <a:p>
            <a:pPr marL="495300" indent="-495300" defTabSz="643889">
              <a:spcBef>
                <a:spcPts val="4600"/>
              </a:spcBef>
              <a:defRPr sz="4055"/>
            </a:pPr>
            <a:r>
              <a:t>Three ways to help make requirements testable</a:t>
            </a:r>
          </a:p>
          <a:p>
            <a:pPr lvl="1" marL="990600" indent="-495300" defTabSz="643889">
              <a:spcBef>
                <a:spcPts val="4600"/>
              </a:spcBef>
              <a:defRPr sz="4055"/>
            </a:pPr>
            <a:r>
              <a:t>Specify a quantitave description for each adverb and adjective</a:t>
            </a:r>
          </a:p>
          <a:p>
            <a:pPr lvl="1" marL="990600" indent="-495300" defTabSz="643889">
              <a:spcBef>
                <a:spcPts val="4600"/>
              </a:spcBef>
              <a:defRPr sz="4055"/>
            </a:pPr>
            <a:r>
              <a:t>Replace pronouns with specific names of entities</a:t>
            </a:r>
          </a:p>
          <a:p>
            <a:pPr lvl="1" marL="990600" indent="-495300" defTabSz="643889">
              <a:spcBef>
                <a:spcPts val="4600"/>
              </a:spcBef>
              <a:defRPr sz="4055"/>
            </a:pPr>
            <a:r>
              <a:t>Make sure that every noun is defined in exactly one place in the requirements documents</a:t>
            </a:r>
          </a:p>
        </p:txBody>
      </p:sp>
    </p:spTree>
  </p:cSld>
  <p:clrMapOvr>
    <a:masterClrMapping/>
  </p:clrMapOvr>
  <p:transition xmlns:p14="http://schemas.microsoft.com/office/powerpoint/2010/main" spd="med" advClick="1" p14:dur="1000"/>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6" name="Shape 1416"/>
          <p:cNvSpPr/>
          <p:nvPr>
            <p:ph type="title"/>
          </p:nvPr>
        </p:nvSpPr>
        <p:spPr>
          <a:xfrm>
            <a:off x="6432550" y="546100"/>
            <a:ext cx="13989050" cy="2289175"/>
          </a:xfrm>
          <a:prstGeom prst="rect">
            <a:avLst/>
          </a:prstGeom>
        </p:spPr>
        <p:txBody>
          <a:bodyPr/>
          <a:lstStyle>
            <a:lvl1pPr algn="l"/>
          </a:lstStyle>
          <a:p>
            <a:pPr/>
            <a:r>
              <a:t>Fill In Attributes</a:t>
            </a:r>
          </a:p>
        </p:txBody>
      </p:sp>
      <p:sp>
        <p:nvSpPr>
          <p:cNvPr id="1417" name="Shape 1417"/>
          <p:cNvSpPr/>
          <p:nvPr/>
        </p:nvSpPr>
        <p:spPr>
          <a:xfrm>
            <a:off x="4235450" y="4000500"/>
            <a:ext cx="3424159"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display(msg:String)</a:t>
            </a:r>
          </a:p>
        </p:txBody>
      </p:sp>
      <p:sp>
        <p:nvSpPr>
          <p:cNvPr id="1418" name="Shape 1418"/>
          <p:cNvSpPr/>
          <p:nvPr/>
        </p:nvSpPr>
        <p:spPr>
          <a:xfrm>
            <a:off x="12474575" y="3498850"/>
            <a:ext cx="2619375" cy="11811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419" name="Shape 1419"/>
          <p:cNvSpPr/>
          <p:nvPr/>
        </p:nvSpPr>
        <p:spPr>
          <a:xfrm>
            <a:off x="12982575" y="3409950"/>
            <a:ext cx="962938"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User</a:t>
            </a:r>
          </a:p>
        </p:txBody>
      </p:sp>
      <p:sp>
        <p:nvSpPr>
          <p:cNvPr id="1420" name="Shape 1420"/>
          <p:cNvSpPr/>
          <p:nvPr/>
        </p:nvSpPr>
        <p:spPr>
          <a:xfrm>
            <a:off x="12477750" y="4013200"/>
            <a:ext cx="2644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421" name="Shape 1421"/>
          <p:cNvSpPr/>
          <p:nvPr/>
        </p:nvSpPr>
        <p:spPr>
          <a:xfrm>
            <a:off x="12471400" y="4527550"/>
            <a:ext cx="2644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422" name="Shape 1422"/>
          <p:cNvSpPr/>
          <p:nvPr/>
        </p:nvSpPr>
        <p:spPr>
          <a:xfrm>
            <a:off x="10299700" y="8909050"/>
            <a:ext cx="1888451"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Document</a:t>
            </a:r>
          </a:p>
        </p:txBody>
      </p:sp>
      <p:grpSp>
        <p:nvGrpSpPr>
          <p:cNvPr id="1426" name="Group 1426"/>
          <p:cNvGrpSpPr/>
          <p:nvPr/>
        </p:nvGrpSpPr>
        <p:grpSpPr>
          <a:xfrm>
            <a:off x="8832852" y="8845550"/>
            <a:ext cx="5191123" cy="3486150"/>
            <a:chOff x="2" y="0"/>
            <a:chExt cx="5191122" cy="3486150"/>
          </a:xfrm>
        </p:grpSpPr>
        <p:sp>
          <p:nvSpPr>
            <p:cNvPr id="1423" name="Shape 1423"/>
            <p:cNvSpPr/>
            <p:nvPr/>
          </p:nvSpPr>
          <p:spPr>
            <a:xfrm>
              <a:off x="11619" y="0"/>
              <a:ext cx="5179506" cy="348615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24" name="Shape 1424"/>
            <p:cNvSpPr/>
            <p:nvPr/>
          </p:nvSpPr>
          <p:spPr>
            <a:xfrm>
              <a:off x="11618" y="705491"/>
              <a:ext cx="5149299" cy="4"/>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25" name="Shape 1425"/>
            <p:cNvSpPr/>
            <p:nvPr/>
          </p:nvSpPr>
          <p:spPr>
            <a:xfrm>
              <a:off x="2" y="2119653"/>
              <a:ext cx="5177181" cy="4"/>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427" name="Shape 1427"/>
          <p:cNvSpPr/>
          <p:nvPr/>
        </p:nvSpPr>
        <p:spPr>
          <a:xfrm>
            <a:off x="16894175" y="7797800"/>
            <a:ext cx="1030605"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Loan</a:t>
            </a:r>
          </a:p>
        </p:txBody>
      </p:sp>
      <p:grpSp>
        <p:nvGrpSpPr>
          <p:cNvPr id="1431" name="Group 1431"/>
          <p:cNvGrpSpPr/>
          <p:nvPr/>
        </p:nvGrpSpPr>
        <p:grpSpPr>
          <a:xfrm>
            <a:off x="14782800" y="7740650"/>
            <a:ext cx="5121275" cy="2959100"/>
            <a:chOff x="0" y="0"/>
            <a:chExt cx="5121274" cy="2959100"/>
          </a:xfrm>
        </p:grpSpPr>
        <p:sp>
          <p:nvSpPr>
            <p:cNvPr id="1428" name="Shape 1428"/>
            <p:cNvSpPr/>
            <p:nvPr/>
          </p:nvSpPr>
          <p:spPr>
            <a:xfrm>
              <a:off x="16398" y="0"/>
              <a:ext cx="5104877" cy="295910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29" name="Shape 1429"/>
            <p:cNvSpPr/>
            <p:nvPr/>
          </p:nvSpPr>
          <p:spPr>
            <a:xfrm>
              <a:off x="16398" y="742151"/>
              <a:ext cx="5104875" cy="4"/>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30" name="Shape 1430"/>
            <p:cNvSpPr/>
            <p:nvPr/>
          </p:nvSpPr>
          <p:spPr>
            <a:xfrm>
              <a:off x="0" y="2232803"/>
              <a:ext cx="5104877" cy="4"/>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432" name="Shape 1432"/>
          <p:cNvSpPr/>
          <p:nvPr/>
        </p:nvSpPr>
        <p:spPr>
          <a:xfrm>
            <a:off x="5581650" y="3054350"/>
            <a:ext cx="2475429"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CheckoutGUI</a:t>
            </a:r>
          </a:p>
        </p:txBody>
      </p:sp>
      <p:sp>
        <p:nvSpPr>
          <p:cNvPr id="1433" name="Shape 1433"/>
          <p:cNvSpPr/>
          <p:nvPr/>
        </p:nvSpPr>
        <p:spPr>
          <a:xfrm>
            <a:off x="5248275" y="9061450"/>
            <a:ext cx="1460024"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DBMgr</a:t>
            </a:r>
          </a:p>
        </p:txBody>
      </p:sp>
      <p:sp>
        <p:nvSpPr>
          <p:cNvPr id="1434" name="Shape 1434"/>
          <p:cNvSpPr/>
          <p:nvPr/>
        </p:nvSpPr>
        <p:spPr>
          <a:xfrm>
            <a:off x="3775075" y="8382000"/>
            <a:ext cx="4679950" cy="39116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435" name="Shape 1435"/>
          <p:cNvSpPr/>
          <p:nvPr/>
        </p:nvSpPr>
        <p:spPr>
          <a:xfrm>
            <a:off x="3775075" y="9728200"/>
            <a:ext cx="4676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436" name="Shape 1436"/>
          <p:cNvSpPr/>
          <p:nvPr/>
        </p:nvSpPr>
        <p:spPr>
          <a:xfrm>
            <a:off x="3775075" y="10058400"/>
            <a:ext cx="4676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437" name="Shape 1437"/>
          <p:cNvSpPr/>
          <p:nvPr/>
        </p:nvSpPr>
        <p:spPr>
          <a:xfrm>
            <a:off x="3717925" y="10071100"/>
            <a:ext cx="3738880" cy="190942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lnSpc>
                <a:spcPct val="90000"/>
              </a:lnSpc>
              <a:defRPr sz="3200">
                <a:latin typeface="Times New Roman"/>
                <a:ea typeface="Times New Roman"/>
                <a:cs typeface="Times New Roman"/>
                <a:sym typeface="Times New Roman"/>
              </a:defRPr>
            </a:pPr>
            <a:r>
              <a:t>getUser(uid)</a:t>
            </a:r>
          </a:p>
          <a:p>
            <a:pPr algn="l" defTabSz="1828800">
              <a:lnSpc>
                <a:spcPct val="90000"/>
              </a:lnSpc>
              <a:defRPr sz="3200">
                <a:latin typeface="Times New Roman"/>
                <a:ea typeface="Times New Roman"/>
                <a:cs typeface="Times New Roman"/>
                <a:sym typeface="Times New Roman"/>
              </a:defRPr>
            </a:pPr>
            <a:r>
              <a:t>getDocument(callNo)</a:t>
            </a:r>
          </a:p>
          <a:p>
            <a:pPr algn="l" defTabSz="1828800">
              <a:lnSpc>
                <a:spcPct val="90000"/>
              </a:lnSpc>
              <a:defRPr sz="3200">
                <a:latin typeface="Times New Roman"/>
                <a:ea typeface="Times New Roman"/>
                <a:cs typeface="Times New Roman"/>
                <a:sym typeface="Times New Roman"/>
              </a:defRPr>
            </a:pPr>
            <a:r>
              <a:t>saveLoan(loan)</a:t>
            </a:r>
          </a:p>
          <a:p>
            <a:pPr algn="l" defTabSz="1828800">
              <a:lnSpc>
                <a:spcPct val="90000"/>
              </a:lnSpc>
              <a:defRPr sz="3200">
                <a:latin typeface="Times New Roman"/>
                <a:ea typeface="Times New Roman"/>
                <a:cs typeface="Times New Roman"/>
                <a:sym typeface="Times New Roman"/>
              </a:defRPr>
            </a:pPr>
            <a:r>
              <a:t>saveDocument(book)</a:t>
            </a:r>
          </a:p>
        </p:txBody>
      </p:sp>
      <p:sp>
        <p:nvSpPr>
          <p:cNvPr id="1438" name="Shape 1438"/>
          <p:cNvSpPr/>
          <p:nvPr/>
        </p:nvSpPr>
        <p:spPr>
          <a:xfrm>
            <a:off x="8785225" y="10941050"/>
            <a:ext cx="5210175" cy="11054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3200">
                <a:latin typeface="Times New Roman"/>
                <a:ea typeface="Times New Roman"/>
                <a:cs typeface="Times New Roman"/>
                <a:sym typeface="Times New Roman"/>
              </a:defRPr>
            </a:pPr>
            <a:r>
              <a:t>isAvailable() : boolean</a:t>
            </a:r>
          </a:p>
          <a:p>
            <a:pPr algn="l" defTabSz="1828800">
              <a:defRPr sz="3200">
                <a:latin typeface="Times New Roman"/>
                <a:ea typeface="Times New Roman"/>
                <a:cs typeface="Times New Roman"/>
                <a:sym typeface="Times New Roman"/>
              </a:defRPr>
            </a:pPr>
            <a:r>
              <a:t>setAvailable(a:boolean)</a:t>
            </a:r>
          </a:p>
        </p:txBody>
      </p:sp>
      <p:sp>
        <p:nvSpPr>
          <p:cNvPr id="1439" name="Shape 1439"/>
          <p:cNvSpPr/>
          <p:nvPr/>
        </p:nvSpPr>
        <p:spPr>
          <a:xfrm>
            <a:off x="4651375" y="8515350"/>
            <a:ext cx="2602429"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&lt;&lt;singleton&gt;&gt;</a:t>
            </a:r>
          </a:p>
        </p:txBody>
      </p:sp>
      <p:grpSp>
        <p:nvGrpSpPr>
          <p:cNvPr id="1443" name="Group 1443"/>
          <p:cNvGrpSpPr/>
          <p:nvPr/>
        </p:nvGrpSpPr>
        <p:grpSpPr>
          <a:xfrm>
            <a:off x="4305300" y="3003550"/>
            <a:ext cx="5876925" cy="1784350"/>
            <a:chOff x="0" y="0"/>
            <a:chExt cx="5876924" cy="1784350"/>
          </a:xfrm>
        </p:grpSpPr>
        <p:sp>
          <p:nvSpPr>
            <p:cNvPr id="1440" name="Shape 1440"/>
            <p:cNvSpPr/>
            <p:nvPr/>
          </p:nvSpPr>
          <p:spPr>
            <a:xfrm>
              <a:off x="0" y="0"/>
              <a:ext cx="5876925" cy="178435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41" name="Shape 1441"/>
            <p:cNvSpPr/>
            <p:nvPr/>
          </p:nvSpPr>
          <p:spPr>
            <a:xfrm>
              <a:off x="0" y="723900"/>
              <a:ext cx="58769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42" name="Shape 1442"/>
            <p:cNvSpPr/>
            <p:nvPr/>
          </p:nvSpPr>
          <p:spPr>
            <a:xfrm>
              <a:off x="0" y="1022350"/>
              <a:ext cx="58769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444" name="Shape 1444"/>
          <p:cNvSpPr/>
          <p:nvPr/>
        </p:nvSpPr>
        <p:spPr>
          <a:xfrm>
            <a:off x="4708525" y="5600700"/>
            <a:ext cx="3423563"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CheckoutController</a:t>
            </a:r>
          </a:p>
        </p:txBody>
      </p:sp>
      <p:grpSp>
        <p:nvGrpSpPr>
          <p:cNvPr id="1448" name="Group 1448"/>
          <p:cNvGrpSpPr/>
          <p:nvPr/>
        </p:nvGrpSpPr>
        <p:grpSpPr>
          <a:xfrm>
            <a:off x="4111625" y="5702300"/>
            <a:ext cx="5692775" cy="1676400"/>
            <a:chOff x="0" y="0"/>
            <a:chExt cx="5692775" cy="1676400"/>
          </a:xfrm>
        </p:grpSpPr>
        <p:sp>
          <p:nvSpPr>
            <p:cNvPr id="1445" name="Shape 1445"/>
            <p:cNvSpPr/>
            <p:nvPr/>
          </p:nvSpPr>
          <p:spPr>
            <a:xfrm>
              <a:off x="0" y="0"/>
              <a:ext cx="5692775" cy="167640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46" name="Shape 1446"/>
            <p:cNvSpPr/>
            <p:nvPr/>
          </p:nvSpPr>
          <p:spPr>
            <a:xfrm>
              <a:off x="0" y="457200"/>
              <a:ext cx="569277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47" name="Shape 1447"/>
            <p:cNvSpPr/>
            <p:nvPr/>
          </p:nvSpPr>
          <p:spPr>
            <a:xfrm>
              <a:off x="0" y="609600"/>
              <a:ext cx="569277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449" name="Shape 1449"/>
          <p:cNvSpPr/>
          <p:nvPr/>
        </p:nvSpPr>
        <p:spPr>
          <a:xfrm>
            <a:off x="4019550" y="6223000"/>
            <a:ext cx="3569812" cy="11054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defRPr sz="3200">
                <a:latin typeface="Times New Roman"/>
                <a:ea typeface="Times New Roman"/>
                <a:cs typeface="Times New Roman"/>
                <a:sym typeface="Times New Roman"/>
              </a:defRPr>
            </a:pPr>
            <a:r>
              <a:t>checkout(uid,cnList)</a:t>
            </a:r>
          </a:p>
          <a:p>
            <a:pPr algn="l" defTabSz="1828800">
              <a:defRPr sz="3200">
                <a:latin typeface="Times New Roman"/>
                <a:ea typeface="Times New Roman"/>
                <a:cs typeface="Times New Roman"/>
                <a:sym typeface="Times New Roman"/>
              </a:defRPr>
            </a:pPr>
            <a:r>
              <a:t>process(cn:String)</a:t>
            </a:r>
          </a:p>
        </p:txBody>
      </p:sp>
      <p:sp>
        <p:nvSpPr>
          <p:cNvPr id="1450" name="Shape 1450"/>
          <p:cNvSpPr/>
          <p:nvPr/>
        </p:nvSpPr>
        <p:spPr>
          <a:xfrm>
            <a:off x="14824075" y="9925050"/>
            <a:ext cx="6280150" cy="6355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200">
                <a:latin typeface="Times New Roman"/>
                <a:ea typeface="Times New Roman"/>
                <a:cs typeface="Times New Roman"/>
                <a:sym typeface="Times New Roman"/>
              </a:defRPr>
            </a:lvl1pPr>
          </a:lstStyle>
          <a:p>
            <a:pPr/>
            <a:r>
              <a:t>create(u:User, d:Document)</a:t>
            </a:r>
          </a:p>
        </p:txBody>
      </p:sp>
      <p:sp>
        <p:nvSpPr>
          <p:cNvPr id="1451" name="Shape 1451"/>
          <p:cNvSpPr/>
          <p:nvPr/>
        </p:nvSpPr>
        <p:spPr>
          <a:xfrm>
            <a:off x="12420600" y="3879850"/>
            <a:ext cx="2701925" cy="6355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200">
                <a:latin typeface="Times New Roman"/>
                <a:ea typeface="Times New Roman"/>
                <a:cs typeface="Times New Roman"/>
                <a:sym typeface="Times New Roman"/>
              </a:defRPr>
            </a:lvl1pPr>
          </a:lstStyle>
          <a:p>
            <a:pPr/>
            <a:r>
              <a:t>uid : String</a:t>
            </a:r>
          </a:p>
        </p:txBody>
      </p:sp>
      <p:sp>
        <p:nvSpPr>
          <p:cNvPr id="1452" name="Shape 1452"/>
          <p:cNvSpPr/>
          <p:nvPr/>
        </p:nvSpPr>
        <p:spPr>
          <a:xfrm>
            <a:off x="8851900" y="9531350"/>
            <a:ext cx="5000625" cy="11054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3200">
                <a:latin typeface="Times New Roman"/>
                <a:ea typeface="Times New Roman"/>
                <a:cs typeface="Times New Roman"/>
                <a:sym typeface="Times New Roman"/>
              </a:defRPr>
            </a:pPr>
            <a:r>
              <a:t>callNum : String</a:t>
            </a:r>
          </a:p>
          <a:p>
            <a:pPr algn="l" defTabSz="1828800">
              <a:defRPr sz="3200">
                <a:latin typeface="Times New Roman"/>
                <a:ea typeface="Times New Roman"/>
                <a:cs typeface="Times New Roman"/>
                <a:sym typeface="Times New Roman"/>
              </a:defRPr>
            </a:pPr>
            <a:r>
              <a:t>isAvailable : boolean</a:t>
            </a:r>
          </a:p>
        </p:txBody>
      </p:sp>
      <p:sp>
        <p:nvSpPr>
          <p:cNvPr id="1453" name="Shape 1453"/>
          <p:cNvSpPr/>
          <p:nvPr/>
        </p:nvSpPr>
        <p:spPr>
          <a:xfrm>
            <a:off x="14801850" y="8528050"/>
            <a:ext cx="2632790"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dueDate : Date</a:t>
            </a:r>
          </a:p>
        </p:txBody>
      </p:sp>
      <p:grpSp>
        <p:nvGrpSpPr>
          <p:cNvPr id="1456" name="Group 1456"/>
          <p:cNvGrpSpPr/>
          <p:nvPr/>
        </p:nvGrpSpPr>
        <p:grpSpPr>
          <a:xfrm>
            <a:off x="11960225" y="5676900"/>
            <a:ext cx="2606675" cy="1339850"/>
            <a:chOff x="0" y="0"/>
            <a:chExt cx="2606675" cy="1339850"/>
          </a:xfrm>
        </p:grpSpPr>
        <p:sp>
          <p:nvSpPr>
            <p:cNvPr id="1454" name="Shape 1454"/>
            <p:cNvSpPr/>
            <p:nvPr/>
          </p:nvSpPr>
          <p:spPr>
            <a:xfrm>
              <a:off x="0" y="0"/>
              <a:ext cx="2606675" cy="1339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55" name="Shape 1455"/>
            <p:cNvSpPr/>
            <p:nvPr/>
          </p:nvSpPr>
          <p:spPr>
            <a:xfrm>
              <a:off x="2280839" y="1172366"/>
              <a:ext cx="325836" cy="167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457" name="Shape 1457"/>
          <p:cNvSpPr/>
          <p:nvPr/>
        </p:nvSpPr>
        <p:spPr>
          <a:xfrm>
            <a:off x="12068175" y="5772150"/>
            <a:ext cx="2501900" cy="11054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200">
                <a:latin typeface="Times New Roman"/>
                <a:ea typeface="Times New Roman"/>
                <a:cs typeface="Times New Roman"/>
                <a:sym typeface="Times New Roman"/>
              </a:defRPr>
            </a:lvl1pPr>
          </a:lstStyle>
          <a:p>
            <a:pPr/>
            <a:r>
              <a:t>from domain model</a:t>
            </a:r>
          </a:p>
        </p:txBody>
      </p:sp>
      <p:sp>
        <p:nvSpPr>
          <p:cNvPr id="1458" name="Shape 1458"/>
          <p:cNvSpPr/>
          <p:nvPr/>
        </p:nvSpPr>
        <p:spPr>
          <a:xfrm flipH="1" flipV="1">
            <a:off x="14160500" y="7035800"/>
            <a:ext cx="765176" cy="1797050"/>
          </a:xfrm>
          <a:prstGeom prst="line">
            <a:avLst/>
          </a:prstGeom>
          <a:ln w="12700">
            <a:solidFill>
              <a:srgbClr val="000000"/>
            </a:solidFill>
            <a:prstDash val="lgDash"/>
          </a:ln>
        </p:spPr>
        <p:txBody>
          <a:bodyPr tIns="91439" bIns="91439"/>
          <a:lstStyle/>
          <a:p>
            <a:pPr algn="l" defTabSz="1828800">
              <a:defRPr sz="36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0" name="Shape 1460"/>
          <p:cNvSpPr/>
          <p:nvPr>
            <p:ph type="title"/>
          </p:nvPr>
        </p:nvSpPr>
        <p:spPr>
          <a:xfrm>
            <a:off x="6432550" y="546100"/>
            <a:ext cx="13989050" cy="2289175"/>
          </a:xfrm>
          <a:prstGeom prst="rect">
            <a:avLst/>
          </a:prstGeom>
        </p:spPr>
        <p:txBody>
          <a:bodyPr/>
          <a:lstStyle>
            <a:lvl1pPr algn="l">
              <a:defRPr sz="6400"/>
            </a:lvl1pPr>
          </a:lstStyle>
          <a:p>
            <a:pPr/>
            <a:r>
              <a:t>形成软件设计方案的基本步骤</a:t>
            </a:r>
          </a:p>
        </p:txBody>
      </p:sp>
      <p:sp>
        <p:nvSpPr>
          <p:cNvPr id="1461" name="Shape 1461"/>
          <p:cNvSpPr/>
          <p:nvPr>
            <p:ph type="body" idx="1"/>
          </p:nvPr>
        </p:nvSpPr>
        <p:spPr>
          <a:prstGeom prst="rect">
            <a:avLst/>
          </a:prstGeom>
        </p:spPr>
        <p:txBody>
          <a:bodyPr/>
          <a:lstStyle/>
          <a:p>
            <a:pPr>
              <a:spcBef>
                <a:spcPts val="1200"/>
              </a:spcBef>
              <a:buSzTx/>
              <a:buNone/>
              <a:defRPr sz="5600"/>
            </a:pPr>
            <a:r>
              <a:t>4) Identify and fill in relationships from sequence diagram and domain model:</a:t>
            </a:r>
          </a:p>
          <a:p>
            <a:pPr lvl="1" marL="1028700" indent="-571500">
              <a:spcBef>
                <a:spcPts val="0"/>
              </a:spcBef>
              <a:buClrTx/>
              <a:buFontTx/>
              <a:defRPr sz="4800"/>
            </a:pPr>
            <a:r>
              <a:t>arrows from one object to another is a call and hence it is a dependence relationship</a:t>
            </a:r>
          </a:p>
          <a:p>
            <a:pPr lvl="1" marL="1028700" indent="-571500">
              <a:spcBef>
                <a:spcPts val="0"/>
              </a:spcBef>
              <a:buClrTx/>
              <a:buFontTx/>
              <a:defRPr sz="4800"/>
            </a:pPr>
            <a:r>
              <a:t>objects passed as parameters or return type/value is an association or uses relationship</a:t>
            </a:r>
          </a:p>
          <a:p>
            <a:pPr lvl="1" marL="1028700" indent="-571500">
              <a:spcBef>
                <a:spcPts val="0"/>
              </a:spcBef>
              <a:buClrTx/>
              <a:buFontTx/>
              <a:defRPr sz="4800"/>
            </a:pPr>
            <a:r>
              <a:t>two or more objects passed to a constructor may indicate association and an association class</a:t>
            </a:r>
          </a:p>
          <a:p>
            <a:pPr lvl="1" marL="1028700" indent="-571500">
              <a:spcBef>
                <a:spcPts val="0"/>
              </a:spcBef>
              <a:buClrTx/>
              <a:buFontTx/>
              <a:defRPr sz="4800"/>
            </a:pPr>
            <a:r>
              <a:t>the domain model may contain useful relationships as well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3" name="Shape 1463"/>
          <p:cNvSpPr/>
          <p:nvPr>
            <p:ph type="title"/>
          </p:nvPr>
        </p:nvSpPr>
        <p:spPr>
          <a:xfrm>
            <a:off x="6432550" y="546100"/>
            <a:ext cx="13989050" cy="2289175"/>
          </a:xfrm>
          <a:prstGeom prst="rect">
            <a:avLst/>
          </a:prstGeom>
        </p:spPr>
        <p:txBody>
          <a:bodyPr/>
          <a:lstStyle>
            <a:lvl1pPr algn="l"/>
          </a:lstStyle>
          <a:p>
            <a:pPr/>
            <a:r>
              <a:t>Identify Relationships</a:t>
            </a:r>
          </a:p>
        </p:txBody>
      </p:sp>
      <p:grpSp>
        <p:nvGrpSpPr>
          <p:cNvPr id="1523" name="Group 1523"/>
          <p:cNvGrpSpPr/>
          <p:nvPr/>
        </p:nvGrpSpPr>
        <p:grpSpPr>
          <a:xfrm>
            <a:off x="3619501" y="2835276"/>
            <a:ext cx="16395699" cy="10213974"/>
            <a:chOff x="1" y="1"/>
            <a:chExt cx="16395698" cy="10213973"/>
          </a:xfrm>
        </p:grpSpPr>
        <p:grpSp>
          <p:nvGrpSpPr>
            <p:cNvPr id="1469" name="Group 1469"/>
            <p:cNvGrpSpPr/>
            <p:nvPr/>
          </p:nvGrpSpPr>
          <p:grpSpPr>
            <a:xfrm>
              <a:off x="1" y="949620"/>
              <a:ext cx="958851" cy="1232286"/>
              <a:chOff x="2" y="0"/>
              <a:chExt cx="958849" cy="1232284"/>
            </a:xfrm>
          </p:grpSpPr>
          <p:sp>
            <p:nvSpPr>
              <p:cNvPr id="1464" name="Shape 1464"/>
              <p:cNvSpPr/>
              <p:nvPr/>
            </p:nvSpPr>
            <p:spPr>
              <a:xfrm>
                <a:off x="209749" y="-1"/>
                <a:ext cx="579307" cy="372256"/>
              </a:xfrm>
              <a:prstGeom prst="ellipse">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65" name="Shape 1465"/>
              <p:cNvSpPr/>
              <p:nvPr/>
            </p:nvSpPr>
            <p:spPr>
              <a:xfrm flipH="1">
                <a:off x="479425" y="372252"/>
                <a:ext cx="3" cy="55196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66" name="Shape 1466"/>
              <p:cNvSpPr/>
              <p:nvPr/>
            </p:nvSpPr>
            <p:spPr>
              <a:xfrm>
                <a:off x="479425" y="924212"/>
                <a:ext cx="479427"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67" name="Shape 1467"/>
              <p:cNvSpPr/>
              <p:nvPr/>
            </p:nvSpPr>
            <p:spPr>
              <a:xfrm flipH="1">
                <a:off x="2" y="924212"/>
                <a:ext cx="479426" cy="30807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68" name="Shape 1468"/>
              <p:cNvSpPr/>
              <p:nvPr/>
            </p:nvSpPr>
            <p:spPr>
              <a:xfrm>
                <a:off x="2" y="616142"/>
                <a:ext cx="958850"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470" name="Shape 1470"/>
            <p:cNvSpPr/>
            <p:nvPr/>
          </p:nvSpPr>
          <p:spPr>
            <a:xfrm>
              <a:off x="2343151" y="101633"/>
              <a:ext cx="2101851"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71" name="Shape 1471"/>
            <p:cNvSpPr/>
            <p:nvPr/>
          </p:nvSpPr>
          <p:spPr>
            <a:xfrm>
              <a:off x="2399149" y="1"/>
              <a:ext cx="1866028" cy="1060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defTabSz="1828800">
                <a:lnSpc>
                  <a:spcPct val="90000"/>
                </a:lnSpc>
                <a:defRPr sz="3200" u="sng">
                  <a:latin typeface="Times New Roman"/>
                  <a:ea typeface="Times New Roman"/>
                  <a:cs typeface="Times New Roman"/>
                  <a:sym typeface="Times New Roman"/>
                </a:defRPr>
              </a:pPr>
              <a:r>
                <a:t>:Checkout</a:t>
              </a:r>
            </a:p>
            <a:p>
              <a:pPr defTabSz="1828800">
                <a:lnSpc>
                  <a:spcPct val="90000"/>
                </a:lnSpc>
                <a:defRPr sz="3200" u="sng">
                  <a:latin typeface="Times New Roman"/>
                  <a:ea typeface="Times New Roman"/>
                  <a:cs typeface="Times New Roman"/>
                  <a:sym typeface="Times New Roman"/>
                </a:defRPr>
              </a:pPr>
              <a:r>
                <a:t>GUI</a:t>
              </a:r>
            </a:p>
          </p:txBody>
        </p:sp>
        <p:sp>
          <p:nvSpPr>
            <p:cNvPr id="1472" name="Shape 1472"/>
            <p:cNvSpPr/>
            <p:nvPr/>
          </p:nvSpPr>
          <p:spPr>
            <a:xfrm flipH="1">
              <a:off x="6210302"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73" name="Shape 1473"/>
            <p:cNvSpPr/>
            <p:nvPr/>
          </p:nvSpPr>
          <p:spPr>
            <a:xfrm>
              <a:off x="6108701" y="1457778"/>
              <a:ext cx="209551" cy="82194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74" name="Shape 1474"/>
            <p:cNvSpPr/>
            <p:nvPr/>
          </p:nvSpPr>
          <p:spPr>
            <a:xfrm>
              <a:off x="327025" y="1537179"/>
              <a:ext cx="3063879"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defTabSz="1828800">
                <a:defRPr sz="3200">
                  <a:latin typeface="Times New Roman"/>
                  <a:ea typeface="Times New Roman"/>
                  <a:cs typeface="Times New Roman"/>
                  <a:sym typeface="Times New Roman"/>
                </a:defRPr>
              </a:pPr>
              <a:r>
                <a:t>&lt;&lt;uid, </a:t>
              </a:r>
            </a:p>
            <a:p>
              <a:pPr defTabSz="1828800">
                <a:defRPr sz="3200">
                  <a:latin typeface="Times New Roman"/>
                  <a:ea typeface="Times New Roman"/>
                  <a:cs typeface="Times New Roman"/>
                  <a:sym typeface="Times New Roman"/>
                </a:defRPr>
              </a:pPr>
              <a:r>
                <a:t>cnList&gt;&gt;</a:t>
              </a:r>
            </a:p>
          </p:txBody>
        </p:sp>
        <p:sp>
          <p:nvSpPr>
            <p:cNvPr id="1475" name="Shape 1475"/>
            <p:cNvSpPr/>
            <p:nvPr/>
          </p:nvSpPr>
          <p:spPr>
            <a:xfrm>
              <a:off x="8689975" y="101633"/>
              <a:ext cx="2060576" cy="95279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76" name="Shape 1476"/>
            <p:cNvSpPr/>
            <p:nvPr/>
          </p:nvSpPr>
          <p:spPr>
            <a:xfrm>
              <a:off x="8632825" y="263607"/>
              <a:ext cx="1572935"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u="sng">
                  <a:latin typeface="Times New Roman"/>
                  <a:ea typeface="Times New Roman"/>
                  <a:cs typeface="Times New Roman"/>
                  <a:sym typeface="Times New Roman"/>
                </a:defRPr>
              </a:lvl1pPr>
            </a:lstStyle>
            <a:p>
              <a:pPr/>
              <a:r>
                <a:t>:DBMgr</a:t>
              </a:r>
            </a:p>
          </p:txBody>
        </p:sp>
        <p:sp>
          <p:nvSpPr>
            <p:cNvPr id="1477" name="Shape 1477"/>
            <p:cNvSpPr/>
            <p:nvPr/>
          </p:nvSpPr>
          <p:spPr>
            <a:xfrm flipH="1">
              <a:off x="9702801" y="1092540"/>
              <a:ext cx="1" cy="9048387"/>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78" name="Shape 1478"/>
            <p:cNvSpPr/>
            <p:nvPr/>
          </p:nvSpPr>
          <p:spPr>
            <a:xfrm>
              <a:off x="9553575" y="1565761"/>
              <a:ext cx="257176" cy="139426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79" name="Shape 1479"/>
            <p:cNvSpPr/>
            <p:nvPr/>
          </p:nvSpPr>
          <p:spPr>
            <a:xfrm>
              <a:off x="6365875" y="1861129"/>
              <a:ext cx="30734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80" name="Shape 1480"/>
            <p:cNvSpPr/>
            <p:nvPr/>
          </p:nvSpPr>
          <p:spPr>
            <a:xfrm>
              <a:off x="6296025" y="1769025"/>
              <a:ext cx="2633187"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a:latin typeface="Times New Roman"/>
                  <a:ea typeface="Times New Roman"/>
                  <a:cs typeface="Times New Roman"/>
                  <a:sym typeface="Times New Roman"/>
                </a:defRPr>
              </a:pPr>
              <a:r>
                <a:t>u:=get</a:t>
              </a:r>
            </a:p>
            <a:p>
              <a:pPr algn="l" defTabSz="1828800">
                <a:defRPr sz="3200">
                  <a:latin typeface="Times New Roman"/>
                  <a:ea typeface="Times New Roman"/>
                  <a:cs typeface="Times New Roman"/>
                  <a:sym typeface="Times New Roman"/>
                </a:defRPr>
              </a:pPr>
              <a:r>
                <a:t>User(uid):User</a:t>
              </a:r>
            </a:p>
          </p:txBody>
        </p:sp>
        <p:sp>
          <p:nvSpPr>
            <p:cNvPr id="1481" name="Shape 1481"/>
            <p:cNvSpPr/>
            <p:nvPr/>
          </p:nvSpPr>
          <p:spPr>
            <a:xfrm flipH="1">
              <a:off x="463549" y="2591606"/>
              <a:ext cx="5" cy="7584256"/>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82" name="Shape 1482"/>
            <p:cNvSpPr/>
            <p:nvPr/>
          </p:nvSpPr>
          <p:spPr>
            <a:xfrm>
              <a:off x="9588500" y="4351102"/>
              <a:ext cx="301627" cy="73365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83" name="Shape 1483"/>
            <p:cNvSpPr/>
            <p:nvPr/>
          </p:nvSpPr>
          <p:spPr>
            <a:xfrm>
              <a:off x="6438901" y="4497197"/>
              <a:ext cx="31496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84" name="Shape 1484"/>
            <p:cNvSpPr/>
            <p:nvPr/>
          </p:nvSpPr>
          <p:spPr>
            <a:xfrm>
              <a:off x="6375401" y="4532133"/>
              <a:ext cx="2542699" cy="9696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70000"/>
                </a:lnSpc>
                <a:defRPr sz="3200">
                  <a:latin typeface="Times New Roman"/>
                  <a:ea typeface="Times New Roman"/>
                  <a:cs typeface="Times New Roman"/>
                  <a:sym typeface="Times New Roman"/>
                </a:defRPr>
              </a:pPr>
              <a:r>
                <a:t>b:=get</a:t>
              </a:r>
            </a:p>
            <a:p>
              <a:pPr algn="l" defTabSz="1828800">
                <a:lnSpc>
                  <a:spcPct val="70000"/>
                </a:lnSpc>
                <a:defRPr sz="3200">
                  <a:latin typeface="Times New Roman"/>
                  <a:ea typeface="Times New Roman"/>
                  <a:cs typeface="Times New Roman"/>
                  <a:sym typeface="Times New Roman"/>
                </a:defRPr>
              </a:pPr>
              <a:r>
                <a:t>Document(cn)</a:t>
              </a:r>
            </a:p>
          </p:txBody>
        </p:sp>
        <p:sp>
          <p:nvSpPr>
            <p:cNvPr id="1485" name="Shape 1485"/>
            <p:cNvSpPr/>
            <p:nvPr/>
          </p:nvSpPr>
          <p:spPr>
            <a:xfrm>
              <a:off x="11014075" y="101633"/>
              <a:ext cx="1762126" cy="990909"/>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86" name="Shape 1486"/>
            <p:cNvSpPr/>
            <p:nvPr/>
          </p:nvSpPr>
          <p:spPr>
            <a:xfrm>
              <a:off x="11058525" y="263607"/>
              <a:ext cx="1256427"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u="sng">
                  <a:latin typeface="Times New Roman"/>
                  <a:ea typeface="Times New Roman"/>
                  <a:cs typeface="Times New Roman"/>
                  <a:sym typeface="Times New Roman"/>
                </a:defRPr>
              </a:lvl1pPr>
            </a:lstStyle>
            <a:p>
              <a:pPr/>
              <a:r>
                <a:t>l:Loan</a:t>
              </a:r>
            </a:p>
          </p:txBody>
        </p:sp>
        <p:sp>
          <p:nvSpPr>
            <p:cNvPr id="1487" name="Shape 1487"/>
            <p:cNvSpPr/>
            <p:nvPr/>
          </p:nvSpPr>
          <p:spPr>
            <a:xfrm flipH="1">
              <a:off x="12176125" y="1127476"/>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88" name="Shape 1488"/>
            <p:cNvSpPr/>
            <p:nvPr/>
          </p:nvSpPr>
          <p:spPr>
            <a:xfrm>
              <a:off x="12065000" y="6183645"/>
              <a:ext cx="257177"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89" name="Shape 1489"/>
            <p:cNvSpPr/>
            <p:nvPr/>
          </p:nvSpPr>
          <p:spPr>
            <a:xfrm>
              <a:off x="6565900" y="6215405"/>
              <a:ext cx="2395063"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[a]create(u,d)</a:t>
              </a:r>
            </a:p>
          </p:txBody>
        </p:sp>
        <p:sp>
          <p:nvSpPr>
            <p:cNvPr id="1490" name="Shape 1490"/>
            <p:cNvSpPr/>
            <p:nvPr/>
          </p:nvSpPr>
          <p:spPr>
            <a:xfrm>
              <a:off x="9588500" y="6856955"/>
              <a:ext cx="222251" cy="990910"/>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91" name="Shape 1491"/>
            <p:cNvSpPr/>
            <p:nvPr/>
          </p:nvSpPr>
          <p:spPr>
            <a:xfrm>
              <a:off x="7028002" y="7057042"/>
              <a:ext cx="1752323"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defTabSz="1828800">
                <a:lnSpc>
                  <a:spcPct val="70000"/>
                </a:lnSpc>
                <a:defRPr sz="3200">
                  <a:latin typeface="Times New Roman"/>
                  <a:ea typeface="Times New Roman"/>
                  <a:cs typeface="Times New Roman"/>
                  <a:sym typeface="Times New Roman"/>
                </a:defRPr>
              </a:lvl1pPr>
            </a:lstStyle>
            <a:p>
              <a:pPr/>
              <a:r>
                <a:t>[a]save(l)</a:t>
              </a:r>
            </a:p>
          </p:txBody>
        </p:sp>
        <p:sp>
          <p:nvSpPr>
            <p:cNvPr id="1492" name="Shape 1492"/>
            <p:cNvSpPr/>
            <p:nvPr/>
          </p:nvSpPr>
          <p:spPr>
            <a:xfrm>
              <a:off x="13550900" y="101633"/>
              <a:ext cx="2844800"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93" name="Shape 1493"/>
            <p:cNvSpPr/>
            <p:nvPr/>
          </p:nvSpPr>
          <p:spPr>
            <a:xfrm>
              <a:off x="13550898" y="336656"/>
              <a:ext cx="2204562"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u="sng">
                  <a:latin typeface="Times New Roman"/>
                  <a:ea typeface="Times New Roman"/>
                  <a:cs typeface="Times New Roman"/>
                  <a:sym typeface="Times New Roman"/>
                </a:defRPr>
              </a:lvl1pPr>
            </a:lstStyle>
            <a:p>
              <a:pPr/>
              <a:r>
                <a:t>d:Document</a:t>
              </a:r>
            </a:p>
          </p:txBody>
        </p:sp>
        <p:sp>
          <p:nvSpPr>
            <p:cNvPr id="1494" name="Shape 1494"/>
            <p:cNvSpPr/>
            <p:nvPr/>
          </p:nvSpPr>
          <p:spPr>
            <a:xfrm flipH="1">
              <a:off x="14874874" y="1165587"/>
              <a:ext cx="1" cy="9048388"/>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95" name="Shape 1495"/>
            <p:cNvSpPr/>
            <p:nvPr/>
          </p:nvSpPr>
          <p:spPr>
            <a:xfrm>
              <a:off x="14763750" y="7797046"/>
              <a:ext cx="260350" cy="1391085"/>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96" name="Shape 1496"/>
            <p:cNvSpPr/>
            <p:nvPr/>
          </p:nvSpPr>
          <p:spPr>
            <a:xfrm>
              <a:off x="6400801" y="8016190"/>
              <a:ext cx="8378826"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497" name="Shape 1497"/>
            <p:cNvSpPr/>
            <p:nvPr/>
          </p:nvSpPr>
          <p:spPr>
            <a:xfrm>
              <a:off x="7572375" y="8041598"/>
              <a:ext cx="3685501"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[a]setAvailable(false)</a:t>
              </a:r>
            </a:p>
          </p:txBody>
        </p:sp>
        <p:sp>
          <p:nvSpPr>
            <p:cNvPr id="1498" name="Shape 1498"/>
            <p:cNvSpPr/>
            <p:nvPr/>
          </p:nvSpPr>
          <p:spPr>
            <a:xfrm>
              <a:off x="9588500" y="8673618"/>
              <a:ext cx="301627" cy="660608"/>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499" name="Shape 1499"/>
            <p:cNvSpPr/>
            <p:nvPr/>
          </p:nvSpPr>
          <p:spPr>
            <a:xfrm>
              <a:off x="6400801" y="8749842"/>
              <a:ext cx="31877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00" name="Shape 1500"/>
            <p:cNvSpPr/>
            <p:nvPr/>
          </p:nvSpPr>
          <p:spPr>
            <a:xfrm>
              <a:off x="6343651" y="8816539"/>
              <a:ext cx="1842612"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lnSpc>
                  <a:spcPct val="70000"/>
                </a:lnSpc>
                <a:defRPr sz="3200">
                  <a:latin typeface="Times New Roman"/>
                  <a:ea typeface="Times New Roman"/>
                  <a:cs typeface="Times New Roman"/>
                  <a:sym typeface="Times New Roman"/>
                </a:defRPr>
              </a:lvl1pPr>
            </a:lstStyle>
            <a:p>
              <a:pPr/>
              <a:r>
                <a:t>[a]save(d)</a:t>
              </a:r>
            </a:p>
          </p:txBody>
        </p:sp>
        <p:sp>
          <p:nvSpPr>
            <p:cNvPr id="1501" name="Shape 1501"/>
            <p:cNvSpPr/>
            <p:nvPr/>
          </p:nvSpPr>
          <p:spPr>
            <a:xfrm>
              <a:off x="6327775" y="6256694"/>
              <a:ext cx="581025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02" name="Shape 1502"/>
            <p:cNvSpPr/>
            <p:nvPr/>
          </p:nvSpPr>
          <p:spPr>
            <a:xfrm>
              <a:off x="6327775" y="3179162"/>
              <a:ext cx="749302" cy="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03" name="Shape 1503"/>
            <p:cNvSpPr/>
            <p:nvPr/>
          </p:nvSpPr>
          <p:spPr>
            <a:xfrm flipH="1">
              <a:off x="6327775" y="3766721"/>
              <a:ext cx="749302"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04" name="Shape 1504"/>
            <p:cNvSpPr/>
            <p:nvPr/>
          </p:nvSpPr>
          <p:spPr>
            <a:xfrm flipH="1">
              <a:off x="3289298" y="1016317"/>
              <a:ext cx="6" cy="9051564"/>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05" name="Shape 1505"/>
            <p:cNvSpPr/>
            <p:nvPr/>
          </p:nvSpPr>
          <p:spPr>
            <a:xfrm>
              <a:off x="3140075" y="1419666"/>
              <a:ext cx="187327" cy="8060656"/>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06" name="Shape 1506"/>
            <p:cNvSpPr/>
            <p:nvPr/>
          </p:nvSpPr>
          <p:spPr>
            <a:xfrm>
              <a:off x="1273175" y="1568302"/>
              <a:ext cx="1866903" cy="3"/>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07" name="Shape 1507"/>
            <p:cNvSpPr/>
            <p:nvPr/>
          </p:nvSpPr>
          <p:spPr>
            <a:xfrm>
              <a:off x="5210175" y="101633"/>
              <a:ext cx="2127253" cy="102584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08" name="Shape 1508"/>
            <p:cNvSpPr/>
            <p:nvPr/>
          </p:nvSpPr>
          <p:spPr>
            <a:xfrm>
              <a:off x="5191125" y="1"/>
              <a:ext cx="1866028"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u="sng">
                  <a:latin typeface="Times New Roman"/>
                  <a:ea typeface="Times New Roman"/>
                  <a:cs typeface="Times New Roman"/>
                  <a:sym typeface="Times New Roman"/>
                </a:defRPr>
              </a:pPr>
              <a:r>
                <a:t>:Checkout</a:t>
              </a:r>
            </a:p>
            <a:p>
              <a:pPr algn="l" defTabSz="1828800">
                <a:defRPr sz="3200" u="sng">
                  <a:latin typeface="Times New Roman"/>
                  <a:ea typeface="Times New Roman"/>
                  <a:cs typeface="Times New Roman"/>
                  <a:sym typeface="Times New Roman"/>
                </a:defRPr>
              </a:pPr>
              <a:r>
                <a:t>Controller</a:t>
              </a:r>
            </a:p>
          </p:txBody>
        </p:sp>
        <p:sp>
          <p:nvSpPr>
            <p:cNvPr id="1509" name="Shape 1509"/>
            <p:cNvSpPr/>
            <p:nvPr/>
          </p:nvSpPr>
          <p:spPr>
            <a:xfrm>
              <a:off x="3336925" y="1715034"/>
              <a:ext cx="2851153"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10" name="Shape 1510"/>
            <p:cNvSpPr/>
            <p:nvPr/>
          </p:nvSpPr>
          <p:spPr>
            <a:xfrm>
              <a:off x="3238501" y="1641985"/>
              <a:ext cx="320675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200">
                  <a:latin typeface="Times New Roman"/>
                  <a:ea typeface="Times New Roman"/>
                  <a:cs typeface="Times New Roman"/>
                  <a:sym typeface="Times New Roman"/>
                </a:defRPr>
              </a:pPr>
              <a:r>
                <a:t>msg:=check-</a:t>
              </a:r>
            </a:p>
            <a:p>
              <a:pPr algn="l" defTabSz="1828800">
                <a:defRPr sz="3200">
                  <a:latin typeface="Times New Roman"/>
                  <a:ea typeface="Times New Roman"/>
                  <a:cs typeface="Times New Roman"/>
                  <a:sym typeface="Times New Roman"/>
                </a:defRPr>
              </a:pPr>
              <a:r>
                <a:t>out(uid, cnList)</a:t>
              </a:r>
            </a:p>
          </p:txBody>
        </p:sp>
        <p:sp>
          <p:nvSpPr>
            <p:cNvPr id="1511" name="Shape 1511"/>
            <p:cNvSpPr/>
            <p:nvPr/>
          </p:nvSpPr>
          <p:spPr>
            <a:xfrm>
              <a:off x="6985000" y="2769461"/>
              <a:ext cx="513080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defRPr sz="3200">
                  <a:latin typeface="Times New Roman"/>
                  <a:ea typeface="Times New Roman"/>
                  <a:cs typeface="Times New Roman"/>
                  <a:sym typeface="Times New Roman"/>
                </a:defRPr>
              </a:pPr>
              <a:r>
                <a:t>[u!=null]</a:t>
              </a:r>
            </a:p>
            <a:p>
              <a:pPr algn="l" defTabSz="1828800">
                <a:lnSpc>
                  <a:spcPct val="75000"/>
                </a:lnSpc>
                <a:defRPr sz="3200">
                  <a:latin typeface="Times New Roman"/>
                  <a:ea typeface="Times New Roman"/>
                  <a:cs typeface="Times New Roman"/>
                  <a:sym typeface="Times New Roman"/>
                </a:defRPr>
              </a:pPr>
              <a:r>
                <a:t>process(cnList)</a:t>
              </a:r>
            </a:p>
          </p:txBody>
        </p:sp>
        <p:sp>
          <p:nvSpPr>
            <p:cNvPr id="1512" name="Shape 1512"/>
            <p:cNvSpPr/>
            <p:nvPr/>
          </p:nvSpPr>
          <p:spPr>
            <a:xfrm>
              <a:off x="6242051" y="3620625"/>
              <a:ext cx="158751" cy="5859697"/>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13" name="Shape 1513"/>
            <p:cNvSpPr/>
            <p:nvPr/>
          </p:nvSpPr>
          <p:spPr>
            <a:xfrm>
              <a:off x="7086601" y="3179162"/>
              <a:ext cx="1" cy="587562"/>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14" name="Shape 1514"/>
            <p:cNvSpPr/>
            <p:nvPr/>
          </p:nvSpPr>
          <p:spPr>
            <a:xfrm>
              <a:off x="14687550" y="5230850"/>
              <a:ext cx="301626" cy="733654"/>
            </a:xfrm>
            <a:prstGeom prst="rect">
              <a:avLst/>
            </a:prstGeom>
            <a:solidFill>
              <a:srgbClr val="FFFFFF"/>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15" name="Shape 1515"/>
            <p:cNvSpPr/>
            <p:nvPr/>
          </p:nvSpPr>
          <p:spPr>
            <a:xfrm>
              <a:off x="6438901" y="5376946"/>
              <a:ext cx="8248650" cy="1"/>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16" name="Shape 1516"/>
            <p:cNvSpPr/>
            <p:nvPr/>
          </p:nvSpPr>
          <p:spPr>
            <a:xfrm>
              <a:off x="9677400" y="5326129"/>
              <a:ext cx="2809400"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a:=isAvailable()</a:t>
              </a:r>
            </a:p>
          </p:txBody>
        </p:sp>
        <p:sp>
          <p:nvSpPr>
            <p:cNvPr id="1517" name="Shape 1517"/>
            <p:cNvSpPr/>
            <p:nvPr/>
          </p:nvSpPr>
          <p:spPr>
            <a:xfrm>
              <a:off x="6438901" y="6990346"/>
              <a:ext cx="3149602" cy="2"/>
            </a:xfrm>
            <a:prstGeom prst="line">
              <a:avLst/>
            </a:prstGeom>
            <a:noFill/>
            <a:ln w="12700" cap="flat">
              <a:solidFill>
                <a:srgbClr val="000000"/>
              </a:solidFill>
              <a:prstDash val="solid"/>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18" name="Shape 1518"/>
            <p:cNvSpPr/>
            <p:nvPr/>
          </p:nvSpPr>
          <p:spPr>
            <a:xfrm flipH="1">
              <a:off x="473075" y="9365983"/>
              <a:ext cx="2616203" cy="3"/>
            </a:xfrm>
            <a:prstGeom prst="line">
              <a:avLst/>
            </a:prstGeom>
            <a:noFill/>
            <a:ln w="25400" cap="flat">
              <a:solidFill>
                <a:srgbClr val="000000"/>
              </a:solidFill>
              <a:prstDash val="lgDash"/>
              <a:round/>
              <a:tailEnd type="triangle"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19" name="Shape 1519"/>
            <p:cNvSpPr/>
            <p:nvPr/>
          </p:nvSpPr>
          <p:spPr>
            <a:xfrm>
              <a:off x="660401" y="9340576"/>
              <a:ext cx="1789828" cy="6355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&lt;&lt;msg&gt;&gt;</a:t>
              </a:r>
            </a:p>
          </p:txBody>
        </p:sp>
        <p:sp>
          <p:nvSpPr>
            <p:cNvPr id="1520" name="Shape 1520"/>
            <p:cNvSpPr/>
            <p:nvPr/>
          </p:nvSpPr>
          <p:spPr>
            <a:xfrm>
              <a:off x="3540125" y="3922343"/>
              <a:ext cx="12328526" cy="5827937"/>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21" name="Shape 1521"/>
            <p:cNvSpPr/>
            <p:nvPr/>
          </p:nvSpPr>
          <p:spPr>
            <a:xfrm>
              <a:off x="3540125" y="3922343"/>
              <a:ext cx="2506292" cy="1437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7" y="21600"/>
                  </a:moveTo>
                  <a:lnTo>
                    <a:pt x="0" y="21600"/>
                  </a:lnTo>
                  <a:lnTo>
                    <a:pt x="0" y="0"/>
                  </a:lnTo>
                  <a:lnTo>
                    <a:pt x="21600" y="0"/>
                  </a:lnTo>
                  <a:lnTo>
                    <a:pt x="21600" y="17243"/>
                  </a:lnTo>
                  <a:lnTo>
                    <a:pt x="17277" y="21600"/>
                  </a:lnTo>
                </a:path>
              </a:pathLst>
            </a:custGeom>
            <a:noFill/>
            <a:ln w="12700" cap="rnd">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22" name="Shape 1522"/>
            <p:cNvSpPr/>
            <p:nvPr/>
          </p:nvSpPr>
          <p:spPr>
            <a:xfrm>
              <a:off x="3644901" y="3906464"/>
              <a:ext cx="2479677" cy="1392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l" defTabSz="1828800">
                <a:defRPr sz="3200">
                  <a:latin typeface="Times New Roman"/>
                  <a:ea typeface="Times New Roman"/>
                  <a:cs typeface="Times New Roman"/>
                  <a:sym typeface="Times New Roman"/>
                </a:defRPr>
              </a:pPr>
              <a:r>
                <a:t>Loop</a:t>
              </a:r>
            </a:p>
            <a:p>
              <a:pPr algn="l" defTabSz="1828800">
                <a:defRPr sz="3200">
                  <a:latin typeface="Times New Roman"/>
                  <a:ea typeface="Times New Roman"/>
                  <a:cs typeface="Times New Roman"/>
                  <a:sym typeface="Times New Roman"/>
                </a:defRPr>
              </a:pPr>
              <a:r>
                <a:t>(for each cn in cnList)</a:t>
              </a:r>
            </a:p>
          </p:txBody>
        </p:sp>
      </p:grpSp>
      <p:grpSp>
        <p:nvGrpSpPr>
          <p:cNvPr id="1530" name="Group 1530"/>
          <p:cNvGrpSpPr/>
          <p:nvPr/>
        </p:nvGrpSpPr>
        <p:grpSpPr>
          <a:xfrm>
            <a:off x="3762374" y="5464176"/>
            <a:ext cx="3470275" cy="1964964"/>
            <a:chOff x="0" y="1"/>
            <a:chExt cx="3470273" cy="1964962"/>
          </a:xfrm>
        </p:grpSpPr>
        <p:sp>
          <p:nvSpPr>
            <p:cNvPr id="1524" name="Shape 1524"/>
            <p:cNvSpPr/>
            <p:nvPr/>
          </p:nvSpPr>
          <p:spPr>
            <a:xfrm flipH="1">
              <a:off x="2605883" y="1"/>
              <a:ext cx="864391" cy="960473"/>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nvGrpSpPr>
            <p:cNvPr id="1528" name="Group 1528"/>
            <p:cNvGrpSpPr/>
            <p:nvPr/>
          </p:nvGrpSpPr>
          <p:grpSpPr>
            <a:xfrm>
              <a:off x="184320" y="890733"/>
              <a:ext cx="2415208" cy="1071417"/>
              <a:chOff x="1" y="0"/>
              <a:chExt cx="2415207" cy="1071416"/>
            </a:xfrm>
          </p:grpSpPr>
          <p:sp>
            <p:nvSpPr>
              <p:cNvPr id="1525" name="Shape 1525"/>
              <p:cNvSpPr/>
              <p:nvPr/>
            </p:nvSpPr>
            <p:spPr>
              <a:xfrm>
                <a:off x="1" y="0"/>
                <a:ext cx="2415209" cy="1071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26" name="Shape 1526"/>
              <p:cNvSpPr/>
              <p:nvPr/>
            </p:nvSpPr>
            <p:spPr>
              <a:xfrm>
                <a:off x="2113307" y="937487"/>
                <a:ext cx="301902" cy="133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27" name="Shape 1527"/>
              <p:cNvSpPr/>
              <p:nvPr/>
            </p:nvSpPr>
            <p:spPr>
              <a:xfrm>
                <a:off x="2113307" y="937487"/>
                <a:ext cx="301902" cy="133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529" name="Shape 1529"/>
            <p:cNvSpPr/>
            <p:nvPr/>
          </p:nvSpPr>
          <p:spPr>
            <a:xfrm>
              <a:off x="-1" y="995338"/>
              <a:ext cx="2713935" cy="969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defTabSz="1828800">
                <a:lnSpc>
                  <a:spcPct val="70000"/>
                </a:lnSpc>
                <a:defRPr sz="3200">
                  <a:latin typeface="Times New Roman"/>
                  <a:ea typeface="Times New Roman"/>
                  <a:cs typeface="Times New Roman"/>
                  <a:sym typeface="Times New Roman"/>
                </a:defRPr>
              </a:lvl1pPr>
            </a:lstStyle>
            <a:p>
              <a:pPr/>
              <a:r>
                <a:t>call relationship</a:t>
              </a:r>
            </a:p>
          </p:txBody>
        </p:sp>
      </p:grpSp>
      <p:grpSp>
        <p:nvGrpSpPr>
          <p:cNvPr id="1537" name="Group 1537"/>
          <p:cNvGrpSpPr/>
          <p:nvPr/>
        </p:nvGrpSpPr>
        <p:grpSpPr>
          <a:xfrm>
            <a:off x="12912725" y="8658226"/>
            <a:ext cx="7629525" cy="1511300"/>
            <a:chOff x="0" y="1"/>
            <a:chExt cx="7629524" cy="1511298"/>
          </a:xfrm>
        </p:grpSpPr>
        <p:grpSp>
          <p:nvGrpSpPr>
            <p:cNvPr id="1534" name="Group 1534"/>
            <p:cNvGrpSpPr/>
            <p:nvPr/>
          </p:nvGrpSpPr>
          <p:grpSpPr>
            <a:xfrm>
              <a:off x="4040282" y="1"/>
              <a:ext cx="3573363" cy="1511300"/>
              <a:chOff x="1" y="2"/>
              <a:chExt cx="3573362" cy="1511298"/>
            </a:xfrm>
          </p:grpSpPr>
          <p:sp>
            <p:nvSpPr>
              <p:cNvPr id="1531" name="Shape 1531"/>
              <p:cNvSpPr/>
              <p:nvPr/>
            </p:nvSpPr>
            <p:spPr>
              <a:xfrm>
                <a:off x="1" y="2"/>
                <a:ext cx="3573364" cy="15112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32" name="Shape 1532"/>
              <p:cNvSpPr/>
              <p:nvPr/>
            </p:nvSpPr>
            <p:spPr>
              <a:xfrm>
                <a:off x="3126692" y="1322386"/>
                <a:ext cx="44667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33" name="Shape 1533"/>
              <p:cNvSpPr/>
              <p:nvPr/>
            </p:nvSpPr>
            <p:spPr>
              <a:xfrm>
                <a:off x="3126692" y="1322386"/>
                <a:ext cx="44667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535" name="Shape 1535"/>
            <p:cNvSpPr/>
            <p:nvPr/>
          </p:nvSpPr>
          <p:spPr>
            <a:xfrm>
              <a:off x="3983108" y="101601"/>
              <a:ext cx="3646417"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association w/ an association class. </a:t>
              </a:r>
            </a:p>
          </p:txBody>
        </p:sp>
        <p:sp>
          <p:nvSpPr>
            <p:cNvPr id="1536" name="Shape 1536"/>
            <p:cNvSpPr/>
            <p:nvPr/>
          </p:nvSpPr>
          <p:spPr>
            <a:xfrm flipH="1" flipV="1">
              <a:off x="0" y="749298"/>
              <a:ext cx="4033930" cy="6"/>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1544" name="Group 1544"/>
          <p:cNvGrpSpPr/>
          <p:nvPr/>
        </p:nvGrpSpPr>
        <p:grpSpPr>
          <a:xfrm>
            <a:off x="12915902" y="4359276"/>
            <a:ext cx="6261098" cy="1511300"/>
            <a:chOff x="2" y="1"/>
            <a:chExt cx="6261097" cy="1511298"/>
          </a:xfrm>
        </p:grpSpPr>
        <p:grpSp>
          <p:nvGrpSpPr>
            <p:cNvPr id="1541" name="Group 1541"/>
            <p:cNvGrpSpPr/>
            <p:nvPr/>
          </p:nvGrpSpPr>
          <p:grpSpPr>
            <a:xfrm>
              <a:off x="1632779" y="1"/>
              <a:ext cx="4628321" cy="1511300"/>
              <a:chOff x="0" y="2"/>
              <a:chExt cx="4628320" cy="1511298"/>
            </a:xfrm>
          </p:grpSpPr>
          <p:sp>
            <p:nvSpPr>
              <p:cNvPr id="1538" name="Shape 1538"/>
              <p:cNvSpPr/>
              <p:nvPr/>
            </p:nvSpPr>
            <p:spPr>
              <a:xfrm>
                <a:off x="0" y="2"/>
                <a:ext cx="4628321" cy="15112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solidFill>
                <a:srgbClr val="FFFFFF"/>
              </a:solid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39" name="Shape 1539"/>
              <p:cNvSpPr/>
              <p:nvPr/>
            </p:nvSpPr>
            <p:spPr>
              <a:xfrm>
                <a:off x="4049779" y="1322386"/>
                <a:ext cx="57854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close/>
                  </a:path>
                </a:pathLst>
              </a:custGeom>
              <a:solidFill>
                <a:srgbClr val="CCCCCC"/>
              </a:solidFill>
              <a:ln w="12700" cap="flat">
                <a:noFill/>
                <a:miter lim="400000"/>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40" name="Shape 1540"/>
              <p:cNvSpPr/>
              <p:nvPr/>
            </p:nvSpPr>
            <p:spPr>
              <a:xfrm>
                <a:off x="4049779" y="1322386"/>
                <a:ext cx="57854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542" name="Shape 1542"/>
            <p:cNvSpPr/>
            <p:nvPr/>
          </p:nvSpPr>
          <p:spPr>
            <a:xfrm>
              <a:off x="1575600" y="101601"/>
              <a:ext cx="4628321"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3200">
                  <a:latin typeface="Times New Roman"/>
                  <a:ea typeface="Times New Roman"/>
                  <a:cs typeface="Times New Roman"/>
                  <a:sym typeface="Times New Roman"/>
                </a:defRPr>
              </a:lvl1pPr>
            </a:lstStyle>
            <a:p>
              <a:pPr/>
              <a:r>
                <a:t>CheckoutController and DBMgr uses User. </a:t>
              </a:r>
            </a:p>
          </p:txBody>
        </p:sp>
        <p:sp>
          <p:nvSpPr>
            <p:cNvPr id="1543" name="Shape 1543"/>
            <p:cNvSpPr/>
            <p:nvPr/>
          </p:nvSpPr>
          <p:spPr>
            <a:xfrm flipV="1">
              <a:off x="2" y="1168400"/>
              <a:ext cx="1632778" cy="317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4" grpId="3"/>
      <p:bldP build="whole" bldLvl="1" animBg="1" rev="0" advAuto="0" spid="1530" grpId="1"/>
      <p:bldP build="whole" bldLvl="1" animBg="1" rev="0" advAuto="0" spid="1537" grpId="2"/>
    </p:bldLst>
  </p:timing>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6" name="Shape 1546"/>
          <p:cNvSpPr/>
          <p:nvPr>
            <p:ph type="title"/>
          </p:nvPr>
        </p:nvSpPr>
        <p:spPr>
          <a:xfrm>
            <a:off x="6432550" y="546100"/>
            <a:ext cx="13989050" cy="2289175"/>
          </a:xfrm>
          <a:prstGeom prst="rect">
            <a:avLst/>
          </a:prstGeom>
        </p:spPr>
        <p:txBody>
          <a:bodyPr/>
          <a:lstStyle>
            <a:lvl1pPr algn="l"/>
          </a:lstStyle>
          <a:p>
            <a:pPr/>
            <a:r>
              <a:t>Fill In Relationships</a:t>
            </a:r>
          </a:p>
        </p:txBody>
      </p:sp>
      <p:sp>
        <p:nvSpPr>
          <p:cNvPr id="1547" name="Shape 1547"/>
          <p:cNvSpPr/>
          <p:nvPr/>
        </p:nvSpPr>
        <p:spPr>
          <a:xfrm>
            <a:off x="4727575" y="4184650"/>
            <a:ext cx="3424159"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display(msg:String)</a:t>
            </a:r>
          </a:p>
        </p:txBody>
      </p:sp>
      <p:sp>
        <p:nvSpPr>
          <p:cNvPr id="1548" name="Shape 1548"/>
          <p:cNvSpPr/>
          <p:nvPr/>
        </p:nvSpPr>
        <p:spPr>
          <a:xfrm>
            <a:off x="11287125" y="6397625"/>
            <a:ext cx="962938"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User</a:t>
            </a:r>
          </a:p>
        </p:txBody>
      </p:sp>
      <p:grpSp>
        <p:nvGrpSpPr>
          <p:cNvPr id="1552" name="Group 1552"/>
          <p:cNvGrpSpPr/>
          <p:nvPr/>
        </p:nvGrpSpPr>
        <p:grpSpPr>
          <a:xfrm>
            <a:off x="10775950" y="6489700"/>
            <a:ext cx="2155825" cy="1181100"/>
            <a:chOff x="0" y="0"/>
            <a:chExt cx="2155824" cy="1181100"/>
          </a:xfrm>
        </p:grpSpPr>
        <p:sp>
          <p:nvSpPr>
            <p:cNvPr id="1549" name="Shape 1549"/>
            <p:cNvSpPr/>
            <p:nvPr/>
          </p:nvSpPr>
          <p:spPr>
            <a:xfrm>
              <a:off x="2580" y="0"/>
              <a:ext cx="2130010" cy="118110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50" name="Shape 1550"/>
            <p:cNvSpPr/>
            <p:nvPr/>
          </p:nvSpPr>
          <p:spPr>
            <a:xfrm>
              <a:off x="5162" y="516889"/>
              <a:ext cx="2150663" cy="4"/>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51" name="Shape 1551"/>
            <p:cNvSpPr/>
            <p:nvPr/>
          </p:nvSpPr>
          <p:spPr>
            <a:xfrm>
              <a:off x="0" y="1031239"/>
              <a:ext cx="2150663" cy="4"/>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553" name="Shape 1553"/>
          <p:cNvSpPr/>
          <p:nvPr/>
        </p:nvSpPr>
        <p:spPr>
          <a:xfrm>
            <a:off x="10788650" y="8975725"/>
            <a:ext cx="1888451"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Document</a:t>
            </a:r>
          </a:p>
        </p:txBody>
      </p:sp>
      <p:grpSp>
        <p:nvGrpSpPr>
          <p:cNvPr id="1557" name="Group 1557"/>
          <p:cNvGrpSpPr/>
          <p:nvPr/>
        </p:nvGrpSpPr>
        <p:grpSpPr>
          <a:xfrm>
            <a:off x="9321802" y="8912225"/>
            <a:ext cx="5191123" cy="3482975"/>
            <a:chOff x="2" y="0"/>
            <a:chExt cx="5191122" cy="3482975"/>
          </a:xfrm>
        </p:grpSpPr>
        <p:sp>
          <p:nvSpPr>
            <p:cNvPr id="1554" name="Shape 1554"/>
            <p:cNvSpPr/>
            <p:nvPr/>
          </p:nvSpPr>
          <p:spPr>
            <a:xfrm>
              <a:off x="11619" y="0"/>
              <a:ext cx="5179506" cy="3482975"/>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55" name="Shape 1555"/>
            <p:cNvSpPr/>
            <p:nvPr/>
          </p:nvSpPr>
          <p:spPr>
            <a:xfrm>
              <a:off x="11618" y="704849"/>
              <a:ext cx="5149299" cy="1"/>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56" name="Shape 1556"/>
            <p:cNvSpPr/>
            <p:nvPr/>
          </p:nvSpPr>
          <p:spPr>
            <a:xfrm>
              <a:off x="2" y="2117723"/>
              <a:ext cx="5177181" cy="3"/>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558" name="Shape 1558"/>
          <p:cNvSpPr/>
          <p:nvPr/>
        </p:nvSpPr>
        <p:spPr>
          <a:xfrm>
            <a:off x="17106900" y="6807200"/>
            <a:ext cx="1030605"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Loan</a:t>
            </a:r>
          </a:p>
        </p:txBody>
      </p:sp>
      <p:sp>
        <p:nvSpPr>
          <p:cNvPr id="1559" name="Shape 1559"/>
          <p:cNvSpPr/>
          <p:nvPr/>
        </p:nvSpPr>
        <p:spPr>
          <a:xfrm>
            <a:off x="14585950" y="6778625"/>
            <a:ext cx="6080125" cy="2047875"/>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560" name="Shape 1560"/>
          <p:cNvSpPr/>
          <p:nvPr/>
        </p:nvSpPr>
        <p:spPr>
          <a:xfrm>
            <a:off x="14585950" y="7419975"/>
            <a:ext cx="608012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561" name="Shape 1561"/>
          <p:cNvSpPr/>
          <p:nvPr/>
        </p:nvSpPr>
        <p:spPr>
          <a:xfrm>
            <a:off x="14585950" y="8099425"/>
            <a:ext cx="608012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562" name="Shape 1562"/>
          <p:cNvSpPr/>
          <p:nvPr/>
        </p:nvSpPr>
        <p:spPr>
          <a:xfrm>
            <a:off x="5426075" y="3171825"/>
            <a:ext cx="2475429"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CheckoutGUI</a:t>
            </a:r>
          </a:p>
        </p:txBody>
      </p:sp>
      <p:sp>
        <p:nvSpPr>
          <p:cNvPr id="1563" name="Shape 1563"/>
          <p:cNvSpPr/>
          <p:nvPr/>
        </p:nvSpPr>
        <p:spPr>
          <a:xfrm>
            <a:off x="5248275" y="9178925"/>
            <a:ext cx="1460024"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DBMgr</a:t>
            </a:r>
          </a:p>
        </p:txBody>
      </p:sp>
      <p:sp>
        <p:nvSpPr>
          <p:cNvPr id="1564" name="Shape 1564"/>
          <p:cNvSpPr/>
          <p:nvPr/>
        </p:nvSpPr>
        <p:spPr>
          <a:xfrm>
            <a:off x="3775075" y="8499475"/>
            <a:ext cx="4679950" cy="3911600"/>
          </a:xfrm>
          <a:prstGeom prst="rect">
            <a:avLst/>
          </a:prstGeom>
          <a:ln w="12700">
            <a:solidFill>
              <a:srgbClr val="000000"/>
            </a:solidFill>
          </a:ln>
        </p:spPr>
        <p:txBody>
          <a:bodyPr tIns="91439" bIns="91439" anchor="ctr"/>
          <a:lstStyle/>
          <a:p>
            <a:pPr algn="l" defTabSz="1828800">
              <a:defRPr sz="3600">
                <a:latin typeface="Arial"/>
                <a:ea typeface="Arial"/>
                <a:cs typeface="Arial"/>
                <a:sym typeface="Arial"/>
              </a:defRPr>
            </a:pPr>
          </a:p>
        </p:txBody>
      </p:sp>
      <p:sp>
        <p:nvSpPr>
          <p:cNvPr id="1565" name="Shape 1565"/>
          <p:cNvSpPr/>
          <p:nvPr/>
        </p:nvSpPr>
        <p:spPr>
          <a:xfrm>
            <a:off x="3775075" y="9848850"/>
            <a:ext cx="4676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566" name="Shape 1566"/>
          <p:cNvSpPr/>
          <p:nvPr/>
        </p:nvSpPr>
        <p:spPr>
          <a:xfrm>
            <a:off x="3775075" y="10179050"/>
            <a:ext cx="4676775"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567" name="Shape 1567"/>
          <p:cNvSpPr/>
          <p:nvPr/>
        </p:nvSpPr>
        <p:spPr>
          <a:xfrm>
            <a:off x="3717925" y="10191750"/>
            <a:ext cx="3738880" cy="190942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lnSpc>
                <a:spcPct val="90000"/>
              </a:lnSpc>
              <a:defRPr sz="3200">
                <a:latin typeface="Times New Roman"/>
                <a:ea typeface="Times New Roman"/>
                <a:cs typeface="Times New Roman"/>
                <a:sym typeface="Times New Roman"/>
              </a:defRPr>
            </a:pPr>
            <a:r>
              <a:t>getUser(uid)</a:t>
            </a:r>
          </a:p>
          <a:p>
            <a:pPr algn="l" defTabSz="1828800">
              <a:lnSpc>
                <a:spcPct val="90000"/>
              </a:lnSpc>
              <a:defRPr sz="3200">
                <a:latin typeface="Times New Roman"/>
                <a:ea typeface="Times New Roman"/>
                <a:cs typeface="Times New Roman"/>
                <a:sym typeface="Times New Roman"/>
              </a:defRPr>
            </a:pPr>
            <a:r>
              <a:t>getDocument(callNo)</a:t>
            </a:r>
          </a:p>
          <a:p>
            <a:pPr algn="l" defTabSz="1828800">
              <a:lnSpc>
                <a:spcPct val="90000"/>
              </a:lnSpc>
              <a:defRPr sz="3200">
                <a:latin typeface="Times New Roman"/>
                <a:ea typeface="Times New Roman"/>
                <a:cs typeface="Times New Roman"/>
                <a:sym typeface="Times New Roman"/>
              </a:defRPr>
            </a:pPr>
            <a:r>
              <a:t>saveLoan(loan)</a:t>
            </a:r>
          </a:p>
          <a:p>
            <a:pPr algn="l" defTabSz="1828800">
              <a:lnSpc>
                <a:spcPct val="90000"/>
              </a:lnSpc>
              <a:defRPr sz="3200">
                <a:latin typeface="Times New Roman"/>
                <a:ea typeface="Times New Roman"/>
                <a:cs typeface="Times New Roman"/>
                <a:sym typeface="Times New Roman"/>
              </a:defRPr>
            </a:pPr>
            <a:r>
              <a:t>saveDocument(book)</a:t>
            </a:r>
          </a:p>
        </p:txBody>
      </p:sp>
      <p:sp>
        <p:nvSpPr>
          <p:cNvPr id="1568" name="Shape 1568"/>
          <p:cNvSpPr/>
          <p:nvPr/>
        </p:nvSpPr>
        <p:spPr>
          <a:xfrm>
            <a:off x="9274175" y="11007725"/>
            <a:ext cx="5210175" cy="11054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3200">
                <a:latin typeface="Times New Roman"/>
                <a:ea typeface="Times New Roman"/>
                <a:cs typeface="Times New Roman"/>
                <a:sym typeface="Times New Roman"/>
              </a:defRPr>
            </a:pPr>
            <a:r>
              <a:t>isAvailable() : boolean</a:t>
            </a:r>
          </a:p>
          <a:p>
            <a:pPr algn="l" defTabSz="1828800">
              <a:defRPr sz="3200">
                <a:latin typeface="Times New Roman"/>
                <a:ea typeface="Times New Roman"/>
                <a:cs typeface="Times New Roman"/>
                <a:sym typeface="Times New Roman"/>
              </a:defRPr>
            </a:pPr>
            <a:r>
              <a:t>setAvailable(a:boolean)</a:t>
            </a:r>
          </a:p>
        </p:txBody>
      </p:sp>
      <p:sp>
        <p:nvSpPr>
          <p:cNvPr id="1569" name="Shape 1569"/>
          <p:cNvSpPr/>
          <p:nvPr/>
        </p:nvSpPr>
        <p:spPr>
          <a:xfrm>
            <a:off x="4651375" y="8636000"/>
            <a:ext cx="2602429"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&lt;&lt;singleton&gt;&gt;</a:t>
            </a:r>
          </a:p>
        </p:txBody>
      </p:sp>
      <p:grpSp>
        <p:nvGrpSpPr>
          <p:cNvPr id="1573" name="Group 1573"/>
          <p:cNvGrpSpPr/>
          <p:nvPr/>
        </p:nvGrpSpPr>
        <p:grpSpPr>
          <a:xfrm>
            <a:off x="4686301" y="3124200"/>
            <a:ext cx="4124325" cy="1784350"/>
            <a:chOff x="1" y="0"/>
            <a:chExt cx="4124323" cy="1784350"/>
          </a:xfrm>
        </p:grpSpPr>
        <p:sp>
          <p:nvSpPr>
            <p:cNvPr id="1570" name="Shape 1570"/>
            <p:cNvSpPr/>
            <p:nvPr/>
          </p:nvSpPr>
          <p:spPr>
            <a:xfrm>
              <a:off x="1" y="0"/>
              <a:ext cx="4124325" cy="178435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71" name="Shape 1571"/>
            <p:cNvSpPr/>
            <p:nvPr/>
          </p:nvSpPr>
          <p:spPr>
            <a:xfrm>
              <a:off x="1" y="723900"/>
              <a:ext cx="41243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72" name="Shape 1572"/>
            <p:cNvSpPr/>
            <p:nvPr/>
          </p:nvSpPr>
          <p:spPr>
            <a:xfrm>
              <a:off x="1" y="1022350"/>
              <a:ext cx="4124325"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574" name="Shape 1574"/>
          <p:cNvSpPr/>
          <p:nvPr/>
        </p:nvSpPr>
        <p:spPr>
          <a:xfrm>
            <a:off x="4946650" y="5718175"/>
            <a:ext cx="3423563"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CheckoutController</a:t>
            </a:r>
          </a:p>
        </p:txBody>
      </p:sp>
      <p:grpSp>
        <p:nvGrpSpPr>
          <p:cNvPr id="1578" name="Group 1578"/>
          <p:cNvGrpSpPr/>
          <p:nvPr/>
        </p:nvGrpSpPr>
        <p:grpSpPr>
          <a:xfrm>
            <a:off x="4572000" y="5822950"/>
            <a:ext cx="4349750" cy="1676400"/>
            <a:chOff x="0" y="0"/>
            <a:chExt cx="4349750" cy="1676400"/>
          </a:xfrm>
        </p:grpSpPr>
        <p:sp>
          <p:nvSpPr>
            <p:cNvPr id="1575" name="Shape 1575"/>
            <p:cNvSpPr/>
            <p:nvPr/>
          </p:nvSpPr>
          <p:spPr>
            <a:xfrm>
              <a:off x="0" y="0"/>
              <a:ext cx="4349750" cy="1676400"/>
            </a:xfrm>
            <a:prstGeom prst="rect">
              <a:avLst/>
            </a:pr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576" name="Shape 1576"/>
            <p:cNvSpPr/>
            <p:nvPr/>
          </p:nvSpPr>
          <p:spPr>
            <a:xfrm>
              <a:off x="0" y="457200"/>
              <a:ext cx="4349750"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1577" name="Shape 1577"/>
            <p:cNvSpPr/>
            <p:nvPr/>
          </p:nvSpPr>
          <p:spPr>
            <a:xfrm>
              <a:off x="0" y="609600"/>
              <a:ext cx="4349750" cy="0"/>
            </a:xfrm>
            <a:prstGeom prst="line">
              <a:avLst/>
            </a:prstGeom>
            <a:no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1579" name="Shape 1579"/>
          <p:cNvSpPr/>
          <p:nvPr/>
        </p:nvSpPr>
        <p:spPr>
          <a:xfrm>
            <a:off x="4578350" y="6378575"/>
            <a:ext cx="3569812" cy="11054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defRPr sz="3200">
                <a:latin typeface="Times New Roman"/>
                <a:ea typeface="Times New Roman"/>
                <a:cs typeface="Times New Roman"/>
                <a:sym typeface="Times New Roman"/>
              </a:defRPr>
            </a:pPr>
            <a:r>
              <a:t>checkout(uid,cnList)</a:t>
            </a:r>
          </a:p>
          <a:p>
            <a:pPr algn="l" defTabSz="1828800">
              <a:defRPr sz="3200">
                <a:latin typeface="Times New Roman"/>
                <a:ea typeface="Times New Roman"/>
                <a:cs typeface="Times New Roman"/>
                <a:sym typeface="Times New Roman"/>
              </a:defRPr>
            </a:pPr>
            <a:r>
              <a:t>process(cn:String)</a:t>
            </a:r>
          </a:p>
        </p:txBody>
      </p:sp>
      <p:sp>
        <p:nvSpPr>
          <p:cNvPr id="1580" name="Shape 1580"/>
          <p:cNvSpPr/>
          <p:nvPr/>
        </p:nvSpPr>
        <p:spPr>
          <a:xfrm>
            <a:off x="14624050" y="8048625"/>
            <a:ext cx="6280150" cy="6355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200">
                <a:latin typeface="Times New Roman"/>
                <a:ea typeface="Times New Roman"/>
                <a:cs typeface="Times New Roman"/>
                <a:sym typeface="Times New Roman"/>
              </a:defRPr>
            </a:lvl1pPr>
          </a:lstStyle>
          <a:p>
            <a:pPr/>
            <a:r>
              <a:t>create(u:User, d:Document)</a:t>
            </a:r>
          </a:p>
        </p:txBody>
      </p:sp>
      <p:sp>
        <p:nvSpPr>
          <p:cNvPr id="1581" name="Shape 1581"/>
          <p:cNvSpPr/>
          <p:nvPr/>
        </p:nvSpPr>
        <p:spPr>
          <a:xfrm>
            <a:off x="10725150" y="6915150"/>
            <a:ext cx="2251075" cy="6355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200">
                <a:latin typeface="Times New Roman"/>
                <a:ea typeface="Times New Roman"/>
                <a:cs typeface="Times New Roman"/>
                <a:sym typeface="Times New Roman"/>
              </a:defRPr>
            </a:lvl1pPr>
          </a:lstStyle>
          <a:p>
            <a:pPr/>
            <a:r>
              <a:t>uid : String</a:t>
            </a:r>
          </a:p>
        </p:txBody>
      </p:sp>
      <p:sp>
        <p:nvSpPr>
          <p:cNvPr id="1582" name="Shape 1582"/>
          <p:cNvSpPr/>
          <p:nvPr/>
        </p:nvSpPr>
        <p:spPr>
          <a:xfrm>
            <a:off x="9344025" y="9594850"/>
            <a:ext cx="4302125" cy="11054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3200">
                <a:latin typeface="Times New Roman"/>
                <a:ea typeface="Times New Roman"/>
                <a:cs typeface="Times New Roman"/>
                <a:sym typeface="Times New Roman"/>
              </a:defRPr>
            </a:pPr>
            <a:r>
              <a:t>callNum : String</a:t>
            </a:r>
          </a:p>
          <a:p>
            <a:pPr algn="l" defTabSz="1828800">
              <a:defRPr sz="3200">
                <a:latin typeface="Times New Roman"/>
                <a:ea typeface="Times New Roman"/>
                <a:cs typeface="Times New Roman"/>
                <a:sym typeface="Times New Roman"/>
              </a:defRPr>
            </a:pPr>
            <a:r>
              <a:t>available : boolean</a:t>
            </a:r>
          </a:p>
        </p:txBody>
      </p:sp>
      <p:sp>
        <p:nvSpPr>
          <p:cNvPr id="1583" name="Shape 1583"/>
          <p:cNvSpPr/>
          <p:nvPr/>
        </p:nvSpPr>
        <p:spPr>
          <a:xfrm flipH="1">
            <a:off x="6743699" y="4905375"/>
            <a:ext cx="15876" cy="904875"/>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84" name="Shape 1584"/>
          <p:cNvSpPr/>
          <p:nvPr/>
        </p:nvSpPr>
        <p:spPr>
          <a:xfrm>
            <a:off x="6750050" y="7518400"/>
            <a:ext cx="0" cy="974725"/>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85" name="Shape 1585"/>
          <p:cNvSpPr/>
          <p:nvPr/>
        </p:nvSpPr>
        <p:spPr>
          <a:xfrm>
            <a:off x="8455025" y="10693400"/>
            <a:ext cx="885825" cy="0"/>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86" name="Shape 1586"/>
          <p:cNvSpPr/>
          <p:nvPr/>
        </p:nvSpPr>
        <p:spPr>
          <a:xfrm flipH="1">
            <a:off x="11830050" y="7648574"/>
            <a:ext cx="12701" cy="1266827"/>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587" name="Shape 1587"/>
          <p:cNvSpPr/>
          <p:nvPr/>
        </p:nvSpPr>
        <p:spPr>
          <a:xfrm>
            <a:off x="11830050" y="8391525"/>
            <a:ext cx="2774950" cy="0"/>
          </a:xfrm>
          <a:prstGeom prst="line">
            <a:avLst/>
          </a:prstGeom>
          <a:ln w="127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588" name="Shape 1588"/>
          <p:cNvSpPr/>
          <p:nvPr/>
        </p:nvSpPr>
        <p:spPr>
          <a:xfrm flipV="1">
            <a:off x="8918574" y="6753225"/>
            <a:ext cx="1857376" cy="22225"/>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89" name="Shape 1589"/>
          <p:cNvSpPr/>
          <p:nvPr/>
        </p:nvSpPr>
        <p:spPr>
          <a:xfrm flipV="1">
            <a:off x="8455024" y="7216775"/>
            <a:ext cx="2371726" cy="1625600"/>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90" name="Shape 1590"/>
          <p:cNvSpPr/>
          <p:nvPr/>
        </p:nvSpPr>
        <p:spPr>
          <a:xfrm>
            <a:off x="8943975" y="7178674"/>
            <a:ext cx="1244600" cy="1689102"/>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91" name="Shape 1591"/>
          <p:cNvSpPr/>
          <p:nvPr/>
        </p:nvSpPr>
        <p:spPr>
          <a:xfrm>
            <a:off x="6042025" y="12414250"/>
            <a:ext cx="0" cy="762000"/>
          </a:xfrm>
          <a:prstGeom prst="line">
            <a:avLst/>
          </a:prstGeom>
          <a:ln w="127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592" name="Shape 1592"/>
          <p:cNvSpPr/>
          <p:nvPr/>
        </p:nvSpPr>
        <p:spPr>
          <a:xfrm>
            <a:off x="6042025" y="13195300"/>
            <a:ext cx="11922125" cy="0"/>
          </a:xfrm>
          <a:prstGeom prst="line">
            <a:avLst/>
          </a:prstGeom>
          <a:ln w="12700">
            <a:solidFill>
              <a:srgbClr val="000000"/>
            </a:solidFill>
            <a:prstDash val="lgDash"/>
          </a:ln>
        </p:spPr>
        <p:txBody>
          <a:bodyPr tIns="91439" bIns="91439"/>
          <a:lstStyle/>
          <a:p>
            <a:pPr algn="l" defTabSz="1828800">
              <a:defRPr sz="3600">
                <a:latin typeface="Arial"/>
                <a:ea typeface="Arial"/>
                <a:cs typeface="Arial"/>
                <a:sym typeface="Arial"/>
              </a:defRPr>
            </a:pPr>
          </a:p>
        </p:txBody>
      </p:sp>
      <p:sp>
        <p:nvSpPr>
          <p:cNvPr id="1593" name="Shape 1593"/>
          <p:cNvSpPr/>
          <p:nvPr/>
        </p:nvSpPr>
        <p:spPr>
          <a:xfrm flipV="1">
            <a:off x="17964150" y="8842375"/>
            <a:ext cx="0" cy="4349750"/>
          </a:xfrm>
          <a:prstGeom prst="line">
            <a:avLst/>
          </a:prstGeom>
          <a:ln w="12700">
            <a:solidFill>
              <a:srgbClr val="000000"/>
            </a:solidFill>
            <a:prstDash val="lgDash"/>
            <a:tailEnd type="stealth"/>
          </a:ln>
        </p:spPr>
        <p:txBody>
          <a:bodyPr tIns="91439" bIns="91439"/>
          <a:lstStyle/>
          <a:p>
            <a:pPr algn="l" defTabSz="1828800">
              <a:defRPr sz="3600">
                <a:latin typeface="Arial"/>
                <a:ea typeface="Arial"/>
                <a:cs typeface="Arial"/>
                <a:sym typeface="Arial"/>
              </a:defRPr>
            </a:pPr>
          </a:p>
        </p:txBody>
      </p:sp>
      <p:sp>
        <p:nvSpPr>
          <p:cNvPr id="1594" name="Shape 1594"/>
          <p:cNvSpPr/>
          <p:nvPr/>
        </p:nvSpPr>
        <p:spPr>
          <a:xfrm>
            <a:off x="8915400" y="6032500"/>
            <a:ext cx="8763001" cy="0"/>
          </a:xfrm>
          <a:prstGeom prst="line">
            <a:avLst/>
          </a:prstGeom>
          <a:ln w="12700">
            <a:solidFill>
              <a:srgbClr val="000000"/>
            </a:solidFill>
          </a:ln>
        </p:spPr>
        <p:txBody>
          <a:bodyPr tIns="91439" bIns="91439"/>
          <a:lstStyle/>
          <a:p>
            <a:pPr algn="l" defTabSz="1828800">
              <a:defRPr sz="3600">
                <a:latin typeface="Arial"/>
                <a:ea typeface="Arial"/>
                <a:cs typeface="Arial"/>
                <a:sym typeface="Arial"/>
              </a:defRPr>
            </a:pPr>
          </a:p>
        </p:txBody>
      </p:sp>
      <p:sp>
        <p:nvSpPr>
          <p:cNvPr id="1595" name="Shape 1595"/>
          <p:cNvSpPr/>
          <p:nvPr/>
        </p:nvSpPr>
        <p:spPr>
          <a:xfrm>
            <a:off x="17659350" y="6032500"/>
            <a:ext cx="9525" cy="730250"/>
          </a:xfrm>
          <a:prstGeom prst="line">
            <a:avLst/>
          </a:prstGeom>
          <a:ln w="127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1596" name="Shape 1596"/>
          <p:cNvSpPr/>
          <p:nvPr/>
        </p:nvSpPr>
        <p:spPr>
          <a:xfrm>
            <a:off x="14709775" y="7356475"/>
            <a:ext cx="2632790"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dueDate : Date</a:t>
            </a:r>
          </a:p>
        </p:txBody>
      </p:sp>
      <p:sp>
        <p:nvSpPr>
          <p:cNvPr id="1597" name="Shape 1597"/>
          <p:cNvSpPr/>
          <p:nvPr/>
        </p:nvSpPr>
        <p:spPr>
          <a:xfrm>
            <a:off x="13916025" y="3257550"/>
            <a:ext cx="6321425" cy="11054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3200">
                <a:latin typeface="Times New Roman"/>
                <a:ea typeface="Times New Roman"/>
                <a:cs typeface="Times New Roman"/>
                <a:sym typeface="Times New Roman"/>
              </a:defRPr>
            </a:lvl1pPr>
          </a:lstStyle>
          <a:p>
            <a:pPr/>
            <a:r>
              <a:t>The dashed arrow lines denote uses or dependence relationships. </a:t>
            </a:r>
          </a:p>
        </p:txBody>
      </p:sp>
      <p:sp>
        <p:nvSpPr>
          <p:cNvPr id="1598" name="Shape 1598"/>
          <p:cNvSpPr/>
          <p:nvPr/>
        </p:nvSpPr>
        <p:spPr>
          <a:xfrm>
            <a:off x="11414125" y="5394325"/>
            <a:ext cx="2082126" cy="635516"/>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sz="3200">
                <a:latin typeface="Times New Roman"/>
                <a:ea typeface="Times New Roman"/>
                <a:cs typeface="Times New Roman"/>
                <a:sym typeface="Times New Roman"/>
              </a:defRPr>
            </a:lvl1pPr>
          </a:lstStyle>
          <a:p>
            <a:pPr/>
            <a:r>
              <a:t>&lt;&lt;create&gt;&gt;</a:t>
            </a:r>
          </a:p>
        </p:txBody>
      </p:sp>
      <p:grpSp>
        <p:nvGrpSpPr>
          <p:cNvPr id="1604" name="Group 1604"/>
          <p:cNvGrpSpPr/>
          <p:nvPr/>
        </p:nvGrpSpPr>
        <p:grpSpPr>
          <a:xfrm>
            <a:off x="10175875" y="2974975"/>
            <a:ext cx="2422525" cy="2606675"/>
            <a:chOff x="0" y="0"/>
            <a:chExt cx="2422525" cy="2606674"/>
          </a:xfrm>
        </p:grpSpPr>
        <p:sp>
          <p:nvSpPr>
            <p:cNvPr id="1599" name="Shape 1599"/>
            <p:cNvSpPr/>
            <p:nvPr/>
          </p:nvSpPr>
          <p:spPr>
            <a:xfrm>
              <a:off x="104773" y="88901"/>
              <a:ext cx="2056925" cy="1105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defRPr sz="3200">
                  <a:latin typeface="Times New Roman"/>
                  <a:ea typeface="Times New Roman"/>
                  <a:cs typeface="Times New Roman"/>
                  <a:sym typeface="Times New Roman"/>
                </a:defRPr>
              </a:pPr>
              <a:r>
                <a:t>The creator</a:t>
              </a:r>
            </a:p>
            <a:p>
              <a:pPr algn="l" defTabSz="1828800">
                <a:defRPr sz="3200">
                  <a:latin typeface="Times New Roman"/>
                  <a:ea typeface="Times New Roman"/>
                  <a:cs typeface="Times New Roman"/>
                  <a:sym typeface="Times New Roman"/>
                </a:defRPr>
              </a:pPr>
              <a:r>
                <a:t>pattern</a:t>
              </a:r>
            </a:p>
          </p:txBody>
        </p:sp>
        <p:grpSp>
          <p:nvGrpSpPr>
            <p:cNvPr id="1602" name="Group 1602"/>
            <p:cNvGrpSpPr/>
            <p:nvPr/>
          </p:nvGrpSpPr>
          <p:grpSpPr>
            <a:xfrm>
              <a:off x="0" y="0"/>
              <a:ext cx="2422525" cy="1355727"/>
              <a:chOff x="0" y="0"/>
              <a:chExt cx="2422525" cy="1355726"/>
            </a:xfrm>
          </p:grpSpPr>
          <p:sp>
            <p:nvSpPr>
              <p:cNvPr id="1600" name="Shape 1600"/>
              <p:cNvSpPr/>
              <p:nvPr/>
            </p:nvSpPr>
            <p:spPr>
              <a:xfrm>
                <a:off x="0" y="0"/>
                <a:ext cx="2422525" cy="1355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1601" name="Shape 1601"/>
              <p:cNvSpPr/>
              <p:nvPr/>
            </p:nvSpPr>
            <p:spPr>
              <a:xfrm>
                <a:off x="2119707" y="1186258"/>
                <a:ext cx="302818" cy="169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1603" name="Shape 1603"/>
            <p:cNvSpPr/>
            <p:nvPr/>
          </p:nvSpPr>
          <p:spPr>
            <a:xfrm>
              <a:off x="1492249" y="1355724"/>
              <a:ext cx="457203" cy="1250951"/>
            </a:xfrm>
            <a:prstGeom prst="line">
              <a:avLst/>
            </a:prstGeom>
            <a:noFill/>
            <a:ln w="127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4" grpId="2"/>
      <p:bldP build="p" bldLvl="5" animBg="1" rev="0" advAuto="0" spid="1597" grpId="1"/>
    </p:bldLst>
  </p:timing>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6" name="Shape 1606"/>
          <p:cNvSpPr/>
          <p:nvPr>
            <p:ph type="title"/>
          </p:nvPr>
        </p:nvSpPr>
        <p:spPr>
          <a:prstGeom prst="rect">
            <a:avLst/>
          </a:prstGeom>
        </p:spPr>
        <p:txBody>
          <a:bodyPr/>
          <a:lstStyle/>
          <a:p>
            <a:pPr/>
            <a:r>
              <a:t>形成软件设计方案的基本方法</a:t>
            </a:r>
          </a:p>
        </p:txBody>
      </p:sp>
      <p:sp>
        <p:nvSpPr>
          <p:cNvPr id="1607" name="Shape 1607"/>
          <p:cNvSpPr/>
          <p:nvPr>
            <p:ph type="body" idx="1"/>
          </p:nvPr>
        </p:nvSpPr>
        <p:spPr>
          <a:prstGeom prst="rect">
            <a:avLst/>
          </a:prstGeom>
        </p:spPr>
        <p:txBody>
          <a:bodyPr/>
          <a:lstStyle/>
          <a:p>
            <a:pPr/>
            <a:r>
              <a:t>软件产品庞大复杂，前面的形成的设计类图只是其中一个用例得到的设计结果，我们需要对每一个用例进行分析和设计，最终再将各用例得到的设计结果综合成一个软件产品的整体设计方案。其中涉及两个基本的方法：分析（analysis）和综合（synthesi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9" name="Shape 1609"/>
          <p:cNvSpPr/>
          <p:nvPr>
            <p:ph type="title"/>
          </p:nvPr>
        </p:nvSpPr>
        <p:spPr>
          <a:prstGeom prst="rect">
            <a:avLst/>
          </a:prstGeom>
        </p:spPr>
        <p:txBody>
          <a:bodyPr/>
          <a:lstStyle/>
          <a:p>
            <a:pPr/>
            <a:r>
              <a:t>形成软件设计方案的基本方法</a:t>
            </a:r>
          </a:p>
        </p:txBody>
      </p:sp>
      <p:sp>
        <p:nvSpPr>
          <p:cNvPr id="1610" name="Shape 1610"/>
          <p:cNvSpPr/>
          <p:nvPr>
            <p:ph type="body" sz="half" idx="1"/>
          </p:nvPr>
        </p:nvSpPr>
        <p:spPr>
          <a:xfrm>
            <a:off x="1689100" y="3238500"/>
            <a:ext cx="9119204" cy="9207500"/>
          </a:xfrm>
          <a:prstGeom prst="rect">
            <a:avLst/>
          </a:prstGeom>
        </p:spPr>
        <p:txBody>
          <a:bodyPr/>
          <a:lstStyle/>
          <a:p>
            <a:pPr/>
            <a:r>
              <a:t>分析是分解大问题变成易于理解的小问题。比如用例建模是将错综复杂的需求分解成一个一个的用例。在分析的过程中除了“分而治之”的切分分解的方法外，抽象方法的运用是一个关键。</a:t>
            </a:r>
          </a:p>
        </p:txBody>
      </p:sp>
      <p:pic>
        <p:nvPicPr>
          <p:cNvPr id="1611" name="pasted-image.tiff"/>
          <p:cNvPicPr>
            <a:picLocks noChangeAspect="1"/>
          </p:cNvPicPr>
          <p:nvPr/>
        </p:nvPicPr>
        <p:blipFill>
          <a:blip r:embed="rId2">
            <a:extLst/>
          </a:blip>
          <a:stretch>
            <a:fillRect/>
          </a:stretch>
        </p:blipFill>
        <p:spPr>
          <a:xfrm>
            <a:off x="10927545" y="4938130"/>
            <a:ext cx="11796875" cy="6540842"/>
          </a:xfrm>
          <a:prstGeom prst="rect">
            <a:avLst/>
          </a:prstGeom>
          <a:ln w="12700">
            <a:miter lim="400000"/>
          </a:ln>
        </p:spPr>
      </p:pic>
    </p:spTree>
  </p:cSld>
  <p:clrMapOvr>
    <a:masterClrMapping/>
  </p:clrMapOvr>
  <p:transition xmlns:p14="http://schemas.microsoft.com/office/powerpoint/2010/main" spd="med" advClick="1" p14:dur="1000"/>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3" name="Shape 1613"/>
          <p:cNvSpPr/>
          <p:nvPr>
            <p:ph type="title"/>
          </p:nvPr>
        </p:nvSpPr>
        <p:spPr>
          <a:prstGeom prst="rect">
            <a:avLst/>
          </a:prstGeom>
        </p:spPr>
        <p:txBody>
          <a:bodyPr/>
          <a:lstStyle/>
          <a:p>
            <a:pPr/>
            <a:r>
              <a:t>形成软件设计方案的基本方法</a:t>
            </a:r>
          </a:p>
        </p:txBody>
      </p:sp>
      <p:sp>
        <p:nvSpPr>
          <p:cNvPr id="1614" name="Shape 1614"/>
          <p:cNvSpPr/>
          <p:nvPr>
            <p:ph type="body" sz="half" idx="1"/>
          </p:nvPr>
        </p:nvSpPr>
        <p:spPr>
          <a:xfrm>
            <a:off x="1689100" y="3238500"/>
            <a:ext cx="9119204" cy="9207500"/>
          </a:xfrm>
          <a:prstGeom prst="rect">
            <a:avLst/>
          </a:prstGeom>
        </p:spPr>
        <p:txBody>
          <a:bodyPr/>
          <a:lstStyle>
            <a:lvl1pPr marL="565150" indent="-565150" defTabSz="734694">
              <a:spcBef>
                <a:spcPts val="5200"/>
              </a:spcBef>
              <a:defRPr sz="4628"/>
            </a:lvl1pPr>
          </a:lstStyle>
          <a:p>
            <a:pPr/>
            <a:r>
              <a:t>综合是将一个个小问题的解决方案组合起来构建软件的整体解决方案。我们对每一个用例的关键步骤进行对象交互建模逐步形成了用例对应的解决方案，如何将多个用例的小解决方案组合起来构建软件整体设计方案？这在软件设计中是一个非常有挑战性的问题，一般我们通过参考已有的软件设计模式提供一个思路从而综合出一个软件整体解决方案。</a:t>
            </a:r>
          </a:p>
        </p:txBody>
      </p:sp>
      <p:pic>
        <p:nvPicPr>
          <p:cNvPr id="1615" name="pasted-image.tiff"/>
          <p:cNvPicPr>
            <a:picLocks noChangeAspect="1"/>
          </p:cNvPicPr>
          <p:nvPr/>
        </p:nvPicPr>
        <p:blipFill>
          <a:blip r:embed="rId2">
            <a:extLst/>
          </a:blip>
          <a:stretch>
            <a:fillRect/>
          </a:stretch>
        </p:blipFill>
        <p:spPr>
          <a:xfrm>
            <a:off x="11687284" y="4806005"/>
            <a:ext cx="10879878" cy="6072490"/>
          </a:xfrm>
          <a:prstGeom prst="rect">
            <a:avLst/>
          </a:prstGeom>
          <a:ln w="12700">
            <a:miter lim="400000"/>
          </a:ln>
        </p:spPr>
      </p:pic>
    </p:spTree>
  </p:cSld>
  <p:clrMapOvr>
    <a:masterClrMapping/>
  </p:clrMapOvr>
  <p:transition xmlns:p14="http://schemas.microsoft.com/office/powerpoint/2010/main" spd="med" advClick="1" p14:dur="1000"/>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7" name="Shape 1617"/>
          <p:cNvSpPr/>
          <p:nvPr>
            <p:ph type="title"/>
          </p:nvPr>
        </p:nvSpPr>
        <p:spPr>
          <a:prstGeom prst="rect">
            <a:avLst/>
          </a:prstGeom>
        </p:spPr>
        <p:txBody>
          <a:bodyPr/>
          <a:lstStyle/>
          <a:p>
            <a:pPr/>
            <a:r>
              <a:t>总结</a:t>
            </a:r>
          </a:p>
        </p:txBody>
      </p:sp>
      <p:sp>
        <p:nvSpPr>
          <p:cNvPr id="1618" name="Shape 1618"/>
          <p:cNvSpPr/>
          <p:nvPr>
            <p:ph type="body" idx="1"/>
          </p:nvPr>
        </p:nvSpPr>
        <p:spPr>
          <a:prstGeom prst="rect">
            <a:avLst/>
          </a:prstGeom>
        </p:spPr>
        <p:txBody>
          <a:bodyPr/>
          <a:lstStyle/>
          <a:p>
            <a:pPr marL="514350" indent="-514350" defTabSz="668655">
              <a:spcBef>
                <a:spcPts val="4700"/>
              </a:spcBef>
              <a:defRPr sz="4212"/>
            </a:pPr>
            <a:r>
              <a:t>这一部分我们以面向对象的分析和设计为思想方法的主线，提供了一种从需求分析到软件设计的基本建模方法，相信您完整地学习了这种从需求分析到软件设计的基本建模方法之后，您对面向对象的概念有了切身体会。</a:t>
            </a:r>
          </a:p>
          <a:p>
            <a:pPr marL="514350" indent="-514350" defTabSz="668655">
              <a:spcBef>
                <a:spcPts val="4700"/>
              </a:spcBef>
              <a:defRPr sz="4212"/>
            </a:pPr>
            <a:r>
              <a:t>以对象作为基本元素构建起来了一种主流的看待软件的范型，形成了从编程语言、UML、开发方法、设计模式、软件架构以及工程思想方法等一系列成果。</a:t>
            </a:r>
          </a:p>
          <a:p>
            <a:pPr marL="514350" indent="-514350" defTabSz="668655">
              <a:spcBef>
                <a:spcPts val="4700"/>
              </a:spcBef>
              <a:defRPr sz="4212"/>
            </a:pPr>
            <a:r>
              <a:t>面向对象方法本身也引入了不是软件所固有的一些复杂性，试图以坚实的科学模型基础来建构软件世界的努力逐渐重新走入经验主义的巢臼。比如设计模式就是典型的经验模型；再比如最新的一些语言特性融合了面向过程编程的优点以及函数式编程的优点；甚至软件开发方法也走向了颇具工匠精神的思路，不断迭代和重构来优化软件设计以及代码结构。这些都让我们重新审视将抽象的对象作为认识软件的基础是否根基牢固。</a:t>
            </a:r>
          </a:p>
        </p:txBody>
      </p:sp>
    </p:spTree>
  </p:cSld>
  <p:clrMapOvr>
    <a:masterClrMapping/>
  </p:clrMapOvr>
  <p:transition xmlns:p14="http://schemas.microsoft.com/office/powerpoint/2010/main" spd="med" advClick="1" p14:dur="1000"/>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0" name="Shape 1620"/>
          <p:cNvSpPr/>
          <p:nvPr>
            <p:ph type="title"/>
          </p:nvPr>
        </p:nvSpPr>
        <p:spPr>
          <a:prstGeom prst="rect">
            <a:avLst/>
          </a:prstGeom>
        </p:spPr>
        <p:txBody>
          <a:bodyPr/>
          <a:lstStyle/>
          <a:p>
            <a:pPr/>
            <a:r>
              <a:t>参考资料</a:t>
            </a:r>
          </a:p>
        </p:txBody>
      </p:sp>
      <p:sp>
        <p:nvSpPr>
          <p:cNvPr id="1621" name="Shape 1621"/>
          <p:cNvSpPr/>
          <p:nvPr>
            <p:ph type="body" idx="1"/>
          </p:nvPr>
        </p:nvSpPr>
        <p:spPr>
          <a:prstGeom prst="rect">
            <a:avLst/>
          </a:prstGeom>
        </p:spPr>
        <p:txBody>
          <a:bodyPr/>
          <a:lstStyle/>
          <a:p>
            <a:pPr/>
            <a:r>
              <a:t>ppt from Dr. David Kung University of Texas Arlington May 2010</a:t>
            </a:r>
          </a:p>
          <a:p>
            <a:pPr/>
            <a:r>
              <a:t>MongoDB官网:https://www.mongodb.com/</a:t>
            </a:r>
          </a:p>
          <a:p>
            <a:pPr/>
            <a:r>
              <a:rPr u="sng">
                <a:hlinkClick r:id="rId2" invalidUrl="" action="" tgtFrame="" tooltip="" history="1" highlightClick="0" endSnd="0"/>
              </a:rPr>
              <a:t>http://blog.mongodb.org/post/87200945828/6-rules-of-thumb-for-mongodb-schema-design-part-1</a:t>
            </a:r>
          </a:p>
          <a:p>
            <a:pPr/>
            <a:r>
              <a:t>http://c.biancheng.net/design_pattern/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Resolving Conflicts</a:t>
            </a:r>
          </a:p>
        </p:txBody>
      </p:sp>
      <p:sp>
        <p:nvSpPr>
          <p:cNvPr id="187" name="Shape 187"/>
          <p:cNvSpPr/>
          <p:nvPr>
            <p:ph type="body" idx="1"/>
          </p:nvPr>
        </p:nvSpPr>
        <p:spPr>
          <a:prstGeom prst="rect">
            <a:avLst/>
          </a:prstGeom>
        </p:spPr>
        <p:txBody>
          <a:bodyPr/>
          <a:lstStyle/>
          <a:p>
            <a:pPr marL="577850" indent="-577850" defTabSz="751205">
              <a:spcBef>
                <a:spcPts val="5300"/>
              </a:spcBef>
              <a:defRPr sz="4732"/>
            </a:pPr>
            <a:r>
              <a:t>Different stakeholder has different set of requirements</a:t>
            </a:r>
          </a:p>
          <a:p>
            <a:pPr lvl="1" marL="1155700" indent="-577850" defTabSz="751205">
              <a:spcBef>
                <a:spcPts val="5300"/>
              </a:spcBef>
              <a:defRPr sz="4732"/>
            </a:pPr>
            <a:r>
              <a:t>potential conflicting ideas</a:t>
            </a:r>
          </a:p>
          <a:p>
            <a:pPr marL="577850" indent="-577850" defTabSz="751205">
              <a:spcBef>
                <a:spcPts val="5300"/>
              </a:spcBef>
              <a:defRPr sz="4732"/>
            </a:pPr>
            <a:r>
              <a:t>Need to prioritize requirements</a:t>
            </a:r>
          </a:p>
          <a:p>
            <a:pPr marL="577850" indent="-577850" defTabSz="751205">
              <a:spcBef>
                <a:spcPts val="5300"/>
              </a:spcBef>
              <a:defRPr sz="4732"/>
            </a:pPr>
            <a:r>
              <a:t>Prioritization might separate requirements into three categories</a:t>
            </a:r>
          </a:p>
          <a:p>
            <a:pPr lvl="1" marL="1155700" indent="-577850" defTabSz="751205">
              <a:spcBef>
                <a:spcPts val="5300"/>
              </a:spcBef>
              <a:defRPr sz="4732"/>
            </a:pPr>
            <a:r>
              <a:t>essential: absolutely must be met</a:t>
            </a:r>
          </a:p>
          <a:p>
            <a:pPr lvl="1" marL="1155700" indent="-577850" defTabSz="751205">
              <a:spcBef>
                <a:spcPts val="5300"/>
              </a:spcBef>
              <a:defRPr sz="4732"/>
            </a:pPr>
            <a:r>
              <a:t>desirable: highly desirable but not necessary</a:t>
            </a:r>
          </a:p>
          <a:p>
            <a:pPr lvl="1" marL="1155700" indent="-577850" defTabSz="751205">
              <a:spcBef>
                <a:spcPts val="5300"/>
              </a:spcBef>
              <a:defRPr sz="4732"/>
            </a:pPr>
            <a:r>
              <a:t>optional: possible but could be eliminated</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Characteristics of Requirements</a:t>
            </a:r>
          </a:p>
        </p:txBody>
      </p:sp>
      <p:sp>
        <p:nvSpPr>
          <p:cNvPr id="190" name="Shape 190"/>
          <p:cNvSpPr/>
          <p:nvPr>
            <p:ph type="body" idx="1"/>
          </p:nvPr>
        </p:nvSpPr>
        <p:spPr>
          <a:prstGeom prst="rect">
            <a:avLst/>
          </a:prstGeom>
        </p:spPr>
        <p:txBody>
          <a:bodyPr/>
          <a:lstStyle/>
          <a:p>
            <a:pPr marL="482600" indent="-482600" defTabSz="627379">
              <a:spcBef>
                <a:spcPts val="4400"/>
              </a:spcBef>
              <a:defRPr sz="3952"/>
            </a:pPr>
            <a:r>
              <a:t>Correct</a:t>
            </a:r>
          </a:p>
          <a:p>
            <a:pPr marL="482600" indent="-482600" defTabSz="627379">
              <a:spcBef>
                <a:spcPts val="4400"/>
              </a:spcBef>
              <a:defRPr sz="3952"/>
            </a:pPr>
            <a:r>
              <a:t>Consistent</a:t>
            </a:r>
          </a:p>
          <a:p>
            <a:pPr marL="482600" indent="-482600" defTabSz="627379">
              <a:spcBef>
                <a:spcPts val="4400"/>
              </a:spcBef>
              <a:defRPr sz="3952"/>
            </a:pPr>
            <a:r>
              <a:t>Unambigious无二义性</a:t>
            </a:r>
          </a:p>
          <a:p>
            <a:pPr marL="482600" indent="-482600" defTabSz="627379">
              <a:spcBef>
                <a:spcPts val="4400"/>
              </a:spcBef>
              <a:defRPr sz="3952"/>
            </a:pPr>
            <a:r>
              <a:t>Complete</a:t>
            </a:r>
          </a:p>
          <a:p>
            <a:pPr marL="482600" indent="-482600" defTabSz="627379">
              <a:spcBef>
                <a:spcPts val="4400"/>
              </a:spcBef>
              <a:defRPr sz="3952"/>
            </a:pPr>
            <a:r>
              <a:t>Feasible</a:t>
            </a:r>
          </a:p>
          <a:p>
            <a:pPr marL="482600" indent="-482600" defTabSz="627379">
              <a:spcBef>
                <a:spcPts val="4400"/>
              </a:spcBef>
              <a:defRPr sz="3952"/>
            </a:pPr>
            <a:r>
              <a:t>Relevant无与主要目标不相关的需求</a:t>
            </a:r>
          </a:p>
          <a:p>
            <a:pPr marL="482600" indent="-482600" defTabSz="627379">
              <a:spcBef>
                <a:spcPts val="4400"/>
              </a:spcBef>
              <a:defRPr sz="3952"/>
            </a:pPr>
            <a:r>
              <a:t>Testable</a:t>
            </a:r>
          </a:p>
          <a:p>
            <a:pPr marL="482600" indent="-482600" defTabSz="627379">
              <a:spcBef>
                <a:spcPts val="4400"/>
              </a:spcBef>
              <a:defRPr sz="3952"/>
            </a:pPr>
            <a:r>
              <a:t>Traceable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绘图工具VS Code + </a:t>
            </a:r>
            <a:r>
              <a:rPr u="sng">
                <a:hlinkClick r:id="rId2" invalidUrl="" action="" tgtFrame="" tooltip="" history="1" highlightClick="0" endSnd="0"/>
              </a:rPr>
              <a:t>draw.io</a:t>
            </a:r>
          </a:p>
        </p:txBody>
      </p:sp>
      <p:sp>
        <p:nvSpPr>
          <p:cNvPr id="193" name="Shape 193"/>
          <p:cNvSpPr/>
          <p:nvPr>
            <p:ph type="body" idx="1"/>
          </p:nvPr>
        </p:nvSpPr>
        <p:spPr>
          <a:prstGeom prst="rect">
            <a:avLst/>
          </a:prstGeom>
        </p:spPr>
        <p:txBody>
          <a:bodyPr/>
          <a:lstStyle/>
          <a:p>
            <a:pPr/>
            <a:r>
              <a:t>在线绘图工具</a:t>
            </a:r>
            <a:r>
              <a:rPr u="sng">
                <a:hlinkClick r:id="rId2" invalidUrl="" action="" tgtFrame="" tooltip="" history="1" highlightClick="0" endSnd="0"/>
              </a:rPr>
              <a:t>draw.io</a:t>
            </a:r>
          </a:p>
          <a:p>
            <a:pPr/>
            <a:r>
              <a:t>安装VS Code和</a:t>
            </a:r>
            <a:r>
              <a:rPr u="sng">
                <a:hlinkClick r:id="rId2" invalidUrl="" action="" tgtFrame="" tooltip="" history="1" highlightClick="0" endSnd="0"/>
              </a:rPr>
              <a:t>draw.io</a:t>
            </a:r>
            <a:r>
              <a:t>插件</a:t>
            </a:r>
          </a:p>
          <a:p>
            <a:pPr/>
            <a:r>
              <a:t>快速入门VS Code+</a:t>
            </a:r>
            <a:r>
              <a:rPr u="sng">
                <a:hlinkClick r:id="rId2" invalidUrl="" action="" tgtFrame="" tooltip="" history="1" highlightClick="0" endSnd="0"/>
              </a:rPr>
              <a:t>draw.io</a:t>
            </a:r>
            <a:r>
              <a:t>画图</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a:r>
              <a:t>在线绘图工具</a:t>
            </a:r>
            <a:r>
              <a:rPr u="sng">
                <a:hlinkClick r:id="rId2" invalidUrl="" action="" tgtFrame="" tooltip="" history="1" highlightClick="0" endSnd="0"/>
              </a:rPr>
              <a:t>draw.io</a:t>
            </a:r>
          </a:p>
        </p:txBody>
      </p:sp>
      <p:sp>
        <p:nvSpPr>
          <p:cNvPr id="196" name="Shape 196"/>
          <p:cNvSpPr/>
          <p:nvPr>
            <p:ph type="body" sz="half" idx="1"/>
          </p:nvPr>
        </p:nvSpPr>
        <p:spPr>
          <a:xfrm>
            <a:off x="1689100" y="3238500"/>
            <a:ext cx="7546380" cy="9207500"/>
          </a:xfrm>
          <a:prstGeom prst="rect">
            <a:avLst/>
          </a:prstGeom>
        </p:spPr>
        <p:txBody>
          <a:bodyPr/>
          <a:lstStyle/>
          <a:p>
            <a:pPr/>
            <a:r>
              <a:t>在浏览器中输入</a:t>
            </a:r>
            <a:r>
              <a:rPr u="sng">
                <a:hlinkClick r:id="rId2" invalidUrl="" action="" tgtFrame="" tooltip="" history="1" highlightClick="0" endSnd="0"/>
              </a:rPr>
              <a:t>draw.io</a:t>
            </a:r>
            <a:r>
              <a:t>即可访问使用</a:t>
            </a:r>
          </a:p>
        </p:txBody>
      </p:sp>
      <p:pic>
        <p:nvPicPr>
          <p:cNvPr id="197" name="pasted-image.png"/>
          <p:cNvPicPr>
            <a:picLocks noChangeAspect="1"/>
          </p:cNvPicPr>
          <p:nvPr/>
        </p:nvPicPr>
        <p:blipFill>
          <a:blip r:embed="rId3">
            <a:extLst/>
          </a:blip>
          <a:stretch>
            <a:fillRect/>
          </a:stretch>
        </p:blipFill>
        <p:spPr>
          <a:xfrm>
            <a:off x="9537700" y="3549650"/>
            <a:ext cx="13893800" cy="85852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在线绘图工具</a:t>
            </a:r>
            <a:r>
              <a:rPr u="sng">
                <a:hlinkClick r:id="rId2" invalidUrl="" action="" tgtFrame="" tooltip="" history="1" highlightClick="0" endSnd="0"/>
              </a:rPr>
              <a:t>draw.io</a:t>
            </a:r>
          </a:p>
        </p:txBody>
      </p:sp>
      <p:sp>
        <p:nvSpPr>
          <p:cNvPr id="200" name="Shape 200"/>
          <p:cNvSpPr/>
          <p:nvPr>
            <p:ph type="body" sz="half" idx="1"/>
          </p:nvPr>
        </p:nvSpPr>
        <p:spPr>
          <a:xfrm>
            <a:off x="1689100" y="3238499"/>
            <a:ext cx="8720535" cy="9207501"/>
          </a:xfrm>
          <a:prstGeom prst="rect">
            <a:avLst/>
          </a:prstGeom>
        </p:spPr>
        <p:txBody>
          <a:bodyPr/>
          <a:lstStyle/>
          <a:p>
            <a:pPr marL="520700" indent="-520700" defTabSz="676909">
              <a:spcBef>
                <a:spcPts val="4800"/>
              </a:spcBef>
              <a:defRPr sz="4264"/>
            </a:pPr>
            <a:r>
              <a:rPr u="sng">
                <a:hlinkClick r:id="rId2" invalidUrl="" action="" tgtFrame="" tooltip="" history="1" highlightClick="0" endSnd="0"/>
              </a:rPr>
              <a:t>draw.io</a:t>
            </a:r>
            <a:r>
              <a:t>提供了各类丰富的图形模版</a:t>
            </a:r>
          </a:p>
          <a:p>
            <a:pPr marL="520700" indent="-520700" defTabSz="676909">
              <a:spcBef>
                <a:spcPts val="4800"/>
              </a:spcBef>
              <a:defRPr sz="4264"/>
            </a:pPr>
            <a:r>
              <a:t>VS Code作为宇宙第一IDE Visual Studio的小弟，大有成为宇宙第一Editor气势的Visual Studio Code，已经达到无所不能的地步，无法想象它竟然还能用drawio画图，码农们可以边写代码边画UML图的风景很美，忍不住我也试了试。闲话少说，直接干！</a:t>
            </a:r>
          </a:p>
        </p:txBody>
      </p:sp>
      <p:pic>
        <p:nvPicPr>
          <p:cNvPr id="201" name="pasted-image.tiff"/>
          <p:cNvPicPr>
            <a:picLocks noChangeAspect="1"/>
          </p:cNvPicPr>
          <p:nvPr/>
        </p:nvPicPr>
        <p:blipFill>
          <a:blip r:embed="rId3">
            <a:extLst/>
          </a:blip>
          <a:stretch>
            <a:fillRect/>
          </a:stretch>
        </p:blipFill>
        <p:spPr>
          <a:xfrm>
            <a:off x="10756900" y="3378200"/>
            <a:ext cx="12640113" cy="9360318"/>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安装VS Code和</a:t>
            </a:r>
            <a:r>
              <a:rPr u="sng">
                <a:hlinkClick r:id="rId2" invalidUrl="" action="" tgtFrame="" tooltip="" history="1" highlightClick="0" endSnd="0"/>
              </a:rPr>
              <a:t>draw.io</a:t>
            </a:r>
            <a:r>
              <a:t>插件</a:t>
            </a:r>
          </a:p>
        </p:txBody>
      </p:sp>
      <p:sp>
        <p:nvSpPr>
          <p:cNvPr id="204" name="Shape 204"/>
          <p:cNvSpPr/>
          <p:nvPr>
            <p:ph type="body" sz="quarter" idx="1"/>
          </p:nvPr>
        </p:nvSpPr>
        <p:spPr>
          <a:xfrm>
            <a:off x="1689100" y="3238499"/>
            <a:ext cx="7022704" cy="9207501"/>
          </a:xfrm>
          <a:prstGeom prst="rect">
            <a:avLst/>
          </a:prstGeom>
        </p:spPr>
        <p:txBody>
          <a:bodyPr/>
          <a:lstStyle/>
          <a:p>
            <a:pPr/>
            <a:r>
              <a:t>在VS Code中使用快捷键Ctrl+Shift+X进入插件市场，搜索draw已经可以搜到不少插件，这里选用了这个下载量比较大、小星星比较多的Draw.io Integration来安装</a:t>
            </a:r>
          </a:p>
        </p:txBody>
      </p:sp>
      <p:pic>
        <p:nvPicPr>
          <p:cNvPr id="205" name="pasted-image.tiff"/>
          <p:cNvPicPr>
            <a:picLocks noChangeAspect="1"/>
          </p:cNvPicPr>
          <p:nvPr/>
        </p:nvPicPr>
        <p:blipFill>
          <a:blip r:embed="rId3">
            <a:extLst/>
          </a:blip>
          <a:stretch>
            <a:fillRect/>
          </a:stretch>
        </p:blipFill>
        <p:spPr>
          <a:xfrm>
            <a:off x="8902583" y="3155120"/>
            <a:ext cx="14998817" cy="937426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快速入门VS Code+</a:t>
            </a:r>
            <a:r>
              <a:rPr u="sng">
                <a:hlinkClick r:id="rId2" invalidUrl="" action="" tgtFrame="" tooltip="" history="1" highlightClick="0" endSnd="0"/>
              </a:rPr>
              <a:t>draw.io</a:t>
            </a:r>
            <a:r>
              <a:t>画图</a:t>
            </a:r>
          </a:p>
        </p:txBody>
      </p:sp>
      <p:sp>
        <p:nvSpPr>
          <p:cNvPr id="208" name="Shape 208"/>
          <p:cNvSpPr/>
          <p:nvPr>
            <p:ph type="body" sz="quarter" idx="1"/>
          </p:nvPr>
        </p:nvSpPr>
        <p:spPr>
          <a:xfrm>
            <a:off x="1689100" y="3238500"/>
            <a:ext cx="6560543" cy="9207500"/>
          </a:xfrm>
          <a:prstGeom prst="rect">
            <a:avLst/>
          </a:prstGeom>
        </p:spPr>
        <p:txBody>
          <a:bodyPr/>
          <a:lstStyle>
            <a:lvl1pPr marL="533400" indent="-533400" defTabSz="693419">
              <a:spcBef>
                <a:spcPts val="4900"/>
              </a:spcBef>
              <a:defRPr sz="4368"/>
            </a:lvl1pPr>
          </a:lstStyle>
          <a:p>
            <a:pPr/>
            <a:r>
              <a:t>看到网上有小伙伴说安装了不会用draw.io插件，其实用法非常简单，只要新建文件的扩展名为.drawio.svg、.drawio或.dio，然后打开就是所见即所得的画图工具了，就像VS Code里面嵌入了一个Visio或Rational Rose一样，码代码和画图在一个编辑器里完成</a:t>
            </a:r>
          </a:p>
        </p:txBody>
      </p:sp>
      <p:pic>
        <p:nvPicPr>
          <p:cNvPr id="209" name="pasted-image.tiff"/>
          <p:cNvPicPr>
            <a:picLocks noChangeAspect="1"/>
          </p:cNvPicPr>
          <p:nvPr/>
        </p:nvPicPr>
        <p:blipFill>
          <a:blip r:embed="rId3">
            <a:extLst/>
          </a:blip>
          <a:stretch>
            <a:fillRect/>
          </a:stretch>
        </p:blipFill>
        <p:spPr>
          <a:xfrm>
            <a:off x="9294042" y="3333012"/>
            <a:ext cx="14429558" cy="9018476"/>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一、获取需求的主要方法</a:t>
            </a:r>
          </a:p>
        </p:txBody>
      </p:sp>
      <p:sp>
        <p:nvSpPr>
          <p:cNvPr id="152" name="Shape 152"/>
          <p:cNvSpPr/>
          <p:nvPr>
            <p:ph type="body" idx="1"/>
          </p:nvPr>
        </p:nvSpPr>
        <p:spPr>
          <a:prstGeom prst="rect">
            <a:avLst/>
          </a:prstGeom>
        </p:spPr>
        <p:txBody>
          <a:bodyPr/>
          <a:lstStyle/>
          <a:p>
            <a:pPr marL="520700" indent="-520700" defTabSz="676909">
              <a:spcBef>
                <a:spcPts val="4800"/>
              </a:spcBef>
              <a:defRPr sz="4264"/>
            </a:pPr>
            <a:r>
              <a:t>		1.1.什么是需求？</a:t>
            </a:r>
          </a:p>
          <a:p>
            <a:pPr marL="520700" indent="-520700" defTabSz="676909">
              <a:spcBef>
                <a:spcPts val="4800"/>
              </a:spcBef>
              <a:defRPr sz="4264"/>
            </a:pPr>
            <a:r>
              <a:t>		1.2.为什么需求非常重要？</a:t>
            </a:r>
          </a:p>
          <a:p>
            <a:pPr marL="520700" indent="-520700" defTabSz="676909">
              <a:spcBef>
                <a:spcPts val="4800"/>
              </a:spcBef>
              <a:defRPr sz="4264"/>
            </a:pPr>
            <a:r>
              <a:t>		1.3.获取需求的主要困难</a:t>
            </a:r>
          </a:p>
          <a:p>
            <a:pPr marL="520700" indent="-520700" defTabSz="676909">
              <a:spcBef>
                <a:spcPts val="4800"/>
              </a:spcBef>
              <a:defRPr sz="4264"/>
            </a:pPr>
            <a:r>
              <a:t>		1.4.有哪些类型的需求？</a:t>
            </a:r>
          </a:p>
          <a:p>
            <a:pPr marL="520700" indent="-520700" defTabSz="676909">
              <a:spcBef>
                <a:spcPts val="4800"/>
              </a:spcBef>
              <a:defRPr sz="4264"/>
            </a:pPr>
            <a:r>
              <a:t>		1.5.有哪些和需求相关的人员？</a:t>
            </a:r>
          </a:p>
          <a:p>
            <a:pPr marL="520700" indent="-520700" defTabSz="676909">
              <a:spcBef>
                <a:spcPts val="4800"/>
              </a:spcBef>
              <a:defRPr sz="4264"/>
            </a:pPr>
            <a:r>
              <a:t>		1.6.获取需求的主要方法</a:t>
            </a:r>
          </a:p>
          <a:p>
            <a:pPr marL="520700" indent="-520700" defTabSz="676909">
              <a:spcBef>
                <a:spcPts val="4800"/>
              </a:spcBef>
              <a:defRPr sz="4264"/>
            </a:pPr>
            <a:r>
              <a:t>		1.7.高质量的需求是什么样子？</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通过编辑XML文件修改图形</a:t>
            </a:r>
          </a:p>
        </p:txBody>
      </p:sp>
      <p:sp>
        <p:nvSpPr>
          <p:cNvPr id="212" name="Shape 212"/>
          <p:cNvSpPr/>
          <p:nvPr>
            <p:ph type="body" sz="quarter" idx="1"/>
          </p:nvPr>
        </p:nvSpPr>
        <p:spPr>
          <a:xfrm>
            <a:off x="1689100" y="3238500"/>
            <a:ext cx="7240191" cy="9207500"/>
          </a:xfrm>
          <a:prstGeom prst="rect">
            <a:avLst/>
          </a:prstGeom>
        </p:spPr>
        <p:txBody>
          <a:bodyPr/>
          <a:lstStyle>
            <a:lvl1pPr marL="565150" indent="-565150" defTabSz="734694">
              <a:spcBef>
                <a:spcPts val="5200"/>
              </a:spcBef>
              <a:defRPr sz="4628"/>
            </a:lvl1pPr>
          </a:lstStyle>
          <a:p>
            <a:pPr/>
            <a:r>
              <a:t>通过编辑XML文件修改图形，一切皆代码，这样画的图也可以通过Git进行版本控制了。只要通过快捷键Ctrl+Shift+P调出VS Code命令行工具搜索Reopen找到File: Reopen With...就可以选择是以Text Editor编辑器打开，还是以Draw.io编辑器打开了。</a:t>
            </a:r>
          </a:p>
        </p:txBody>
      </p:sp>
      <p:pic>
        <p:nvPicPr>
          <p:cNvPr id="213" name="pasted-image.tiff"/>
          <p:cNvPicPr>
            <a:picLocks noChangeAspect="1"/>
          </p:cNvPicPr>
          <p:nvPr/>
        </p:nvPicPr>
        <p:blipFill>
          <a:blip r:embed="rId2">
            <a:extLst/>
          </a:blip>
          <a:stretch>
            <a:fillRect/>
          </a:stretch>
        </p:blipFill>
        <p:spPr>
          <a:xfrm>
            <a:off x="9328275" y="3588739"/>
            <a:ext cx="14293726" cy="8933579"/>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lvl1pPr defTabSz="759459">
              <a:defRPr sz="10304"/>
            </a:lvl1pPr>
          </a:lstStyle>
          <a:p>
            <a:pPr/>
            <a:r>
              <a:t>在项目README.md文件中加入图形</a:t>
            </a:r>
          </a:p>
        </p:txBody>
      </p:sp>
      <p:sp>
        <p:nvSpPr>
          <p:cNvPr id="216" name="Shape 216"/>
          <p:cNvSpPr/>
          <p:nvPr>
            <p:ph type="body" idx="1"/>
          </p:nvPr>
        </p:nvSpPr>
        <p:spPr>
          <a:prstGeom prst="rect">
            <a:avLst/>
          </a:prstGeom>
        </p:spPr>
        <p:txBody>
          <a:bodyPr/>
          <a:lstStyle/>
          <a:p>
            <a:pPr marL="615950" indent="-615950" defTabSz="800735">
              <a:spcBef>
                <a:spcPts val="5700"/>
              </a:spcBef>
              <a:defRPr sz="5044"/>
            </a:pPr>
            <a:r>
              <a:t>接下来我们在项目README.md文件中加入图形为例来看看，完整地使用VS Code+draw.io的方法。</a:t>
            </a:r>
          </a:p>
          <a:p>
            <a:pPr marL="615950" indent="-615950" defTabSz="800735">
              <a:spcBef>
                <a:spcPts val="5700"/>
              </a:spcBef>
              <a:defRPr sz="5044"/>
            </a:pPr>
            <a:r>
              <a:t>首先在项目目录下建立新建文件images/quickstart.drawio.svg</a:t>
            </a:r>
          </a:p>
          <a:p>
            <a:pPr marL="615950" indent="-615950" defTabSz="800735">
              <a:spcBef>
                <a:spcPts val="5700"/>
              </a:spcBef>
              <a:defRPr sz="5044"/>
            </a:pPr>
            <a:r>
              <a:t>然后打开images/quickstart.drawio.svg文件开始画图，几分钟就画了一个简单的流程图</a:t>
            </a:r>
          </a:p>
          <a:p>
            <a:pPr marL="615950" indent="-615950" defTabSz="800735">
              <a:spcBef>
                <a:spcPts val="5700"/>
              </a:spcBef>
              <a:defRPr sz="5044"/>
            </a:pPr>
            <a:r>
              <a:t>在README.md文件中按照markdown格式添加图片，代码如下：</a:t>
            </a:r>
          </a:p>
          <a:p>
            <a:pPr lvl="1" marL="1231900" indent="-615950" defTabSz="800735">
              <a:spcBef>
                <a:spcPts val="5700"/>
              </a:spcBef>
              <a:defRPr sz="5044"/>
            </a:pPr>
            <a:r>
              <a:t> ![VS Code + draw.io](images/quickstart.drawio.svg)</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lvl1pPr defTabSz="759459">
              <a:defRPr sz="10304"/>
            </a:lvl1pPr>
          </a:lstStyle>
          <a:p>
            <a:pPr/>
            <a:r>
              <a:t>在项目README.md文件中加入图形</a:t>
            </a:r>
          </a:p>
        </p:txBody>
      </p:sp>
      <p:sp>
        <p:nvSpPr>
          <p:cNvPr id="219" name="Shape 219"/>
          <p:cNvSpPr/>
          <p:nvPr>
            <p:ph type="body" sz="quarter" idx="1"/>
          </p:nvPr>
        </p:nvSpPr>
        <p:spPr>
          <a:xfrm>
            <a:off x="1689100" y="3238500"/>
            <a:ext cx="7205068" cy="9207500"/>
          </a:xfrm>
          <a:prstGeom prst="rect">
            <a:avLst/>
          </a:prstGeom>
        </p:spPr>
        <p:txBody>
          <a:bodyPr/>
          <a:lstStyle/>
          <a:p>
            <a:pPr/>
            <a:r>
              <a:t>通过快捷键Ctrl+Shift+P调出VS Code命令行工具搜索Reopen找到File: Reopen With...就可以选择Markdown预览编辑器重新打开README.md文件，可以看到效果如图</a:t>
            </a:r>
          </a:p>
        </p:txBody>
      </p:sp>
      <p:pic>
        <p:nvPicPr>
          <p:cNvPr id="220" name="pasted-image.tiff"/>
          <p:cNvPicPr>
            <a:picLocks noChangeAspect="1"/>
          </p:cNvPicPr>
          <p:nvPr/>
        </p:nvPicPr>
        <p:blipFill>
          <a:blip r:embed="rId2">
            <a:extLst/>
          </a:blip>
          <a:stretch>
            <a:fillRect/>
          </a:stretch>
        </p:blipFill>
        <p:spPr>
          <a:xfrm>
            <a:off x="9201506" y="3547491"/>
            <a:ext cx="14363772" cy="8977358"/>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p>
            <a:pPr/>
            <a:r>
              <a:t>二、对需求进行分析和建模</a:t>
            </a:r>
          </a:p>
        </p:txBody>
      </p:sp>
      <p:sp>
        <p:nvSpPr>
          <p:cNvPr id="223" name="Shape 223"/>
          <p:cNvSpPr/>
          <p:nvPr>
            <p:ph type="body" idx="1"/>
          </p:nvPr>
        </p:nvSpPr>
        <p:spPr>
          <a:prstGeom prst="rect">
            <a:avLst/>
          </a:prstGeom>
        </p:spPr>
        <p:txBody>
          <a:bodyPr/>
          <a:lstStyle/>
          <a:p>
            <a:pPr marL="622300" indent="-622300" defTabSz="808990">
              <a:spcBef>
                <a:spcPts val="5700"/>
              </a:spcBef>
              <a:defRPr sz="5096"/>
            </a:pPr>
            <a:r>
              <a:t>原型化方法（Prototyping）和建模的方法（Modeling）</a:t>
            </a:r>
          </a:p>
          <a:p>
            <a:pPr marL="622300" indent="-622300" defTabSz="808990">
              <a:spcBef>
                <a:spcPts val="5700"/>
              </a:spcBef>
              <a:defRPr sz="5096"/>
            </a:pPr>
            <a:r>
              <a:t>用例建模（Use Case Modeling）</a:t>
            </a:r>
          </a:p>
          <a:p>
            <a:pPr marL="622300" indent="-622300" defTabSz="808990">
              <a:spcBef>
                <a:spcPts val="5700"/>
              </a:spcBef>
              <a:defRPr sz="5096"/>
            </a:pPr>
            <a:r>
              <a:t>面向对象分析涉及的基本概念</a:t>
            </a:r>
          </a:p>
          <a:p>
            <a:pPr marL="622300" indent="-622300" defTabSz="808990">
              <a:spcBef>
                <a:spcPts val="5700"/>
              </a:spcBef>
              <a:defRPr sz="5096"/>
            </a:pPr>
            <a:r>
              <a:t>业务领域建模（Domain Modeling）</a:t>
            </a:r>
          </a:p>
          <a:p>
            <a:pPr marL="622300" indent="-622300" defTabSz="808990">
              <a:spcBef>
                <a:spcPts val="5700"/>
              </a:spcBef>
              <a:defRPr sz="5096"/>
            </a:pPr>
            <a:r>
              <a:t>关联类及关系数据模型</a:t>
            </a:r>
          </a:p>
          <a:p>
            <a:pPr marL="622300" indent="-622300" defTabSz="808990">
              <a:spcBef>
                <a:spcPts val="5700"/>
              </a:spcBef>
              <a:defRPr sz="5096"/>
            </a:pPr>
            <a:r>
              <a:t>关系数据模型的MongoDB设计与实现</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需求分析的两类基本方法</a:t>
            </a:r>
          </a:p>
        </p:txBody>
      </p:sp>
      <p:sp>
        <p:nvSpPr>
          <p:cNvPr id="226" name="Shape 226"/>
          <p:cNvSpPr/>
          <p:nvPr>
            <p:ph type="body" idx="1"/>
          </p:nvPr>
        </p:nvSpPr>
        <p:spPr>
          <a:prstGeom prst="rect">
            <a:avLst/>
          </a:prstGeom>
        </p:spPr>
        <p:txBody>
          <a:bodyPr/>
          <a:lstStyle/>
          <a:p>
            <a:pPr marL="590550" indent="-590550" defTabSz="767715">
              <a:spcBef>
                <a:spcPts val="5400"/>
              </a:spcBef>
              <a:defRPr sz="4836"/>
            </a:pPr>
            <a:r>
              <a:t>原型化方法（Prototyping）和建模的方法（Modeling）是整理需求的两类基本方法。</a:t>
            </a:r>
          </a:p>
          <a:p>
            <a:pPr marL="590550" indent="-590550" defTabSz="767715">
              <a:spcBef>
                <a:spcPts val="5400"/>
              </a:spcBef>
              <a:defRPr sz="4836"/>
            </a:pPr>
            <a:r>
              <a:t>原型化方法可以很好地整理出用户接口方式（UI，User Interface），比如界面布局和交互操作过程。</a:t>
            </a:r>
          </a:p>
          <a:p>
            <a:pPr marL="590550" indent="-590550" defTabSz="767715">
              <a:spcBef>
                <a:spcPts val="5400"/>
              </a:spcBef>
              <a:defRPr sz="4836"/>
            </a:pPr>
            <a:r>
              <a:t>建模的方法可以快速给出有关事件发生顺序或活动同步约束的问题，能够在逻辑上形成模型来整顿繁杂的需求细节。</a:t>
            </a:r>
          </a:p>
          <a:p>
            <a:pPr marL="590550" indent="-590550" defTabSz="767715">
              <a:spcBef>
                <a:spcPts val="5400"/>
              </a:spcBef>
              <a:defRPr sz="4836"/>
            </a:pPr>
            <a:r>
              <a:t>我们接下来由外向内由浅入深分别以用例建模、业务领域建模和业务数据建模来具体了解对需求进行建模的方法。</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什么是用例？</a:t>
            </a:r>
          </a:p>
        </p:txBody>
      </p:sp>
      <p:sp>
        <p:nvSpPr>
          <p:cNvPr id="229" name="Shape 229"/>
          <p:cNvSpPr/>
          <p:nvPr>
            <p:ph type="body" idx="1"/>
          </p:nvPr>
        </p:nvSpPr>
        <p:spPr>
          <a:prstGeom prst="rect">
            <a:avLst/>
          </a:prstGeom>
        </p:spPr>
        <p:txBody>
          <a:bodyPr/>
          <a:lstStyle/>
          <a:p>
            <a:pPr marL="476250" indent="-476250" defTabSz="619125">
              <a:spcBef>
                <a:spcPts val="4400"/>
              </a:spcBef>
              <a:defRPr sz="3900"/>
            </a:pPr>
            <a:r>
              <a:t>用例（Use Case）的核心概念中首先它是一个业务过程（business process），经过逻辑整理抽象出来的一个业务过程，这是用例的实质。什么是业务过程？在待开发软件所处的业务领域内完成特定业务任务（business task）的一系列活动就是业务过程。</a:t>
            </a:r>
          </a:p>
          <a:p>
            <a:pPr marL="476250" indent="-476250" defTabSz="619125">
              <a:spcBef>
                <a:spcPts val="4400"/>
              </a:spcBef>
              <a:defRPr sz="3900"/>
            </a:pPr>
            <a:r>
              <a:t>接下来我们具体看看用例的几个基本要素：</a:t>
            </a:r>
          </a:p>
          <a:p>
            <a:pPr marL="476250" indent="-476250" defTabSz="619125">
              <a:spcBef>
                <a:spcPts val="4400"/>
              </a:spcBef>
              <a:defRPr sz="3900"/>
            </a:pPr>
            <a:r>
              <a:t>	•	A use case is initiated by (or begins with) an actor. 一个用例应该由业务领域内的某个参与者（Actor）所触发。</a:t>
            </a:r>
          </a:p>
          <a:p>
            <a:pPr marL="476250" indent="-476250" defTabSz="619125">
              <a:spcBef>
                <a:spcPts val="4400"/>
              </a:spcBef>
              <a:defRPr sz="3900"/>
            </a:pPr>
            <a:r>
              <a:t>	•	A use case must accomplish a business task (for the actor).用例必须能为特定的参与者完成一个特定的业务任务。</a:t>
            </a:r>
          </a:p>
          <a:p>
            <a:pPr marL="476250" indent="-476250" defTabSz="619125">
              <a:spcBef>
                <a:spcPts val="4400"/>
              </a:spcBef>
              <a:defRPr sz="3900"/>
            </a:pPr>
            <a:r>
              <a:t>	•	A use case must end with an actor. 一个用例必须终止于某个特定参与者，也就是特定参与者明确地或者隐含地得到了业务任务完成的结果。</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What Is an Actor</a:t>
            </a:r>
          </a:p>
        </p:txBody>
      </p:sp>
      <p:sp>
        <p:nvSpPr>
          <p:cNvPr id="232" name="Shape 232"/>
          <p:cNvSpPr/>
          <p:nvPr>
            <p:ph type="body" idx="1"/>
          </p:nvPr>
        </p:nvSpPr>
        <p:spPr>
          <a:prstGeom prst="rect">
            <a:avLst/>
          </a:prstGeom>
        </p:spPr>
        <p:txBody>
          <a:bodyPr/>
          <a:lstStyle/>
          <a:p>
            <a:pPr/>
            <a:r>
              <a:t>这里的参与者是业务领域内的参与者或者业务实体。</a:t>
            </a:r>
          </a:p>
          <a:p>
            <a:pPr/>
            <a:r>
              <a:t>参与者不是待开发软件系统的一部分，但参与者需要和待开发软件系统交互。</a:t>
            </a:r>
          </a:p>
          <a:p>
            <a:pPr/>
            <a:r>
              <a:t>参与者常常是人，比如客户，但也可以是一个外部的硬件或软件，甚至是待开发软件系统内部的一个组件，比如内部计时器可以触发某个业务过程。</a:t>
            </a:r>
          </a:p>
          <a:p>
            <a:pPr/>
            <a:r>
              <a:t>某个参与者触发某个用例为相应的参与者完成一个业务任务。</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用例的信息流特征</a:t>
            </a:r>
          </a:p>
        </p:txBody>
      </p:sp>
      <p:sp>
        <p:nvSpPr>
          <p:cNvPr id="235" name="Shape 235"/>
          <p:cNvSpPr/>
          <p:nvPr>
            <p:ph type="body" sz="quarter" idx="1"/>
          </p:nvPr>
        </p:nvSpPr>
        <p:spPr>
          <a:xfrm>
            <a:off x="1689100" y="3238500"/>
            <a:ext cx="21005800" cy="2971002"/>
          </a:xfrm>
          <a:prstGeom prst="rect">
            <a:avLst/>
          </a:prstGeom>
        </p:spPr>
        <p:txBody>
          <a:bodyPr/>
          <a:lstStyle>
            <a:lvl1pPr marL="628650" indent="-628650" defTabSz="817244">
              <a:spcBef>
                <a:spcPts val="5800"/>
              </a:spcBef>
              <a:defRPr sz="5148"/>
            </a:lvl1pPr>
          </a:lstStyle>
          <a:p>
            <a:pPr/>
            <a:r>
              <a:t>从上面用例和参与者概念的分析中，我们发现从待开发软件外部到待开发软件内部，然后又到待开发软件外部，这从最高层级抽象地为我们提供一个信息流特征的视角，用来从整体上把握待开发软件的内外关系。</a:t>
            </a:r>
          </a:p>
        </p:txBody>
      </p:sp>
      <p:sp>
        <p:nvSpPr>
          <p:cNvPr id="236" name="Shape 236"/>
          <p:cNvSpPr/>
          <p:nvPr/>
        </p:nvSpPr>
        <p:spPr>
          <a:xfrm>
            <a:off x="17673022" y="7851026"/>
            <a:ext cx="1937842" cy="1760935"/>
          </a:xfrm>
          <a:prstGeom prst="ellipse">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7" name="Shape 237"/>
          <p:cNvSpPr/>
          <p:nvPr/>
        </p:nvSpPr>
        <p:spPr>
          <a:xfrm>
            <a:off x="4732407" y="7785690"/>
            <a:ext cx="2019301" cy="1891607"/>
          </a:xfrm>
          <a:prstGeom prst="ellipse">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8" name="Shape 238"/>
          <p:cNvSpPr/>
          <p:nvPr/>
        </p:nvSpPr>
        <p:spPr>
          <a:xfrm>
            <a:off x="11350079" y="7899147"/>
            <a:ext cx="1683842" cy="1664693"/>
          </a:xfrm>
          <a:prstGeom prst="ellipse">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6786821" y="8096493"/>
            <a:ext cx="4614720" cy="1270001"/>
          </a:xfrm>
          <a:prstGeom prst="rightArrow">
            <a:avLst>
              <a:gd name="adj1" fmla="val 32000"/>
              <a:gd name="adj2" fmla="val 64000"/>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40" name="Shape 240"/>
          <p:cNvSpPr/>
          <p:nvPr/>
        </p:nvSpPr>
        <p:spPr>
          <a:xfrm>
            <a:off x="13109612" y="8096493"/>
            <a:ext cx="4614720" cy="1270001"/>
          </a:xfrm>
          <a:prstGeom prst="rightArrow">
            <a:avLst>
              <a:gd name="adj1" fmla="val 32000"/>
              <a:gd name="adj2" fmla="val 64000"/>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41" name="Shape 241"/>
          <p:cNvSpPr/>
          <p:nvPr/>
        </p:nvSpPr>
        <p:spPr>
          <a:xfrm>
            <a:off x="11499849" y="8236193"/>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用例</a:t>
            </a:r>
          </a:p>
        </p:txBody>
      </p:sp>
      <p:sp>
        <p:nvSpPr>
          <p:cNvPr id="242" name="Shape 242"/>
          <p:cNvSpPr/>
          <p:nvPr/>
        </p:nvSpPr>
        <p:spPr>
          <a:xfrm>
            <a:off x="4732407" y="823619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参与者</a:t>
            </a:r>
          </a:p>
        </p:txBody>
      </p:sp>
      <p:sp>
        <p:nvSpPr>
          <p:cNvPr id="243" name="Shape 243"/>
          <p:cNvSpPr/>
          <p:nvPr/>
        </p:nvSpPr>
        <p:spPr>
          <a:xfrm>
            <a:off x="17632292" y="823619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参与者</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用例的三个抽象层级</a:t>
            </a:r>
          </a:p>
        </p:txBody>
      </p:sp>
      <p:sp>
        <p:nvSpPr>
          <p:cNvPr id="246" name="Shape 246"/>
          <p:cNvSpPr/>
          <p:nvPr>
            <p:ph type="body" idx="1"/>
          </p:nvPr>
        </p:nvSpPr>
        <p:spPr>
          <a:prstGeom prst="rect">
            <a:avLst/>
          </a:prstGeom>
        </p:spPr>
        <p:txBody>
          <a:bodyPr/>
          <a:lstStyle/>
          <a:p>
            <a:pPr marL="546100" indent="-546100" defTabSz="709930">
              <a:spcBef>
                <a:spcPts val="5000"/>
              </a:spcBef>
              <a:defRPr sz="4472"/>
            </a:pPr>
            <a:r>
              <a:t>在准确理解用例概念的基础上，我们可以进一步将用例划分为三个抽象层级：</a:t>
            </a:r>
          </a:p>
          <a:p>
            <a:pPr marL="546100" indent="-546100" defTabSz="709930">
              <a:spcBef>
                <a:spcPts val="5000"/>
              </a:spcBef>
              <a:defRPr sz="4472"/>
            </a:pPr>
            <a:r>
              <a:t>	•	抽象用例（Abstract use case）。只要用一个干什么、做什么或完成什么业务任务的动名词短语，就可以非常精简地指明一个用例；</a:t>
            </a:r>
          </a:p>
          <a:p>
            <a:pPr marL="546100" indent="-546100" defTabSz="709930">
              <a:spcBef>
                <a:spcPts val="5000"/>
              </a:spcBef>
              <a:defRPr sz="4472"/>
            </a:pPr>
            <a:r>
              <a:t>	•	高层用例（High level use case）。需要给用例的范围划定一个边界，也就是用例在什么时候什么地方开始，以及在什么时候什么地方结束；</a:t>
            </a:r>
          </a:p>
          <a:p>
            <a:pPr marL="546100" indent="-546100" defTabSz="709930">
              <a:spcBef>
                <a:spcPts val="5000"/>
              </a:spcBef>
              <a:defRPr sz="4472"/>
            </a:pPr>
            <a:r>
              <a:t>	•	扩展用例（Expanded use case）。需要将参与者和待开发软件系统为了完成用例所规定的业务任务的交互过程一步一步详细地描述出来，一般我们使用一个两列的表格将参与者和待开发软件系统之间从用例开始到用例结束的所有交互步骤都列举出来。</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lvl1pPr defTabSz="817244">
              <a:defRPr sz="11088"/>
            </a:lvl1pPr>
          </a:lstStyle>
          <a:p>
            <a:pPr/>
            <a:r>
              <a:t>用三个抽象层级分析“打电话”用例</a:t>
            </a:r>
          </a:p>
        </p:txBody>
      </p:sp>
      <p:sp>
        <p:nvSpPr>
          <p:cNvPr id="249" name="Shape 249"/>
          <p:cNvSpPr/>
          <p:nvPr>
            <p:ph type="body" idx="1"/>
          </p:nvPr>
        </p:nvSpPr>
        <p:spPr>
          <a:prstGeom prst="rect">
            <a:avLst/>
          </a:prstGeom>
        </p:spPr>
        <p:txBody>
          <a:bodyPr/>
          <a:lstStyle/>
          <a:p>
            <a:pPr marL="552450" indent="-552450" defTabSz="718184">
              <a:spcBef>
                <a:spcPts val="5100"/>
              </a:spcBef>
              <a:defRPr sz="4524"/>
            </a:pPr>
            <a:r>
              <a:t>举个例子，电信系统中最常见的用例就是“打电话”，我们用这三个抽象层级来分析一下“打电话”这个用例。</a:t>
            </a:r>
          </a:p>
          <a:p>
            <a:pPr marL="552450" indent="-552450" defTabSz="718184">
              <a:spcBef>
                <a:spcPts val="5100"/>
              </a:spcBef>
              <a:defRPr sz="4524"/>
            </a:pPr>
            <a:r>
              <a:t>这里面涉及拨打电话的用户这一参与者和拨打电话所涉及为了完成接通电话的任务所需的一系列电信业务活动，另外还隐含一个被呼叫的用户这一参与者。</a:t>
            </a:r>
          </a:p>
          <a:p>
            <a:pPr marL="552450" indent="-552450" defTabSz="718184">
              <a:spcBef>
                <a:spcPts val="5100"/>
              </a:spcBef>
              <a:defRPr sz="4524"/>
            </a:pPr>
            <a:r>
              <a:t>“打电话”这一动名词短语就是一个抽象用例；</a:t>
            </a:r>
          </a:p>
          <a:p>
            <a:pPr marL="552450" indent="-552450" defTabSz="718184">
              <a:spcBef>
                <a:spcPts val="5100"/>
              </a:spcBef>
              <a:defRPr sz="4524"/>
            </a:pPr>
            <a:r>
              <a:t>“打电话”这一用例的开始状态就是用户拿起电话机听筒准备拨号，终止状态就是用户听到了接通电话的铃声反馈。这样就描述了一个高层用例；</a:t>
            </a:r>
          </a:p>
          <a:p>
            <a:pPr marL="552450" indent="-552450" defTabSz="718184">
              <a:spcBef>
                <a:spcPts val="5100"/>
              </a:spcBef>
              <a:defRPr sz="4524"/>
            </a:pPr>
            <a:r>
              <a:t>进一步扩展“打电话”这一用例，大致可以得出如下扩展用例的两列表格。</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什么是需求？</a:t>
            </a:r>
          </a:p>
        </p:txBody>
      </p:sp>
      <p:sp>
        <p:nvSpPr>
          <p:cNvPr id="155" name="Shape 155"/>
          <p:cNvSpPr/>
          <p:nvPr>
            <p:ph type="body" idx="1"/>
          </p:nvPr>
        </p:nvSpPr>
        <p:spPr>
          <a:prstGeom prst="rect">
            <a:avLst/>
          </a:prstGeom>
        </p:spPr>
        <p:txBody>
          <a:bodyPr/>
          <a:lstStyle/>
          <a:p>
            <a:pPr marL="508000" indent="-508000" defTabSz="660400">
              <a:spcBef>
                <a:spcPts val="4700"/>
              </a:spcBef>
              <a:defRPr sz="4160"/>
            </a:pPr>
            <a:r>
              <a:t>需求是期望行为的表述。这么说起来比较抽象，我们具体分析一下：</a:t>
            </a:r>
          </a:p>
          <a:p>
            <a:pPr lvl="1" marL="1016000" indent="-508000" defTabSz="660400">
              <a:spcBef>
                <a:spcPts val="4700"/>
              </a:spcBef>
              <a:defRPr sz="4160"/>
            </a:pPr>
            <a:r>
              <a:t>期望是谁的期望？主要是用户的期望，当然也包括待开发软件其他利益相关者的期望；</a:t>
            </a:r>
          </a:p>
          <a:p>
            <a:pPr lvl="1" marL="1016000" indent="-508000" defTabSz="660400">
              <a:spcBef>
                <a:spcPts val="4700"/>
              </a:spcBef>
              <a:defRPr sz="4160"/>
            </a:pPr>
            <a:r>
              <a:t>行为是谁的行为？自然是软件的行为，具体来说就是是待开发软件中的对象和实体的行为；</a:t>
            </a:r>
          </a:p>
          <a:p>
            <a:pPr lvl="1" marL="1016000" indent="-508000" defTabSz="660400">
              <a:spcBef>
                <a:spcPts val="4700"/>
              </a:spcBef>
              <a:defRPr sz="4160"/>
            </a:pPr>
            <a:r>
              <a:t>表述是谁来表述？是软件开发者来表述，具体来说就是需求分析师来表述和定义需求。</a:t>
            </a:r>
          </a:p>
          <a:p>
            <a:pPr marL="508000" indent="-508000" defTabSz="660400">
              <a:spcBef>
                <a:spcPts val="4700"/>
              </a:spcBef>
              <a:defRPr sz="4160"/>
            </a:pPr>
            <a:r>
              <a:t>根据以上分析，我们可以进一步来得出：需求分析就是需求分析师对用户期望的软件行为进行表述，并进一步用对象或实体的状态、属性和行为来定义需求。</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扩展用例的两列表格举例</a:t>
            </a:r>
          </a:p>
        </p:txBody>
      </p:sp>
      <p:pic>
        <p:nvPicPr>
          <p:cNvPr id="252" name="pasted-image.tiff"/>
          <p:cNvPicPr>
            <a:picLocks noChangeAspect="1"/>
          </p:cNvPicPr>
          <p:nvPr/>
        </p:nvPicPr>
        <p:blipFill>
          <a:blip r:embed="rId2">
            <a:extLst/>
          </a:blip>
          <a:stretch>
            <a:fillRect/>
          </a:stretch>
        </p:blipFill>
        <p:spPr>
          <a:xfrm>
            <a:off x="4595283" y="3223604"/>
            <a:ext cx="14159259" cy="10087614"/>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用例建模的基本步骤</a:t>
            </a:r>
          </a:p>
        </p:txBody>
      </p:sp>
      <p:sp>
        <p:nvSpPr>
          <p:cNvPr id="255" name="Shape 255"/>
          <p:cNvSpPr/>
          <p:nvPr>
            <p:ph type="body" idx="1"/>
          </p:nvPr>
        </p:nvSpPr>
        <p:spPr>
          <a:prstGeom prst="rect">
            <a:avLst/>
          </a:prstGeom>
        </p:spPr>
        <p:txBody>
          <a:bodyPr/>
          <a:lstStyle/>
          <a:p>
            <a:pPr marL="552450" indent="-552450" defTabSz="718184">
              <a:spcBef>
                <a:spcPts val="5100"/>
              </a:spcBef>
              <a:defRPr sz="4524"/>
            </a:pPr>
            <a:r>
              <a:t>第一步，从需求表述中找出用例，往往是动名词短语表示的抽象用例；</a:t>
            </a:r>
          </a:p>
          <a:p>
            <a:pPr marL="552450" indent="-552450" defTabSz="718184">
              <a:spcBef>
                <a:spcPts val="5100"/>
              </a:spcBef>
              <a:defRPr sz="4524"/>
            </a:pPr>
            <a:r>
              <a:t>第二步，描述用例开始和结束的状态，用TUCBW和TUCEW表示的高层用例；</a:t>
            </a:r>
          </a:p>
          <a:p>
            <a:pPr marL="552450" indent="-552450" defTabSz="718184">
              <a:spcBef>
                <a:spcPts val="5100"/>
              </a:spcBef>
              <a:defRPr sz="4524"/>
            </a:pPr>
            <a:r>
              <a:t>第三步，对用例按照子系统或不同的方面进行分类，描述用例与用例、用例与参与者之间的上下文关系，并画出用例图；</a:t>
            </a:r>
          </a:p>
          <a:p>
            <a:pPr marL="552450" indent="-552450" defTabSz="718184">
              <a:spcBef>
                <a:spcPts val="5100"/>
              </a:spcBef>
              <a:defRPr sz="4524"/>
            </a:pPr>
            <a:r>
              <a:t>第四步，进一步逐一分析用例与参与者的详细交互过程，完成一个两列的表格将参与者和待开发软件系统之间从用例开始到用例结束的所有交互步骤都列举出来扩展用例。</a:t>
            </a:r>
          </a:p>
          <a:p>
            <a:pPr marL="552450" indent="-552450" defTabSz="718184">
              <a:spcBef>
                <a:spcPts val="5100"/>
              </a:spcBef>
              <a:defRPr sz="4524"/>
            </a:pPr>
            <a:r>
              <a:t>其中第一步到第三步是计划阶段，第四步是增量实现阶段。</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用例建模的基本步骤</a:t>
            </a:r>
          </a:p>
        </p:txBody>
      </p:sp>
      <p:pic>
        <p:nvPicPr>
          <p:cNvPr id="258" name="pasted-image.tiff"/>
          <p:cNvPicPr>
            <a:picLocks noChangeAspect="1"/>
          </p:cNvPicPr>
          <p:nvPr/>
        </p:nvPicPr>
        <p:blipFill>
          <a:blip r:embed="rId2">
            <a:extLst/>
          </a:blip>
          <a:stretch>
            <a:fillRect/>
          </a:stretch>
        </p:blipFill>
        <p:spPr>
          <a:xfrm>
            <a:off x="4405158" y="3212397"/>
            <a:ext cx="15573684" cy="10195387"/>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r>
              <a:t>准确提取用例的基本方法</a:t>
            </a:r>
          </a:p>
        </p:txBody>
      </p:sp>
      <p:sp>
        <p:nvSpPr>
          <p:cNvPr id="261" name="Shape 261"/>
          <p:cNvSpPr/>
          <p:nvPr>
            <p:ph type="body" idx="1"/>
          </p:nvPr>
        </p:nvSpPr>
        <p:spPr>
          <a:prstGeom prst="rect">
            <a:avLst/>
          </a:prstGeom>
        </p:spPr>
        <p:txBody>
          <a:bodyPr/>
          <a:lstStyle/>
          <a:p>
            <a:pPr marL="336549" indent="-336549" defTabSz="437514">
              <a:spcBef>
                <a:spcPts val="3100"/>
              </a:spcBef>
              <a:defRPr sz="2755"/>
            </a:pPr>
            <a:r>
              <a:t>第一步，从需求中寻找业务领域相关的动名词和动名词短语，比如做什么事、什么事情必须被完成，或者执行某任务等；</a:t>
            </a:r>
          </a:p>
          <a:p>
            <a:pPr marL="336549" indent="-336549" defTabSz="437514">
              <a:spcBef>
                <a:spcPts val="3100"/>
              </a:spcBef>
              <a:defRPr sz="2755"/>
            </a:pPr>
            <a:r>
              <a:t>第二步，验证这些业务领域相关的动名词和动名词短语到底是不是用例。验证业务领域相关的动名词或动名词短语是不是用例的标准是满足四个必要条件：</a:t>
            </a:r>
          </a:p>
          <a:p>
            <a:pPr marL="336549" indent="-336549" defTabSz="437514">
              <a:spcBef>
                <a:spcPts val="3100"/>
              </a:spcBef>
              <a:defRPr sz="2755"/>
            </a:pPr>
            <a:r>
              <a:t>	•	必要条件一：它是不是一个业务过程？</a:t>
            </a:r>
          </a:p>
          <a:p>
            <a:pPr marL="336549" indent="-336549" defTabSz="437514">
              <a:spcBef>
                <a:spcPts val="3100"/>
              </a:spcBef>
              <a:defRPr sz="2755"/>
            </a:pPr>
            <a:r>
              <a:t>	•	必要条件二：它是不是由某个参与者触发开始？</a:t>
            </a:r>
          </a:p>
          <a:p>
            <a:pPr marL="336549" indent="-336549" defTabSz="437514">
              <a:spcBef>
                <a:spcPts val="3100"/>
              </a:spcBef>
              <a:defRPr sz="2755"/>
            </a:pPr>
            <a:r>
              <a:t>	•	必要条件三：它是不是显式地或隐式地终止于某个参与者？</a:t>
            </a:r>
          </a:p>
          <a:p>
            <a:pPr marL="336549" indent="-336549" defTabSz="437514">
              <a:spcBef>
                <a:spcPts val="3100"/>
              </a:spcBef>
              <a:defRPr sz="2755"/>
            </a:pPr>
            <a:r>
              <a:t>	•	必要条件四：它是不是为某个参与者完成了有用的业务工作？</a:t>
            </a:r>
          </a:p>
          <a:p>
            <a:pPr marL="336549" indent="-336549" defTabSz="437514">
              <a:spcBef>
                <a:spcPts val="3100"/>
              </a:spcBef>
              <a:defRPr sz="2755"/>
            </a:pPr>
            <a:r>
              <a:t>如果以上四个必要条件都满足的话，那么该业务领域相关的动名词或动名词短语就是一个用例。</a:t>
            </a:r>
          </a:p>
          <a:p>
            <a:pPr marL="336549" indent="-336549" defTabSz="437514">
              <a:spcBef>
                <a:spcPts val="3100"/>
              </a:spcBef>
              <a:defRPr sz="2755"/>
            </a:pPr>
            <a:r>
              <a:t>第三步：在需求中识别出参与者、系统或子系统。</a:t>
            </a:r>
          </a:p>
          <a:p>
            <a:pPr marL="336549" indent="-336549" defTabSz="437514">
              <a:spcBef>
                <a:spcPts val="3100"/>
              </a:spcBef>
              <a:defRPr sz="2755"/>
            </a:pPr>
            <a:r>
              <a:t>	•	参与者会触发某个用例开始，用例也会显式地或隐式地终止于某个参与者；</a:t>
            </a:r>
          </a:p>
          <a:p>
            <a:pPr marL="336549" indent="-336549" defTabSz="437514">
              <a:spcBef>
                <a:spcPts val="3100"/>
              </a:spcBef>
              <a:defRPr sz="2755"/>
            </a:pPr>
            <a:r>
              <a:t>	•	用例会属于系统或子系统。</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pPr/>
            <a:r>
              <a:t>准确提取用例的基本方法</a:t>
            </a:r>
          </a:p>
        </p:txBody>
      </p:sp>
      <p:sp>
        <p:nvSpPr>
          <p:cNvPr id="264" name="Shape 264"/>
          <p:cNvSpPr/>
          <p:nvPr>
            <p:ph type="body" sz="quarter" idx="1"/>
          </p:nvPr>
        </p:nvSpPr>
        <p:spPr>
          <a:xfrm>
            <a:off x="1689100" y="3238500"/>
            <a:ext cx="21005800" cy="1372754"/>
          </a:xfrm>
          <a:prstGeom prst="rect">
            <a:avLst/>
          </a:prstGeom>
        </p:spPr>
        <p:txBody>
          <a:bodyPr/>
          <a:lstStyle/>
          <a:p>
            <a:pPr/>
            <a:r>
              <a:t>举个例子，以我们常见的图书馆系统为例，有如下两个需求：</a:t>
            </a:r>
          </a:p>
        </p:txBody>
      </p:sp>
      <p:pic>
        <p:nvPicPr>
          <p:cNvPr id="265" name="pasted-image.tiff"/>
          <p:cNvPicPr>
            <a:picLocks noChangeAspect="1"/>
          </p:cNvPicPr>
          <p:nvPr/>
        </p:nvPicPr>
        <p:blipFill>
          <a:blip r:embed="rId2">
            <a:extLst/>
          </a:blip>
          <a:stretch>
            <a:fillRect/>
          </a:stretch>
        </p:blipFill>
        <p:spPr>
          <a:xfrm>
            <a:off x="4632065" y="4242639"/>
            <a:ext cx="15119870" cy="4245992"/>
          </a:xfrm>
          <a:prstGeom prst="rect">
            <a:avLst/>
          </a:prstGeom>
          <a:ln w="12700">
            <a:miter lim="400000"/>
          </a:ln>
        </p:spPr>
      </p:pic>
      <p:sp>
        <p:nvSpPr>
          <p:cNvPr id="266" name="Shape 266"/>
          <p:cNvSpPr/>
          <p:nvPr/>
        </p:nvSpPr>
        <p:spPr>
          <a:xfrm>
            <a:off x="4929156" y="8351180"/>
            <a:ext cx="14084301" cy="480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根据准确提取用例的基本方法，很容易可以得到：</a:t>
            </a:r>
          </a:p>
          <a:p>
            <a:pPr algn="l"/>
            <a:r>
              <a:t>System: Library System</a:t>
            </a:r>
          </a:p>
          <a:p>
            <a:pPr algn="l"/>
            <a:r>
              <a:t>Actor: Patron</a:t>
            </a:r>
          </a:p>
          <a:p>
            <a:pPr algn="l"/>
            <a:r>
              <a:t>Use Cases: </a:t>
            </a:r>
          </a:p>
          <a:p>
            <a:pPr algn="l"/>
            <a:r>
              <a:t>      UC1: Checkout Document</a:t>
            </a:r>
          </a:p>
          <a:p>
            <a:pPr algn="l"/>
            <a:r>
              <a:t>      UC2: Return Document</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a:r>
              <a:t>用例图的基本画法</a:t>
            </a:r>
          </a:p>
        </p:txBody>
      </p:sp>
      <p:pic>
        <p:nvPicPr>
          <p:cNvPr id="269" name="pasted-image.png"/>
          <p:cNvPicPr>
            <a:picLocks noChangeAspect="1"/>
          </p:cNvPicPr>
          <p:nvPr/>
        </p:nvPicPr>
        <p:blipFill>
          <a:blip r:embed="rId2">
            <a:extLst/>
          </a:blip>
          <a:stretch>
            <a:fillRect/>
          </a:stretch>
        </p:blipFill>
        <p:spPr>
          <a:xfrm>
            <a:off x="4997912" y="3599763"/>
            <a:ext cx="14388176" cy="8866599"/>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r>
              <a:t>用例图的基本画法</a:t>
            </a:r>
          </a:p>
        </p:txBody>
      </p:sp>
      <p:pic>
        <p:nvPicPr>
          <p:cNvPr id="272" name="pasted-image.png"/>
          <p:cNvPicPr>
            <a:picLocks noChangeAspect="1"/>
          </p:cNvPicPr>
          <p:nvPr/>
        </p:nvPicPr>
        <p:blipFill>
          <a:blip r:embed="rId2">
            <a:extLst/>
          </a:blip>
          <a:stretch>
            <a:fillRect/>
          </a:stretch>
        </p:blipFill>
        <p:spPr>
          <a:xfrm>
            <a:off x="14319250" y="3879850"/>
            <a:ext cx="9867900" cy="5956300"/>
          </a:xfrm>
          <a:prstGeom prst="rect">
            <a:avLst/>
          </a:prstGeom>
          <a:ln w="12700">
            <a:miter lim="400000"/>
          </a:ln>
        </p:spPr>
      </p:pic>
      <p:sp>
        <p:nvSpPr>
          <p:cNvPr id="273" name="Shape 273"/>
          <p:cNvSpPr/>
          <p:nvPr/>
        </p:nvSpPr>
        <p:spPr>
          <a:xfrm>
            <a:off x="422339" y="3683000"/>
            <a:ext cx="13725031" cy="833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pPr>
            <a:r>
              <a:t>关联关系是用一条直线表示的，一般不强调关联的方向。关联关系是一种静态关系，是由常识、规则和法律等因素前置约定的。</a:t>
            </a:r>
          </a:p>
          <a:p>
            <a:pPr algn="l">
              <a:defRPr sz="3000"/>
            </a:pPr>
            <a:r>
              <a:t> </a:t>
            </a:r>
          </a:p>
          <a:p>
            <a:pPr algn="l">
              <a:defRPr sz="3000"/>
            </a:pPr>
            <a:r>
              <a:t>一对一的关联关系可以在直线的两端都标上1表示一对一；一对多的关联关系可以在直线的两端分别标上1和*（*代表任意数）表示一对多；多对多的关联关系可以在直线的两端都标上*表示多对多。</a:t>
            </a:r>
          </a:p>
          <a:p>
            <a:pPr algn="l">
              <a:defRPr sz="3000"/>
            </a:pPr>
          </a:p>
          <a:p>
            <a:pPr algn="l">
              <a:defRPr sz="3000"/>
            </a:pPr>
            <a:r>
              <a:t>单向关联关系，是用一条直线加箭头表示的。比如在用例图中参与者和用例就是一种单向关联关系，参与者总是“知道”用例，而用例“不知道”参与者，所以箭头可以从参与者指向用例，不过在UML建模工具中，关联方向是不被强调的。</a:t>
            </a:r>
          </a:p>
          <a:p>
            <a:pPr algn="l">
              <a:defRPr sz="3000"/>
            </a:pPr>
            <a:r>
              <a:t> </a:t>
            </a:r>
          </a:p>
          <a:p>
            <a:pPr algn="l">
              <a:defRPr sz="3000"/>
            </a:pPr>
            <a:r>
              <a:t>包含关系是用一条带箭头的虚线加&lt;&lt;include&gt;&gt;来表示的。包含关系特别用于用例模型中，是指在执行基本用例的过程中插入包含用例。</a:t>
            </a:r>
          </a:p>
          <a:p>
            <a:pPr algn="l">
              <a:defRPr sz="3000"/>
            </a:pPr>
            <a:r>
              <a:t> </a:t>
            </a:r>
          </a:p>
          <a:p>
            <a:pPr algn="l">
              <a:defRPr sz="3000"/>
            </a:pPr>
            <a:r>
              <a:t>扩展关系是用一条带箭头的虚线加&lt;&lt;extend&gt;&gt;来表示的。扩展用例特别用于用例模型中，表示向基本用例中的某个扩展点插入扩展用例。</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pPr/>
            <a:r>
              <a:t>Exercises</a:t>
            </a:r>
          </a:p>
        </p:txBody>
      </p:sp>
      <p:sp>
        <p:nvSpPr>
          <p:cNvPr id="276" name="Shape 276"/>
          <p:cNvSpPr/>
          <p:nvPr>
            <p:ph type="body" idx="1"/>
          </p:nvPr>
        </p:nvSpPr>
        <p:spPr>
          <a:prstGeom prst="rect">
            <a:avLst/>
          </a:prstGeom>
        </p:spPr>
        <p:txBody>
          <a:bodyPr/>
          <a:lstStyle/>
          <a:p>
            <a:pPr/>
            <a:r>
              <a:t>Ex 1. What are the use cases for the Vending Machine?</a:t>
            </a:r>
          </a:p>
          <a:p>
            <a:pPr/>
            <a:r>
              <a:t>Ex 2. Use Case: Withdraw Money (from an ATM)</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面向对象分析涉及的基本概念</a:t>
            </a:r>
          </a:p>
        </p:txBody>
      </p:sp>
      <p:sp>
        <p:nvSpPr>
          <p:cNvPr id="279" name="Shape 279"/>
          <p:cNvSpPr/>
          <p:nvPr>
            <p:ph type="body" idx="1"/>
          </p:nvPr>
        </p:nvSpPr>
        <p:spPr>
          <a:prstGeom prst="rect">
            <a:avLst/>
          </a:prstGeom>
        </p:spPr>
        <p:txBody>
          <a:bodyPr/>
          <a:lstStyle/>
          <a:p>
            <a:pPr/>
            <a:r>
              <a:t>对象（Object）和属性（Attribute）</a:t>
            </a:r>
          </a:p>
          <a:p>
            <a:pPr/>
            <a:r>
              <a:t>继承关系（Inheritance Relationship）</a:t>
            </a:r>
          </a:p>
          <a:p>
            <a:pPr/>
            <a:r>
              <a:t>聚合关系（Aggregation Relationship）</a:t>
            </a:r>
          </a:p>
          <a:p>
            <a:pPr/>
            <a:r>
              <a:t>关联关系（Association Relationship）</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p:nvPr>
        </p:nvSpPr>
        <p:spPr>
          <a:prstGeom prst="rect">
            <a:avLst/>
          </a:prstGeom>
        </p:spPr>
        <p:txBody>
          <a:bodyPr/>
          <a:lstStyle>
            <a:lvl1pPr defTabSz="767715">
              <a:defRPr sz="10416"/>
            </a:lvl1pPr>
          </a:lstStyle>
          <a:p>
            <a:pPr/>
            <a:r>
              <a:t>对象（Object）和属性（Attribute）</a:t>
            </a:r>
          </a:p>
        </p:txBody>
      </p:sp>
      <p:sp>
        <p:nvSpPr>
          <p:cNvPr id="282" name="Shape 282"/>
          <p:cNvSpPr/>
          <p:nvPr>
            <p:ph type="body" idx="1"/>
          </p:nvPr>
        </p:nvSpPr>
        <p:spPr>
          <a:prstGeom prst="rect">
            <a:avLst/>
          </a:prstGeom>
        </p:spPr>
        <p:txBody>
          <a:bodyPr/>
          <a:lstStyle/>
          <a:p>
            <a:pPr marL="546100" indent="-546100" defTabSz="709930">
              <a:spcBef>
                <a:spcPts val="5000"/>
              </a:spcBef>
              <a:defRPr sz="4472"/>
            </a:pPr>
            <a:r>
              <a:t>需求中业务领域内的名词或名词短语可能是一个类（Class）或者属性（Attribute）。如何区分类和属性对于初学者来说往往是个挑战。</a:t>
            </a:r>
          </a:p>
          <a:p>
            <a:pPr marL="546100" indent="-546100" defTabSz="709930">
              <a:spcBef>
                <a:spcPts val="5000"/>
              </a:spcBef>
              <a:defRPr sz="4472"/>
            </a:pPr>
            <a:r>
              <a:t>一个对象作为某个类的实例，在业务领域内是能够独立存在的，属性往往不能独立存在。比如座位数是一个名词短语，它是一个类还是一个属性？座位数不能独立存在，因为它必须依附于教室、飞机、汽车等可以独立存在的实体才有意义，比如教室的座位数、飞机的座位数、汽车的座位数等，所以座位数是一个属性。</a:t>
            </a:r>
          </a:p>
          <a:p>
            <a:pPr marL="546100" indent="-546100" defTabSz="709930">
              <a:spcBef>
                <a:spcPts val="5000"/>
              </a:spcBef>
              <a:defRPr sz="4472"/>
            </a:pPr>
            <a:r>
              <a:t>显然对象和属性之间有依附关系，属性用来描述对象或存储对象的状态信息。</a:t>
            </a:r>
          </a:p>
          <a:p>
            <a:pPr marL="546100" indent="-546100" defTabSz="709930">
              <a:spcBef>
                <a:spcPts val="5000"/>
              </a:spcBef>
              <a:defRPr sz="4472"/>
            </a:pPr>
            <a:r>
              <a:t>由于对象能够独立存在，那么对象的创建必须是通过显式地或隐式地调用构造过程。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什么是需求分析？</a:t>
            </a:r>
          </a:p>
        </p:txBody>
      </p:sp>
      <p:sp>
        <p:nvSpPr>
          <p:cNvPr id="158" name="Shape 158"/>
          <p:cNvSpPr/>
          <p:nvPr>
            <p:ph type="body" idx="1"/>
          </p:nvPr>
        </p:nvSpPr>
        <p:spPr>
          <a:prstGeom prst="rect">
            <a:avLst/>
          </a:prstGeom>
        </p:spPr>
        <p:txBody>
          <a:bodyPr/>
          <a:lstStyle/>
          <a:p>
            <a:pPr/>
            <a:r>
              <a:t>	需求就是对用户期望的软件行为的表述；</a:t>
            </a:r>
          </a:p>
          <a:p>
            <a:pPr/>
            <a:r>
              <a:t>	获取需求就是需求分析师通过关注用户的期望和需要，从而获得用户期望的软件行为，然后对其进行表述的工作；</a:t>
            </a:r>
          </a:p>
          <a:p>
            <a:pPr/>
            <a:r>
              <a:t>	需求分析是在获取需求的基础上进一步对软件涉及的对象或实体的状态、特征和行为进行准确描述或建模的工作。</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类和对象的UML图</a:t>
            </a:r>
          </a:p>
        </p:txBody>
      </p:sp>
      <p:sp>
        <p:nvSpPr>
          <p:cNvPr id="285" name="Shape 285"/>
          <p:cNvSpPr/>
          <p:nvPr>
            <p:ph type="body" idx="1"/>
          </p:nvPr>
        </p:nvSpPr>
        <p:spPr>
          <a:xfrm>
            <a:off x="1689100" y="3144593"/>
            <a:ext cx="21005800" cy="9207501"/>
          </a:xfrm>
          <a:prstGeom prst="rect">
            <a:avLst/>
          </a:prstGeom>
        </p:spPr>
        <p:txBody>
          <a:bodyPr/>
          <a:lstStyle/>
          <a:p>
            <a:pPr/>
            <a:r>
              <a:t>类和对象的基本画法</a:t>
            </a:r>
          </a:p>
        </p:txBody>
      </p:sp>
      <p:sp>
        <p:nvSpPr>
          <p:cNvPr id="286" name="Shape 286"/>
          <p:cNvSpPr/>
          <p:nvPr/>
        </p:nvSpPr>
        <p:spPr>
          <a:xfrm>
            <a:off x="10673373" y="4124385"/>
            <a:ext cx="4491270" cy="5857484"/>
          </a:xfrm>
          <a:prstGeom prst="rect">
            <a:avLst/>
          </a:prstGeom>
          <a:ln w="25400">
            <a:solidFill>
              <a:srgbClr val="000000"/>
            </a:solidFill>
            <a:miter lim="400000"/>
          </a:ln>
        </p:spPr>
        <p:txBody>
          <a:bodyPr lIns="50800" tIns="50800" rIns="50800" bIns="50800" anchor="ctr"/>
          <a:lstStyle/>
          <a:p>
            <a:pPr>
              <a:defRPr sz="3200"/>
            </a:pPr>
          </a:p>
        </p:txBody>
      </p:sp>
      <p:sp>
        <p:nvSpPr>
          <p:cNvPr id="287" name="Shape 287"/>
          <p:cNvSpPr/>
          <p:nvPr/>
        </p:nvSpPr>
        <p:spPr>
          <a:xfrm>
            <a:off x="12226857" y="4319312"/>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类名</a:t>
            </a:r>
          </a:p>
        </p:txBody>
      </p:sp>
      <p:sp>
        <p:nvSpPr>
          <p:cNvPr id="288" name="Shape 288"/>
          <p:cNvSpPr/>
          <p:nvPr/>
        </p:nvSpPr>
        <p:spPr>
          <a:xfrm>
            <a:off x="11028416" y="5606072"/>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属性</a:t>
            </a:r>
          </a:p>
        </p:txBody>
      </p:sp>
      <p:sp>
        <p:nvSpPr>
          <p:cNvPr id="289" name="Shape 289"/>
          <p:cNvSpPr/>
          <p:nvPr/>
        </p:nvSpPr>
        <p:spPr>
          <a:xfrm>
            <a:off x="11028416" y="7831687"/>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方法</a:t>
            </a:r>
          </a:p>
        </p:txBody>
      </p:sp>
      <p:sp>
        <p:nvSpPr>
          <p:cNvPr id="290" name="Shape 290"/>
          <p:cNvSpPr/>
          <p:nvPr/>
        </p:nvSpPr>
        <p:spPr>
          <a:xfrm>
            <a:off x="10664690" y="5466372"/>
            <a:ext cx="4516670" cy="1"/>
          </a:xfrm>
          <a:prstGeom prst="line">
            <a:avLst/>
          </a:prstGeom>
          <a:ln w="25400">
            <a:solidFill>
              <a:srgbClr val="000000"/>
            </a:solidFill>
            <a:miter lim="400000"/>
          </a:ln>
        </p:spPr>
        <p:txBody>
          <a:bodyPr lIns="50800" tIns="50800" rIns="50800" bIns="50800" anchor="ctr"/>
          <a:lstStyle/>
          <a:p>
            <a:pPr>
              <a:defRPr sz="3200"/>
            </a:pPr>
          </a:p>
        </p:txBody>
      </p:sp>
      <p:sp>
        <p:nvSpPr>
          <p:cNvPr id="291" name="Shape 291"/>
          <p:cNvSpPr/>
          <p:nvPr/>
        </p:nvSpPr>
        <p:spPr>
          <a:xfrm>
            <a:off x="10660673" y="7748343"/>
            <a:ext cx="4516670" cy="1"/>
          </a:xfrm>
          <a:prstGeom prst="line">
            <a:avLst/>
          </a:prstGeom>
          <a:ln w="25400">
            <a:solidFill>
              <a:srgbClr val="000000"/>
            </a:solidFill>
            <a:miter lim="400000"/>
          </a:ln>
        </p:spPr>
        <p:txBody>
          <a:bodyPr lIns="50800" tIns="50800" rIns="50800" bIns="50800" anchor="ctr"/>
          <a:lstStyle/>
          <a:p>
            <a:pPr>
              <a:defRPr sz="3200"/>
            </a:pPr>
          </a:p>
        </p:txBody>
      </p:sp>
      <p:sp>
        <p:nvSpPr>
          <p:cNvPr id="292" name="Shape 292"/>
          <p:cNvSpPr/>
          <p:nvPr/>
        </p:nvSpPr>
        <p:spPr>
          <a:xfrm>
            <a:off x="16921102" y="4124385"/>
            <a:ext cx="4491269" cy="5857484"/>
          </a:xfrm>
          <a:prstGeom prst="rect">
            <a:avLst/>
          </a:prstGeom>
          <a:ln w="25400">
            <a:solidFill>
              <a:srgbClr val="000000"/>
            </a:solidFill>
            <a:miter lim="400000"/>
          </a:ln>
        </p:spPr>
        <p:txBody>
          <a:bodyPr lIns="50800" tIns="50800" rIns="50800" bIns="50800" anchor="ctr"/>
          <a:lstStyle/>
          <a:p>
            <a:pPr>
              <a:defRPr sz="3200"/>
            </a:pPr>
          </a:p>
        </p:txBody>
      </p:sp>
      <p:sp>
        <p:nvSpPr>
          <p:cNvPr id="293" name="Shape 293"/>
          <p:cNvSpPr/>
          <p:nvPr/>
        </p:nvSpPr>
        <p:spPr>
          <a:xfrm>
            <a:off x="17204585" y="4312645"/>
            <a:ext cx="3924301" cy="1003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对象名：类名</a:t>
            </a:r>
          </a:p>
        </p:txBody>
      </p:sp>
      <p:sp>
        <p:nvSpPr>
          <p:cNvPr id="294" name="Shape 294"/>
          <p:cNvSpPr/>
          <p:nvPr/>
        </p:nvSpPr>
        <p:spPr>
          <a:xfrm>
            <a:off x="17276145" y="5606072"/>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属性</a:t>
            </a:r>
          </a:p>
        </p:txBody>
      </p:sp>
      <p:sp>
        <p:nvSpPr>
          <p:cNvPr id="295" name="Shape 295"/>
          <p:cNvSpPr/>
          <p:nvPr/>
        </p:nvSpPr>
        <p:spPr>
          <a:xfrm>
            <a:off x="17276145" y="7831687"/>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方法</a:t>
            </a:r>
          </a:p>
        </p:txBody>
      </p:sp>
      <p:sp>
        <p:nvSpPr>
          <p:cNvPr id="296" name="Shape 296"/>
          <p:cNvSpPr/>
          <p:nvPr/>
        </p:nvSpPr>
        <p:spPr>
          <a:xfrm>
            <a:off x="16912418" y="5466372"/>
            <a:ext cx="4516670" cy="1"/>
          </a:xfrm>
          <a:prstGeom prst="line">
            <a:avLst/>
          </a:prstGeom>
          <a:ln w="25400">
            <a:solidFill>
              <a:srgbClr val="000000"/>
            </a:solidFill>
            <a:miter lim="400000"/>
          </a:ln>
        </p:spPr>
        <p:txBody>
          <a:bodyPr lIns="50800" tIns="50800" rIns="50800" bIns="50800" anchor="ctr"/>
          <a:lstStyle/>
          <a:p>
            <a:pPr>
              <a:defRPr sz="3200"/>
            </a:pPr>
          </a:p>
        </p:txBody>
      </p:sp>
      <p:sp>
        <p:nvSpPr>
          <p:cNvPr id="297" name="Shape 297"/>
          <p:cNvSpPr/>
          <p:nvPr/>
        </p:nvSpPr>
        <p:spPr>
          <a:xfrm>
            <a:off x="16908402" y="7748343"/>
            <a:ext cx="4516670" cy="1"/>
          </a:xfrm>
          <a:prstGeom prst="line">
            <a:avLst/>
          </a:prstGeom>
          <a:ln w="25400">
            <a:solidFill>
              <a:srgbClr val="000000"/>
            </a:solidFill>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718184">
              <a:defRPr sz="9744"/>
            </a:lvl1pPr>
          </a:lstStyle>
          <a:p>
            <a:pPr/>
            <a:r>
              <a:t>继承关系（Inheritance Relationship）</a:t>
            </a:r>
          </a:p>
        </p:txBody>
      </p:sp>
      <p:sp>
        <p:nvSpPr>
          <p:cNvPr id="300" name="Shape 300"/>
          <p:cNvSpPr/>
          <p:nvPr>
            <p:ph type="body" sz="half" idx="1"/>
          </p:nvPr>
        </p:nvSpPr>
        <p:spPr>
          <a:xfrm>
            <a:off x="1689100" y="3238500"/>
            <a:ext cx="10882710" cy="9207500"/>
          </a:xfrm>
          <a:prstGeom prst="rect">
            <a:avLst/>
          </a:prstGeom>
        </p:spPr>
        <p:txBody>
          <a:bodyPr/>
          <a:lstStyle/>
          <a:p>
            <a:pPr marL="622300" indent="-622300" defTabSz="808990">
              <a:spcBef>
                <a:spcPts val="5700"/>
              </a:spcBef>
              <a:defRPr sz="5096"/>
            </a:pPr>
            <a:r>
              <a:t>继承关系表达着两个概念之间具有概括化/具体化（generalization/specialization）的关系。一个概念比另一个概念更加概括/具体。比如车辆是是小汽车的概括，小汽车是一种具体的车辆类型。所以继承关系也被称为“是一种”（IS-A）关系。</a:t>
            </a:r>
          </a:p>
          <a:p>
            <a:pPr marL="622300" indent="-622300" defTabSz="808990">
              <a:spcBef>
                <a:spcPts val="5700"/>
              </a:spcBef>
              <a:defRPr sz="5096"/>
            </a:pPr>
            <a:r>
              <a:t>一般用三角形箭头连线表示两个类之间的继承关系，如图：</a:t>
            </a:r>
          </a:p>
        </p:txBody>
      </p:sp>
      <p:pic>
        <p:nvPicPr>
          <p:cNvPr id="301" name="pasted-image.tiff"/>
          <p:cNvPicPr>
            <a:picLocks noChangeAspect="1"/>
          </p:cNvPicPr>
          <p:nvPr/>
        </p:nvPicPr>
        <p:blipFill>
          <a:blip r:embed="rId2">
            <a:extLst/>
          </a:blip>
          <a:stretch>
            <a:fillRect/>
          </a:stretch>
        </p:blipFill>
        <p:spPr>
          <a:xfrm>
            <a:off x="12687300" y="3956050"/>
            <a:ext cx="10785851" cy="7873094"/>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prstGeom prst="rect">
            <a:avLst/>
          </a:prstGeom>
        </p:spPr>
        <p:txBody>
          <a:bodyPr/>
          <a:lstStyle>
            <a:lvl1pPr defTabSz="693419">
              <a:defRPr sz="9407"/>
            </a:lvl1pPr>
          </a:lstStyle>
          <a:p>
            <a:pPr/>
            <a:r>
              <a:t>聚合关系（Aggregation Relationship）</a:t>
            </a:r>
          </a:p>
        </p:txBody>
      </p:sp>
      <p:sp>
        <p:nvSpPr>
          <p:cNvPr id="304" name="Shape 304"/>
          <p:cNvSpPr/>
          <p:nvPr>
            <p:ph type="body" sz="half" idx="1"/>
          </p:nvPr>
        </p:nvSpPr>
        <p:spPr>
          <a:xfrm>
            <a:off x="1689100" y="3238500"/>
            <a:ext cx="10152968" cy="9207500"/>
          </a:xfrm>
          <a:prstGeom prst="rect">
            <a:avLst/>
          </a:prstGeom>
        </p:spPr>
        <p:txBody>
          <a:bodyPr/>
          <a:lstStyle/>
          <a:p>
            <a:pPr/>
            <a:r>
              <a:t>聚合关系表示一个对象是另一个对象的一部分的情况。比如发动机引擎是小汽车的一部分。也被称为“部分与整体”（part-of）的关系。</a:t>
            </a:r>
          </a:p>
          <a:p>
            <a:pPr/>
            <a:r>
              <a:t>聚合关系使用一个平行四边形的箭头表示，如图：</a:t>
            </a:r>
          </a:p>
        </p:txBody>
      </p:sp>
      <p:pic>
        <p:nvPicPr>
          <p:cNvPr id="305" name="pasted-image.tiff"/>
          <p:cNvPicPr>
            <a:picLocks noChangeAspect="1"/>
          </p:cNvPicPr>
          <p:nvPr/>
        </p:nvPicPr>
        <p:blipFill>
          <a:blip r:embed="rId2">
            <a:extLst/>
          </a:blip>
          <a:stretch>
            <a:fillRect/>
          </a:stretch>
        </p:blipFill>
        <p:spPr>
          <a:xfrm>
            <a:off x="13550107" y="3359370"/>
            <a:ext cx="7811486" cy="8965760"/>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prstGeom prst="rect">
            <a:avLst/>
          </a:prstGeom>
        </p:spPr>
        <p:txBody>
          <a:bodyPr/>
          <a:lstStyle>
            <a:lvl1pPr defTabSz="709930">
              <a:defRPr sz="9632"/>
            </a:lvl1pPr>
          </a:lstStyle>
          <a:p>
            <a:pPr/>
            <a:r>
              <a:t>关联关系（Association Relationship）</a:t>
            </a:r>
          </a:p>
        </p:txBody>
      </p:sp>
      <p:sp>
        <p:nvSpPr>
          <p:cNvPr id="308" name="Shape 308"/>
          <p:cNvSpPr/>
          <p:nvPr>
            <p:ph type="body" sz="half" idx="1"/>
          </p:nvPr>
        </p:nvSpPr>
        <p:spPr>
          <a:xfrm>
            <a:off x="1689100" y="3238500"/>
            <a:ext cx="21382505" cy="4022591"/>
          </a:xfrm>
          <a:prstGeom prst="rect">
            <a:avLst/>
          </a:prstGeom>
        </p:spPr>
        <p:txBody>
          <a:bodyPr/>
          <a:lstStyle/>
          <a:p>
            <a:pPr marL="520700" indent="-520700" defTabSz="676909">
              <a:spcBef>
                <a:spcPts val="4800"/>
              </a:spcBef>
              <a:defRPr sz="4264"/>
            </a:pPr>
            <a:r>
              <a:t>关联关系表示继承和聚合以外的一般关系，是业务领域内特定的两个概念之间的关系，</a:t>
            </a:r>
          </a:p>
          <a:p>
            <a:pPr marL="520700" indent="-520700" defTabSz="676909">
              <a:spcBef>
                <a:spcPts val="4800"/>
              </a:spcBef>
              <a:defRPr sz="4264"/>
            </a:pPr>
            <a:r>
              <a:t>既不是继承关系也不是聚合关系。比如教授参与了退休计划、讲师教授课程、用户拥有账户等都是两个概念之间一般关系，我们用一个直线连起来来表示教授和退休计划两个业务领域概念之间的关联关系，如图：</a:t>
            </a:r>
          </a:p>
        </p:txBody>
      </p:sp>
      <p:pic>
        <p:nvPicPr>
          <p:cNvPr id="309" name="pasted-image.tiff"/>
          <p:cNvPicPr>
            <a:picLocks noChangeAspect="1"/>
          </p:cNvPicPr>
          <p:nvPr/>
        </p:nvPicPr>
        <p:blipFill>
          <a:blip r:embed="rId2">
            <a:extLst/>
          </a:blip>
          <a:stretch>
            <a:fillRect/>
          </a:stretch>
        </p:blipFill>
        <p:spPr>
          <a:xfrm>
            <a:off x="5575172" y="8036262"/>
            <a:ext cx="12627024" cy="3867027"/>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lvl1pPr defTabSz="759459">
              <a:defRPr sz="10304"/>
            </a:lvl1pPr>
          </a:lstStyle>
          <a:p>
            <a:pPr/>
            <a:r>
              <a:t>业务领域建模（Domain Modeling）</a:t>
            </a:r>
          </a:p>
        </p:txBody>
      </p:sp>
      <p:sp>
        <p:nvSpPr>
          <p:cNvPr id="312" name="Shape 312"/>
          <p:cNvSpPr/>
          <p:nvPr>
            <p:ph type="body" idx="1"/>
          </p:nvPr>
        </p:nvSpPr>
        <p:spPr>
          <a:prstGeom prst="rect">
            <a:avLst/>
          </a:prstGeom>
        </p:spPr>
        <p:txBody>
          <a:bodyPr/>
          <a:lstStyle/>
          <a:p>
            <a:pPr/>
            <a:r>
              <a:t>业务领域建模是开发团队用于获取业务领域知识的过程。因为软件工程师往往需要工作在不同的业务领域或者不同项目中，他们需要业务领域知识来开发软件系统。软件工程师往往来自不同的专业背景，这可能会影响他们对业务领域的认知。因此业务领域建模有助于开发团队获取业务领域知识形成统一的业务认知。</a:t>
            </a:r>
          </a:p>
          <a:p>
            <a:pPr/>
            <a:r>
              <a:t>开发团队获取业务领域知识的过程一般包括收集业务领域相关信息、执行团队头脑风暴、对业务领域相关的知识概念进行分类，最后用UML类图将业务领域知识图形化展示。</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prstGeom prst="rect">
            <a:avLst/>
          </a:prstGeom>
        </p:spPr>
        <p:txBody>
          <a:bodyPr/>
          <a:lstStyle/>
          <a:p>
            <a:pPr/>
            <a:r>
              <a:t>业务领域建模的基本步骤</a:t>
            </a:r>
          </a:p>
        </p:txBody>
      </p:sp>
      <p:pic>
        <p:nvPicPr>
          <p:cNvPr id="315" name="pasted-image.tiff"/>
          <p:cNvPicPr>
            <a:picLocks noChangeAspect="1"/>
          </p:cNvPicPr>
          <p:nvPr/>
        </p:nvPicPr>
        <p:blipFill>
          <a:blip r:embed="rId2">
            <a:extLst/>
          </a:blip>
          <a:stretch>
            <a:fillRect/>
          </a:stretch>
        </p:blipFill>
        <p:spPr>
          <a:xfrm>
            <a:off x="5847525" y="3150393"/>
            <a:ext cx="12872998" cy="10489109"/>
          </a:xfrm>
          <a:prstGeom prst="rect">
            <a:avLst/>
          </a:prstGeom>
          <a:ln w="12700">
            <a:miter lim="400000"/>
          </a:ln>
        </p:spPr>
      </p:pic>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prstGeom prst="rect">
            <a:avLst/>
          </a:prstGeom>
        </p:spPr>
        <p:txBody>
          <a:bodyPr/>
          <a:lstStyle/>
          <a:p>
            <a:pPr/>
            <a:r>
              <a:t>业务领域建模的基本步骤</a:t>
            </a:r>
          </a:p>
        </p:txBody>
      </p:sp>
      <p:sp>
        <p:nvSpPr>
          <p:cNvPr id="318" name="Shape 318"/>
          <p:cNvSpPr/>
          <p:nvPr>
            <p:ph type="body" idx="1"/>
          </p:nvPr>
        </p:nvSpPr>
        <p:spPr>
          <a:prstGeom prst="rect">
            <a:avLst/>
          </a:prstGeom>
        </p:spPr>
        <p:txBody>
          <a:bodyPr/>
          <a:lstStyle/>
          <a:p>
            <a:pPr marL="501650" indent="-501650" defTabSz="652145">
              <a:spcBef>
                <a:spcPts val="4600"/>
              </a:spcBef>
              <a:defRPr sz="4108"/>
            </a:pPr>
            <a:r>
              <a:t>	•	第一步，收集应用业务领域的信息。聚焦在功能需求层面，也考虑其他类型的需求和资料；</a:t>
            </a:r>
          </a:p>
          <a:p>
            <a:pPr marL="501650" indent="-501650" defTabSz="652145">
              <a:spcBef>
                <a:spcPts val="4600"/>
              </a:spcBef>
              <a:defRPr sz="4108"/>
            </a:pPr>
            <a:r>
              <a:t>	•	第二步，头脑风暴。列出重要的应用业务领域概念，给出这些概念的属性，以及这些概念之间的关系；</a:t>
            </a:r>
          </a:p>
          <a:p>
            <a:pPr marL="501650" indent="-501650" defTabSz="652145">
              <a:spcBef>
                <a:spcPts val="4600"/>
              </a:spcBef>
              <a:defRPr sz="4108"/>
            </a:pPr>
            <a:r>
              <a:t>	•	第三步，给这些应用业务领域概念分类。分别列出哪些是类、哪些属性和属性值、以及列出类之间的继承关系、聚合关系和关联关系。</a:t>
            </a:r>
          </a:p>
          <a:p>
            <a:pPr marL="501650" indent="-501650" defTabSz="652145">
              <a:spcBef>
                <a:spcPts val="4600"/>
              </a:spcBef>
              <a:defRPr sz="4108"/>
            </a:pPr>
            <a:r>
              <a:t>	•	第四步，将结果用 UML 类图画出来。</a:t>
            </a:r>
          </a:p>
          <a:p>
            <a:pPr marL="501650" indent="-501650" defTabSz="652145">
              <a:spcBef>
                <a:spcPts val="4600"/>
              </a:spcBef>
              <a:defRPr sz="4108"/>
            </a:pPr>
            <a:r>
              <a:t>第一步更多地在获取需求的阶段已经完成，这里不做赘述；第四步 UML 类图的画法前面已经给出，接下来我们重点将头脑风暴的做法和业务领域概念分类的方法具体探讨一下。</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p>
            <a:pPr/>
            <a:r>
              <a:t>头脑风暴的具体做法</a:t>
            </a:r>
          </a:p>
        </p:txBody>
      </p:sp>
      <p:sp>
        <p:nvSpPr>
          <p:cNvPr id="321" name="Shape 321"/>
          <p:cNvSpPr/>
          <p:nvPr>
            <p:ph type="body" idx="1"/>
          </p:nvPr>
        </p:nvSpPr>
        <p:spPr>
          <a:prstGeom prst="rect">
            <a:avLst/>
          </a:prstGeom>
        </p:spPr>
        <p:txBody>
          <a:bodyPr/>
          <a:lstStyle/>
          <a:p>
            <a:pPr marL="336549" indent="-336549" defTabSz="437514">
              <a:spcBef>
                <a:spcPts val="3100"/>
              </a:spcBef>
              <a:defRPr sz="2755"/>
            </a:pPr>
            <a:r>
              <a:t>团队成员聚在一起执行头脑风暴从收集的应用业务领域的信息中按规则识别业务领域相关的概念，并分别列出。需要识别的规则如下：</a:t>
            </a:r>
          </a:p>
          <a:p>
            <a:pPr marL="336549" indent="-336549" defTabSz="437514">
              <a:spcBef>
                <a:spcPts val="3100"/>
              </a:spcBef>
              <a:defRPr sz="2755"/>
            </a:pPr>
            <a:r>
              <a:t>	•	名词和名词短语（nouns / noun phrases）；</a:t>
            </a:r>
          </a:p>
          <a:p>
            <a:pPr marL="336549" indent="-336549" defTabSz="437514">
              <a:spcBef>
                <a:spcPts val="3100"/>
              </a:spcBef>
              <a:defRPr sz="2755"/>
            </a:pPr>
            <a:r>
              <a:t>	•	“Y 的 X”（X of Y）表达方法，比如汽车的颜色；</a:t>
            </a:r>
          </a:p>
          <a:p>
            <a:pPr marL="336549" indent="-336549" defTabSz="437514">
              <a:spcBef>
                <a:spcPts val="3100"/>
              </a:spcBef>
              <a:defRPr sz="2755"/>
            </a:pPr>
            <a:r>
              <a:t>	•	及物动词（transitive verbs）；</a:t>
            </a:r>
          </a:p>
          <a:p>
            <a:pPr marL="336549" indent="-336549" defTabSz="437514">
              <a:spcBef>
                <a:spcPts val="3100"/>
              </a:spcBef>
              <a:defRPr sz="2755"/>
            </a:pPr>
            <a:r>
              <a:t>	•	形容词（adjectives）；</a:t>
            </a:r>
          </a:p>
          <a:p>
            <a:pPr marL="336549" indent="-336549" defTabSz="437514">
              <a:spcBef>
                <a:spcPts val="3100"/>
              </a:spcBef>
              <a:defRPr sz="2755"/>
            </a:pPr>
            <a:r>
              <a:t>	•	数量词（numeric）；</a:t>
            </a:r>
          </a:p>
          <a:p>
            <a:pPr marL="336549" indent="-336549" defTabSz="437514">
              <a:spcBef>
                <a:spcPts val="3100"/>
              </a:spcBef>
              <a:defRPr sz="2755"/>
            </a:pPr>
            <a:r>
              <a:t>	•	所有关系的表达方法（possession expressions），比如具有、拥有等；</a:t>
            </a:r>
          </a:p>
          <a:p>
            <a:pPr marL="336549" indent="-336549" defTabSz="437514">
              <a:spcBef>
                <a:spcPts val="3100"/>
              </a:spcBef>
              <a:defRPr sz="2755"/>
            </a:pPr>
            <a:r>
              <a:t>	•	构成关系的表达方法（constituents / “part of" expressions）；</a:t>
            </a:r>
          </a:p>
          <a:p>
            <a:pPr marL="336549" indent="-336549" defTabSz="437514">
              <a:spcBef>
                <a:spcPts val="3100"/>
              </a:spcBef>
              <a:defRPr sz="2755"/>
            </a:pPr>
            <a:r>
              <a:t>	•	包含关系的表达方法（containment / containing expressions）；</a:t>
            </a:r>
          </a:p>
          <a:p>
            <a:pPr marL="336549" indent="-336549" defTabSz="437514">
              <a:spcBef>
                <a:spcPts val="3100"/>
              </a:spcBef>
              <a:defRPr sz="2755"/>
            </a:pPr>
            <a:r>
              <a:t>	•	”X 是一种/类 Y“（X is a Y）表达方法，比如汽车是一种车辆；</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prstGeom prst="rect">
            <a:avLst/>
          </a:prstGeom>
        </p:spPr>
        <p:txBody>
          <a:bodyPr/>
          <a:lstStyle/>
          <a:p>
            <a:pPr/>
            <a:r>
              <a:t>识别业务领域相关的概念</a:t>
            </a:r>
          </a:p>
        </p:txBody>
      </p:sp>
      <p:sp>
        <p:nvSpPr>
          <p:cNvPr id="324" name="Shape 324"/>
          <p:cNvSpPr/>
          <p:nvPr>
            <p:ph type="body" idx="1"/>
          </p:nvPr>
        </p:nvSpPr>
        <p:spPr>
          <a:prstGeom prst="rect">
            <a:avLst/>
          </a:prstGeom>
        </p:spPr>
        <p:txBody>
          <a:bodyPr/>
          <a:lstStyle/>
          <a:p>
            <a:pPr/>
            <a:r>
              <a:t>举个例子，有这么一条功能需求：</a:t>
            </a:r>
          </a:p>
          <a:p>
            <a:pPr/>
            <a:r>
              <a:t>基于 Web 的应用程序必须使用各种搜索条件为海外交换研究项目提供搜索功能。</a:t>
            </a:r>
          </a:p>
          <a:p>
            <a:pPr/>
            <a:r>
              <a:t>The web-based application must provide a search capability for overseas exchange study programs using a variety of search criteria. </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xfrm>
            <a:off x="6432550" y="546100"/>
            <a:ext cx="13989050" cy="2289175"/>
          </a:xfrm>
          <a:prstGeom prst="rect">
            <a:avLst/>
          </a:prstGeom>
        </p:spPr>
        <p:txBody>
          <a:bodyPr/>
          <a:lstStyle>
            <a:lvl1pPr algn="l">
              <a:defRPr sz="8000"/>
            </a:lvl1pPr>
          </a:lstStyle>
          <a:p>
            <a:pPr/>
            <a:r>
              <a:t>Example</a:t>
            </a:r>
          </a:p>
        </p:txBody>
      </p:sp>
      <p:sp>
        <p:nvSpPr>
          <p:cNvPr id="327" name="Shape 327"/>
          <p:cNvSpPr/>
          <p:nvPr/>
        </p:nvSpPr>
        <p:spPr>
          <a:xfrm>
            <a:off x="6470650" y="3054350"/>
            <a:ext cx="8890000" cy="6419454"/>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10000"/>
              </a:lnSpc>
              <a:defRPr sz="5600">
                <a:latin typeface="Arial"/>
                <a:ea typeface="Arial"/>
                <a:cs typeface="Arial"/>
                <a:sym typeface="Arial"/>
              </a:defRPr>
            </a:pPr>
            <a:r>
              <a:t>Functional requirement:</a:t>
            </a:r>
          </a:p>
          <a:p>
            <a:pPr algn="l" defTabSz="1828800">
              <a:lnSpc>
                <a:spcPct val="110000"/>
              </a:lnSpc>
              <a:defRPr sz="5600">
                <a:latin typeface="Arial"/>
                <a:ea typeface="Arial"/>
                <a:cs typeface="Arial"/>
                <a:sym typeface="Arial"/>
              </a:defRPr>
            </a:pPr>
            <a:r>
              <a:t>[PFR1] The web-based application must provide a search capability for overseas exchange study programs using a variety of search criteria. </a:t>
            </a:r>
          </a:p>
        </p:txBody>
      </p:sp>
      <p:grpSp>
        <p:nvGrpSpPr>
          <p:cNvPr id="330" name="Group 330"/>
          <p:cNvGrpSpPr/>
          <p:nvPr/>
        </p:nvGrpSpPr>
        <p:grpSpPr>
          <a:xfrm>
            <a:off x="7007225" y="6715125"/>
            <a:ext cx="5924551" cy="19050"/>
            <a:chOff x="0" y="0"/>
            <a:chExt cx="5924550" cy="19050"/>
          </a:xfrm>
        </p:grpSpPr>
        <p:sp>
          <p:nvSpPr>
            <p:cNvPr id="328" name="Shape 328"/>
            <p:cNvSpPr/>
            <p:nvPr/>
          </p:nvSpPr>
          <p:spPr>
            <a:xfrm>
              <a:off x="0" y="19050"/>
              <a:ext cx="1926194" cy="0"/>
            </a:xfrm>
            <a:prstGeom prst="line">
              <a:avLst/>
            </a:prstGeom>
            <a:noFill/>
            <a:ln w="50800" cap="flat">
              <a:solidFill>
                <a:srgbClr val="FF33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329" name="Shape 329"/>
            <p:cNvSpPr/>
            <p:nvPr/>
          </p:nvSpPr>
          <p:spPr>
            <a:xfrm>
              <a:off x="5013812" y="0"/>
              <a:ext cx="910739" cy="0"/>
            </a:xfrm>
            <a:prstGeom prst="line">
              <a:avLst/>
            </a:prstGeom>
            <a:noFill/>
            <a:ln w="50800" cap="flat">
              <a:solidFill>
                <a:srgbClr val="FF33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333" name="Group 333"/>
          <p:cNvGrpSpPr/>
          <p:nvPr/>
        </p:nvGrpSpPr>
        <p:grpSpPr>
          <a:xfrm>
            <a:off x="6613525" y="8747124"/>
            <a:ext cx="4819650" cy="981077"/>
            <a:chOff x="0" y="0"/>
            <a:chExt cx="4819649" cy="981075"/>
          </a:xfrm>
        </p:grpSpPr>
        <p:sp>
          <p:nvSpPr>
            <p:cNvPr id="331" name="Shape 331"/>
            <p:cNvSpPr/>
            <p:nvPr/>
          </p:nvSpPr>
          <p:spPr>
            <a:xfrm>
              <a:off x="0" y="-1"/>
              <a:ext cx="2717801" cy="1"/>
            </a:xfrm>
            <a:prstGeom prst="line">
              <a:avLst/>
            </a:prstGeom>
            <a:noFill/>
            <a:ln w="50800" cap="flat">
              <a:solidFill>
                <a:srgbClr val="000099"/>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332" name="Shape 332"/>
            <p:cNvSpPr/>
            <p:nvPr/>
          </p:nvSpPr>
          <p:spPr>
            <a:xfrm flipV="1">
              <a:off x="860423" y="949323"/>
              <a:ext cx="3959227" cy="31753"/>
            </a:xfrm>
            <a:prstGeom prst="line">
              <a:avLst/>
            </a:prstGeom>
            <a:noFill/>
            <a:ln w="50800" cap="flat">
              <a:solidFill>
                <a:srgbClr val="000099"/>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339" name="Group 339"/>
          <p:cNvGrpSpPr/>
          <p:nvPr/>
        </p:nvGrpSpPr>
        <p:grpSpPr>
          <a:xfrm>
            <a:off x="13052427" y="5514976"/>
            <a:ext cx="7318374" cy="1676400"/>
            <a:chOff x="2" y="1"/>
            <a:chExt cx="7318372" cy="1676398"/>
          </a:xfrm>
        </p:grpSpPr>
        <p:sp>
          <p:nvSpPr>
            <p:cNvPr id="334" name="Shape 334"/>
            <p:cNvSpPr/>
            <p:nvPr/>
          </p:nvSpPr>
          <p:spPr>
            <a:xfrm>
              <a:off x="2772977" y="184151"/>
              <a:ext cx="3473669" cy="11310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80000"/>
                </a:lnSpc>
                <a:defRPr sz="3600">
                  <a:latin typeface="Arial"/>
                  <a:ea typeface="Arial"/>
                  <a:cs typeface="Arial"/>
                  <a:sym typeface="Arial"/>
                </a:defRPr>
              </a:pPr>
              <a:r>
                <a:t>domain specific </a:t>
              </a:r>
            </a:p>
            <a:p>
              <a:pPr algn="l" defTabSz="1828800">
                <a:lnSpc>
                  <a:spcPct val="80000"/>
                </a:lnSpc>
                <a:defRPr sz="3600">
                  <a:latin typeface="Arial"/>
                  <a:ea typeface="Arial"/>
                  <a:cs typeface="Arial"/>
                  <a:sym typeface="Arial"/>
                </a:defRPr>
              </a:pPr>
              <a:r>
                <a:t>transitive verb</a:t>
              </a:r>
            </a:p>
          </p:txBody>
        </p:sp>
        <p:grpSp>
          <p:nvGrpSpPr>
            <p:cNvPr id="337" name="Group 337"/>
            <p:cNvGrpSpPr/>
            <p:nvPr/>
          </p:nvGrpSpPr>
          <p:grpSpPr>
            <a:xfrm>
              <a:off x="2525220" y="1"/>
              <a:ext cx="4793156" cy="1676400"/>
              <a:chOff x="0" y="1"/>
              <a:chExt cx="4793154" cy="1676398"/>
            </a:xfrm>
          </p:grpSpPr>
          <p:sp>
            <p:nvSpPr>
              <p:cNvPr id="335" name="Shape 335"/>
              <p:cNvSpPr/>
              <p:nvPr/>
            </p:nvSpPr>
            <p:spPr>
              <a:xfrm>
                <a:off x="0" y="1"/>
                <a:ext cx="4793155" cy="1676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336" name="Shape 336"/>
              <p:cNvSpPr/>
              <p:nvPr/>
            </p:nvSpPr>
            <p:spPr>
              <a:xfrm>
                <a:off x="4194009" y="1466848"/>
                <a:ext cx="599146" cy="209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338" name="Shape 338"/>
            <p:cNvSpPr/>
            <p:nvPr/>
          </p:nvSpPr>
          <p:spPr>
            <a:xfrm>
              <a:off x="2" y="1015998"/>
              <a:ext cx="2525221" cy="317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346" name="Group 346"/>
          <p:cNvGrpSpPr/>
          <p:nvPr/>
        </p:nvGrpSpPr>
        <p:grpSpPr>
          <a:xfrm>
            <a:off x="6343650" y="8788400"/>
            <a:ext cx="4794251" cy="3825876"/>
            <a:chOff x="0" y="0"/>
            <a:chExt cx="4794250" cy="3825875"/>
          </a:xfrm>
        </p:grpSpPr>
        <p:sp>
          <p:nvSpPr>
            <p:cNvPr id="340" name="Shape 340"/>
            <p:cNvSpPr/>
            <p:nvPr/>
          </p:nvSpPr>
          <p:spPr>
            <a:xfrm>
              <a:off x="73074" y="2334862"/>
              <a:ext cx="3881756" cy="1131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80000"/>
                </a:lnSpc>
                <a:defRPr sz="3600">
                  <a:latin typeface="Arial"/>
                  <a:ea typeface="Arial"/>
                  <a:cs typeface="Arial"/>
                  <a:sym typeface="Arial"/>
                </a:defRPr>
              </a:pPr>
              <a:r>
                <a:t>domain specific </a:t>
              </a:r>
            </a:p>
            <a:p>
              <a:pPr algn="l" defTabSz="1828800">
                <a:lnSpc>
                  <a:spcPct val="80000"/>
                </a:lnSpc>
                <a:defRPr sz="3600">
                  <a:latin typeface="Arial"/>
                  <a:ea typeface="Arial"/>
                  <a:cs typeface="Arial"/>
                  <a:sym typeface="Arial"/>
                </a:defRPr>
              </a:pPr>
              <a:r>
                <a:t>noun/noun phrase</a:t>
              </a:r>
            </a:p>
          </p:txBody>
        </p:sp>
        <p:grpSp>
          <p:nvGrpSpPr>
            <p:cNvPr id="343" name="Group 343"/>
            <p:cNvGrpSpPr/>
            <p:nvPr/>
          </p:nvGrpSpPr>
          <p:grpSpPr>
            <a:xfrm>
              <a:off x="0" y="2150865"/>
              <a:ext cx="4794251" cy="1675011"/>
              <a:chOff x="0" y="1"/>
              <a:chExt cx="4794249" cy="1675009"/>
            </a:xfrm>
          </p:grpSpPr>
          <p:sp>
            <p:nvSpPr>
              <p:cNvPr id="341" name="Shape 341"/>
              <p:cNvSpPr/>
              <p:nvPr/>
            </p:nvSpPr>
            <p:spPr>
              <a:xfrm>
                <a:off x="0" y="1"/>
                <a:ext cx="4794250" cy="167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342" name="Shape 342"/>
              <p:cNvSpPr/>
              <p:nvPr/>
            </p:nvSpPr>
            <p:spPr>
              <a:xfrm>
                <a:off x="4194967" y="1465633"/>
                <a:ext cx="599284" cy="209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344" name="Shape 344"/>
            <p:cNvSpPr/>
            <p:nvPr/>
          </p:nvSpPr>
          <p:spPr>
            <a:xfrm flipH="1">
              <a:off x="2697360" y="897779"/>
              <a:ext cx="1556783" cy="1218191"/>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345" name="Shape 345"/>
            <p:cNvSpPr/>
            <p:nvPr/>
          </p:nvSpPr>
          <p:spPr>
            <a:xfrm>
              <a:off x="984903" y="0"/>
              <a:ext cx="206514" cy="211279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347" name="Shape 347"/>
          <p:cNvSpPr/>
          <p:nvPr/>
        </p:nvSpPr>
        <p:spPr>
          <a:xfrm>
            <a:off x="14512925" y="8890000"/>
            <a:ext cx="6175375" cy="3279592"/>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80000"/>
              </a:lnSpc>
              <a:defRPr sz="3600">
                <a:latin typeface="Arial"/>
                <a:ea typeface="Arial"/>
                <a:cs typeface="Arial"/>
                <a:sym typeface="Arial"/>
              </a:defRPr>
            </a:pPr>
            <a:r>
              <a:t>Brainstorming result:</a:t>
            </a:r>
          </a:p>
          <a:p>
            <a:pPr lvl="1" marL="685800" indent="-457200" algn="l" defTabSz="1828800">
              <a:lnSpc>
                <a:spcPct val="80000"/>
              </a:lnSpc>
              <a:buSzPct val="100000"/>
              <a:buChar char="•"/>
              <a:defRPr sz="3600">
                <a:latin typeface="Arial"/>
                <a:ea typeface="Arial"/>
                <a:cs typeface="Arial"/>
                <a:sym typeface="Arial"/>
              </a:defRPr>
            </a:pPr>
            <a:r>
              <a:t> nouns/noun phrases</a:t>
            </a:r>
          </a:p>
          <a:p>
            <a:pPr lvl="3" indent="2743200" algn="l" defTabSz="1828800">
              <a:lnSpc>
                <a:spcPct val="80000"/>
              </a:lnSpc>
              <a:defRPr sz="3600">
                <a:solidFill>
                  <a:srgbClr val="000099"/>
                </a:solidFill>
                <a:latin typeface="Arial"/>
                <a:ea typeface="Arial"/>
                <a:cs typeface="Arial"/>
                <a:sym typeface="Arial"/>
              </a:defRPr>
            </a:pPr>
            <a:r>
              <a:t>             programs</a:t>
            </a:r>
          </a:p>
          <a:p>
            <a:pPr lvl="1" indent="685800" algn="l" defTabSz="1828800">
              <a:lnSpc>
                <a:spcPct val="80000"/>
              </a:lnSpc>
              <a:defRPr sz="3600">
                <a:solidFill>
                  <a:srgbClr val="000099"/>
                </a:solidFill>
                <a:latin typeface="Arial"/>
                <a:ea typeface="Arial"/>
                <a:cs typeface="Arial"/>
                <a:sym typeface="Arial"/>
              </a:defRPr>
            </a:pPr>
            <a:r>
              <a:t>             search criteria</a:t>
            </a:r>
          </a:p>
          <a:p>
            <a:pPr lvl="1" marL="685800" indent="-457200" algn="l" defTabSz="1828800">
              <a:lnSpc>
                <a:spcPct val="80000"/>
              </a:lnSpc>
              <a:buSzPct val="100000"/>
              <a:buChar char="•"/>
              <a:defRPr sz="3600">
                <a:latin typeface="Arial"/>
                <a:ea typeface="Arial"/>
                <a:cs typeface="Arial"/>
                <a:sym typeface="Arial"/>
              </a:defRPr>
            </a:pPr>
            <a:r>
              <a:t> transitive verbs</a:t>
            </a:r>
          </a:p>
          <a:p>
            <a:pPr lvl="1" indent="685800" algn="l" defTabSz="1828800">
              <a:lnSpc>
                <a:spcPct val="80000"/>
              </a:lnSpc>
              <a:defRPr sz="3600">
                <a:solidFill>
                  <a:srgbClr val="FF3300"/>
                </a:solidFill>
                <a:latin typeface="Arial"/>
                <a:ea typeface="Arial"/>
                <a:cs typeface="Arial"/>
                <a:sym typeface="Arial"/>
              </a:defRPr>
            </a:pPr>
            <a:r>
              <a:t>             search for</a:t>
            </a:r>
          </a:p>
        </p:txBody>
      </p:sp>
      <p:grpSp>
        <p:nvGrpSpPr>
          <p:cNvPr id="354" name="Group 354"/>
          <p:cNvGrpSpPr/>
          <p:nvPr/>
        </p:nvGrpSpPr>
        <p:grpSpPr>
          <a:xfrm>
            <a:off x="10026650" y="2016124"/>
            <a:ext cx="8851901" cy="3130551"/>
            <a:chOff x="0" y="0"/>
            <a:chExt cx="8851899" cy="3130550"/>
          </a:xfrm>
        </p:grpSpPr>
        <p:sp>
          <p:nvSpPr>
            <p:cNvPr id="348" name="Shape 348"/>
            <p:cNvSpPr/>
            <p:nvPr/>
          </p:nvSpPr>
          <p:spPr>
            <a:xfrm>
              <a:off x="0" y="2063750"/>
              <a:ext cx="3656289" cy="1066800"/>
            </a:xfrm>
            <a:prstGeom prst="ellipse">
              <a:avLst/>
            </a:prstGeom>
            <a:noFill/>
            <a:ln w="50800" cap="flat">
              <a:solidFill>
                <a:srgbClr val="FF33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349" name="Shape 349"/>
            <p:cNvSpPr/>
            <p:nvPr/>
          </p:nvSpPr>
          <p:spPr>
            <a:xfrm>
              <a:off x="4040324" y="79373"/>
              <a:ext cx="3779288" cy="11310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80000"/>
                </a:lnSpc>
                <a:defRPr sz="3600">
                  <a:latin typeface="Arial"/>
                  <a:ea typeface="Arial"/>
                  <a:cs typeface="Arial"/>
                  <a:sym typeface="Arial"/>
                </a:defRPr>
              </a:pPr>
              <a:r>
                <a:t>adjective, but not </a:t>
              </a:r>
            </a:p>
            <a:p>
              <a:pPr algn="l" defTabSz="1828800">
                <a:lnSpc>
                  <a:spcPct val="80000"/>
                </a:lnSpc>
                <a:defRPr sz="3600">
                  <a:latin typeface="Arial"/>
                  <a:ea typeface="Arial"/>
                  <a:cs typeface="Arial"/>
                  <a:sym typeface="Arial"/>
                </a:defRPr>
              </a:pPr>
              <a:r>
                <a:t>domain specific</a:t>
              </a:r>
            </a:p>
          </p:txBody>
        </p:sp>
        <p:grpSp>
          <p:nvGrpSpPr>
            <p:cNvPr id="352" name="Group 352"/>
            <p:cNvGrpSpPr/>
            <p:nvPr/>
          </p:nvGrpSpPr>
          <p:grpSpPr>
            <a:xfrm>
              <a:off x="4027630" y="-1"/>
              <a:ext cx="4824271" cy="1524004"/>
              <a:chOff x="1" y="0"/>
              <a:chExt cx="4824269" cy="1524002"/>
            </a:xfrm>
          </p:grpSpPr>
          <p:sp>
            <p:nvSpPr>
              <p:cNvPr id="350" name="Shape 350"/>
              <p:cNvSpPr/>
              <p:nvPr/>
            </p:nvSpPr>
            <p:spPr>
              <a:xfrm>
                <a:off x="1" y="0"/>
                <a:ext cx="4824271" cy="152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351" name="Shape 351"/>
              <p:cNvSpPr/>
              <p:nvPr/>
            </p:nvSpPr>
            <p:spPr>
              <a:xfrm>
                <a:off x="4221235" y="1333500"/>
                <a:ext cx="603036"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353" name="Shape 353"/>
            <p:cNvSpPr/>
            <p:nvPr/>
          </p:nvSpPr>
          <p:spPr>
            <a:xfrm flipV="1">
              <a:off x="3586463" y="1523997"/>
              <a:ext cx="1101332" cy="914404"/>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357" name="Group 357"/>
          <p:cNvGrpSpPr/>
          <p:nvPr/>
        </p:nvGrpSpPr>
        <p:grpSpPr>
          <a:xfrm>
            <a:off x="11201400" y="3806825"/>
            <a:ext cx="1266825" cy="1549400"/>
            <a:chOff x="0" y="0"/>
            <a:chExt cx="1266825" cy="1549400"/>
          </a:xfrm>
        </p:grpSpPr>
        <p:sp>
          <p:nvSpPr>
            <p:cNvPr id="355" name="Shape 355"/>
            <p:cNvSpPr/>
            <p:nvPr/>
          </p:nvSpPr>
          <p:spPr>
            <a:xfrm>
              <a:off x="0" y="0"/>
              <a:ext cx="1266825" cy="1549400"/>
            </a:xfrm>
            <a:prstGeom prst="rect">
              <a:avLst/>
            </a:prstGeom>
            <a:solidFill>
              <a:srgbClr val="FFFF00"/>
            </a:solidFill>
            <a:ln w="12700" cap="flat">
              <a:noFill/>
              <a:miter lim="400000"/>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pic>
          <p:nvPicPr>
            <p:cNvPr id="356" name="MC900435474[1].png"/>
            <p:cNvPicPr>
              <a:picLocks noChangeAspect="1"/>
            </p:cNvPicPr>
            <p:nvPr/>
          </p:nvPicPr>
          <p:blipFill>
            <a:blip r:embed="rId2">
              <a:extLst/>
            </a:blip>
            <a:stretch>
              <a:fillRect/>
            </a:stretch>
          </p:blipFill>
          <p:spPr>
            <a:xfrm>
              <a:off x="0" y="0"/>
              <a:ext cx="1266825" cy="1549400"/>
            </a:xfrm>
            <a:prstGeom prst="rect">
              <a:avLst/>
            </a:prstGeom>
            <a:ln w="12700" cap="flat">
              <a:noFill/>
              <a:miter lim="400000"/>
            </a:ln>
            <a:effectLst/>
          </p:spPr>
        </p:pic>
      </p:grpSp>
      <p:grpSp>
        <p:nvGrpSpPr>
          <p:cNvPr id="367" name="Group 367"/>
          <p:cNvGrpSpPr/>
          <p:nvPr/>
        </p:nvGrpSpPr>
        <p:grpSpPr>
          <a:xfrm>
            <a:off x="3168651" y="5111750"/>
            <a:ext cx="8867774" cy="3352801"/>
            <a:chOff x="1" y="0"/>
            <a:chExt cx="8867773" cy="3352799"/>
          </a:xfrm>
        </p:grpSpPr>
        <p:sp>
          <p:nvSpPr>
            <p:cNvPr id="358" name="Shape 358"/>
            <p:cNvSpPr/>
            <p:nvPr/>
          </p:nvSpPr>
          <p:spPr>
            <a:xfrm>
              <a:off x="3198108" y="0"/>
              <a:ext cx="3553459" cy="897676"/>
            </a:xfrm>
            <a:prstGeom prst="roundRect">
              <a:avLst>
                <a:gd name="adj" fmla="val 16667"/>
              </a:avLst>
            </a:prstGeom>
            <a:noFill/>
            <a:ln w="76200" cap="flat">
              <a:solidFill>
                <a:srgbClr val="000099"/>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359" name="Shape 359"/>
            <p:cNvSpPr/>
            <p:nvPr/>
          </p:nvSpPr>
          <p:spPr>
            <a:xfrm>
              <a:off x="5821955" y="945254"/>
              <a:ext cx="3045820" cy="897677"/>
            </a:xfrm>
            <a:prstGeom prst="roundRect">
              <a:avLst>
                <a:gd name="adj" fmla="val 16667"/>
              </a:avLst>
            </a:prstGeom>
            <a:noFill/>
            <a:ln w="76200" cap="flat">
              <a:solidFill>
                <a:srgbClr val="000099"/>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nvGrpSpPr>
            <p:cNvPr id="366" name="Group 366"/>
            <p:cNvGrpSpPr/>
            <p:nvPr/>
          </p:nvGrpSpPr>
          <p:grpSpPr>
            <a:xfrm>
              <a:off x="1" y="596335"/>
              <a:ext cx="5850511" cy="2756465"/>
              <a:chOff x="2" y="0"/>
              <a:chExt cx="5850509" cy="2756464"/>
            </a:xfrm>
          </p:grpSpPr>
          <p:sp>
            <p:nvSpPr>
              <p:cNvPr id="360" name="Shape 360"/>
              <p:cNvSpPr/>
              <p:nvPr/>
            </p:nvSpPr>
            <p:spPr>
              <a:xfrm>
                <a:off x="266508" y="853265"/>
                <a:ext cx="2709040" cy="16588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l" defTabSz="1828800">
                  <a:lnSpc>
                    <a:spcPct val="80000"/>
                  </a:lnSpc>
                  <a:defRPr sz="4000">
                    <a:latin typeface="Arial"/>
                    <a:ea typeface="Arial"/>
                    <a:cs typeface="Arial"/>
                    <a:sym typeface="Arial"/>
                  </a:defRPr>
                </a:pPr>
                <a:r>
                  <a:t>nouns but</a:t>
                </a:r>
              </a:p>
              <a:p>
                <a:pPr algn="l" defTabSz="1828800">
                  <a:lnSpc>
                    <a:spcPct val="80000"/>
                  </a:lnSpc>
                  <a:defRPr sz="4000">
                    <a:latin typeface="Arial"/>
                    <a:ea typeface="Arial"/>
                    <a:cs typeface="Arial"/>
                    <a:sym typeface="Arial"/>
                  </a:defRPr>
                </a:pPr>
                <a:r>
                  <a:t>not domain</a:t>
                </a:r>
              </a:p>
              <a:p>
                <a:pPr algn="l" defTabSz="1828800">
                  <a:lnSpc>
                    <a:spcPct val="80000"/>
                  </a:lnSpc>
                  <a:defRPr sz="4000">
                    <a:latin typeface="Arial"/>
                    <a:ea typeface="Arial"/>
                    <a:cs typeface="Arial"/>
                    <a:sym typeface="Arial"/>
                  </a:defRPr>
                </a:pPr>
                <a:r>
                  <a:t>specific</a:t>
                </a:r>
              </a:p>
            </p:txBody>
          </p:sp>
          <p:grpSp>
            <p:nvGrpSpPr>
              <p:cNvPr id="363" name="Group 363"/>
              <p:cNvGrpSpPr/>
              <p:nvPr/>
            </p:nvGrpSpPr>
            <p:grpSpPr>
              <a:xfrm>
                <a:off x="2" y="558271"/>
                <a:ext cx="3182245" cy="2198194"/>
                <a:chOff x="2" y="1"/>
                <a:chExt cx="3182244" cy="2198193"/>
              </a:xfrm>
            </p:grpSpPr>
            <p:sp>
              <p:nvSpPr>
                <p:cNvPr id="361" name="Shape 361"/>
                <p:cNvSpPr/>
                <p:nvPr/>
              </p:nvSpPr>
              <p:spPr>
                <a:xfrm>
                  <a:off x="2" y="1"/>
                  <a:ext cx="3182245" cy="2198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900" y="21600"/>
                      </a:lnTo>
                      <a:lnTo>
                        <a:pt x="21600" y="18900"/>
                      </a:lnTo>
                      <a:lnTo>
                        <a:pt x="21600" y="0"/>
                      </a:lnTo>
                      <a:close/>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362" name="Shape 362"/>
                <p:cNvSpPr/>
                <p:nvPr/>
              </p:nvSpPr>
              <p:spPr>
                <a:xfrm>
                  <a:off x="2784465" y="1923419"/>
                  <a:ext cx="397782" cy="2747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6"/>
                      </a:lnTo>
                      <a:cubicBezTo>
                        <a:pt x="7752" y="4048"/>
                        <a:pt x="13504" y="4048"/>
                        <a:pt x="21600" y="0"/>
                      </a:cubicBezTo>
                    </a:path>
                  </a:pathLst>
                </a:cu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grpSp>
          <p:sp>
            <p:nvSpPr>
              <p:cNvPr id="364" name="Shape 364"/>
              <p:cNvSpPr/>
              <p:nvPr/>
            </p:nvSpPr>
            <p:spPr>
              <a:xfrm flipV="1">
                <a:off x="1941708" y="0"/>
                <a:ext cx="1234194" cy="558272"/>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365" name="Shape 365"/>
              <p:cNvSpPr/>
              <p:nvPr/>
            </p:nvSpPr>
            <p:spPr>
              <a:xfrm flipV="1">
                <a:off x="3160036" y="1218046"/>
                <a:ext cx="2690476" cy="253760"/>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grpSp>
        <p:nvGrpSpPr>
          <p:cNvPr id="370" name="Group 370"/>
          <p:cNvGrpSpPr/>
          <p:nvPr/>
        </p:nvGrpSpPr>
        <p:grpSpPr>
          <a:xfrm>
            <a:off x="7429500" y="4727575"/>
            <a:ext cx="1165225" cy="1422400"/>
            <a:chOff x="0" y="0"/>
            <a:chExt cx="1165225" cy="1422400"/>
          </a:xfrm>
        </p:grpSpPr>
        <p:sp>
          <p:nvSpPr>
            <p:cNvPr id="368" name="Shape 368"/>
            <p:cNvSpPr/>
            <p:nvPr/>
          </p:nvSpPr>
          <p:spPr>
            <a:xfrm>
              <a:off x="0" y="0"/>
              <a:ext cx="1165225" cy="1422400"/>
            </a:xfrm>
            <a:prstGeom prst="rect">
              <a:avLst/>
            </a:prstGeom>
            <a:solidFill>
              <a:srgbClr val="FFFF00"/>
            </a:solidFill>
            <a:ln w="12700" cap="flat">
              <a:noFill/>
              <a:miter lim="400000"/>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pic>
          <p:nvPicPr>
            <p:cNvPr id="369" name="MC900435474[1].png"/>
            <p:cNvPicPr>
              <a:picLocks noChangeAspect="1"/>
            </p:cNvPicPr>
            <p:nvPr/>
          </p:nvPicPr>
          <p:blipFill>
            <a:blip r:embed="rId2">
              <a:extLst/>
            </a:blip>
            <a:stretch>
              <a:fillRect/>
            </a:stretch>
          </p:blipFill>
          <p:spPr>
            <a:xfrm>
              <a:off x="0" y="0"/>
              <a:ext cx="1165225" cy="1422400"/>
            </a:xfrm>
            <a:prstGeom prst="rect">
              <a:avLst/>
            </a:prstGeom>
            <a:ln w="12700" cap="flat">
              <a:noFill/>
              <a:miter lim="400000"/>
            </a:ln>
            <a:effectLst/>
          </p:spPr>
        </p:pic>
      </p:grpSp>
      <p:grpSp>
        <p:nvGrpSpPr>
          <p:cNvPr id="373" name="Group 373"/>
          <p:cNvGrpSpPr/>
          <p:nvPr/>
        </p:nvGrpSpPr>
        <p:grpSpPr>
          <a:xfrm>
            <a:off x="10086975" y="5794375"/>
            <a:ext cx="1165225" cy="1422400"/>
            <a:chOff x="0" y="0"/>
            <a:chExt cx="1165225" cy="1422400"/>
          </a:xfrm>
        </p:grpSpPr>
        <p:sp>
          <p:nvSpPr>
            <p:cNvPr id="371" name="Shape 371"/>
            <p:cNvSpPr/>
            <p:nvPr/>
          </p:nvSpPr>
          <p:spPr>
            <a:xfrm>
              <a:off x="0" y="0"/>
              <a:ext cx="1165225" cy="1422400"/>
            </a:xfrm>
            <a:prstGeom prst="rect">
              <a:avLst/>
            </a:prstGeom>
            <a:solidFill>
              <a:srgbClr val="FFFF00"/>
            </a:solidFill>
            <a:ln w="12700" cap="flat">
              <a:noFill/>
              <a:miter lim="400000"/>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pic>
          <p:nvPicPr>
            <p:cNvPr id="372" name="MC900435474[1].png"/>
            <p:cNvPicPr>
              <a:picLocks noChangeAspect="1"/>
            </p:cNvPicPr>
            <p:nvPr/>
          </p:nvPicPr>
          <p:blipFill>
            <a:blip r:embed="rId2">
              <a:extLst/>
            </a:blip>
            <a:stretch>
              <a:fillRect/>
            </a:stretch>
          </p:blipFill>
          <p:spPr>
            <a:xfrm>
              <a:off x="0" y="0"/>
              <a:ext cx="1165225" cy="1422400"/>
            </a:xfrm>
            <a:prstGeom prst="rect">
              <a:avLst/>
            </a:prstGeom>
            <a:ln w="12700" cap="flat">
              <a:noFill/>
              <a:miter lim="400000"/>
            </a:ln>
            <a:effectLst/>
          </p:spPr>
        </p:pic>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3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3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3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3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el" backwards="0">
                                    <p:tmAbs val="0"/>
                                  </p:iterate>
                                  <p:childTnLst>
                                    <p:set>
                                      <p:cBhvr>
                                        <p:cTn id="28" fill="hold"/>
                                        <p:tgtEl>
                                          <p:spTgt spid="3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el" backwards="0">
                                    <p:tmAbs val="0"/>
                                  </p:iterate>
                                  <p:childTnLst>
                                    <p:set>
                                      <p:cBhvr>
                                        <p:cTn id="32" fill="hold"/>
                                        <p:tgtEl>
                                          <p:spTgt spid="3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8" fill="hold">
                                  <p:stCondLst>
                                    <p:cond delay="0"/>
                                  </p:stCondLst>
                                  <p:iterate type="el" backwards="0">
                                    <p:tmAbs val="0"/>
                                  </p:iterate>
                                  <p:childTnLst>
                                    <p:set>
                                      <p:cBhvr>
                                        <p:cTn id="36" fill="hold"/>
                                        <p:tgtEl>
                                          <p:spTgt spid="3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37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0" fill="hold">
                                  <p:stCondLst>
                                    <p:cond delay="0"/>
                                  </p:stCondLst>
                                  <p:iterate type="el" backwards="0">
                                    <p:tmAbs val="0"/>
                                  </p:iterate>
                                  <p:childTnLst>
                                    <p:set>
                                      <p:cBhvr>
                                        <p:cTn id="44" fill="hold"/>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 grpId="7"/>
      <p:bldP build="whole" bldLvl="1" animBg="1" rev="0" advAuto="0" spid="367" grpId="8"/>
      <p:bldP build="whole" bldLvl="1" animBg="1" rev="0" advAuto="0" spid="347" grpId="5"/>
      <p:bldP build="whole" bldLvl="1" animBg="1" rev="0" advAuto="0" spid="370" grpId="9"/>
      <p:bldP build="whole" bldLvl="1" animBg="1" rev="0" advAuto="0" spid="346" grpId="4"/>
      <p:bldP build="whole" bldLvl="1" animBg="1" rev="0" advAuto="0" spid="339" grpId="2"/>
      <p:bldP build="whole" bldLvl="1" animBg="1" rev="0" advAuto="0" spid="373" grpId="10"/>
      <p:bldP build="whole" bldLvl="1" animBg="1" rev="0" advAuto="0" spid="330" grpId="1"/>
      <p:bldP build="whole" bldLvl="1" animBg="1" rev="0" advAuto="0" spid="354" grpId="6"/>
      <p:bldP build="whole" bldLvl="1" animBg="1" rev="0" advAuto="0" spid="333" grpId="3"/>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defTabSz="784225">
              <a:defRPr sz="10640"/>
            </a:lvl1pPr>
          </a:lstStyle>
          <a:p>
            <a:pPr/>
            <a:r>
              <a:t>Why Are Requirements Important?</a:t>
            </a:r>
          </a:p>
        </p:txBody>
      </p:sp>
      <p:sp>
        <p:nvSpPr>
          <p:cNvPr id="161" name="Shape 161"/>
          <p:cNvSpPr/>
          <p:nvPr>
            <p:ph type="body" idx="1"/>
          </p:nvPr>
        </p:nvSpPr>
        <p:spPr>
          <a:prstGeom prst="rect">
            <a:avLst/>
          </a:prstGeom>
        </p:spPr>
        <p:txBody>
          <a:bodyPr/>
          <a:lstStyle/>
          <a:p>
            <a:pPr marL="393700" indent="-393700" defTabSz="511809">
              <a:spcBef>
                <a:spcPts val="3600"/>
              </a:spcBef>
              <a:defRPr sz="3224"/>
            </a:pPr>
            <a:r>
              <a:t>Top factors that caused project to fail</a:t>
            </a:r>
          </a:p>
          <a:p>
            <a:pPr lvl="1" marL="787400" indent="-393700" defTabSz="511809">
              <a:spcBef>
                <a:spcPts val="3600"/>
              </a:spcBef>
              <a:defRPr sz="3224"/>
            </a:pPr>
            <a:r>
              <a:t>Incomplete requirements</a:t>
            </a:r>
          </a:p>
          <a:p>
            <a:pPr lvl="1" marL="787400" indent="-393700" defTabSz="511809">
              <a:spcBef>
                <a:spcPts val="3600"/>
              </a:spcBef>
              <a:defRPr sz="3224"/>
            </a:pPr>
            <a:r>
              <a:t>Lack of user involvement</a:t>
            </a:r>
          </a:p>
          <a:p>
            <a:pPr lvl="1" marL="787400" indent="-393700" defTabSz="511809">
              <a:spcBef>
                <a:spcPts val="3600"/>
              </a:spcBef>
              <a:defRPr sz="3224"/>
            </a:pPr>
            <a:r>
              <a:t>Unrealistic expectations</a:t>
            </a:r>
          </a:p>
          <a:p>
            <a:pPr lvl="1" marL="787400" indent="-393700" defTabSz="511809">
              <a:spcBef>
                <a:spcPts val="3600"/>
              </a:spcBef>
              <a:defRPr sz="3224"/>
            </a:pPr>
            <a:r>
              <a:t>Lack of executive support</a:t>
            </a:r>
          </a:p>
          <a:p>
            <a:pPr lvl="1" marL="787400" indent="-393700" defTabSz="511809">
              <a:spcBef>
                <a:spcPts val="3600"/>
              </a:spcBef>
              <a:defRPr sz="3224"/>
            </a:pPr>
            <a:r>
              <a:t>Changing requirements and specifications</a:t>
            </a:r>
          </a:p>
          <a:p>
            <a:pPr lvl="1" marL="787400" indent="-393700" defTabSz="511809">
              <a:spcBef>
                <a:spcPts val="3600"/>
              </a:spcBef>
              <a:defRPr sz="3224"/>
            </a:pPr>
            <a:r>
              <a:t>Lack of planning</a:t>
            </a:r>
          </a:p>
          <a:p>
            <a:pPr lvl="1" marL="787400" indent="-393700" defTabSz="511809">
              <a:spcBef>
                <a:spcPts val="3600"/>
              </a:spcBef>
              <a:defRPr sz="3224"/>
            </a:pPr>
            <a:r>
              <a:t>System no longer needed</a:t>
            </a:r>
          </a:p>
          <a:p>
            <a:pPr marL="393700" indent="-393700" defTabSz="511809">
              <a:spcBef>
                <a:spcPts val="3600"/>
              </a:spcBef>
              <a:defRPr sz="3224"/>
            </a:pPr>
            <a:r>
              <a:t>Some part of the requirements process is involved in almost all of these causes</a:t>
            </a:r>
          </a:p>
          <a:p>
            <a:pPr marL="393700" indent="-393700" defTabSz="511809">
              <a:spcBef>
                <a:spcPts val="3600"/>
              </a:spcBef>
              <a:defRPr sz="3224"/>
            </a:pPr>
            <a:r>
              <a:t>Requirements error can be expensive if not detected early</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title"/>
          </p:nvPr>
        </p:nvSpPr>
        <p:spPr>
          <a:prstGeom prst="rect">
            <a:avLst/>
          </a:prstGeom>
        </p:spPr>
        <p:txBody>
          <a:bodyPr/>
          <a:lstStyle/>
          <a:p>
            <a:pPr/>
            <a:r>
              <a:t>业务领域概念分类的方法</a:t>
            </a:r>
          </a:p>
        </p:txBody>
      </p:sp>
      <p:sp>
        <p:nvSpPr>
          <p:cNvPr id="376" name="Shape 376"/>
          <p:cNvSpPr/>
          <p:nvPr>
            <p:ph type="body" idx="1"/>
          </p:nvPr>
        </p:nvSpPr>
        <p:spPr>
          <a:prstGeom prst="rect">
            <a:avLst/>
          </a:prstGeom>
        </p:spPr>
        <p:txBody>
          <a:bodyPr/>
          <a:lstStyle/>
          <a:p>
            <a:pPr marL="336549" indent="-336549" defTabSz="437514">
              <a:spcBef>
                <a:spcPts val="3100"/>
              </a:spcBef>
              <a:defRPr sz="2755"/>
            </a:pPr>
            <a:r>
              <a:t>经过头脑风暴按照识别规则将业务领域内的信息提取出来之后，我们需要进一步对这些信息进行面向对象分析，将其归类为类、属性，以及类之间的关系。业务领域概念分类的方法如下：</a:t>
            </a:r>
          </a:p>
          <a:p>
            <a:pPr marL="336549" indent="-336549" defTabSz="437514">
              <a:spcBef>
                <a:spcPts val="3100"/>
              </a:spcBef>
              <a:defRPr sz="2755"/>
            </a:pPr>
            <a:r>
              <a:t>	•	名词和名词短语（nouns / noun phrases）可能是类或者属性；</a:t>
            </a:r>
          </a:p>
          <a:p>
            <a:pPr marL="336549" indent="-336549" defTabSz="437514">
              <a:spcBef>
                <a:spcPts val="3100"/>
              </a:spcBef>
              <a:defRPr sz="2755"/>
            </a:pPr>
            <a:r>
              <a:t>	•	“Y 的 X”（X of Y）表达方法，可能X是Y的属性，也可能X是关联关系中的一个参与者，比如中国科学技术大学的小王同学；</a:t>
            </a:r>
          </a:p>
          <a:p>
            <a:pPr marL="336549" indent="-336549" defTabSz="437514">
              <a:spcBef>
                <a:spcPts val="3100"/>
              </a:spcBef>
              <a:defRPr sz="2755"/>
            </a:pPr>
            <a:r>
              <a:t>	•	及物动词（transitive verbs）往往意味着关联关系；</a:t>
            </a:r>
          </a:p>
          <a:p>
            <a:pPr marL="336549" indent="-336549" defTabSz="437514">
              <a:spcBef>
                <a:spcPts val="3100"/>
              </a:spcBef>
              <a:defRPr sz="2755"/>
            </a:pPr>
            <a:r>
              <a:t>	•	形容词（adjectives）一般是属性值；</a:t>
            </a:r>
          </a:p>
          <a:p>
            <a:pPr marL="336549" indent="-336549" defTabSz="437514">
              <a:spcBef>
                <a:spcPts val="3100"/>
              </a:spcBef>
              <a:defRPr sz="2755"/>
            </a:pPr>
            <a:r>
              <a:t>	•	数量词（numeric）往往意味着属性或者属性值；</a:t>
            </a:r>
          </a:p>
          <a:p>
            <a:pPr marL="336549" indent="-336549" defTabSz="437514">
              <a:spcBef>
                <a:spcPts val="3100"/>
              </a:spcBef>
              <a:defRPr sz="2755"/>
            </a:pPr>
            <a:r>
              <a:t>	•	所有关系的表达方法（possession expressions）很可能是聚合关系，也可能是属性；</a:t>
            </a:r>
          </a:p>
          <a:p>
            <a:pPr marL="336549" indent="-336549" defTabSz="437514">
              <a:spcBef>
                <a:spcPts val="3100"/>
              </a:spcBef>
              <a:defRPr sz="2755"/>
            </a:pPr>
            <a:r>
              <a:t>	•	构成关系的表达方法（constituents / “part of" expressions）一般是聚合关系；</a:t>
            </a:r>
          </a:p>
          <a:p>
            <a:pPr marL="336549" indent="-336549" defTabSz="437514">
              <a:spcBef>
                <a:spcPts val="3100"/>
              </a:spcBef>
              <a:defRPr sz="2755"/>
            </a:pPr>
            <a:r>
              <a:t>	•	包含关系的表达方法（containment / containing expressions）一般表示关联关系或者聚合关系；</a:t>
            </a:r>
          </a:p>
          <a:p>
            <a:pPr marL="336549" indent="-336549" defTabSz="437514">
              <a:spcBef>
                <a:spcPts val="3100"/>
              </a:spcBef>
              <a:defRPr sz="2755"/>
            </a:pPr>
            <a:r>
              <a:t>	•	”X 是一种/类 Y“（X is a Y）表达方法一般是继承关系；</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title"/>
          </p:nvPr>
        </p:nvSpPr>
        <p:spPr>
          <a:prstGeom prst="rect">
            <a:avLst/>
          </a:prstGeom>
        </p:spPr>
        <p:txBody>
          <a:bodyPr/>
          <a:lstStyle/>
          <a:p>
            <a:pPr/>
            <a:r>
              <a:t>业务领域概念分类的方法</a:t>
            </a:r>
          </a:p>
        </p:txBody>
      </p:sp>
      <p:sp>
        <p:nvSpPr>
          <p:cNvPr id="379" name="Shape 379"/>
          <p:cNvSpPr/>
          <p:nvPr>
            <p:ph type="body" idx="1"/>
          </p:nvPr>
        </p:nvSpPr>
        <p:spPr>
          <a:prstGeom prst="rect">
            <a:avLst/>
          </a:prstGeom>
        </p:spPr>
        <p:txBody>
          <a:bodyPr/>
          <a:lstStyle/>
          <a:p>
            <a:pPr marL="444500" indent="-444500" defTabSz="577850">
              <a:spcBef>
                <a:spcPts val="4100"/>
              </a:spcBef>
              <a:defRPr sz="3639"/>
            </a:pPr>
            <a:r>
              <a:t>在进行业务领域概念分类的过程一定要牢记：对象有独立存在，而属性不能独立存在。</a:t>
            </a:r>
          </a:p>
          <a:p>
            <a:pPr marL="444500" indent="-444500" defTabSz="577850">
              <a:spcBef>
                <a:spcPts val="4100"/>
              </a:spcBef>
              <a:defRPr sz="3639"/>
            </a:pPr>
            <a:r>
              <a:t>我们接着上一小节的例子继续进行。需要说明的是例子中需求描述隐含着一个名词，就是搜索海外交换研究项目的用户。这样前面的例子中就有三个名词和名词短语，由于名词和名词短语可能是类也可能是属性，所以我们要判断它们是不是可以独立存在，具体如下：</a:t>
            </a:r>
          </a:p>
          <a:p>
            <a:pPr marL="444500" indent="-444500" defTabSz="577850">
              <a:spcBef>
                <a:spcPts val="4100"/>
              </a:spcBef>
              <a:defRPr sz="3639"/>
            </a:pPr>
            <a:r>
              <a:t>	•	海外交换研究项目能够独立存在，所以是一个类；</a:t>
            </a:r>
          </a:p>
          <a:p>
            <a:pPr marL="444500" indent="-444500" defTabSz="577850">
              <a:spcBef>
                <a:spcPts val="4100"/>
              </a:spcBef>
              <a:defRPr sz="3639"/>
            </a:pPr>
            <a:r>
              <a:t>	•	搜索条件也能过独立存在，也是一个类；</a:t>
            </a:r>
          </a:p>
          <a:p>
            <a:pPr marL="444500" indent="-444500" defTabSz="577850">
              <a:spcBef>
                <a:spcPts val="4100"/>
              </a:spcBef>
              <a:defRPr sz="3639"/>
            </a:pPr>
            <a:r>
              <a:t>	•	用户更是一个独立存在，也是一个类；</a:t>
            </a:r>
          </a:p>
          <a:p>
            <a:pPr marL="444500" indent="-444500" defTabSz="577850">
              <a:spcBef>
                <a:spcPts val="4100"/>
              </a:spcBef>
              <a:defRPr sz="3639"/>
            </a:pPr>
            <a:r>
              <a:t>再来看“搜索”是一个及物动词，及物动词往往意味着关联关系，是谁和谁的关联关系呢？是用户搜索海外交换研究项目，那就是用户和海外交换研究项目这两个类之间有关联关系，因为用户搜索海外交换研究项目之后很可能会加入某一个海外交换研究项目。</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title"/>
          </p:nvPr>
        </p:nvSpPr>
        <p:spPr>
          <a:prstGeom prst="rect">
            <a:avLst/>
          </a:prstGeom>
        </p:spPr>
        <p:txBody>
          <a:bodyPr/>
          <a:lstStyle/>
          <a:p>
            <a:pPr/>
            <a:r>
              <a:t>业务领域概念分类的方法</a:t>
            </a:r>
          </a:p>
        </p:txBody>
      </p:sp>
      <p:sp>
        <p:nvSpPr>
          <p:cNvPr id="382" name="Shape 382"/>
          <p:cNvSpPr/>
          <p:nvPr>
            <p:ph type="body" idx="1"/>
          </p:nvPr>
        </p:nvSpPr>
        <p:spPr>
          <a:prstGeom prst="rect">
            <a:avLst/>
          </a:prstGeom>
        </p:spPr>
        <p:txBody>
          <a:bodyPr/>
          <a:lstStyle/>
          <a:p>
            <a:pPr marL="336549" indent="-336549" defTabSz="437514">
              <a:spcBef>
                <a:spcPts val="3100"/>
              </a:spcBef>
              <a:defRPr sz="2755"/>
            </a:pPr>
            <a:r>
              <a:t>这个例子没有涉及属性，我们再举一个例子。</a:t>
            </a:r>
          </a:p>
          <a:p>
            <a:pPr lvl="1" marL="673099" indent="-336549" defTabSz="437514">
              <a:spcBef>
                <a:spcPts val="3100"/>
              </a:spcBef>
              <a:defRPr sz="2755"/>
            </a:pPr>
            <a:r>
              <a:t>汽车包含品牌、型号、排量和座位数等信息，顾客可以租用一辆或多辆汽车。</a:t>
            </a:r>
          </a:p>
          <a:p>
            <a:pPr marL="336549" indent="-336549" defTabSz="437514">
              <a:spcBef>
                <a:spcPts val="3100"/>
              </a:spcBef>
              <a:defRPr sz="2755"/>
            </a:pPr>
            <a:r>
              <a:t>根据执行头脑风暴的识别规则我们可以识别出如下领域相关的信息，进一步对这些信息进行面向对象分析，将其归类为类、属性，以及类之间的关系。：</a:t>
            </a:r>
          </a:p>
          <a:p>
            <a:pPr marL="336549" indent="-336549" defTabSz="437514">
              <a:spcBef>
                <a:spcPts val="3100"/>
              </a:spcBef>
              <a:defRPr sz="2755"/>
            </a:pPr>
            <a:r>
              <a:t>	•	汽车是一个名词，可以独立存在，因此汽车是一个类；</a:t>
            </a:r>
          </a:p>
          <a:p>
            <a:pPr marL="336549" indent="-336549" defTabSz="437514">
              <a:spcBef>
                <a:spcPts val="3100"/>
              </a:spcBef>
              <a:defRPr sz="2755"/>
            </a:pPr>
            <a:r>
              <a:t>	•	品牌是一个名词，不可以独立存在，因此是一个属性，是汽车的属性；</a:t>
            </a:r>
          </a:p>
          <a:p>
            <a:pPr marL="336549" indent="-336549" defTabSz="437514">
              <a:spcBef>
                <a:spcPts val="3100"/>
              </a:spcBef>
              <a:defRPr sz="2755"/>
            </a:pPr>
            <a:r>
              <a:t>	•	型号是一个名词，不可以独立存在，因此是一个属性，是汽车的属性；</a:t>
            </a:r>
          </a:p>
          <a:p>
            <a:pPr marL="336549" indent="-336549" defTabSz="437514">
              <a:spcBef>
                <a:spcPts val="3100"/>
              </a:spcBef>
              <a:defRPr sz="2755"/>
            </a:pPr>
            <a:r>
              <a:t>	•	排量是一个名词，不可以独立存在，因此是一个属性，是汽车的属性；</a:t>
            </a:r>
          </a:p>
          <a:p>
            <a:pPr marL="336549" indent="-336549" defTabSz="437514">
              <a:spcBef>
                <a:spcPts val="3100"/>
              </a:spcBef>
              <a:defRPr sz="2755"/>
            </a:pPr>
            <a:r>
              <a:t>	•	座位数是一个名词，不可以独立存在，因此是一个属性，是汽车的属性；</a:t>
            </a:r>
          </a:p>
          <a:p>
            <a:pPr marL="336549" indent="-336549" defTabSz="437514">
              <a:spcBef>
                <a:spcPts val="3100"/>
              </a:spcBef>
              <a:defRPr sz="2755"/>
            </a:pPr>
            <a:r>
              <a:t>	•	顾客是一个名词，可以独立存在，因此是一个类；</a:t>
            </a:r>
          </a:p>
          <a:p>
            <a:pPr marL="336549" indent="-336549" defTabSz="437514">
              <a:spcBef>
                <a:spcPts val="3100"/>
              </a:spcBef>
              <a:defRPr sz="2755"/>
            </a:pPr>
            <a:r>
              <a:t>	•	租用是及物动词，表示顾客类和汽车类之间的关联关系。</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prstGeom prst="rect">
            <a:avLst/>
          </a:prstGeom>
        </p:spPr>
        <p:txBody>
          <a:bodyPr/>
          <a:lstStyle/>
          <a:p>
            <a:pPr/>
            <a:r>
              <a:t>关联类及数据模型</a:t>
            </a:r>
          </a:p>
        </p:txBody>
      </p:sp>
      <p:sp>
        <p:nvSpPr>
          <p:cNvPr id="385" name="Shape 385"/>
          <p:cNvSpPr/>
          <p:nvPr>
            <p:ph type="body" idx="1"/>
          </p:nvPr>
        </p:nvSpPr>
        <p:spPr>
          <a:prstGeom prst="rect">
            <a:avLst/>
          </a:prstGeom>
        </p:spPr>
        <p:txBody>
          <a:bodyPr/>
          <a:lstStyle/>
          <a:p>
            <a:pPr/>
            <a:r>
              <a:t>关联关系是业务数据建模的关键，我们来专门研究一下关联关系，并引入一个关联类（Association Class）的概念，而且关联类为两个类的关联关系定义了一些属性和方法。</a:t>
            </a:r>
          </a:p>
          <a:p>
            <a:pPr/>
            <a:r>
              <a:t>我们用一个例子来具体解释一下，如下一条需求，我们对其进行业务领域建模并画出用例图，然后进一步引入关联类进行业务数据建模。</a:t>
            </a:r>
          </a:p>
          <a:p>
            <a:pPr lvl="1"/>
            <a:r>
              <a:t>Students enroll in courses, and receive grades.</a:t>
            </a:r>
          </a:p>
          <a:p>
            <a:pPr lvl="1"/>
            <a:r>
              <a:t>学生选修课程，并获得成绩。</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title"/>
          </p:nvPr>
        </p:nvSpPr>
        <p:spPr>
          <a:prstGeom prst="rect">
            <a:avLst/>
          </a:prstGeom>
        </p:spPr>
        <p:txBody>
          <a:bodyPr/>
          <a:lstStyle/>
          <a:p>
            <a:pPr/>
            <a:r>
              <a:t>关联类及其UML类图画法</a:t>
            </a:r>
          </a:p>
        </p:txBody>
      </p:sp>
      <p:pic>
        <p:nvPicPr>
          <p:cNvPr id="388" name="pasted-image.png"/>
          <p:cNvPicPr>
            <a:picLocks noChangeAspect="1"/>
          </p:cNvPicPr>
          <p:nvPr/>
        </p:nvPicPr>
        <p:blipFill>
          <a:blip r:embed="rId2">
            <a:extLst/>
          </a:blip>
          <a:stretch>
            <a:fillRect/>
          </a:stretch>
        </p:blipFill>
        <p:spPr>
          <a:xfrm>
            <a:off x="4580678" y="3935152"/>
            <a:ext cx="16600008" cy="6371432"/>
          </a:xfrm>
          <a:prstGeom prst="rect">
            <a:avLst/>
          </a:prstGeom>
          <a:ln w="12700">
            <a:miter lim="400000"/>
          </a:ln>
        </p:spPr>
      </p:pic>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title"/>
          </p:nvPr>
        </p:nvSpPr>
        <p:spPr>
          <a:prstGeom prst="rect">
            <a:avLst/>
          </a:prstGeom>
        </p:spPr>
        <p:txBody>
          <a:bodyPr/>
          <a:lstStyle/>
          <a:p>
            <a:pPr/>
            <a:r>
              <a:t>关联类及关系数据模型</a:t>
            </a:r>
          </a:p>
        </p:txBody>
      </p:sp>
      <p:sp>
        <p:nvSpPr>
          <p:cNvPr id="391" name="Shape 391"/>
          <p:cNvSpPr/>
          <p:nvPr>
            <p:ph type="body" idx="1"/>
          </p:nvPr>
        </p:nvSpPr>
        <p:spPr>
          <a:prstGeom prst="rect">
            <a:avLst/>
          </a:prstGeom>
        </p:spPr>
        <p:txBody>
          <a:bodyPr/>
          <a:lstStyle/>
          <a:p>
            <a:pPr/>
            <a:r>
              <a:t>为了进一步理解关联类，我们为这个需求举几个具体的对象实例。</a:t>
            </a:r>
          </a:p>
          <a:p>
            <a:pPr lvl="1"/>
            <a:r>
              <a:t>Alex got an “A” and Eric got a “B” for OOSE.</a:t>
            </a:r>
          </a:p>
          <a:p>
            <a:pPr lvl="1"/>
            <a:r>
              <a:t>在OOSE课程中，Alex得来A，Eric得了B。</a:t>
            </a:r>
          </a:p>
          <a:p>
            <a:pPr lvl="1"/>
            <a:r>
              <a:t>Alex also got an “A” for AI.</a:t>
            </a:r>
          </a:p>
          <a:p>
            <a:pPr lvl="1"/>
            <a:r>
              <a:t>在AI课程中Alex也得了A。</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title"/>
          </p:nvPr>
        </p:nvSpPr>
        <p:spPr>
          <a:prstGeom prst="rect">
            <a:avLst/>
          </a:prstGeom>
        </p:spPr>
        <p:txBody>
          <a:bodyPr/>
          <a:lstStyle/>
          <a:p>
            <a:pPr/>
            <a:r>
              <a:t>关联类及关系数据模型</a:t>
            </a:r>
          </a:p>
        </p:txBody>
      </p:sp>
      <p:pic>
        <p:nvPicPr>
          <p:cNvPr id="394" name="pasted-image.png"/>
          <p:cNvPicPr>
            <a:picLocks noChangeAspect="1"/>
          </p:cNvPicPr>
          <p:nvPr/>
        </p:nvPicPr>
        <p:blipFill>
          <a:blip r:embed="rId2">
            <a:extLst/>
          </a:blip>
          <a:stretch>
            <a:fillRect/>
          </a:stretch>
        </p:blipFill>
        <p:spPr>
          <a:xfrm>
            <a:off x="4128437" y="3760877"/>
            <a:ext cx="16127126" cy="8921903"/>
          </a:xfrm>
          <a:prstGeom prst="rect">
            <a:avLst/>
          </a:prstGeom>
          <a:ln w="12700">
            <a:miter lim="400000"/>
          </a:ln>
        </p:spPr>
      </p:pic>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p:nvPr>
        </p:nvSpPr>
        <p:spPr>
          <a:prstGeom prst="rect">
            <a:avLst/>
          </a:prstGeom>
        </p:spPr>
        <p:txBody>
          <a:bodyPr/>
          <a:lstStyle/>
          <a:p>
            <a:pPr/>
            <a:r>
              <a:t>关联类的面向对象设计与实现</a:t>
            </a:r>
          </a:p>
        </p:txBody>
      </p:sp>
      <p:pic>
        <p:nvPicPr>
          <p:cNvPr id="397" name="pasted-image.png"/>
          <p:cNvPicPr>
            <a:picLocks noChangeAspect="1"/>
          </p:cNvPicPr>
          <p:nvPr/>
        </p:nvPicPr>
        <p:blipFill>
          <a:blip r:embed="rId2">
            <a:extLst/>
          </a:blip>
          <a:stretch>
            <a:fillRect/>
          </a:stretch>
        </p:blipFill>
        <p:spPr>
          <a:xfrm>
            <a:off x="1522269" y="5168217"/>
            <a:ext cx="10118444" cy="5360766"/>
          </a:xfrm>
          <a:prstGeom prst="rect">
            <a:avLst/>
          </a:prstGeom>
          <a:ln w="12700">
            <a:miter lim="400000"/>
          </a:ln>
        </p:spPr>
      </p:pic>
      <p:sp>
        <p:nvSpPr>
          <p:cNvPr id="398" name="Shape 398"/>
          <p:cNvSpPr/>
          <p:nvPr/>
        </p:nvSpPr>
        <p:spPr>
          <a:xfrm>
            <a:off x="12259502" y="2869224"/>
            <a:ext cx="10535921" cy="1153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class Student { ... }</a:t>
            </a:r>
          </a:p>
          <a:p>
            <a:pPr algn="l"/>
            <a:r>
              <a:t>class Course {...}</a:t>
            </a:r>
          </a:p>
          <a:p>
            <a:pPr algn="l"/>
            <a:r>
              <a:t>class Enroll {</a:t>
            </a:r>
          </a:p>
          <a:p>
            <a:pPr algn="l"/>
            <a:r>
              <a:t>private:</a:t>
            </a:r>
          </a:p>
          <a:p>
            <a:pPr algn="l"/>
            <a:r>
              <a:t>   char grade;</a:t>
            </a:r>
          </a:p>
          <a:p>
            <a:pPr algn="l"/>
            <a:r>
              <a:t>   Student* student;</a:t>
            </a:r>
          </a:p>
          <a:p>
            <a:pPr algn="l"/>
            <a:r>
              <a:t>   Course* course;</a:t>
            </a:r>
          </a:p>
          <a:p>
            <a:pPr algn="l"/>
            <a:r>
              <a:t>public:</a:t>
            </a:r>
          </a:p>
          <a:p>
            <a:pPr algn="l"/>
            <a:r>
              <a:t>   Enroll (Student* s, Course* c); </a:t>
            </a:r>
          </a:p>
          <a:p>
            <a:pPr algn="l"/>
            <a:r>
              <a:t>   char getGrade();</a:t>
            </a:r>
          </a:p>
          <a:p>
            <a:pPr algn="l"/>
            <a:r>
              <a:t>   void setGrade(char grade);</a:t>
            </a:r>
          </a:p>
          <a:p>
            <a:pPr algn="l"/>
            <a:r>
              <a:t>}</a:t>
            </a:r>
          </a:p>
          <a:p>
            <a:pPr algn="l"/>
            <a:r>
              <a:t>Enroll::Enroll(Student* s, Course* c) {</a:t>
            </a:r>
          </a:p>
          <a:p>
            <a:pPr algn="l"/>
            <a:r>
              <a:t>   student=s; course=c;</a:t>
            </a:r>
          </a:p>
          <a:p>
            <a:pPr algn="l"/>
            <a:r>
              <a:t>}</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pPr/>
            <a:r>
              <a:t>关联类的面向对象设计与实现</a:t>
            </a:r>
          </a:p>
        </p:txBody>
      </p:sp>
      <p:sp>
        <p:nvSpPr>
          <p:cNvPr id="401" name="Shape 401"/>
          <p:cNvSpPr/>
          <p:nvPr/>
        </p:nvSpPr>
        <p:spPr>
          <a:xfrm>
            <a:off x="12142496" y="5179138"/>
            <a:ext cx="9426576"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Student *alex=new Student( ... );</a:t>
            </a:r>
          </a:p>
          <a:p>
            <a:pPr algn="l"/>
            <a:r>
              <a:t>Course *oose=new Course ( ... );</a:t>
            </a:r>
          </a:p>
          <a:p>
            <a:pPr algn="l"/>
            <a:r>
              <a:t>...</a:t>
            </a:r>
          </a:p>
          <a:p>
            <a:pPr algn="l"/>
            <a:r>
              <a:t>Enroll *e=new Enroll(alex, oose);</a:t>
            </a:r>
          </a:p>
          <a:p>
            <a:pPr algn="l"/>
            <a:r>
              <a:t>e-&gt;setGrade(‘A’);</a:t>
            </a:r>
          </a:p>
        </p:txBody>
      </p:sp>
      <p:pic>
        <p:nvPicPr>
          <p:cNvPr id="402" name="pasted-image.png"/>
          <p:cNvPicPr>
            <a:picLocks noChangeAspect="1"/>
          </p:cNvPicPr>
          <p:nvPr/>
        </p:nvPicPr>
        <p:blipFill>
          <a:blip r:embed="rId2">
            <a:extLst/>
          </a:blip>
          <a:stretch>
            <a:fillRect/>
          </a:stretch>
        </p:blipFill>
        <p:spPr>
          <a:xfrm>
            <a:off x="1084966" y="4362031"/>
            <a:ext cx="10151658" cy="5545814"/>
          </a:xfrm>
          <a:prstGeom prst="rect">
            <a:avLst/>
          </a:prstGeom>
          <a:ln w="12700">
            <a:miter lim="400000"/>
          </a:ln>
        </p:spPr>
      </p:pic>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4" name="pasted-image.png"/>
          <p:cNvPicPr>
            <a:picLocks noChangeAspect="1"/>
          </p:cNvPicPr>
          <p:nvPr/>
        </p:nvPicPr>
        <p:blipFill>
          <a:blip r:embed="rId2">
            <a:extLst/>
          </a:blip>
          <a:stretch>
            <a:fillRect/>
          </a:stretch>
        </p:blipFill>
        <p:spPr>
          <a:xfrm>
            <a:off x="9145779" y="468181"/>
            <a:ext cx="14499764" cy="13176217"/>
          </a:xfrm>
          <a:prstGeom prst="rect">
            <a:avLst/>
          </a:prstGeom>
          <a:ln w="12700">
            <a:miter lim="400000"/>
          </a:ln>
        </p:spPr>
      </p:pic>
      <p:pic>
        <p:nvPicPr>
          <p:cNvPr id="405" name="pasted-image.png"/>
          <p:cNvPicPr>
            <a:picLocks noChangeAspect="1"/>
          </p:cNvPicPr>
          <p:nvPr/>
        </p:nvPicPr>
        <p:blipFill>
          <a:blip r:embed="rId3">
            <a:extLst/>
          </a:blip>
          <a:stretch>
            <a:fillRect/>
          </a:stretch>
        </p:blipFill>
        <p:spPr>
          <a:xfrm>
            <a:off x="1311658" y="4969928"/>
            <a:ext cx="7127472" cy="3776144"/>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准确获取需求并不容易</a:t>
            </a:r>
          </a:p>
        </p:txBody>
      </p:sp>
      <p:sp>
        <p:nvSpPr>
          <p:cNvPr id="164" name="Shape 164"/>
          <p:cNvSpPr/>
          <p:nvPr>
            <p:ph type="body" sz="half" idx="1"/>
          </p:nvPr>
        </p:nvSpPr>
        <p:spPr>
          <a:xfrm>
            <a:off x="1689100" y="3238500"/>
            <a:ext cx="7500685" cy="9207500"/>
          </a:xfrm>
          <a:prstGeom prst="rect">
            <a:avLst/>
          </a:prstGeom>
        </p:spPr>
        <p:txBody>
          <a:bodyPr/>
          <a:lstStyle/>
          <a:p>
            <a:pPr/>
            <a:r>
              <a:t>准确获取需求并不容易</a:t>
            </a:r>
          </a:p>
          <a:p>
            <a:pPr/>
            <a:r>
              <a:t>要有清晰的目标</a:t>
            </a:r>
          </a:p>
          <a:p>
            <a:pPr/>
            <a:r>
              <a:t>找到正确的人</a:t>
            </a:r>
          </a:p>
          <a:p>
            <a:pPr/>
            <a:r>
              <a:t>使用正确的方法</a:t>
            </a:r>
          </a:p>
        </p:txBody>
      </p:sp>
      <p:pic>
        <p:nvPicPr>
          <p:cNvPr id="165" name="需求误解.jpeg"/>
          <p:cNvPicPr>
            <a:picLocks noChangeAspect="1"/>
          </p:cNvPicPr>
          <p:nvPr/>
        </p:nvPicPr>
        <p:blipFill>
          <a:blip r:embed="rId2">
            <a:extLst/>
          </a:blip>
          <a:stretch>
            <a:fillRect/>
          </a:stretch>
        </p:blipFill>
        <p:spPr>
          <a:xfrm>
            <a:off x="9192972" y="2931481"/>
            <a:ext cx="14188458" cy="10390508"/>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title"/>
          </p:nvPr>
        </p:nvSpPr>
        <p:spPr>
          <a:prstGeom prst="rect">
            <a:avLst/>
          </a:prstGeom>
        </p:spPr>
        <p:txBody>
          <a:bodyPr/>
          <a:lstStyle>
            <a:lvl1pPr defTabSz="734694">
              <a:defRPr sz="9968"/>
            </a:lvl1pPr>
          </a:lstStyle>
          <a:p>
            <a:pPr/>
            <a:r>
              <a:t>关系数据模型的MongoDB设计与实现</a:t>
            </a:r>
          </a:p>
        </p:txBody>
      </p:sp>
      <p:sp>
        <p:nvSpPr>
          <p:cNvPr id="408" name="Shape 408"/>
          <p:cNvSpPr/>
          <p:nvPr>
            <p:ph type="body" idx="1"/>
          </p:nvPr>
        </p:nvSpPr>
        <p:spPr>
          <a:prstGeom prst="rect">
            <a:avLst/>
          </a:prstGeom>
        </p:spPr>
        <p:txBody>
          <a:bodyPr/>
          <a:lstStyle/>
          <a:p>
            <a:pPr/>
            <a:r>
              <a:t>MongoDB简介</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title"/>
          </p:nvPr>
        </p:nvSpPr>
        <p:spPr>
          <a:prstGeom prst="rect">
            <a:avLst/>
          </a:prstGeom>
        </p:spPr>
        <p:txBody>
          <a:bodyPr/>
          <a:lstStyle/>
          <a:p>
            <a:pPr/>
            <a:r>
              <a:t>MongoDB简介</a:t>
            </a:r>
          </a:p>
        </p:txBody>
      </p:sp>
      <p:sp>
        <p:nvSpPr>
          <p:cNvPr id="411" name="Shape 411"/>
          <p:cNvSpPr/>
          <p:nvPr>
            <p:ph type="body" sz="half" idx="1"/>
          </p:nvPr>
        </p:nvSpPr>
        <p:spPr>
          <a:xfrm>
            <a:off x="1689100" y="3238500"/>
            <a:ext cx="21005800" cy="6046712"/>
          </a:xfrm>
          <a:prstGeom prst="rect">
            <a:avLst/>
          </a:prstGeom>
        </p:spPr>
        <p:txBody>
          <a:bodyPr/>
          <a:lstStyle/>
          <a:p>
            <a:pPr marL="590550" indent="-590550" defTabSz="767715">
              <a:spcBef>
                <a:spcPts val="5400"/>
              </a:spcBef>
              <a:defRPr sz="4836"/>
            </a:pPr>
            <a:r>
              <a:t>MongoDB是一个通用的、基于文档的、分布式的数据库，为云计算时代的现代应用程序开发者而生，没有数据库比MongoDB在应用开发效率上更加高效。</a:t>
            </a:r>
          </a:p>
          <a:p>
            <a:pPr marL="590550" indent="-590550" defTabSz="767715">
              <a:spcBef>
                <a:spcPts val="5400"/>
              </a:spcBef>
              <a:defRPr sz="4836"/>
            </a:pPr>
            <a:r>
              <a:t>MongoDB是一种文档数据库，也就是说MongoDB用类似JSON格式的文档来存储数据。目前普遍认为JSON格式是理解和存储数据最自然的方式，JSON格式比传统的关系数据模型有更强大的数据表达能力。</a:t>
            </a:r>
          </a:p>
        </p:txBody>
      </p:sp>
      <p:pic>
        <p:nvPicPr>
          <p:cNvPr id="412" name="pasted-image.tiff"/>
          <p:cNvPicPr>
            <a:picLocks noChangeAspect="1"/>
          </p:cNvPicPr>
          <p:nvPr/>
        </p:nvPicPr>
        <p:blipFill>
          <a:blip r:embed="rId2">
            <a:extLst/>
          </a:blip>
          <a:stretch>
            <a:fillRect/>
          </a:stretch>
        </p:blipFill>
        <p:spPr>
          <a:xfrm>
            <a:off x="8025571" y="9285211"/>
            <a:ext cx="7162801" cy="2209801"/>
          </a:xfrm>
          <a:prstGeom prst="rect">
            <a:avLst/>
          </a:prstGeom>
          <a:ln w="12700">
            <a:miter lim="400000"/>
          </a:ln>
        </p:spPr>
      </p:pic>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prstGeom prst="rect">
            <a:avLst/>
          </a:prstGeom>
        </p:spPr>
        <p:txBody>
          <a:bodyPr/>
          <a:lstStyle/>
          <a:p>
            <a:pPr/>
            <a:r>
              <a:t>Rich JSON Documents</a:t>
            </a:r>
          </a:p>
        </p:txBody>
      </p:sp>
      <p:pic>
        <p:nvPicPr>
          <p:cNvPr id="415" name="image4.png"/>
          <p:cNvPicPr>
            <a:picLocks noChangeAspect="1"/>
          </p:cNvPicPr>
          <p:nvPr/>
        </p:nvPicPr>
        <p:blipFill>
          <a:blip r:embed="rId2">
            <a:extLst/>
          </a:blip>
          <a:stretch>
            <a:fillRect/>
          </a:stretch>
        </p:blipFill>
        <p:spPr>
          <a:xfrm>
            <a:off x="8389115" y="3235159"/>
            <a:ext cx="15141576" cy="9309101"/>
          </a:xfrm>
          <a:prstGeom prst="rect">
            <a:avLst/>
          </a:prstGeom>
          <a:ln w="12700">
            <a:miter lim="400000"/>
          </a:ln>
        </p:spPr>
      </p:pic>
      <p:sp>
        <p:nvSpPr>
          <p:cNvPr id="416" name="Shape 416"/>
          <p:cNvSpPr/>
          <p:nvPr/>
        </p:nvSpPr>
        <p:spPr>
          <a:xfrm>
            <a:off x="1018813" y="4519274"/>
            <a:ext cx="7298464" cy="632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MongoDB中存储的JSON格式文档范例如下所示。每一个JSON文档对应一个ID即下图中“_id"的值，除“_id"外的数据按照“key：value”的方式可以任意定义数据的结构。</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title"/>
          </p:nvPr>
        </p:nvSpPr>
        <p:spPr>
          <a:prstGeom prst="rect">
            <a:avLst/>
          </a:prstGeom>
        </p:spPr>
        <p:txBody>
          <a:bodyPr/>
          <a:lstStyle/>
          <a:p>
            <a:pPr/>
            <a:r>
              <a:t>Powerful query language</a:t>
            </a:r>
          </a:p>
        </p:txBody>
      </p:sp>
      <p:pic>
        <p:nvPicPr>
          <p:cNvPr id="419" name="image5.png"/>
          <p:cNvPicPr>
            <a:picLocks noChangeAspect="1"/>
          </p:cNvPicPr>
          <p:nvPr/>
        </p:nvPicPr>
        <p:blipFill>
          <a:blip r:embed="rId2">
            <a:extLst/>
          </a:blip>
          <a:stretch>
            <a:fillRect/>
          </a:stretch>
        </p:blipFill>
        <p:spPr>
          <a:xfrm>
            <a:off x="8006038" y="3261901"/>
            <a:ext cx="15577187" cy="9592945"/>
          </a:xfrm>
          <a:prstGeom prst="rect">
            <a:avLst/>
          </a:prstGeom>
          <a:ln w="12700">
            <a:miter lim="400000"/>
          </a:ln>
        </p:spPr>
      </p:pic>
      <p:sp>
        <p:nvSpPr>
          <p:cNvPr id="420" name="Shape 420"/>
          <p:cNvSpPr/>
          <p:nvPr/>
        </p:nvSpPr>
        <p:spPr>
          <a:xfrm>
            <a:off x="912884" y="3562533"/>
            <a:ext cx="6958787" cy="899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在一个MongoDB数据库中，可以创建多个集合（Collection），集合的概念类似于关系数据库中的表（Table），只是比表更加灵活。下图是在users集合中检索邮政编码为90404的数据，可见其检索方式比传统的SQL语言更加强大灵活。</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lvl1pPr defTabSz="602615">
              <a:defRPr sz="7300"/>
            </a:lvl1pPr>
          </a:lstStyle>
          <a:p>
            <a:pPr/>
            <a:r>
              <a:t>All the power of a relational database, and more...</a:t>
            </a:r>
          </a:p>
        </p:txBody>
      </p:sp>
      <p:sp>
        <p:nvSpPr>
          <p:cNvPr id="423" name="Shape 423"/>
          <p:cNvSpPr/>
          <p:nvPr>
            <p:ph type="body" idx="1"/>
          </p:nvPr>
        </p:nvSpPr>
        <p:spPr>
          <a:prstGeom prst="rect">
            <a:avLst/>
          </a:prstGeom>
        </p:spPr>
        <p:txBody>
          <a:bodyPr/>
          <a:lstStyle/>
          <a:p>
            <a:pPr marL="444500" indent="-444500" defTabSz="577850">
              <a:spcBef>
                <a:spcPts val="4100"/>
              </a:spcBef>
              <a:defRPr sz="3600"/>
            </a:pPr>
            <a:r>
              <a:t>Full ACID transactions.</a:t>
            </a:r>
          </a:p>
          <a:p>
            <a:pPr lvl="1" marL="901700" indent="-444500" defTabSz="577850">
              <a:spcBef>
                <a:spcPts val="4100"/>
              </a:spcBef>
              <a:defRPr sz="3600"/>
            </a:pPr>
            <a:r>
              <a:t>原子性（Atomicity）、一致性（Consistency）、隔离性（Isolation）、持久性（Durability）。一个支持事务（Transaction）的数据库，必须要具有这四种特性，否则在事务过程（Transaction processing）当中无法保证数据的正确性，交易过程极可能达不到交易方的要求。</a:t>
            </a:r>
          </a:p>
          <a:p>
            <a:pPr marL="444500" indent="-444500" defTabSz="577850">
              <a:spcBef>
                <a:spcPts val="4100"/>
              </a:spcBef>
              <a:defRPr sz="3600"/>
            </a:pPr>
            <a:r>
              <a:t>Support for joins in queries.</a:t>
            </a:r>
          </a:p>
          <a:p>
            <a:pPr marL="444500" indent="-444500" defTabSz="577850">
              <a:spcBef>
                <a:spcPts val="4100"/>
              </a:spcBef>
              <a:defRPr sz="3600"/>
            </a:pPr>
            <a:r>
              <a:t>Two types of relationships instead of one: reference and embedded.</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pPr/>
            <a:r>
              <a:t>一对多关系建模的三种基础方案</a:t>
            </a:r>
          </a:p>
        </p:txBody>
      </p:sp>
      <p:sp>
        <p:nvSpPr>
          <p:cNvPr id="426" name="Shape 426"/>
          <p:cNvSpPr/>
          <p:nvPr>
            <p:ph type="body" idx="1"/>
          </p:nvPr>
        </p:nvSpPr>
        <p:spPr>
          <a:prstGeom prst="rect">
            <a:avLst/>
          </a:prstGeom>
        </p:spPr>
        <p:txBody>
          <a:bodyPr/>
          <a:lstStyle/>
          <a:p>
            <a:pPr marL="336550" indent="-336550" defTabSz="437515">
              <a:spcBef>
                <a:spcPts val="3100"/>
              </a:spcBef>
              <a:defRPr sz="5400"/>
            </a:pPr>
            <a:r>
              <a:t>当你设计一个MongoDB数据库结构，你需要先问自己一个在使用关系型数据库时不会考虑的问题：这个关系中集合的大小是什么样的规模？你需要意识到一对很少，一对许多，一对非常多，这些细微的区别。不同的情况下你的建模也将不同。</a:t>
            </a:r>
          </a:p>
          <a:p>
            <a:pPr marL="336550" indent="-336550" defTabSz="437515">
              <a:spcBef>
                <a:spcPts val="3100"/>
              </a:spcBef>
              <a:defRPr sz="5400"/>
            </a:pPr>
            <a:r>
              <a:t>Modeling One-to-Few</a:t>
            </a:r>
          </a:p>
          <a:p>
            <a:pPr marL="336550" indent="-336550" defTabSz="437515">
              <a:spcBef>
                <a:spcPts val="3100"/>
              </a:spcBef>
              <a:defRPr sz="5400"/>
            </a:pPr>
            <a:r>
              <a:t>One-to-Many</a:t>
            </a:r>
          </a:p>
          <a:p>
            <a:pPr marL="336550" indent="-336550" defTabSz="437515">
              <a:spcBef>
                <a:spcPts val="3100"/>
              </a:spcBef>
              <a:defRPr sz="5400"/>
            </a:pPr>
            <a:r>
              <a:t>One-to-Squillions</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pPr/>
            <a:r>
              <a:t>Modeling One-to-Few</a:t>
            </a:r>
          </a:p>
        </p:txBody>
      </p:sp>
      <p:pic>
        <p:nvPicPr>
          <p:cNvPr id="429" name="image6.png"/>
          <p:cNvPicPr>
            <a:picLocks noChangeAspect="1"/>
          </p:cNvPicPr>
          <p:nvPr/>
        </p:nvPicPr>
        <p:blipFill>
          <a:blip r:embed="rId2">
            <a:extLst/>
          </a:blip>
          <a:stretch>
            <a:fillRect/>
          </a:stretch>
        </p:blipFill>
        <p:spPr>
          <a:xfrm>
            <a:off x="4196079" y="5180965"/>
            <a:ext cx="16673196" cy="7058026"/>
          </a:xfrm>
          <a:prstGeom prst="rect">
            <a:avLst/>
          </a:prstGeom>
          <a:ln w="12700">
            <a:miter lim="400000"/>
          </a:ln>
        </p:spPr>
      </p:pic>
      <p:sp>
        <p:nvSpPr>
          <p:cNvPr id="430" name="Shape 430"/>
          <p:cNvSpPr/>
          <p:nvPr/>
        </p:nvSpPr>
        <p:spPr>
          <a:xfrm>
            <a:off x="4196079" y="3540759"/>
            <a:ext cx="16673832"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stStyle>
          <a:p>
            <a:pPr/>
            <a:r>
              <a:t>针对个人需要保存多个地址进行建模的场景下使用内嵌文档是很合适，可以在person文档中嵌入addresses数组文档</a:t>
            </a:r>
          </a:p>
        </p:txBody>
      </p:sp>
      <p:pic>
        <p:nvPicPr>
          <p:cNvPr id="431" name="image6.png"/>
          <p:cNvPicPr>
            <a:picLocks noChangeAspect="1"/>
          </p:cNvPicPr>
          <p:nvPr/>
        </p:nvPicPr>
        <p:blipFill>
          <a:blip r:embed="rId2">
            <a:extLst/>
          </a:blip>
          <a:stretch>
            <a:fillRect/>
          </a:stretch>
        </p:blipFill>
        <p:spPr>
          <a:xfrm>
            <a:off x="4323079" y="5307965"/>
            <a:ext cx="16673196" cy="7058026"/>
          </a:xfrm>
          <a:prstGeom prst="rect">
            <a:avLst/>
          </a:prstGeom>
          <a:ln w="12700">
            <a:miter lim="400000"/>
          </a:ln>
        </p:spPr>
      </p:pic>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title"/>
          </p:nvPr>
        </p:nvSpPr>
        <p:spPr>
          <a:prstGeom prst="rect">
            <a:avLst/>
          </a:prstGeom>
        </p:spPr>
        <p:txBody>
          <a:bodyPr/>
          <a:lstStyle/>
          <a:p>
            <a:pPr/>
            <a:r>
              <a:t>One-to-Many</a:t>
            </a:r>
          </a:p>
        </p:txBody>
      </p:sp>
      <p:sp>
        <p:nvSpPr>
          <p:cNvPr id="434" name="Shape 434"/>
          <p:cNvSpPr/>
          <p:nvPr>
            <p:ph type="body" sz="quarter" idx="1"/>
          </p:nvPr>
        </p:nvSpPr>
        <p:spPr>
          <a:xfrm>
            <a:off x="1689100" y="3238500"/>
            <a:ext cx="21005800" cy="2857322"/>
          </a:xfrm>
          <a:prstGeom prst="rect">
            <a:avLst/>
          </a:prstGeom>
        </p:spPr>
        <p:txBody>
          <a:bodyPr/>
          <a:lstStyle/>
          <a:p>
            <a:pPr marL="410718" indent="-410718" defTabSz="533933">
              <a:spcBef>
                <a:spcPts val="3700"/>
              </a:spcBef>
              <a:defRPr sz="3332"/>
            </a:pPr>
            <a:r>
              <a:t>以产品零件订货系统为例。每个商品有数百个可替换的零件，但是不会超过数千个。这个用例很适合使用间接引用---将零件的objectid作为数组存放在商品文档中(在这个例子中的ObjectID我使用更加易读的2字节，</a:t>
            </a:r>
            <a:r>
              <a:rPr>
                <a:latin typeface="宋体"/>
                <a:ea typeface="宋体"/>
                <a:cs typeface="宋体"/>
                <a:sym typeface="宋体"/>
              </a:rPr>
              <a:t>正常</a:t>
            </a:r>
            <a:r>
              <a:t>是由12个字节组成的)。</a:t>
            </a:r>
          </a:p>
        </p:txBody>
      </p:sp>
      <p:pic>
        <p:nvPicPr>
          <p:cNvPr id="435" name="image7.png"/>
          <p:cNvPicPr>
            <a:picLocks noChangeAspect="1"/>
          </p:cNvPicPr>
          <p:nvPr/>
        </p:nvPicPr>
        <p:blipFill>
          <a:blip r:embed="rId2">
            <a:extLst/>
          </a:blip>
          <a:stretch>
            <a:fillRect/>
          </a:stretch>
        </p:blipFill>
        <p:spPr>
          <a:xfrm>
            <a:off x="3484879" y="5168900"/>
            <a:ext cx="6788786" cy="5421630"/>
          </a:xfrm>
          <a:prstGeom prst="rect">
            <a:avLst/>
          </a:prstGeom>
          <a:ln w="12700">
            <a:miter lim="400000"/>
          </a:ln>
        </p:spPr>
      </p:pic>
      <p:pic>
        <p:nvPicPr>
          <p:cNvPr id="436" name="image8.png"/>
          <p:cNvPicPr>
            <a:picLocks noChangeAspect="1"/>
          </p:cNvPicPr>
          <p:nvPr/>
        </p:nvPicPr>
        <p:blipFill>
          <a:blip r:embed="rId3">
            <a:extLst/>
          </a:blip>
          <a:stretch>
            <a:fillRect/>
          </a:stretch>
        </p:blipFill>
        <p:spPr>
          <a:xfrm>
            <a:off x="10935969" y="5017134"/>
            <a:ext cx="11798936" cy="5686426"/>
          </a:xfrm>
          <a:prstGeom prst="rect">
            <a:avLst/>
          </a:prstGeom>
          <a:ln w="12700">
            <a:miter lim="400000"/>
          </a:ln>
        </p:spPr>
      </p:pic>
      <p:pic>
        <p:nvPicPr>
          <p:cNvPr id="437" name="image9.png"/>
          <p:cNvPicPr>
            <a:picLocks noChangeAspect="1"/>
          </p:cNvPicPr>
          <p:nvPr/>
        </p:nvPicPr>
        <p:blipFill>
          <a:blip r:embed="rId4">
            <a:extLst/>
          </a:blip>
          <a:stretch>
            <a:fillRect/>
          </a:stretch>
        </p:blipFill>
        <p:spPr>
          <a:xfrm>
            <a:off x="4222750" y="10703559"/>
            <a:ext cx="14225270" cy="2697481"/>
          </a:xfrm>
          <a:prstGeom prst="rect">
            <a:avLst/>
          </a:prstGeom>
          <a:ln w="12700">
            <a:miter lim="400000"/>
          </a:ln>
        </p:spPr>
      </p:pic>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title"/>
          </p:nvPr>
        </p:nvSpPr>
        <p:spPr>
          <a:prstGeom prst="rect">
            <a:avLst/>
          </a:prstGeom>
        </p:spPr>
        <p:txBody>
          <a:bodyPr/>
          <a:lstStyle/>
          <a:p>
            <a:pPr/>
            <a:r>
              <a:t>One-to-Squillions</a:t>
            </a:r>
          </a:p>
        </p:txBody>
      </p:sp>
      <p:sp>
        <p:nvSpPr>
          <p:cNvPr id="440" name="Shape 440"/>
          <p:cNvSpPr/>
          <p:nvPr>
            <p:ph type="body" sz="half" idx="1"/>
          </p:nvPr>
        </p:nvSpPr>
        <p:spPr>
          <a:xfrm>
            <a:off x="1689100" y="3238500"/>
            <a:ext cx="21005800" cy="3197861"/>
          </a:xfrm>
          <a:prstGeom prst="rect">
            <a:avLst/>
          </a:prstGeom>
        </p:spPr>
        <p:txBody>
          <a:bodyPr/>
          <a:lstStyle>
            <a:lvl1pPr marL="555116" indent="-555116" defTabSz="721652">
              <a:spcBef>
                <a:spcPts val="5100"/>
              </a:spcBef>
              <a:defRPr sz="3348"/>
            </a:lvl1pPr>
          </a:lstStyle>
          <a:p>
            <a:pPr/>
            <a:r>
              <a:t>我们用一个收集各种机器日志的例子来讨论一对非常多的问题。由于每个mongodb的文档有16M的大小限制，所以即使你是存储ObjectID也是不够的。我们可以使用很经典的处理方法“父级引用”---用一个文档存储主机，在每个日志文档中保存这个主机的ObjectID。</a:t>
            </a:r>
            <a:endParaRPr sz="4464"/>
          </a:p>
        </p:txBody>
      </p:sp>
      <p:pic>
        <p:nvPicPr>
          <p:cNvPr id="441" name="image10.png"/>
          <p:cNvPicPr>
            <a:picLocks noChangeAspect="1"/>
          </p:cNvPicPr>
          <p:nvPr/>
        </p:nvPicPr>
        <p:blipFill>
          <a:blip r:embed="rId2">
            <a:extLst/>
          </a:blip>
          <a:stretch>
            <a:fillRect/>
          </a:stretch>
        </p:blipFill>
        <p:spPr>
          <a:xfrm>
            <a:off x="4717415" y="4994275"/>
            <a:ext cx="10186035" cy="5660391"/>
          </a:xfrm>
          <a:prstGeom prst="rect">
            <a:avLst/>
          </a:prstGeom>
          <a:ln w="12700">
            <a:miter lim="400000"/>
          </a:ln>
        </p:spPr>
      </p:pic>
      <p:pic>
        <p:nvPicPr>
          <p:cNvPr id="442" name="image11.png"/>
          <p:cNvPicPr>
            <a:picLocks noChangeAspect="1"/>
          </p:cNvPicPr>
          <p:nvPr/>
        </p:nvPicPr>
        <p:blipFill>
          <a:blip r:embed="rId3">
            <a:extLst/>
          </a:blip>
          <a:stretch>
            <a:fillRect/>
          </a:stretch>
        </p:blipFill>
        <p:spPr>
          <a:xfrm>
            <a:off x="4555490" y="10654665"/>
            <a:ext cx="16153765" cy="2727326"/>
          </a:xfrm>
          <a:prstGeom prst="rect">
            <a:avLst/>
          </a:prstGeom>
          <a:ln w="12700">
            <a:miter lim="400000"/>
          </a:ln>
        </p:spPr>
      </p:pic>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Shape 444"/>
          <p:cNvSpPr/>
          <p:nvPr>
            <p:ph type="title"/>
          </p:nvPr>
        </p:nvSpPr>
        <p:spPr>
          <a:prstGeom prst="rect">
            <a:avLst/>
          </a:prstGeom>
        </p:spPr>
        <p:txBody>
          <a:bodyPr/>
          <a:lstStyle/>
          <a:p>
            <a:pPr/>
            <a:r>
              <a:t>内嵌，子引用，父引用</a:t>
            </a:r>
          </a:p>
        </p:txBody>
      </p:sp>
      <p:sp>
        <p:nvSpPr>
          <p:cNvPr id="445" name="Shape 445"/>
          <p:cNvSpPr/>
          <p:nvPr>
            <p:ph type="body" idx="1"/>
          </p:nvPr>
        </p:nvSpPr>
        <p:spPr>
          <a:prstGeom prst="rect">
            <a:avLst/>
          </a:prstGeom>
        </p:spPr>
        <p:txBody>
          <a:bodyPr/>
          <a:lstStyle/>
          <a:p>
            <a:pPr marL="476250" indent="-476250" defTabSz="619125">
              <a:spcBef>
                <a:spcPts val="4400"/>
              </a:spcBef>
              <a:defRPr sz="3900"/>
            </a:pPr>
            <a:r>
              <a:t>三种基本的设计方案：内嵌，子引用，父引用</a:t>
            </a:r>
          </a:p>
          <a:p>
            <a:pPr marL="476250" indent="-476250" defTabSz="619125">
              <a:spcBef>
                <a:spcPts val="4400"/>
              </a:spcBef>
              <a:defRPr sz="3900"/>
            </a:pPr>
            <a:r>
              <a:t>在选择方案时需要考虑的两个关键因素</a:t>
            </a:r>
            <a:r>
              <a:rPr>
                <a:latin typeface="宋体"/>
                <a:ea typeface="宋体"/>
                <a:cs typeface="宋体"/>
                <a:sym typeface="宋体"/>
              </a:rPr>
              <a:t>：</a:t>
            </a:r>
            <a:r>
              <a:t>1</a:t>
            </a:r>
            <a:r>
              <a:rPr>
                <a:latin typeface="宋体"/>
                <a:ea typeface="宋体"/>
                <a:cs typeface="宋体"/>
                <a:sym typeface="宋体"/>
              </a:rPr>
              <a:t>）</a:t>
            </a:r>
            <a:r>
              <a:t>一对多中的多是否需要一个单独的实体</a:t>
            </a:r>
            <a:r>
              <a:rPr>
                <a:latin typeface="宋体"/>
                <a:ea typeface="宋体"/>
                <a:cs typeface="宋体"/>
                <a:sym typeface="宋体"/>
              </a:rPr>
              <a:t>；</a:t>
            </a:r>
            <a:r>
              <a:t>2)</a:t>
            </a:r>
            <a:r>
              <a:t>这个关系中集合的规模是一对很少，很多，还是非常多。</a:t>
            </a:r>
          </a:p>
          <a:p>
            <a:pPr lvl="1" marL="933450" indent="-476250" defTabSz="619125">
              <a:spcBef>
                <a:spcPts val="4400"/>
              </a:spcBef>
              <a:defRPr sz="3900"/>
            </a:pPr>
            <a:r>
              <a:t>一对很少且不需要单独访问内嵌内容的情况下可以使用内嵌多的一方。</a:t>
            </a:r>
          </a:p>
          <a:p>
            <a:pPr lvl="1" marL="933450" indent="-476250" defTabSz="619125">
              <a:spcBef>
                <a:spcPts val="4400"/>
              </a:spcBef>
              <a:defRPr sz="3900"/>
            </a:pPr>
            <a:r>
              <a:t>一对很多且很多的一端内容因为各种理由需要单独存在的情况下可以通过数组的方式引用多的一方的。</a:t>
            </a:r>
          </a:p>
          <a:p>
            <a:pPr lvl="1" marL="933450" indent="-476250" defTabSz="619125">
              <a:spcBef>
                <a:spcPts val="4400"/>
              </a:spcBef>
              <a:defRPr sz="3900"/>
            </a:pPr>
            <a:r>
              <a:t>一对非常多的情况下，请将一的那端引用嵌入进多的一端对象中。</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“传话”游戏</a:t>
            </a:r>
          </a:p>
        </p:txBody>
      </p:sp>
      <p:sp>
        <p:nvSpPr>
          <p:cNvPr id="168" name="Shape 168"/>
          <p:cNvSpPr/>
          <p:nvPr>
            <p:ph type="body" sz="quarter" idx="1"/>
          </p:nvPr>
        </p:nvSpPr>
        <p:spPr>
          <a:xfrm>
            <a:off x="1689100" y="3238500"/>
            <a:ext cx="7815413" cy="8080314"/>
          </a:xfrm>
          <a:prstGeom prst="rect">
            <a:avLst/>
          </a:prstGeom>
        </p:spPr>
        <p:txBody>
          <a:bodyPr/>
          <a:lstStyle>
            <a:lvl1pPr marL="450850" indent="-450850" defTabSz="586104">
              <a:spcBef>
                <a:spcPts val="4100"/>
              </a:spcBef>
              <a:defRPr sz="3691"/>
            </a:lvl1pPr>
          </a:lstStyle>
          <a:p>
            <a:pPr/>
            <a:r>
              <a:t>这特别像那个趣味十足的“传话”游戏。规则是每一个参与者都必须用耳语把指定的一句话悄悄地告诉下一位参与者且只说一遍。等传话结束时，第一人和最后一人再各自把所听所传的那句话讲出来，结果往往让人啼笑皆非。因为在传话过程中，那句话总是发生质的变化。每每看到或自己参与了“传话”游戏，我总能笑胀肚子，既明白了“谣言”是怎么制造出来的，更感慨于沟通的重要性。</a:t>
            </a:r>
          </a:p>
        </p:txBody>
      </p:sp>
      <p:pic>
        <p:nvPicPr>
          <p:cNvPr id="169" name="pasted-image.tiff"/>
          <p:cNvPicPr>
            <a:picLocks noChangeAspect="1"/>
          </p:cNvPicPr>
          <p:nvPr/>
        </p:nvPicPr>
        <p:blipFill>
          <a:blip r:embed="rId2">
            <a:extLst/>
          </a:blip>
          <a:stretch>
            <a:fillRect/>
          </a:stretch>
        </p:blipFill>
        <p:spPr>
          <a:xfrm>
            <a:off x="9547876" y="3822686"/>
            <a:ext cx="13909132" cy="7258828"/>
          </a:xfrm>
          <a:prstGeom prst="rect">
            <a:avLst/>
          </a:prstGeom>
          <a:ln w="12700">
            <a:miter lim="400000"/>
          </a:ln>
        </p:spPr>
      </p:pic>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title"/>
          </p:nvPr>
        </p:nvSpPr>
        <p:spPr>
          <a:prstGeom prst="rect">
            <a:avLst/>
          </a:prstGeom>
        </p:spPr>
        <p:txBody>
          <a:bodyPr/>
          <a:lstStyle/>
          <a:p>
            <a:pPr/>
            <a:r>
              <a:t>双向关联Two-Way Referencing</a:t>
            </a:r>
          </a:p>
        </p:txBody>
      </p:sp>
      <p:sp>
        <p:nvSpPr>
          <p:cNvPr id="448" name="Shape 448"/>
          <p:cNvSpPr/>
          <p:nvPr>
            <p:ph type="body" sz="half" idx="1"/>
          </p:nvPr>
        </p:nvSpPr>
        <p:spPr>
          <a:xfrm>
            <a:off x="1689100" y="3238499"/>
            <a:ext cx="21005800" cy="5388612"/>
          </a:xfrm>
          <a:prstGeom prst="rect">
            <a:avLst/>
          </a:prstGeom>
        </p:spPr>
        <p:txBody>
          <a:bodyPr/>
          <a:lstStyle/>
          <a:p>
            <a:pPr marL="446468" indent="-446468" defTabSz="580409">
              <a:spcBef>
                <a:spcPts val="4000"/>
              </a:spcBef>
              <a:defRPr sz="3648"/>
            </a:pPr>
            <a:r>
              <a:rPr>
                <a:latin typeface="宋体"/>
                <a:ea typeface="宋体"/>
                <a:cs typeface="宋体"/>
                <a:sym typeface="宋体"/>
              </a:rPr>
              <a:t>以</a:t>
            </a:r>
            <a:r>
              <a:t>任务跟踪系统为例。有person和task两个集合，one-to-n的关系是从person端到task端。在需要获取person所有的task这个场景下需要在person这个对象中保存有task的id数组</a:t>
            </a:r>
          </a:p>
          <a:p>
            <a:pPr marL="446468" indent="-446468" defTabSz="580409">
              <a:spcBef>
                <a:spcPts val="4000"/>
              </a:spcBef>
              <a:defRPr sz="3648"/>
            </a:pPr>
            <a:r>
              <a:t>在某些场景中这个应用需要显示任务的列表（例如显示一个多人协作项目中所有的任务），为了能够快速的获取某个用户负责的项目可以在task对象中嵌入附加的person引用关系。</a:t>
            </a:r>
          </a:p>
          <a:p>
            <a:pPr marL="446468" indent="-446468" defTabSz="580409">
              <a:spcBef>
                <a:spcPts val="4000"/>
              </a:spcBef>
              <a:defRPr sz="3648"/>
            </a:pPr>
          </a:p>
        </p:txBody>
      </p:sp>
      <p:pic>
        <p:nvPicPr>
          <p:cNvPr id="449" name="image12.png"/>
          <p:cNvPicPr>
            <a:picLocks noChangeAspect="1"/>
          </p:cNvPicPr>
          <p:nvPr/>
        </p:nvPicPr>
        <p:blipFill>
          <a:blip r:embed="rId2">
            <a:extLst/>
          </a:blip>
          <a:stretch>
            <a:fillRect/>
          </a:stretch>
        </p:blipFill>
        <p:spPr>
          <a:xfrm>
            <a:off x="1100455" y="7073900"/>
            <a:ext cx="8655051" cy="4836796"/>
          </a:xfrm>
          <a:prstGeom prst="rect">
            <a:avLst/>
          </a:prstGeom>
          <a:ln w="12700">
            <a:miter lim="400000"/>
          </a:ln>
        </p:spPr>
      </p:pic>
      <p:pic>
        <p:nvPicPr>
          <p:cNvPr id="450" name="image13.png"/>
          <p:cNvPicPr>
            <a:picLocks noChangeAspect="1"/>
          </p:cNvPicPr>
          <p:nvPr/>
        </p:nvPicPr>
        <p:blipFill>
          <a:blip r:embed="rId3">
            <a:extLst/>
          </a:blip>
          <a:stretch>
            <a:fillRect/>
          </a:stretch>
        </p:blipFill>
        <p:spPr>
          <a:xfrm>
            <a:off x="9983469" y="6984365"/>
            <a:ext cx="13916026" cy="4926331"/>
          </a:xfrm>
          <a:prstGeom prst="rect">
            <a:avLst/>
          </a:prstGeom>
          <a:ln w="12700">
            <a:miter lim="400000"/>
          </a:ln>
        </p:spPr>
      </p:pic>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p>
            <a:pPr/>
            <a:r>
              <a:t>双向关联Two-Way Referencing</a:t>
            </a:r>
          </a:p>
        </p:txBody>
      </p:sp>
      <p:sp>
        <p:nvSpPr>
          <p:cNvPr id="453" name="Shape 453"/>
          <p:cNvSpPr/>
          <p:nvPr>
            <p:ph type="body" idx="1"/>
          </p:nvPr>
        </p:nvSpPr>
        <p:spPr>
          <a:prstGeom prst="rect">
            <a:avLst/>
          </a:prstGeom>
        </p:spPr>
        <p:txBody>
          <a:bodyPr/>
          <a:lstStyle/>
          <a:p>
            <a:pPr marL="491616" indent="-491616" defTabSz="639102">
              <a:spcBef>
                <a:spcPts val="4500"/>
              </a:spcBef>
              <a:defRPr sz="4018"/>
            </a:pPr>
            <a:r>
              <a:rPr>
                <a:latin typeface="宋体"/>
                <a:ea typeface="宋体"/>
                <a:cs typeface="宋体"/>
                <a:sym typeface="宋体"/>
              </a:rPr>
              <a:t>以</a:t>
            </a:r>
            <a:r>
              <a:t>任务跟踪系统为例。有person和task两个集合，one-to-n的关系是从person端到task端。在需要获取person所有的task这个场景下需要在person这个对象中保存有task的id数组</a:t>
            </a:r>
          </a:p>
          <a:p>
            <a:pPr marL="491616" indent="-491616" defTabSz="639102">
              <a:spcBef>
                <a:spcPts val="4500"/>
              </a:spcBef>
              <a:defRPr sz="4018"/>
            </a:pPr>
            <a:r>
              <a:t>在某些场景中这个应用需要显示任务的列表（例如显示一个多人协作项目中所有的任务），为了能够快速的获取某个用户负责的项目可以在task对象中嵌入附加的person引用关系。</a:t>
            </a:r>
          </a:p>
          <a:p>
            <a:pPr marL="491616" indent="-491616" defTabSz="639102">
              <a:spcBef>
                <a:spcPts val="4500"/>
              </a:spcBef>
              <a:defRPr sz="4018"/>
            </a:pPr>
            <a:r>
              <a:t>这个方案具有所有的一对多方案的优缺点，但是通过添加附加的引用关系。在task文档对象中添加额外的“owner”引用可以很快的找到某个task的所有者，但是如果想将一个task分配给其他person就需要更新引用中的person和task这两个对象（熟悉关系数据库的童鞋会发现这样就没法保证操作的原子性。当然，这对任务跟踪系统来说并没有什么问题，但是你必须考虑你的用例是否能够容忍）</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lvl1pPr>
              <a:defRPr sz="10000"/>
            </a:lvl1pPr>
          </a:lstStyle>
          <a:p>
            <a:pPr/>
            <a:r>
              <a:t>Denormalizing from Many -&gt; One</a:t>
            </a:r>
          </a:p>
        </p:txBody>
      </p:sp>
      <p:sp>
        <p:nvSpPr>
          <p:cNvPr id="456" name="Shape 456"/>
          <p:cNvSpPr/>
          <p:nvPr>
            <p:ph type="body" sz="half" idx="1"/>
          </p:nvPr>
        </p:nvSpPr>
        <p:spPr>
          <a:xfrm>
            <a:off x="1689100" y="3238500"/>
            <a:ext cx="21005800" cy="4370705"/>
          </a:xfrm>
          <a:prstGeom prst="rect">
            <a:avLst/>
          </a:prstGeom>
        </p:spPr>
        <p:txBody>
          <a:bodyPr/>
          <a:lstStyle/>
          <a:p>
            <a:pPr marL="336550" indent="-336550" defTabSz="437515">
              <a:spcBef>
                <a:spcPts val="3100"/>
              </a:spcBef>
              <a:defRPr sz="4000"/>
            </a:pPr>
            <a:r>
              <a:t>以产品和零件为例，你可以在parts数组中冗余存储零件的名字。</a:t>
            </a:r>
          </a:p>
          <a:p>
            <a:pPr marL="336550" indent="-336550" defTabSz="437515">
              <a:spcBef>
                <a:spcPts val="3100"/>
              </a:spcBef>
              <a:defRPr sz="4000"/>
            </a:pPr>
            <a:r>
              <a:t>反范式化意味着你不需要执行一个应用层级别的join去显示一个产品所有的零件名字，当然如果你同时还需要其他零件信息那这个应用层的join是避免不了的。</a:t>
            </a:r>
          </a:p>
        </p:txBody>
      </p:sp>
      <p:pic>
        <p:nvPicPr>
          <p:cNvPr id="457" name="image14.png"/>
          <p:cNvPicPr>
            <a:picLocks noChangeAspect="1"/>
          </p:cNvPicPr>
          <p:nvPr/>
        </p:nvPicPr>
        <p:blipFill>
          <a:blip r:embed="rId2">
            <a:extLst/>
          </a:blip>
          <a:stretch>
            <a:fillRect/>
          </a:stretch>
        </p:blipFill>
        <p:spPr>
          <a:xfrm>
            <a:off x="5271134" y="6194425"/>
            <a:ext cx="13089891" cy="7336156"/>
          </a:xfrm>
          <a:prstGeom prst="rect">
            <a:avLst/>
          </a:prstGeom>
          <a:ln w="12700">
            <a:miter lim="400000"/>
          </a:ln>
        </p:spPr>
      </p:pic>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title"/>
          </p:nvPr>
        </p:nvSpPr>
        <p:spPr>
          <a:prstGeom prst="rect">
            <a:avLst/>
          </a:prstGeom>
        </p:spPr>
        <p:txBody>
          <a:bodyPr/>
          <a:lstStyle/>
          <a:p>
            <a:pPr/>
            <a:r>
              <a:t>反范式化</a:t>
            </a:r>
          </a:p>
        </p:txBody>
      </p:sp>
      <p:sp>
        <p:nvSpPr>
          <p:cNvPr id="460" name="Shape 460"/>
          <p:cNvSpPr/>
          <p:nvPr>
            <p:ph type="body" idx="1"/>
          </p:nvPr>
        </p:nvSpPr>
        <p:spPr>
          <a:prstGeom prst="rect">
            <a:avLst/>
          </a:prstGeom>
        </p:spPr>
        <p:txBody>
          <a:bodyPr/>
          <a:lstStyle/>
          <a:p>
            <a:pPr marL="286067" indent="-286067" defTabSz="371887">
              <a:spcBef>
                <a:spcPts val="2600"/>
              </a:spcBef>
              <a:defRPr sz="4080"/>
            </a:pPr>
            <a:r>
              <a:t>反范式化在节省你读的代价的同时会带来更新的代价：如果你将零件的名字冗余到产品的文档对象中，那么你想更改某个零件的名字你就必须同时更新所有包含这个零件的产品对象。</a:t>
            </a:r>
          </a:p>
          <a:p>
            <a:pPr marL="286067" indent="-286067" defTabSz="371887">
              <a:spcBef>
                <a:spcPts val="2600"/>
              </a:spcBef>
              <a:defRPr sz="4080"/>
            </a:pPr>
            <a:r>
              <a:t>在一个读比写频率高的多的系统里，反范式是有使用的意义的。如果你很经常的需要高效的读取冗余的数据，但是几乎不去变更他</a:t>
            </a:r>
            <a:r>
              <a:rPr>
                <a:latin typeface="宋体"/>
                <a:ea typeface="宋体"/>
                <a:cs typeface="宋体"/>
                <a:sym typeface="宋体"/>
              </a:rPr>
              <a:t>的</a:t>
            </a:r>
            <a:r>
              <a:t>话，那么付出更新上的代价还是值得的。更新的频率越高，这种设计方案的带来的好处越少。</a:t>
            </a:r>
          </a:p>
          <a:p>
            <a:pPr marL="286067" indent="-286067" defTabSz="371887">
              <a:spcBef>
                <a:spcPts val="2600"/>
              </a:spcBef>
              <a:defRPr sz="4080"/>
            </a:pPr>
            <a:r>
              <a:t>例如：假设零件的名字变化的频率很低，但是零件的库存变化很频繁，那么你可以冗余零件的名字到产品对象中，但是别冗余零件的库存。</a:t>
            </a:r>
          </a:p>
          <a:p>
            <a:pPr marL="286067" indent="-286067" defTabSz="371887">
              <a:spcBef>
                <a:spcPts val="2600"/>
              </a:spcBef>
              <a:defRPr sz="4080"/>
            </a:pPr>
            <a:r>
              <a:t>需要注意的是，一旦你冗余了一个字段，那么对于这个字段的更新将不再是原子的。和上面双向引用的例子一样，如果你在零件对象中更新了零件的名字，那么更新产品对象中保存的名字字段前将会存在短时间的不一致。</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hape 462"/>
          <p:cNvSpPr/>
          <p:nvPr>
            <p:ph type="title"/>
          </p:nvPr>
        </p:nvSpPr>
        <p:spPr>
          <a:prstGeom prst="rect">
            <a:avLst/>
          </a:prstGeom>
        </p:spPr>
        <p:txBody>
          <a:bodyPr/>
          <a:lstStyle>
            <a:lvl1pPr defTabSz="808990">
              <a:defRPr sz="10976"/>
            </a:lvl1pPr>
          </a:lstStyle>
          <a:p>
            <a:pPr/>
            <a:r>
              <a:t>Denormalizing from One -&gt; Many </a:t>
            </a:r>
          </a:p>
        </p:txBody>
      </p:sp>
      <p:sp>
        <p:nvSpPr>
          <p:cNvPr id="463" name="Shape 463"/>
          <p:cNvSpPr/>
          <p:nvPr>
            <p:ph type="body" sz="quarter" idx="1"/>
          </p:nvPr>
        </p:nvSpPr>
        <p:spPr>
          <a:xfrm>
            <a:off x="1689100" y="3238500"/>
            <a:ext cx="8211587" cy="6872047"/>
          </a:xfrm>
          <a:prstGeom prst="rect">
            <a:avLst/>
          </a:prstGeom>
        </p:spPr>
        <p:txBody>
          <a:bodyPr/>
          <a:lstStyle/>
          <a:p>
            <a:pPr marL="0" indent="0" defTabSz="320039">
              <a:lnSpc>
                <a:spcPts val="12500"/>
              </a:lnSpc>
              <a:spcBef>
                <a:spcPts val="800"/>
              </a:spcBef>
              <a:buSzTx/>
              <a:buNone/>
              <a:defRPr sz="4853">
                <a:latin typeface="Songti SC Regular"/>
                <a:ea typeface="Songti SC Regular"/>
                <a:cs typeface="Songti SC Regular"/>
                <a:sym typeface="Songti SC Regular"/>
              </a:defRPr>
            </a:pPr>
            <a:r>
              <a:t>如果你冗余产品的名字到零件表中，那么一旦更新产品的名字就必须 更新所有和这个产品有关的零件，这比起只更新一个产品对象来说代 价明显更大。这种情况下，更应该慎重的考虑读写频率。 </a:t>
            </a:r>
            <a:endParaRPr sz="839">
              <a:latin typeface="Times"/>
              <a:ea typeface="Times"/>
              <a:cs typeface="Times"/>
              <a:sym typeface="Times"/>
            </a:endParaRPr>
          </a:p>
          <a:p>
            <a:pPr marL="0" indent="0" defTabSz="320039">
              <a:lnSpc>
                <a:spcPts val="1900"/>
              </a:lnSpc>
              <a:spcBef>
                <a:spcPts val="0"/>
              </a:spcBef>
              <a:buSzTx/>
              <a:buNone/>
              <a:defRPr sz="839">
                <a:latin typeface="Times"/>
                <a:ea typeface="Times"/>
                <a:cs typeface="Times"/>
                <a:sym typeface="Times"/>
              </a:defRPr>
            </a:pPr>
            <a:r>
              <a:t> </a:t>
            </a:r>
          </a:p>
        </p:txBody>
      </p:sp>
      <p:pic>
        <p:nvPicPr>
          <p:cNvPr id="464" name="page16image46997008.jpg"/>
          <p:cNvPicPr>
            <a:picLocks noChangeAspect="1"/>
          </p:cNvPicPr>
          <p:nvPr/>
        </p:nvPicPr>
        <p:blipFill>
          <a:blip r:embed="rId2">
            <a:extLst/>
          </a:blip>
          <a:stretch>
            <a:fillRect/>
          </a:stretch>
        </p:blipFill>
        <p:spPr>
          <a:xfrm>
            <a:off x="9938725" y="3320647"/>
            <a:ext cx="13591180" cy="9031079"/>
          </a:xfrm>
          <a:prstGeom prst="rect">
            <a:avLst/>
          </a:prstGeom>
          <a:ln w="12700">
            <a:miter lim="400000"/>
          </a:ln>
        </p:spPr>
      </p:pic>
      <p:sp>
        <p:nvSpPr>
          <p:cNvPr id="465" name="Shape 465"/>
          <p:cNvSpPr/>
          <p:nvPr/>
        </p:nvSpPr>
        <p:spPr>
          <a:xfrm>
            <a:off x="10500352" y="524495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lvl1pPr defTabSz="528319">
              <a:defRPr sz="7168"/>
            </a:lvl1pPr>
          </a:lstStyle>
          <a:p>
            <a:pPr/>
            <a:r>
              <a:t>Denormalizing With “One-To- Squillions” Relationships </a:t>
            </a:r>
          </a:p>
        </p:txBody>
      </p:sp>
      <p:sp>
        <p:nvSpPr>
          <p:cNvPr id="468" name="Shape 468"/>
          <p:cNvSpPr/>
          <p:nvPr>
            <p:ph type="body" sz="quarter" idx="1"/>
          </p:nvPr>
        </p:nvSpPr>
        <p:spPr>
          <a:xfrm>
            <a:off x="1689100" y="3238500"/>
            <a:ext cx="21005800" cy="2728947"/>
          </a:xfrm>
          <a:prstGeom prst="rect">
            <a:avLst/>
          </a:prstGeom>
        </p:spPr>
        <p:txBody>
          <a:bodyPr/>
          <a:lstStyle/>
          <a:p>
            <a:pPr marL="0" indent="0" defTabSz="384047">
              <a:lnSpc>
                <a:spcPts val="8900"/>
              </a:lnSpc>
              <a:spcBef>
                <a:spcPts val="1000"/>
              </a:spcBef>
              <a:buSzTx/>
              <a:buNone/>
              <a:defRPr sz="3471">
                <a:latin typeface="Arial"/>
                <a:ea typeface="Arial"/>
                <a:cs typeface="Arial"/>
                <a:sym typeface="Arial"/>
              </a:defRPr>
            </a:pPr>
            <a:r>
              <a:rPr>
                <a:latin typeface="Songti SC Regular"/>
                <a:ea typeface="Songti SC Regular"/>
                <a:cs typeface="Songti SC Regular"/>
                <a:sym typeface="Songti SC Regular"/>
              </a:rPr>
              <a:t>在日志系统这个一对许多的例子中也可以应用反范式化的技术。你可以将</a:t>
            </a:r>
            <a:r>
              <a:t>one</a:t>
            </a:r>
            <a:r>
              <a:rPr>
                <a:latin typeface="Songti SC Regular"/>
                <a:ea typeface="Songti SC Regular"/>
                <a:cs typeface="Songti SC Regular"/>
                <a:sym typeface="Songti SC Regular"/>
              </a:rPr>
              <a:t>端(主机对象)冗余到日志对象中</a:t>
            </a:r>
            <a:endParaRPr>
              <a:latin typeface="Songti SC Regular"/>
              <a:ea typeface="Songti SC Regular"/>
              <a:cs typeface="Songti SC Regular"/>
              <a:sym typeface="Songti SC Regular"/>
            </a:endParaRPr>
          </a:p>
          <a:p>
            <a:pPr marL="0" indent="0" defTabSz="384047">
              <a:lnSpc>
                <a:spcPts val="8900"/>
              </a:lnSpc>
              <a:spcBef>
                <a:spcPts val="1000"/>
              </a:spcBef>
              <a:buSzTx/>
              <a:buNone/>
              <a:defRPr sz="3471">
                <a:latin typeface="Arial"/>
                <a:ea typeface="Arial"/>
                <a:cs typeface="Arial"/>
                <a:sym typeface="Arial"/>
              </a:defRPr>
            </a:pPr>
            <a:r>
              <a:rPr>
                <a:latin typeface="Songti SC Regular"/>
                <a:ea typeface="Songti SC Regular"/>
                <a:cs typeface="Songti SC Regular"/>
                <a:sym typeface="Songti SC Regular"/>
              </a:rPr>
              <a:t>如果想获取最近某个</a:t>
            </a:r>
            <a:r>
              <a:t>ip</a:t>
            </a:r>
            <a:r>
              <a:rPr>
                <a:latin typeface="Songti SC Regular"/>
                <a:ea typeface="Songti SC Regular"/>
                <a:cs typeface="Songti SC Regular"/>
                <a:sym typeface="Songti SC Regular"/>
              </a:rPr>
              <a:t>地址的日志信息就变的很简单，只需要一条语句而不是之前的两条就能完成。</a:t>
            </a:r>
            <a:endParaRPr sz="2576">
              <a:latin typeface="Songti SC Regular"/>
              <a:ea typeface="Songti SC Regular"/>
              <a:cs typeface="Songti SC Regular"/>
              <a:sym typeface="Songti SC Regular"/>
            </a:endParaRPr>
          </a:p>
          <a:p>
            <a:pPr marL="0" indent="0" defTabSz="384047">
              <a:lnSpc>
                <a:spcPts val="8900"/>
              </a:lnSpc>
              <a:spcBef>
                <a:spcPts val="1000"/>
              </a:spcBef>
              <a:buSzTx/>
              <a:buNone/>
              <a:defRPr sz="3471">
                <a:latin typeface="Arial"/>
                <a:ea typeface="Arial"/>
                <a:cs typeface="Arial"/>
                <a:sym typeface="Arial"/>
              </a:defRPr>
            </a:pPr>
            <a:r>
              <a:t>last_5k_msg = db.logmsg.find({ipaddr : '127.66.66.66'}).sort({time : -1}).limit(5000).toArray() </a:t>
            </a:r>
            <a:endParaRPr sz="1008">
              <a:latin typeface="Times"/>
              <a:ea typeface="Times"/>
              <a:cs typeface="Times"/>
              <a:sym typeface="Times"/>
            </a:endParaRPr>
          </a:p>
        </p:txBody>
      </p:sp>
      <p:pic>
        <p:nvPicPr>
          <p:cNvPr id="469" name="page17image47033728.jpg"/>
          <p:cNvPicPr>
            <a:picLocks noChangeAspect="1"/>
          </p:cNvPicPr>
          <p:nvPr/>
        </p:nvPicPr>
        <p:blipFill>
          <a:blip r:embed="rId2">
            <a:extLst/>
          </a:blip>
          <a:stretch>
            <a:fillRect/>
          </a:stretch>
        </p:blipFill>
        <p:spPr>
          <a:xfrm>
            <a:off x="3858788" y="5596433"/>
            <a:ext cx="15788822" cy="7435024"/>
          </a:xfrm>
          <a:prstGeom prst="rect">
            <a:avLst/>
          </a:prstGeom>
          <a:ln w="12700">
            <a:miter lim="400000"/>
          </a:ln>
        </p:spPr>
      </p:pic>
      <p:sp>
        <p:nvSpPr>
          <p:cNvPr id="470" name="Shape 470"/>
          <p:cNvSpPr/>
          <p:nvPr/>
        </p:nvSpPr>
        <p:spPr>
          <a:xfrm>
            <a:off x="3858788" y="536783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title"/>
          </p:nvPr>
        </p:nvSpPr>
        <p:spPr>
          <a:prstGeom prst="rect">
            <a:avLst/>
          </a:prstGeom>
        </p:spPr>
        <p:txBody>
          <a:bodyPr/>
          <a:lstStyle>
            <a:lvl1pPr defTabSz="528319">
              <a:defRPr sz="7168"/>
            </a:lvl1pPr>
          </a:lstStyle>
          <a:p>
            <a:pPr/>
            <a:r>
              <a:t>Denormalizing With “One-To- Squillions” Relationships </a:t>
            </a:r>
          </a:p>
        </p:txBody>
      </p:sp>
      <p:sp>
        <p:nvSpPr>
          <p:cNvPr id="473" name="Shape 473"/>
          <p:cNvSpPr/>
          <p:nvPr>
            <p:ph type="body" sz="quarter" idx="1"/>
          </p:nvPr>
        </p:nvSpPr>
        <p:spPr>
          <a:xfrm>
            <a:off x="1689100" y="3238500"/>
            <a:ext cx="21005800" cy="2166496"/>
          </a:xfrm>
          <a:prstGeom prst="rect">
            <a:avLst/>
          </a:prstGeom>
        </p:spPr>
        <p:txBody>
          <a:bodyPr/>
          <a:lstStyle/>
          <a:p>
            <a:pPr/>
            <a:r>
              <a:t>如果one端只有少量的信息存储，你甚至可以全部冗余存储到多端上，合并两个 对象。 </a:t>
            </a:r>
          </a:p>
        </p:txBody>
      </p:sp>
      <p:pic>
        <p:nvPicPr>
          <p:cNvPr id="474" name="page18image47096768.jpg"/>
          <p:cNvPicPr>
            <a:picLocks noChangeAspect="1"/>
          </p:cNvPicPr>
          <p:nvPr/>
        </p:nvPicPr>
        <p:blipFill>
          <a:blip r:embed="rId2">
            <a:extLst/>
          </a:blip>
          <a:stretch>
            <a:fillRect/>
          </a:stretch>
        </p:blipFill>
        <p:spPr>
          <a:xfrm>
            <a:off x="4275929" y="5433210"/>
            <a:ext cx="15832142" cy="7276697"/>
          </a:xfrm>
          <a:prstGeom prst="rect">
            <a:avLst/>
          </a:prstGeom>
          <a:ln w="12700">
            <a:miter lim="400000"/>
          </a:ln>
        </p:spPr>
      </p:pic>
      <p:sp>
        <p:nvSpPr>
          <p:cNvPr id="475" name="Shape 475"/>
          <p:cNvSpPr/>
          <p:nvPr/>
        </p:nvSpPr>
        <p:spPr>
          <a:xfrm>
            <a:off x="4275929" y="5204610"/>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lvl1pPr defTabSz="594360">
              <a:defRPr sz="7200"/>
            </a:lvl1pPr>
          </a:lstStyle>
          <a:p>
            <a:pPr/>
            <a:r>
              <a:t>Denormalizing With “One-To-Squillions” Relationships</a:t>
            </a:r>
          </a:p>
        </p:txBody>
      </p:sp>
      <p:sp>
        <p:nvSpPr>
          <p:cNvPr id="478" name="Shape 478"/>
          <p:cNvSpPr/>
          <p:nvPr>
            <p:ph type="body" idx="1"/>
          </p:nvPr>
        </p:nvSpPr>
        <p:spPr>
          <a:xfrm>
            <a:off x="1689100" y="3238500"/>
            <a:ext cx="21005800" cy="8581391"/>
          </a:xfrm>
          <a:prstGeom prst="rect">
            <a:avLst/>
          </a:prstGeom>
        </p:spPr>
        <p:txBody>
          <a:bodyPr/>
          <a:lstStyle/>
          <a:p>
            <a:pPr marL="546100" indent="-546100" defTabSz="709930">
              <a:spcBef>
                <a:spcPts val="5000"/>
              </a:spcBef>
              <a:defRPr sz="4400"/>
            </a:pPr>
            <a:r>
              <a:t>也可以冗余数据到one端。比如说你想在主机文档中保存最近的1000条日志，可以使用mongodb 2.4中新加入的$eache/$slice功能来保证list有序而且只保存1000条。</a:t>
            </a:r>
          </a:p>
          <a:p>
            <a:pPr marL="546100" indent="-546100" defTabSz="709930">
              <a:spcBef>
                <a:spcPts val="5000"/>
              </a:spcBef>
              <a:defRPr sz="4400"/>
            </a:pPr>
            <a:r>
              <a:t>日志对象保存在logmsg集合中，同时冗余到hosts对象中。这样即使hosts对象中超过1000条的数据也不会导致日志对象丢失。</a:t>
            </a:r>
          </a:p>
          <a:p>
            <a:pPr marL="546100" indent="-546100" defTabSz="709930">
              <a:spcBef>
                <a:spcPts val="5000"/>
              </a:spcBef>
              <a:defRPr sz="4400"/>
            </a:pPr>
            <a:r>
              <a:t>在一对多的情况下，需要慎重的考虑读和更新的频率。冗余日志信息到主机文档对象中只有在日志对象几乎不会发生更新的情况下才是个好的决定。</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pPr/>
            <a:r>
              <a:t>反范式化</a:t>
            </a:r>
            <a:r>
              <a:rPr>
                <a:latin typeface="宋体"/>
                <a:ea typeface="宋体"/>
                <a:cs typeface="宋体"/>
                <a:sym typeface="宋体"/>
              </a:rPr>
              <a:t>总结</a:t>
            </a:r>
          </a:p>
        </p:txBody>
      </p:sp>
      <p:sp>
        <p:nvSpPr>
          <p:cNvPr id="481" name="Shape 481"/>
          <p:cNvSpPr/>
          <p:nvPr>
            <p:ph type="body" idx="1"/>
          </p:nvPr>
        </p:nvSpPr>
        <p:spPr>
          <a:xfrm>
            <a:off x="1689100" y="3238500"/>
            <a:ext cx="21005800" cy="9448166"/>
          </a:xfrm>
          <a:prstGeom prst="rect">
            <a:avLst/>
          </a:prstGeom>
        </p:spPr>
        <p:txBody>
          <a:bodyPr/>
          <a:lstStyle/>
          <a:p>
            <a:pPr marL="546100" indent="-546100" defTabSz="709930">
              <a:spcBef>
                <a:spcPts val="5000"/>
              </a:spcBef>
              <a:defRPr sz="4400"/>
            </a:pPr>
            <a:r>
              <a:t>使用双向引用来优化你的数据库架构，前提是你能接受无法原子更新的代价。</a:t>
            </a:r>
          </a:p>
          <a:p>
            <a:pPr marL="546100" indent="-546100" defTabSz="709930">
              <a:spcBef>
                <a:spcPts val="5000"/>
              </a:spcBef>
              <a:defRPr sz="4400"/>
            </a:pPr>
            <a:r>
              <a:t>可以在引用关系中冗余数据到one端或者N端。</a:t>
            </a:r>
          </a:p>
          <a:p>
            <a:pPr marL="546100" indent="-546100" defTabSz="709930">
              <a:spcBef>
                <a:spcPts val="5000"/>
              </a:spcBef>
              <a:defRPr sz="4400"/>
            </a:pPr>
            <a:r>
              <a:t>在决定是否采用反范式化时需要考虑下面的因素：</a:t>
            </a:r>
          </a:p>
          <a:p>
            <a:pPr marL="546100" indent="-546100" defTabSz="709930">
              <a:spcBef>
                <a:spcPts val="5000"/>
              </a:spcBef>
              <a:defRPr sz="4400"/>
            </a:pPr>
            <a:r>
              <a:t>你将无法对冗余的数据进行原子更新。</a:t>
            </a:r>
          </a:p>
          <a:p>
            <a:pPr marL="546100" indent="-546100" defTabSz="709930">
              <a:spcBef>
                <a:spcPts val="5000"/>
              </a:spcBef>
              <a:defRPr sz="4400"/>
            </a:pPr>
            <a:r>
              <a:t>只有读写比比较高的情况下才应该采取反范式化的设计。</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p>
            <a:pPr defTabSz="652145">
              <a:defRPr sz="8848"/>
            </a:pPr>
            <a:r>
              <a:t>关系数据模型的MongoDB设计与实现</a:t>
            </a:r>
            <a:r>
              <a:rPr>
                <a:latin typeface="宋体"/>
                <a:ea typeface="宋体"/>
                <a:cs typeface="宋体"/>
                <a:sym typeface="宋体"/>
              </a:rPr>
              <a:t>总结</a:t>
            </a:r>
          </a:p>
        </p:txBody>
      </p:sp>
      <p:sp>
        <p:nvSpPr>
          <p:cNvPr id="484" name="Shape 484"/>
          <p:cNvSpPr/>
          <p:nvPr>
            <p:ph type="body" idx="1"/>
          </p:nvPr>
        </p:nvSpPr>
        <p:spPr>
          <a:xfrm>
            <a:off x="1689100" y="3238500"/>
            <a:ext cx="21005800" cy="9448166"/>
          </a:xfrm>
          <a:prstGeom prst="rect">
            <a:avLst/>
          </a:prstGeom>
        </p:spPr>
        <p:txBody>
          <a:bodyPr/>
          <a:lstStyle/>
          <a:p>
            <a:pPr marL="447801" indent="-447801" defTabSz="582142">
              <a:lnSpc>
                <a:spcPct val="80000"/>
              </a:lnSpc>
              <a:spcBef>
                <a:spcPts val="4100"/>
              </a:spcBef>
              <a:defRPr sz="3607"/>
            </a:pPr>
            <a:r>
              <a:t>1、优先考虑内嵌，除非有什么迫不得已的原因。</a:t>
            </a:r>
          </a:p>
          <a:p>
            <a:pPr marL="447801" indent="-447801" defTabSz="582142">
              <a:lnSpc>
                <a:spcPct val="80000"/>
              </a:lnSpc>
              <a:spcBef>
                <a:spcPts val="4100"/>
              </a:spcBef>
              <a:defRPr sz="3607"/>
            </a:pPr>
            <a:r>
              <a:t>2、需要单独访问一个对象，那这个对象就不适合被内嵌到其他对象中。</a:t>
            </a:r>
          </a:p>
          <a:p>
            <a:pPr marL="447801" indent="-447801" defTabSz="582142">
              <a:lnSpc>
                <a:spcPct val="80000"/>
              </a:lnSpc>
              <a:spcBef>
                <a:spcPts val="4100"/>
              </a:spcBef>
              <a:defRPr sz="3607"/>
            </a:pPr>
            <a:r>
              <a:t>3、数组不应该无限制增长。如果many端有数百个文档对象就不要去内嵌他们可以采用引用ObjectID的方案；如果有数千个文档对象，那么就不要内嵌ObjectID的数组。该采取哪些方案取决于数组的大小。</a:t>
            </a:r>
          </a:p>
          <a:p>
            <a:pPr marL="447801" indent="-447801" defTabSz="582142">
              <a:lnSpc>
                <a:spcPct val="80000"/>
              </a:lnSpc>
              <a:spcBef>
                <a:spcPts val="4100"/>
              </a:spcBef>
              <a:defRPr sz="3607"/>
            </a:pPr>
            <a:r>
              <a:t>4、不要害怕应用层级别的join：如果索引建的正确并且通过投影条件限制返回的结果，那么应用层级别的join并不会比关系数据库中join开销大多少。</a:t>
            </a:r>
          </a:p>
          <a:p>
            <a:pPr marL="447801" indent="-447801" defTabSz="582142">
              <a:lnSpc>
                <a:spcPct val="80000"/>
              </a:lnSpc>
              <a:spcBef>
                <a:spcPts val="4100"/>
              </a:spcBef>
              <a:defRPr sz="3607"/>
            </a:pPr>
            <a:r>
              <a:t>5、在进行反范式设计时请先确认读写比。一个几乎不更改只是读取的字段才适合冗余到其他对象中。</a:t>
            </a:r>
          </a:p>
          <a:p>
            <a:pPr marL="447801" indent="-447801" defTabSz="582142">
              <a:lnSpc>
                <a:spcPct val="80000"/>
              </a:lnSpc>
              <a:spcBef>
                <a:spcPts val="4100"/>
              </a:spcBef>
              <a:defRPr sz="3607"/>
            </a:pPr>
            <a:r>
              <a:t>6、在mongodb中如何对你的数据建模，取决于你的应用程序如何去访问它们。数据的结构要去适应你的程序的读写场景。</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有哪些类型的需求？</a:t>
            </a:r>
          </a:p>
        </p:txBody>
      </p:sp>
      <p:sp>
        <p:nvSpPr>
          <p:cNvPr id="172" name="Shape 172"/>
          <p:cNvSpPr/>
          <p:nvPr>
            <p:ph type="body" idx="1"/>
          </p:nvPr>
        </p:nvSpPr>
        <p:spPr>
          <a:prstGeom prst="rect">
            <a:avLst/>
          </a:prstGeom>
        </p:spPr>
        <p:txBody>
          <a:bodyPr/>
          <a:lstStyle/>
          <a:p>
            <a:pPr/>
            <a:r>
              <a:t>Functional requirement: describes required behavior in terms of required activities</a:t>
            </a:r>
          </a:p>
          <a:p>
            <a:pPr/>
            <a:r>
              <a:t>Quality requirement or nonfunctional requirement: describes some quality characteristic that the software must posses</a:t>
            </a:r>
          </a:p>
          <a:p>
            <a:pPr/>
            <a:r>
              <a:t>Design constraint: a design decision such as choice of platform or interface components</a:t>
            </a:r>
          </a:p>
          <a:p>
            <a:pPr/>
            <a:r>
              <a:t>Process constraint: a restriction on the techniques or resources that can be used to build the system</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title"/>
          </p:nvPr>
        </p:nvSpPr>
        <p:spPr>
          <a:prstGeom prst="rect">
            <a:avLst/>
          </a:prstGeom>
        </p:spPr>
        <p:txBody>
          <a:bodyPr/>
          <a:lstStyle/>
          <a:p>
            <a:pPr/>
            <a:r>
              <a:t>业务概念原型</a:t>
            </a:r>
          </a:p>
        </p:txBody>
      </p:sp>
      <p:sp>
        <p:nvSpPr>
          <p:cNvPr id="487" name="Shape 487"/>
          <p:cNvSpPr/>
          <p:nvPr>
            <p:ph type="body" sz="quarter" idx="1"/>
          </p:nvPr>
        </p:nvSpPr>
        <p:spPr>
          <a:xfrm>
            <a:off x="1306576" y="2959100"/>
            <a:ext cx="6564845" cy="9395619"/>
          </a:xfrm>
          <a:prstGeom prst="rect">
            <a:avLst/>
          </a:prstGeom>
        </p:spPr>
        <p:txBody>
          <a:bodyPr/>
          <a:lstStyle/>
          <a:p>
            <a:pPr/>
            <a:r>
              <a:t>概念是人对能代表某种事物或发展过程的特点及意义所形成的思维结论。</a:t>
            </a:r>
          </a:p>
          <a:p>
            <a:pPr/>
            <a:r>
              <a:t>概念原型是一种虚拟的、理想化的软件产品形式。</a:t>
            </a:r>
          </a:p>
        </p:txBody>
      </p:sp>
      <p:sp>
        <p:nvSpPr>
          <p:cNvPr id="488" name="Shape 488"/>
          <p:cNvSpPr/>
          <p:nvPr/>
        </p:nvSpPr>
        <p:spPr>
          <a:xfrm>
            <a:off x="8330406" y="5549602"/>
            <a:ext cx="4355109"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89" name="Shape 489"/>
          <p:cNvSpPr/>
          <p:nvPr/>
        </p:nvSpPr>
        <p:spPr>
          <a:xfrm>
            <a:off x="13905706" y="5549602"/>
            <a:ext cx="4355109"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90" name="Shape 490"/>
          <p:cNvSpPr/>
          <p:nvPr/>
        </p:nvSpPr>
        <p:spPr>
          <a:xfrm>
            <a:off x="19481006" y="5549602"/>
            <a:ext cx="4355109"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91" name="Shape 491"/>
          <p:cNvSpPr/>
          <p:nvPr/>
        </p:nvSpPr>
        <p:spPr>
          <a:xfrm>
            <a:off x="13017500" y="5752802"/>
            <a:ext cx="5334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492" name="Shape 492"/>
          <p:cNvSpPr/>
          <p:nvPr/>
        </p:nvSpPr>
        <p:spPr>
          <a:xfrm>
            <a:off x="18605500" y="5752802"/>
            <a:ext cx="5334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493" name="Shape 493"/>
          <p:cNvSpPr/>
          <p:nvPr/>
        </p:nvSpPr>
        <p:spPr>
          <a:xfrm>
            <a:off x="8330406" y="8140402"/>
            <a:ext cx="4355109"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94" name="Shape 494"/>
          <p:cNvSpPr/>
          <p:nvPr/>
        </p:nvSpPr>
        <p:spPr>
          <a:xfrm>
            <a:off x="13905706" y="8140402"/>
            <a:ext cx="4355109"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95" name="Shape 495"/>
          <p:cNvSpPr/>
          <p:nvPr/>
        </p:nvSpPr>
        <p:spPr>
          <a:xfrm>
            <a:off x="19481006" y="8140402"/>
            <a:ext cx="4355109"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96" name="Shape 496"/>
          <p:cNvSpPr/>
          <p:nvPr/>
        </p:nvSpPr>
        <p:spPr>
          <a:xfrm>
            <a:off x="13017500" y="8343602"/>
            <a:ext cx="5334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497" name="Shape 497"/>
          <p:cNvSpPr/>
          <p:nvPr/>
        </p:nvSpPr>
        <p:spPr>
          <a:xfrm>
            <a:off x="18605500" y="8343602"/>
            <a:ext cx="5334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498" name="Shape 498"/>
          <p:cNvSpPr/>
          <p:nvPr/>
        </p:nvSpPr>
        <p:spPr>
          <a:xfrm>
            <a:off x="9790410" y="5689302"/>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程序</a:t>
            </a:r>
          </a:p>
        </p:txBody>
      </p:sp>
      <p:sp>
        <p:nvSpPr>
          <p:cNvPr id="499" name="Shape 499"/>
          <p:cNvSpPr/>
          <p:nvPr/>
        </p:nvSpPr>
        <p:spPr>
          <a:xfrm>
            <a:off x="15342889" y="5689302"/>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算法</a:t>
            </a:r>
          </a:p>
        </p:txBody>
      </p:sp>
      <p:sp>
        <p:nvSpPr>
          <p:cNvPr id="500" name="Shape 500"/>
          <p:cNvSpPr/>
          <p:nvPr/>
        </p:nvSpPr>
        <p:spPr>
          <a:xfrm>
            <a:off x="20260369" y="5689302"/>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数据结构</a:t>
            </a:r>
          </a:p>
        </p:txBody>
      </p:sp>
      <p:sp>
        <p:nvSpPr>
          <p:cNvPr id="501" name="Shape 501"/>
          <p:cNvSpPr/>
          <p:nvPr/>
        </p:nvSpPr>
        <p:spPr>
          <a:xfrm>
            <a:off x="9155410" y="8248352"/>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概念原型</a:t>
            </a:r>
          </a:p>
        </p:txBody>
      </p:sp>
      <p:sp>
        <p:nvSpPr>
          <p:cNvPr id="502" name="Shape 502"/>
          <p:cNvSpPr/>
          <p:nvPr/>
        </p:nvSpPr>
        <p:spPr>
          <a:xfrm>
            <a:off x="15342889" y="8248352"/>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用例</a:t>
            </a:r>
          </a:p>
        </p:txBody>
      </p:sp>
      <p:sp>
        <p:nvSpPr>
          <p:cNvPr id="503" name="Shape 503"/>
          <p:cNvSpPr/>
          <p:nvPr/>
        </p:nvSpPr>
        <p:spPr>
          <a:xfrm>
            <a:off x="20260369" y="8248352"/>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数据模型</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ph type="title"/>
          </p:nvPr>
        </p:nvSpPr>
        <p:spPr>
          <a:prstGeom prst="rect">
            <a:avLst/>
          </a:prstGeom>
        </p:spPr>
        <p:txBody>
          <a:bodyPr/>
          <a:lstStyle/>
          <a:p>
            <a:pPr/>
            <a:r>
              <a:t>三、从需求分析到软件设计</a:t>
            </a:r>
          </a:p>
        </p:txBody>
      </p:sp>
      <p:sp>
        <p:nvSpPr>
          <p:cNvPr id="506" name="Shape 506"/>
          <p:cNvSpPr/>
          <p:nvPr>
            <p:ph type="body" idx="1"/>
          </p:nvPr>
        </p:nvSpPr>
        <p:spPr>
          <a:prstGeom prst="rect">
            <a:avLst/>
          </a:prstGeom>
        </p:spPr>
        <p:txBody>
          <a:bodyPr/>
          <a:lstStyle/>
          <a:p>
            <a:pPr/>
            <a:r>
              <a:t>敏捷统一过程（Agile Unified Process）</a:t>
            </a:r>
          </a:p>
          <a:p>
            <a:pPr/>
            <a:r>
              <a:t>对象交互建模（Object Interaction Modeling）</a:t>
            </a:r>
          </a:p>
          <a:p>
            <a:pPr/>
            <a:r>
              <a:t>形成软件设计方案的基本方法</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title"/>
          </p:nvPr>
        </p:nvSpPr>
        <p:spPr>
          <a:prstGeom prst="rect">
            <a:avLst/>
          </a:prstGeom>
        </p:spPr>
        <p:txBody>
          <a:bodyPr/>
          <a:lstStyle/>
          <a:p>
            <a:pPr/>
            <a:r>
              <a:t>瀑布模型</a:t>
            </a:r>
          </a:p>
        </p:txBody>
      </p:sp>
      <p:sp>
        <p:nvSpPr>
          <p:cNvPr id="509" name="Shape 509"/>
          <p:cNvSpPr/>
          <p:nvPr>
            <p:ph type="body" sz="half" idx="1"/>
          </p:nvPr>
        </p:nvSpPr>
        <p:spPr>
          <a:xfrm>
            <a:off x="1689100" y="3238500"/>
            <a:ext cx="13005075" cy="9207500"/>
          </a:xfrm>
          <a:prstGeom prst="rect">
            <a:avLst/>
          </a:prstGeom>
        </p:spPr>
        <p:txBody>
          <a:bodyPr/>
          <a:lstStyle/>
          <a:p>
            <a:pPr marL="539750" indent="-539750" defTabSz="701675">
              <a:spcBef>
                <a:spcPts val="5000"/>
              </a:spcBef>
              <a:defRPr sz="4420"/>
            </a:pPr>
            <a:r>
              <a:t>在继续进行从需求分析到软件设计的后续部分之前，我们有必要从整体上探讨一下我们所遵循的软件过程——敏捷统一过程。为了理解敏捷统一过程，我们先从瀑布模型（Waterfall Process）说起。</a:t>
            </a:r>
          </a:p>
          <a:p>
            <a:pPr marL="539750" indent="-539750" defTabSz="701675">
              <a:spcBef>
                <a:spcPts val="5000"/>
              </a:spcBef>
              <a:defRPr sz="4420"/>
            </a:pPr>
            <a:r>
              <a:t>瀑布模型是最基本的过程模型，它把整个软件过程按顺序划分成了需求、设计、编码、测试和部署五个阶段。瀑布模型的根本特点是按顺序划分阶段，至于是像我们这样划分成五阶段，还是划分三个阶段或八个阶段，并不是关键。这一点需要读者注意，以免在阅读其他资料时产生困惑。</a:t>
            </a:r>
          </a:p>
        </p:txBody>
      </p:sp>
      <p:pic>
        <p:nvPicPr>
          <p:cNvPr id="510" name="pasted-image.png"/>
          <p:cNvPicPr>
            <a:picLocks noChangeAspect="1"/>
          </p:cNvPicPr>
          <p:nvPr/>
        </p:nvPicPr>
        <p:blipFill>
          <a:blip r:embed="rId2">
            <a:extLst/>
          </a:blip>
          <a:stretch>
            <a:fillRect/>
          </a:stretch>
        </p:blipFill>
        <p:spPr>
          <a:xfrm>
            <a:off x="15132050" y="2826660"/>
            <a:ext cx="7320500" cy="10305254"/>
          </a:xfrm>
          <a:prstGeom prst="rect">
            <a:avLst/>
          </a:prstGeom>
          <a:ln w="12700">
            <a:miter lim="400000"/>
          </a:ln>
        </p:spPr>
      </p:pic>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title"/>
          </p:nvPr>
        </p:nvSpPr>
        <p:spPr>
          <a:prstGeom prst="rect">
            <a:avLst/>
          </a:prstGeom>
        </p:spPr>
        <p:txBody>
          <a:bodyPr/>
          <a:lstStyle/>
          <a:p>
            <a:pPr/>
            <a:r>
              <a:t>统一过程（Unified Process）</a:t>
            </a:r>
          </a:p>
        </p:txBody>
      </p:sp>
      <p:sp>
        <p:nvSpPr>
          <p:cNvPr id="513" name="Shape 513"/>
          <p:cNvSpPr/>
          <p:nvPr>
            <p:ph type="body" sz="half" idx="1"/>
          </p:nvPr>
        </p:nvSpPr>
        <p:spPr>
          <a:xfrm>
            <a:off x="1689100" y="3238500"/>
            <a:ext cx="21005800" cy="3794613"/>
          </a:xfrm>
          <a:prstGeom prst="rect">
            <a:avLst/>
          </a:prstGeom>
        </p:spPr>
        <p:txBody>
          <a:bodyPr/>
          <a:lstStyle>
            <a:lvl1pPr marL="508000" indent="-508000" defTabSz="660400">
              <a:spcBef>
                <a:spcPts val="4700"/>
              </a:spcBef>
              <a:defRPr sz="4160"/>
            </a:lvl1pPr>
          </a:lstStyle>
          <a:p>
            <a:pPr/>
            <a:r>
              <a:t>统一过程（UP，Unified Process）的核心要义是用例驱动（Use case driven）、以架构为中心（Architecture centric）、增量且迭代（Incremental and Iterative）的过程。用例驱动就是我们前文中用例建模得到的用例作为驱动软件开发的目标；以架构为中心的架构是后续软件设计的结果，就是保持软件架构相对稳定，减小软件架构层面的重构造成的混乱；增量且迭代体现在下图中。</a:t>
            </a:r>
          </a:p>
        </p:txBody>
      </p:sp>
      <p:pic>
        <p:nvPicPr>
          <p:cNvPr id="514" name="pasted-image.tiff"/>
          <p:cNvPicPr>
            <a:picLocks noChangeAspect="1"/>
          </p:cNvPicPr>
          <p:nvPr/>
        </p:nvPicPr>
        <p:blipFill>
          <a:blip r:embed="rId2">
            <a:extLst/>
          </a:blip>
          <a:stretch>
            <a:fillRect/>
          </a:stretch>
        </p:blipFill>
        <p:spPr>
          <a:xfrm>
            <a:off x="11402983" y="6421690"/>
            <a:ext cx="11869132" cy="6362283"/>
          </a:xfrm>
          <a:prstGeom prst="rect">
            <a:avLst/>
          </a:prstGeom>
          <a:ln w="12700">
            <a:miter lim="400000"/>
          </a:ln>
        </p:spPr>
      </p:pic>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title"/>
          </p:nvPr>
        </p:nvSpPr>
        <p:spPr>
          <a:prstGeom prst="rect">
            <a:avLst/>
          </a:prstGeom>
        </p:spPr>
        <p:txBody>
          <a:bodyPr/>
          <a:lstStyle/>
          <a:p>
            <a:pPr/>
            <a:r>
              <a:t>统一过程（Unified Process）</a:t>
            </a:r>
          </a:p>
        </p:txBody>
      </p:sp>
      <p:sp>
        <p:nvSpPr>
          <p:cNvPr id="517" name="Shape 517"/>
          <p:cNvSpPr/>
          <p:nvPr>
            <p:ph type="body" sz="half" idx="1"/>
          </p:nvPr>
        </p:nvSpPr>
        <p:spPr>
          <a:xfrm>
            <a:off x="10932555" y="3876681"/>
            <a:ext cx="11700735" cy="9207501"/>
          </a:xfrm>
          <a:prstGeom prst="rect">
            <a:avLst/>
          </a:prstGeom>
        </p:spPr>
        <p:txBody>
          <a:bodyPr/>
          <a:lstStyle/>
          <a:p>
            <a:pPr/>
            <a:r>
              <a:t>结合瀑布模型我们可以将统一过程模型简单理解为如图所示。</a:t>
            </a:r>
          </a:p>
          <a:p>
            <a:pPr/>
            <a:r>
              <a:t>敏捷统一过程（Agile Unified Process）进一步将软件过程中每一次迭代过程划分为计划阶段和增量阶段。</a:t>
            </a:r>
          </a:p>
        </p:txBody>
      </p:sp>
      <p:pic>
        <p:nvPicPr>
          <p:cNvPr id="518" name="pasted-image.tiff"/>
          <p:cNvPicPr>
            <a:picLocks noChangeAspect="1"/>
          </p:cNvPicPr>
          <p:nvPr/>
        </p:nvPicPr>
        <p:blipFill>
          <a:blip r:embed="rId2">
            <a:extLst/>
          </a:blip>
          <a:stretch>
            <a:fillRect/>
          </a:stretch>
        </p:blipFill>
        <p:spPr>
          <a:xfrm>
            <a:off x="1619166" y="3115800"/>
            <a:ext cx="8491477" cy="10410604"/>
          </a:xfrm>
          <a:prstGeom prst="rect">
            <a:avLst/>
          </a:prstGeom>
          <a:ln w="12700">
            <a:miter lim="400000"/>
          </a:ln>
        </p:spPr>
      </p:pic>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title"/>
          </p:nvPr>
        </p:nvSpPr>
        <p:spPr>
          <a:prstGeom prst="rect">
            <a:avLst/>
          </a:prstGeom>
        </p:spPr>
        <p:txBody>
          <a:bodyPr/>
          <a:lstStyle/>
          <a:p>
            <a:pPr/>
            <a:r>
              <a:t>敏捷统一过程的计划阶段</a:t>
            </a:r>
          </a:p>
        </p:txBody>
      </p:sp>
      <p:sp>
        <p:nvSpPr>
          <p:cNvPr id="521" name="Shape 521"/>
          <p:cNvSpPr/>
          <p:nvPr>
            <p:ph type="body" idx="1"/>
          </p:nvPr>
        </p:nvSpPr>
        <p:spPr>
          <a:prstGeom prst="rect">
            <a:avLst/>
          </a:prstGeom>
        </p:spPr>
        <p:txBody>
          <a:bodyPr/>
          <a:lstStyle/>
          <a:p>
            <a:pPr marL="419100" indent="-419100" defTabSz="544830">
              <a:spcBef>
                <a:spcPts val="3800"/>
              </a:spcBef>
              <a:defRPr sz="3432"/>
            </a:pPr>
            <a:r>
              <a:t>在项目正式动手开工之前，敏捷统一过程要求进行精心周密的构思完成计划阶段。计划阶段要做的工作有如下几点：</a:t>
            </a:r>
          </a:p>
          <a:p>
            <a:pPr marL="419100" indent="-419100" defTabSz="544830">
              <a:spcBef>
                <a:spcPts val="3800"/>
              </a:spcBef>
              <a:defRPr sz="3432"/>
            </a:pPr>
            <a:r>
              <a:t>	•	首先明确项目的动机、业务上的实际需求，以及对项目动机和业务需求可供替代选择的多种可能性；</a:t>
            </a:r>
          </a:p>
          <a:p>
            <a:pPr marL="419100" indent="-419100" defTabSz="544830">
              <a:spcBef>
                <a:spcPts val="3800"/>
              </a:spcBef>
              <a:defRPr sz="3432"/>
            </a:pPr>
            <a:r>
              <a:t>	•	然后充分调研获取需求并明确定义需求规格；</a:t>
            </a:r>
          </a:p>
          <a:p>
            <a:pPr marL="419100" indent="-419100" defTabSz="544830">
              <a:spcBef>
                <a:spcPts val="3800"/>
              </a:spcBef>
              <a:defRPr sz="3432"/>
            </a:pPr>
            <a:r>
              <a:t>	•	在明确需求规格的基础上进行项目的可行性研究；</a:t>
            </a:r>
          </a:p>
          <a:p>
            <a:pPr marL="419100" indent="-419100" defTabSz="544830">
              <a:spcBef>
                <a:spcPts val="3800"/>
              </a:spcBef>
              <a:defRPr sz="3432"/>
            </a:pPr>
            <a:r>
              <a:t>	•	如果项目可行，接下来接着进行用例建模并给出用例图；</a:t>
            </a:r>
          </a:p>
          <a:p>
            <a:pPr marL="419100" indent="-419100" defTabSz="544830">
              <a:spcBef>
                <a:spcPts val="3800"/>
              </a:spcBef>
              <a:defRPr sz="3432"/>
            </a:pPr>
            <a:r>
              <a:t>	•	同时明确需求和用例之间的可跟踪矩阵；</a:t>
            </a:r>
          </a:p>
          <a:p>
            <a:pPr marL="419100" indent="-419100" defTabSz="544830">
              <a:spcBef>
                <a:spcPts val="3800"/>
              </a:spcBef>
              <a:defRPr sz="3432"/>
            </a:pPr>
            <a:r>
              <a:t>	•	从而形成项目的概念模型草案；</a:t>
            </a:r>
          </a:p>
          <a:p>
            <a:pPr marL="419100" indent="-419100" defTabSz="544830">
              <a:spcBef>
                <a:spcPts val="3800"/>
              </a:spcBef>
              <a:defRPr sz="3432"/>
            </a:pPr>
            <a:r>
              <a:t>	•	以及项目可能的日程安排、需要的资源以及大致的预算范围。</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Shape 523"/>
          <p:cNvSpPr/>
          <p:nvPr>
            <p:ph type="title"/>
          </p:nvPr>
        </p:nvSpPr>
        <p:spPr>
          <a:prstGeom prst="rect">
            <a:avLst/>
          </a:prstGeom>
        </p:spPr>
        <p:txBody>
          <a:bodyPr/>
          <a:lstStyle/>
          <a:p>
            <a:pPr/>
            <a:r>
              <a:t>敏捷统一过程的四个关键步骤</a:t>
            </a:r>
          </a:p>
        </p:txBody>
      </p:sp>
      <p:sp>
        <p:nvSpPr>
          <p:cNvPr id="524" name="Shape 524"/>
          <p:cNvSpPr/>
          <p:nvPr>
            <p:ph type="body" idx="1"/>
          </p:nvPr>
        </p:nvSpPr>
        <p:spPr>
          <a:prstGeom prst="rect">
            <a:avLst/>
          </a:prstGeom>
        </p:spPr>
        <p:txBody>
          <a:bodyPr/>
          <a:lstStyle/>
          <a:p>
            <a:pPr/>
            <a:r>
              <a:t>第一，确定需求；</a:t>
            </a:r>
          </a:p>
          <a:p>
            <a:pPr/>
            <a:r>
              <a:t>第二，通过用例的方式来满足这些需求；</a:t>
            </a:r>
          </a:p>
          <a:p>
            <a:pPr/>
            <a:r>
              <a:t>第三，分配这些用例到各增量阶段；</a:t>
            </a:r>
          </a:p>
          <a:p>
            <a:pPr/>
            <a:r>
              <a:t>第四，具体完成各增量阶段所计划的任务。</a:t>
            </a:r>
          </a:p>
          <a:p>
            <a:pPr/>
            <a:r>
              <a:t>显然，第一到第三步主要是计划阶段的工作，第四步是接下来要进一步详述的增量阶段的工作。</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prstGeom prst="rect">
            <a:avLst/>
          </a:prstGeom>
        </p:spPr>
        <p:txBody>
          <a:bodyPr/>
          <a:lstStyle/>
          <a:p>
            <a:pPr/>
            <a:r>
              <a:t>敏捷统一过程的增量阶段</a:t>
            </a:r>
          </a:p>
        </p:txBody>
      </p:sp>
      <p:sp>
        <p:nvSpPr>
          <p:cNvPr id="527" name="Shape 527"/>
          <p:cNvSpPr/>
          <p:nvPr>
            <p:ph type="body" idx="1"/>
          </p:nvPr>
        </p:nvSpPr>
        <p:spPr>
          <a:prstGeom prst="rect">
            <a:avLst/>
          </a:prstGeom>
        </p:spPr>
        <p:txBody>
          <a:bodyPr/>
          <a:lstStyle/>
          <a:p>
            <a:pPr marL="558800" indent="-558800" defTabSz="726440">
              <a:spcBef>
                <a:spcPts val="5100"/>
              </a:spcBef>
              <a:defRPr sz="4576"/>
            </a:pPr>
            <a:r>
              <a:t>在每一次增量阶段的迭代过程中，都要进行从需求分析到软件设计实现的过程，具体敏捷统一过程将增量阶段分为五个步骤：</a:t>
            </a:r>
          </a:p>
          <a:p>
            <a:pPr marL="558800" indent="-558800" defTabSz="726440">
              <a:spcBef>
                <a:spcPts val="5100"/>
              </a:spcBef>
              <a:defRPr sz="4576"/>
            </a:pPr>
            <a:r>
              <a:t>	•	用例建模（Use case modeling）；</a:t>
            </a:r>
          </a:p>
          <a:p>
            <a:pPr marL="558800" indent="-558800" defTabSz="726440">
              <a:spcBef>
                <a:spcPts val="5100"/>
              </a:spcBef>
              <a:defRPr sz="4576"/>
            </a:pPr>
            <a:r>
              <a:t>	•	业务领域建模（Domain modeling）；</a:t>
            </a:r>
          </a:p>
          <a:p>
            <a:pPr marL="558800" indent="-558800" defTabSz="726440">
              <a:spcBef>
                <a:spcPts val="5100"/>
              </a:spcBef>
              <a:defRPr sz="4576"/>
            </a:pPr>
            <a:r>
              <a:t>	•	对象交互建模（Object Interaction modeling）；</a:t>
            </a:r>
          </a:p>
          <a:p>
            <a:pPr marL="558800" indent="-558800" defTabSz="726440">
              <a:spcBef>
                <a:spcPts val="5100"/>
              </a:spcBef>
              <a:defRPr sz="4576"/>
            </a:pPr>
            <a:r>
              <a:t>	•	形成设计类图（design class diagram）；</a:t>
            </a:r>
          </a:p>
          <a:p>
            <a:pPr marL="558800" indent="-558800" defTabSz="726440">
              <a:spcBef>
                <a:spcPts val="5100"/>
              </a:spcBef>
              <a:defRPr sz="4576"/>
            </a:pPr>
            <a:r>
              <a:t>	•	软件的编码实现和软件应用部署；</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pPr/>
            <a:r>
              <a:t>敏捷统一过程的增量阶段</a:t>
            </a:r>
          </a:p>
        </p:txBody>
      </p:sp>
      <p:sp>
        <p:nvSpPr>
          <p:cNvPr id="530" name="Shape 530"/>
          <p:cNvSpPr/>
          <p:nvPr>
            <p:ph type="body" sz="quarter" idx="1"/>
          </p:nvPr>
        </p:nvSpPr>
        <p:spPr>
          <a:xfrm>
            <a:off x="1689100" y="3238500"/>
            <a:ext cx="5870923" cy="9207500"/>
          </a:xfrm>
          <a:prstGeom prst="rect">
            <a:avLst/>
          </a:prstGeom>
        </p:spPr>
        <p:txBody>
          <a:bodyPr/>
          <a:lstStyle/>
          <a:p>
            <a:pPr/>
            <a:r>
              <a:t>整个敏捷统一过程中每一次迭代过程的增量阶段的工作流程我们可以总结成如流程示意图：</a:t>
            </a:r>
          </a:p>
        </p:txBody>
      </p:sp>
      <p:pic>
        <p:nvPicPr>
          <p:cNvPr id="531" name="pasted-image.png"/>
          <p:cNvPicPr>
            <a:picLocks noChangeAspect="1"/>
          </p:cNvPicPr>
          <p:nvPr/>
        </p:nvPicPr>
        <p:blipFill>
          <a:blip r:embed="rId2">
            <a:extLst/>
          </a:blip>
          <a:stretch>
            <a:fillRect/>
          </a:stretch>
        </p:blipFill>
        <p:spPr>
          <a:xfrm>
            <a:off x="8039100" y="3152656"/>
            <a:ext cx="14679250" cy="9965730"/>
          </a:xfrm>
          <a:prstGeom prst="rect">
            <a:avLst/>
          </a:prstGeom>
          <a:ln w="12700">
            <a:miter lim="400000"/>
          </a:ln>
        </p:spPr>
      </p:pic>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 name="Shape 533"/>
          <p:cNvSpPr/>
          <p:nvPr>
            <p:ph type="title"/>
          </p:nvPr>
        </p:nvSpPr>
        <p:spPr>
          <a:prstGeom prst="rect">
            <a:avLst/>
          </a:prstGeom>
        </p:spPr>
        <p:txBody>
          <a:bodyPr/>
          <a:lstStyle>
            <a:lvl1pPr defTabSz="586104">
              <a:defRPr sz="7951"/>
            </a:lvl1pPr>
          </a:lstStyle>
          <a:p>
            <a:pPr/>
            <a:r>
              <a:t>对象交互建模（Object Interaction Modeling）</a:t>
            </a:r>
          </a:p>
        </p:txBody>
      </p:sp>
      <p:sp>
        <p:nvSpPr>
          <p:cNvPr id="534" name="Shape 534"/>
          <p:cNvSpPr/>
          <p:nvPr>
            <p:ph type="body" idx="1"/>
          </p:nvPr>
        </p:nvSpPr>
        <p:spPr>
          <a:prstGeom prst="rect">
            <a:avLst/>
          </a:prstGeom>
        </p:spPr>
        <p:txBody>
          <a:bodyPr/>
          <a:lstStyle/>
          <a:p>
            <a:pPr marL="622300" indent="-622300" defTabSz="808990">
              <a:spcBef>
                <a:spcPts val="5700"/>
              </a:spcBef>
              <a:defRPr sz="5096"/>
            </a:pPr>
            <a:r>
              <a:t>对象交互建模的基本步骤</a:t>
            </a:r>
          </a:p>
          <a:p>
            <a:pPr marL="622300" indent="-622300" defTabSz="808990">
              <a:spcBef>
                <a:spcPts val="5700"/>
              </a:spcBef>
              <a:defRPr sz="5096"/>
            </a:pPr>
            <a:r>
              <a:t>找出关键步骤进行剧情描述（scenario）</a:t>
            </a:r>
          </a:p>
          <a:p>
            <a:pPr marL="622300" indent="-622300" defTabSz="808990">
              <a:spcBef>
                <a:spcPts val="5700"/>
              </a:spcBef>
              <a:defRPr sz="5096"/>
            </a:pPr>
            <a:r>
              <a:t>将剧情描述（scenario）转换成剧情描述表（scenario table）</a:t>
            </a:r>
          </a:p>
          <a:p>
            <a:pPr marL="622300" indent="-622300" defTabSz="808990">
              <a:spcBef>
                <a:spcPts val="5700"/>
              </a:spcBef>
              <a:defRPr sz="5096"/>
            </a:pPr>
            <a:r>
              <a:t>将剧情描述表转换成序列图的基本方法</a:t>
            </a:r>
          </a:p>
          <a:p>
            <a:pPr marL="622300" indent="-622300" defTabSz="808990">
              <a:spcBef>
                <a:spcPts val="5700"/>
              </a:spcBef>
              <a:defRPr sz="5096"/>
            </a:pPr>
            <a:r>
              <a:t>从分析序列图到设计序列图</a:t>
            </a:r>
          </a:p>
          <a:p>
            <a:pPr marL="622300" indent="-622300" defTabSz="808990">
              <a:spcBef>
                <a:spcPts val="5700"/>
              </a:spcBef>
              <a:defRPr sz="5096"/>
            </a:pPr>
            <a:r>
              <a:t>一个完整用例的对象交互建模</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有哪些和需求相关的人员？</a:t>
            </a:r>
          </a:p>
        </p:txBody>
      </p:sp>
      <p:sp>
        <p:nvSpPr>
          <p:cNvPr id="175" name="Shape 175"/>
          <p:cNvSpPr/>
          <p:nvPr>
            <p:ph type="body" idx="1"/>
          </p:nvPr>
        </p:nvSpPr>
        <p:spPr>
          <a:prstGeom prst="rect">
            <a:avLst/>
          </a:prstGeom>
        </p:spPr>
        <p:txBody>
          <a:bodyPr/>
          <a:lstStyle/>
          <a:p>
            <a:pPr marL="527050" indent="-527050" defTabSz="685165">
              <a:spcBef>
                <a:spcPts val="4800"/>
              </a:spcBef>
              <a:defRPr sz="4316"/>
            </a:pPr>
            <a:r>
              <a:t>Clients: pay for the software to be developed</a:t>
            </a:r>
          </a:p>
          <a:p>
            <a:pPr marL="527050" indent="-527050" defTabSz="685165">
              <a:spcBef>
                <a:spcPts val="4800"/>
              </a:spcBef>
              <a:defRPr sz="4316"/>
            </a:pPr>
            <a:r>
              <a:t>Customers: buy the software after it is developed</a:t>
            </a:r>
          </a:p>
          <a:p>
            <a:pPr marL="527050" indent="-527050" defTabSz="685165">
              <a:spcBef>
                <a:spcPts val="4800"/>
              </a:spcBef>
              <a:defRPr sz="4316"/>
            </a:pPr>
            <a:r>
              <a:t>Users: use the system</a:t>
            </a:r>
          </a:p>
          <a:p>
            <a:pPr marL="527050" indent="-527050" defTabSz="685165">
              <a:spcBef>
                <a:spcPts val="4800"/>
              </a:spcBef>
              <a:defRPr sz="4316"/>
            </a:pPr>
            <a:r>
              <a:t>Domain experts: familiar with the problem that the software must automate</a:t>
            </a:r>
          </a:p>
          <a:p>
            <a:pPr marL="527050" indent="-527050" defTabSz="685165">
              <a:spcBef>
                <a:spcPts val="4800"/>
              </a:spcBef>
              <a:defRPr sz="4316"/>
            </a:pPr>
            <a:r>
              <a:t>Market Researchers: conduct surveys to determine future trends and potential customers</a:t>
            </a:r>
          </a:p>
          <a:p>
            <a:pPr marL="527050" indent="-527050" defTabSz="685165">
              <a:spcBef>
                <a:spcPts val="4800"/>
              </a:spcBef>
              <a:defRPr sz="4316"/>
            </a:pPr>
            <a:r>
              <a:t>Lawyers or auditors: familiar with government, safety, or legal requirements</a:t>
            </a:r>
          </a:p>
          <a:p>
            <a:pPr marL="527050" indent="-527050" defTabSz="685165">
              <a:spcBef>
                <a:spcPts val="4800"/>
              </a:spcBef>
              <a:defRPr sz="4316"/>
            </a:pPr>
            <a:r>
              <a:t>Software engineers or other technology experts</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Shape 536"/>
          <p:cNvSpPr/>
          <p:nvPr>
            <p:ph type="title"/>
          </p:nvPr>
        </p:nvSpPr>
        <p:spPr>
          <a:prstGeom prst="rect">
            <a:avLst/>
          </a:prstGeom>
        </p:spPr>
        <p:txBody>
          <a:bodyPr/>
          <a:lstStyle/>
          <a:p>
            <a:pPr/>
            <a:r>
              <a:t>对象交互建模的基本步骤</a:t>
            </a:r>
          </a:p>
        </p:txBody>
      </p:sp>
      <p:sp>
        <p:nvSpPr>
          <p:cNvPr id="537" name="Shape 537"/>
          <p:cNvSpPr/>
          <p:nvPr>
            <p:ph type="body" idx="1"/>
          </p:nvPr>
        </p:nvSpPr>
        <p:spPr>
          <a:prstGeom prst="rect">
            <a:avLst/>
          </a:prstGeom>
        </p:spPr>
        <p:txBody>
          <a:bodyPr/>
          <a:lstStyle/>
          <a:p>
            <a:pPr marL="552450" indent="-552450" defTabSz="718184">
              <a:spcBef>
                <a:spcPts val="5100"/>
              </a:spcBef>
              <a:defRPr sz="4524"/>
            </a:pPr>
            <a:r>
              <a:t>为了完成扩展用例中的业务过程关键步骤，对象交互建模（Object Interaction Modeling）具体给出了对象之间具体是如何交互的。对象交互建模和扩展用例具有内在的衔接关系，扩展用例是描述参与者和用例之间一步一步的互动过程，而对象交互建模进一步深入到扩展用例中的关键步骤，通过描述用例内部不同对象之间一步一步的互动过程来清晰地描述业务过程中的关键步骤是如何被执行的。</a:t>
            </a:r>
          </a:p>
          <a:p>
            <a:pPr marL="552450" indent="-552450" defTabSz="718184">
              <a:spcBef>
                <a:spcPts val="5100"/>
              </a:spcBef>
              <a:defRPr sz="4524"/>
            </a:pPr>
            <a:r>
              <a:t>扩展用例需要借助于一个两列的表格来描述；对象交互建模需要借助于剧情描述（scenario）和剧情描述表（scenario table）。剧情描述（scenario）是一种不是特别严格的、非形式化的文字描述方式，用来一步一步地描述对象交互的过程；剧情描述表（scenario table）是通过一个五列的表格更严格一些的形式要求进一步将对象交互过程组织起来，这样有利于将对象交互的过程转换成序列图。</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ph type="title"/>
          </p:nvPr>
        </p:nvSpPr>
        <p:spPr>
          <a:prstGeom prst="rect">
            <a:avLst/>
          </a:prstGeom>
        </p:spPr>
        <p:txBody>
          <a:bodyPr/>
          <a:lstStyle/>
          <a:p>
            <a:pPr/>
            <a:r>
              <a:t>对象交互建模的基本步骤</a:t>
            </a:r>
          </a:p>
        </p:txBody>
      </p:sp>
      <p:sp>
        <p:nvSpPr>
          <p:cNvPr id="540" name="Shape 540"/>
          <p:cNvSpPr/>
          <p:nvPr>
            <p:ph type="body" idx="1"/>
          </p:nvPr>
        </p:nvSpPr>
        <p:spPr>
          <a:prstGeom prst="rect">
            <a:avLst/>
          </a:prstGeom>
        </p:spPr>
        <p:txBody>
          <a:bodyPr/>
          <a:lstStyle/>
          <a:p>
            <a:pPr marL="444500" indent="-444500" defTabSz="577850">
              <a:spcBef>
                <a:spcPts val="4100"/>
              </a:spcBef>
              <a:defRPr sz="3639"/>
            </a:pPr>
            <a:r>
              <a:t>具体来说对象交互建模的基本步骤就是在扩展用例的基础上完成如下步骤：</a:t>
            </a:r>
          </a:p>
          <a:p>
            <a:pPr marL="444500" indent="-444500" defTabSz="577850">
              <a:spcBef>
                <a:spcPts val="4100"/>
              </a:spcBef>
              <a:defRPr sz="3639"/>
            </a:pPr>
            <a:r>
              <a:t>第一步，在扩展用例中右侧一列中找出关键步骤（nontrivial steps）。关键步骤是那些需要在背后进行业务过程处理的步骤，而不是仅仅在表现层（presentation layer, i.e., the Graphical User Interface or GUI）与参与者进行用户接口层面交互的琐碎步骤。</a:t>
            </a:r>
          </a:p>
          <a:p>
            <a:pPr marL="444500" indent="-444500" defTabSz="577850">
              <a:spcBef>
                <a:spcPts val="4100"/>
              </a:spcBef>
              <a:defRPr sz="3639"/>
            </a:pPr>
            <a:r>
              <a:t>第二步，对于每一个关键步骤，从关键步骤在扩展用例两列表格中的左侧作为开始，完成剧情描述（scenario），描述一步一步的对象交互过程，直到执行完该关键步骤。</a:t>
            </a:r>
          </a:p>
          <a:p>
            <a:pPr marL="444500" indent="-444500" defTabSz="577850">
              <a:spcBef>
                <a:spcPts val="4100"/>
              </a:spcBef>
              <a:defRPr sz="3639"/>
            </a:pPr>
            <a:r>
              <a:t>第三步，如果需要的话，将剧情描述（scenario）进一步转换成剧情描述表（scenario table）。</a:t>
            </a:r>
          </a:p>
          <a:p>
            <a:pPr marL="444500" indent="-444500" defTabSz="577850">
              <a:spcBef>
                <a:spcPts val="4100"/>
              </a:spcBef>
              <a:defRPr sz="3639"/>
            </a:pPr>
            <a:r>
              <a:t>第四步，将剧情描述（scenario）或剧情描述表（scenario table）转换成序列图。</a:t>
            </a:r>
          </a:p>
          <a:p>
            <a:pPr marL="444500" indent="-444500" defTabSz="577850">
              <a:spcBef>
                <a:spcPts val="4100"/>
              </a:spcBef>
              <a:defRPr sz="3639"/>
            </a:pPr>
            <a:r>
              <a:t>对象交互建模的四个基本步骤以某个用例的扩展用例为输入，中间借助业务领域知识及业务领域建模中的相关对象、属性等，最终产出结果为序列图。</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title"/>
          </p:nvPr>
        </p:nvSpPr>
        <p:spPr>
          <a:prstGeom prst="rect">
            <a:avLst/>
          </a:prstGeom>
        </p:spPr>
        <p:txBody>
          <a:bodyPr/>
          <a:lstStyle>
            <a:lvl1pPr defTabSz="676909">
              <a:defRPr sz="9184"/>
            </a:lvl1pPr>
          </a:lstStyle>
          <a:p>
            <a:pPr/>
            <a:r>
              <a:t>找出关键步骤进行剧情描述（scenario）</a:t>
            </a:r>
          </a:p>
        </p:txBody>
      </p:sp>
      <p:sp>
        <p:nvSpPr>
          <p:cNvPr id="543" name="Shape 543"/>
          <p:cNvSpPr/>
          <p:nvPr>
            <p:ph type="body" sz="half" idx="1"/>
          </p:nvPr>
        </p:nvSpPr>
        <p:spPr>
          <a:xfrm>
            <a:off x="1689100" y="3238500"/>
            <a:ext cx="7415491" cy="9207500"/>
          </a:xfrm>
          <a:prstGeom prst="rect">
            <a:avLst/>
          </a:prstGeom>
        </p:spPr>
        <p:txBody>
          <a:bodyPr/>
          <a:lstStyle/>
          <a:p>
            <a:pPr marL="622300" indent="-622300" defTabSz="808990">
              <a:spcBef>
                <a:spcPts val="5700"/>
              </a:spcBef>
              <a:defRPr sz="5096"/>
            </a:pPr>
            <a:r>
              <a:t>关键步骤是哪些需要在背后进行业务过程处理的步骤</a:t>
            </a:r>
          </a:p>
          <a:p>
            <a:pPr marL="622300" indent="-622300" defTabSz="808990">
              <a:spcBef>
                <a:spcPts val="5700"/>
              </a:spcBef>
              <a:defRPr sz="5096"/>
            </a:pPr>
            <a:r>
              <a:t>不是仅仅在表现层（presentation layer, i.e., the Graphical User Interface or GUI）与参与者进行用户接口层面交互的琐碎步骤。</a:t>
            </a:r>
          </a:p>
        </p:txBody>
      </p:sp>
      <p:pic>
        <p:nvPicPr>
          <p:cNvPr id="544" name="pasted-image.tiff"/>
          <p:cNvPicPr>
            <a:picLocks noChangeAspect="1"/>
          </p:cNvPicPr>
          <p:nvPr/>
        </p:nvPicPr>
        <p:blipFill>
          <a:blip r:embed="rId2">
            <a:extLst/>
          </a:blip>
          <a:stretch>
            <a:fillRect/>
          </a:stretch>
        </p:blipFill>
        <p:spPr>
          <a:xfrm>
            <a:off x="9370845" y="3099238"/>
            <a:ext cx="14638329" cy="9486024"/>
          </a:xfrm>
          <a:prstGeom prst="rect">
            <a:avLst/>
          </a:prstGeom>
          <a:ln w="12700">
            <a:miter lim="400000"/>
          </a:ln>
        </p:spPr>
      </p:pic>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46" name="pasted-image.tiff"/>
          <p:cNvPicPr>
            <a:picLocks noChangeAspect="1"/>
          </p:cNvPicPr>
          <p:nvPr/>
        </p:nvPicPr>
        <p:blipFill>
          <a:blip r:embed="rId2">
            <a:extLst/>
          </a:blip>
          <a:stretch>
            <a:fillRect/>
          </a:stretch>
        </p:blipFill>
        <p:spPr>
          <a:xfrm>
            <a:off x="8145757" y="2923632"/>
            <a:ext cx="16533997" cy="10573778"/>
          </a:xfrm>
          <a:prstGeom prst="rect">
            <a:avLst/>
          </a:prstGeom>
          <a:ln w="12700">
            <a:miter lim="400000"/>
          </a:ln>
        </p:spPr>
      </p:pic>
      <p:sp>
        <p:nvSpPr>
          <p:cNvPr id="547" name="Shape 547"/>
          <p:cNvSpPr/>
          <p:nvPr>
            <p:ph type="title"/>
          </p:nvPr>
        </p:nvSpPr>
        <p:spPr>
          <a:prstGeom prst="rect">
            <a:avLst/>
          </a:prstGeom>
        </p:spPr>
        <p:txBody>
          <a:bodyPr/>
          <a:lstStyle>
            <a:lvl1pPr defTabSz="676909">
              <a:defRPr sz="9184"/>
            </a:lvl1pPr>
          </a:lstStyle>
          <a:p>
            <a:pPr/>
            <a:r>
              <a:t>找出关键步骤进行剧情描述（scenario）</a:t>
            </a:r>
          </a:p>
        </p:txBody>
      </p:sp>
      <p:sp>
        <p:nvSpPr>
          <p:cNvPr id="548" name="Shape 548"/>
          <p:cNvSpPr/>
          <p:nvPr>
            <p:ph type="body" sz="half" idx="1"/>
          </p:nvPr>
        </p:nvSpPr>
        <p:spPr>
          <a:xfrm>
            <a:off x="1010466" y="3244850"/>
            <a:ext cx="7415491" cy="9207500"/>
          </a:xfrm>
          <a:prstGeom prst="rect">
            <a:avLst/>
          </a:prstGeom>
        </p:spPr>
        <p:txBody>
          <a:bodyPr/>
          <a:lstStyle>
            <a:lvl1pPr marL="520700" indent="-520700" defTabSz="676909">
              <a:spcBef>
                <a:spcPts val="4800"/>
              </a:spcBef>
              <a:defRPr sz="4264"/>
            </a:lvl1pPr>
          </a:lstStyle>
          <a:p>
            <a:pPr/>
            <a:r>
              <a:t>每一句剧情描述（scenario）的语句都是一个“主-谓-宾”结构，外加谓语动词可能需要的其他对象。主语是主体（subject），谓语动词是主体的行为（action of the subject），宾语是主体行为的作用对象（object acted upon），外加主体行为可能还需要的其他对象或数据（other objects/data）。</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Shape 550"/>
          <p:cNvSpPr/>
          <p:nvPr>
            <p:ph type="title"/>
          </p:nvPr>
        </p:nvSpPr>
        <p:spPr>
          <a:prstGeom prst="rect">
            <a:avLst/>
          </a:prstGeom>
        </p:spPr>
        <p:txBody>
          <a:bodyPr/>
          <a:lstStyle/>
          <a:p>
            <a:pPr/>
            <a:r>
              <a:t>将剧情描述转换成剧情描述表</a:t>
            </a:r>
          </a:p>
        </p:txBody>
      </p:sp>
      <p:sp>
        <p:nvSpPr>
          <p:cNvPr id="551" name="Shape 551"/>
          <p:cNvSpPr/>
          <p:nvPr>
            <p:ph type="body" sz="half" idx="1"/>
          </p:nvPr>
        </p:nvSpPr>
        <p:spPr>
          <a:xfrm>
            <a:off x="1689100" y="3238500"/>
            <a:ext cx="7846492" cy="9207500"/>
          </a:xfrm>
          <a:prstGeom prst="rect">
            <a:avLst/>
          </a:prstGeom>
        </p:spPr>
        <p:txBody>
          <a:bodyPr/>
          <a:lstStyle>
            <a:lvl1pPr marL="482600" indent="-482600" defTabSz="627379">
              <a:spcBef>
                <a:spcPts val="4400"/>
              </a:spcBef>
              <a:defRPr sz="3952"/>
            </a:lvl1pPr>
          </a:lstStyle>
          <a:p>
            <a:pPr/>
            <a:r>
              <a:t>将剧情描述（scenario）组织成五列表格方式的剧情描述表（scenario table）有助于将剧情描述（scenario）转换成序列图。按照编号、主语、谓语动词、谓语动词所需的其他对象，以及位于动词所作用的对象宾语组成五列表格方式的剧情描述表（scenario table）。如下五列表格方式的剧情描述表（scenario table）即为上面扩展用例中第4步是关键步骤的剧情描述（scenario）转换而来。</a:t>
            </a:r>
          </a:p>
        </p:txBody>
      </p:sp>
      <p:pic>
        <p:nvPicPr>
          <p:cNvPr id="552" name="pasted-image.tiff"/>
          <p:cNvPicPr>
            <a:picLocks noChangeAspect="1"/>
          </p:cNvPicPr>
          <p:nvPr/>
        </p:nvPicPr>
        <p:blipFill>
          <a:blip r:embed="rId2">
            <a:extLst/>
          </a:blip>
          <a:stretch>
            <a:fillRect/>
          </a:stretch>
        </p:blipFill>
        <p:spPr>
          <a:xfrm>
            <a:off x="10054890" y="3074399"/>
            <a:ext cx="13432365" cy="10203432"/>
          </a:xfrm>
          <a:prstGeom prst="rect">
            <a:avLst/>
          </a:prstGeom>
          <a:ln w="12700">
            <a:miter lim="400000"/>
          </a:ln>
        </p:spPr>
      </p:pic>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title"/>
          </p:nvPr>
        </p:nvSpPr>
        <p:spPr>
          <a:prstGeom prst="rect">
            <a:avLst/>
          </a:prstGeom>
        </p:spPr>
        <p:txBody>
          <a:bodyPr/>
          <a:lstStyle/>
          <a:p>
            <a:pPr/>
            <a:r>
              <a:t>组织编排剧情的基本指导原则</a:t>
            </a:r>
          </a:p>
        </p:txBody>
      </p:sp>
      <p:sp>
        <p:nvSpPr>
          <p:cNvPr id="555" name="Shape 555"/>
          <p:cNvSpPr/>
          <p:nvPr>
            <p:ph type="body" idx="1"/>
          </p:nvPr>
        </p:nvSpPr>
        <p:spPr>
          <a:prstGeom prst="rect">
            <a:avLst/>
          </a:prstGeom>
        </p:spPr>
        <p:txBody>
          <a:bodyPr/>
          <a:lstStyle/>
          <a:p>
            <a:pPr/>
            <a:r>
              <a:t>	•	KISS原则（Keep it simple and stupid），保持剧情足够简洁，将细节问题留给编码阶段；</a:t>
            </a:r>
          </a:p>
          <a:p>
            <a:pPr/>
            <a:r>
              <a:t>	•	优先描述正常剧情，假定所有事情都按预期进行，将异常处理留给编码阶段；</a:t>
            </a:r>
          </a:p>
          <a:p>
            <a:pPr/>
            <a:r>
              <a:t>	•	如果需要的话描述正常剧情的多个不同可选流程，以增强设计和编码阶段的灵活性；</a:t>
            </a:r>
          </a:p>
          <a:p>
            <a:pPr/>
            <a:r>
              <a:t>	•	有时需要为正常剧情构建一个原型来验证设计的流程是否可行。</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Shape 557"/>
          <p:cNvSpPr/>
          <p:nvPr>
            <p:ph type="title"/>
          </p:nvPr>
        </p:nvSpPr>
        <p:spPr>
          <a:prstGeom prst="rect">
            <a:avLst/>
          </a:prstGeom>
        </p:spPr>
        <p:txBody>
          <a:bodyPr/>
          <a:lstStyle>
            <a:lvl1pPr defTabSz="709930">
              <a:defRPr sz="9632"/>
            </a:lvl1pPr>
          </a:lstStyle>
          <a:p>
            <a:pPr/>
            <a:r>
              <a:t>将剧情描述表转换成序列图的基本方法</a:t>
            </a:r>
          </a:p>
        </p:txBody>
      </p:sp>
      <p:sp>
        <p:nvSpPr>
          <p:cNvPr id="558" name="Shape 558"/>
          <p:cNvSpPr/>
          <p:nvPr>
            <p:ph type="body" idx="1"/>
          </p:nvPr>
        </p:nvSpPr>
        <p:spPr>
          <a:prstGeom prst="rect">
            <a:avLst/>
          </a:prstGeom>
        </p:spPr>
        <p:txBody>
          <a:bodyPr/>
          <a:lstStyle/>
          <a:p>
            <a:pPr/>
            <a:r>
              <a:t>情形一：主体（Subject）是一个参与者（Actor）</a:t>
            </a:r>
          </a:p>
          <a:p>
            <a:pPr/>
            <a:r>
              <a:t>情形二：主体（Subject）是一个对象（Object）</a:t>
            </a:r>
          </a:p>
          <a:p>
            <a:pPr/>
            <a:r>
              <a:t>情形三：主体（Subject）需要接收返回值的情形</a:t>
            </a:r>
          </a:p>
          <a:p>
            <a:pPr/>
            <a:r>
              <a:t>情形四：主体（Subject）和主体行为的作用对象（object acted upon）是同一个对象的情形</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title"/>
          </p:nvPr>
        </p:nvSpPr>
        <p:spPr>
          <a:xfrm>
            <a:off x="6432550" y="546100"/>
            <a:ext cx="13989050" cy="2289175"/>
          </a:xfrm>
          <a:prstGeom prst="rect">
            <a:avLst/>
          </a:prstGeom>
        </p:spPr>
        <p:txBody>
          <a:bodyPr/>
          <a:lstStyle>
            <a:lvl1pPr algn="l">
              <a:defRPr sz="6400"/>
            </a:lvl1pPr>
          </a:lstStyle>
          <a:p>
            <a:pPr/>
            <a:r>
              <a:t>From Scenario Table to Sequence Diagram</a:t>
            </a:r>
          </a:p>
        </p:txBody>
      </p:sp>
      <p:sp>
        <p:nvSpPr>
          <p:cNvPr id="561" name="Shape 561"/>
          <p:cNvSpPr/>
          <p:nvPr/>
        </p:nvSpPr>
        <p:spPr>
          <a:xfrm>
            <a:off x="4597400" y="3400425"/>
            <a:ext cx="6923783" cy="5753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4000">
                <a:latin typeface="Times New Roman"/>
                <a:ea typeface="Times New Roman"/>
                <a:cs typeface="Times New Roman"/>
                <a:sym typeface="Times New Roman"/>
              </a:defRPr>
            </a:lvl1pPr>
          </a:lstStyle>
          <a:p>
            <a:pPr/>
            <a:r>
              <a:t>for each line of the scenario table:</a:t>
            </a:r>
          </a:p>
        </p:txBody>
      </p:sp>
      <p:sp>
        <p:nvSpPr>
          <p:cNvPr id="562" name="Shape 562"/>
          <p:cNvSpPr/>
          <p:nvPr/>
        </p:nvSpPr>
        <p:spPr>
          <a:xfrm>
            <a:off x="5143500" y="4391025"/>
            <a:ext cx="5416154" cy="5753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828800">
              <a:defRPr sz="4000">
                <a:latin typeface="Times New Roman"/>
                <a:ea typeface="Times New Roman"/>
                <a:cs typeface="Times New Roman"/>
                <a:sym typeface="Times New Roman"/>
              </a:defRPr>
            </a:lvl1pPr>
          </a:lstStyle>
          <a:p>
            <a:pPr/>
            <a:r>
              <a:t>Case 1: subject is an Actor</a:t>
            </a:r>
          </a:p>
        </p:txBody>
      </p:sp>
      <p:grpSp>
        <p:nvGrpSpPr>
          <p:cNvPr id="579" name="Group 579"/>
          <p:cNvGrpSpPr/>
          <p:nvPr/>
        </p:nvGrpSpPr>
        <p:grpSpPr>
          <a:xfrm>
            <a:off x="11976099" y="2965449"/>
            <a:ext cx="8569326" cy="3432177"/>
            <a:chOff x="0" y="0"/>
            <a:chExt cx="8569325" cy="3432175"/>
          </a:xfrm>
        </p:grpSpPr>
        <p:sp>
          <p:nvSpPr>
            <p:cNvPr id="563" name="Shape 563"/>
            <p:cNvSpPr/>
            <p:nvPr/>
          </p:nvSpPr>
          <p:spPr>
            <a:xfrm>
              <a:off x="-1" y="2219323"/>
              <a:ext cx="1169344"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a:latin typeface="Times New Roman"/>
                  <a:ea typeface="Times New Roman"/>
                  <a:cs typeface="Times New Roman"/>
                  <a:sym typeface="Times New Roman"/>
                </a:defRPr>
              </a:lvl1pPr>
            </a:lstStyle>
            <a:p>
              <a:pPr/>
              <a:r>
                <a:t>Actor</a:t>
              </a:r>
            </a:p>
          </p:txBody>
        </p:sp>
        <p:sp>
          <p:nvSpPr>
            <p:cNvPr id="564" name="Shape 564"/>
            <p:cNvSpPr/>
            <p:nvPr/>
          </p:nvSpPr>
          <p:spPr>
            <a:xfrm>
              <a:off x="314323" y="850899"/>
              <a:ext cx="492127" cy="488951"/>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565" name="Shape 565"/>
            <p:cNvSpPr/>
            <p:nvPr/>
          </p:nvSpPr>
          <p:spPr>
            <a:xfrm>
              <a:off x="177799" y="1603373"/>
              <a:ext cx="812801" cy="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66" name="Shape 566"/>
            <p:cNvSpPr/>
            <p:nvPr/>
          </p:nvSpPr>
          <p:spPr>
            <a:xfrm flipH="1">
              <a:off x="590549" y="1355723"/>
              <a:ext cx="3" cy="63817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67" name="Shape 567"/>
            <p:cNvSpPr/>
            <p:nvPr/>
          </p:nvSpPr>
          <p:spPr>
            <a:xfrm flipH="1">
              <a:off x="330199" y="2012949"/>
              <a:ext cx="260351" cy="30162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68" name="Shape 568"/>
            <p:cNvSpPr/>
            <p:nvPr/>
          </p:nvSpPr>
          <p:spPr>
            <a:xfrm>
              <a:off x="590549" y="1987549"/>
              <a:ext cx="257177" cy="30162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69" name="Shape 569"/>
            <p:cNvSpPr/>
            <p:nvPr/>
          </p:nvSpPr>
          <p:spPr>
            <a:xfrm>
              <a:off x="3416299" y="104773"/>
              <a:ext cx="3736629"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:object acted upon</a:t>
              </a:r>
            </a:p>
          </p:txBody>
        </p:sp>
        <p:sp>
          <p:nvSpPr>
            <p:cNvPr id="570" name="Shape 570"/>
            <p:cNvSpPr/>
            <p:nvPr/>
          </p:nvSpPr>
          <p:spPr>
            <a:xfrm>
              <a:off x="3178173" y="-1"/>
              <a:ext cx="4083053" cy="863601"/>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571" name="Shape 571"/>
            <p:cNvSpPr/>
            <p:nvPr/>
          </p:nvSpPr>
          <p:spPr>
            <a:xfrm>
              <a:off x="5092699" y="1203323"/>
              <a:ext cx="149227" cy="1692277"/>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572" name="Shape 572"/>
            <p:cNvSpPr/>
            <p:nvPr/>
          </p:nvSpPr>
          <p:spPr>
            <a:xfrm>
              <a:off x="965199" y="1863723"/>
              <a:ext cx="4095753" cy="3"/>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73" name="Shape 573"/>
            <p:cNvSpPr/>
            <p:nvPr/>
          </p:nvSpPr>
          <p:spPr>
            <a:xfrm>
              <a:off x="2009773" y="1946273"/>
              <a:ext cx="2374703"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l" defTabSz="1828800">
                <a:defRPr sz="3200">
                  <a:latin typeface="Times New Roman"/>
                  <a:ea typeface="Times New Roman"/>
                  <a:cs typeface="Times New Roman"/>
                  <a:sym typeface="Times New Roman"/>
                </a:defRPr>
              </a:pPr>
              <a:r>
                <a:t>action + other </a:t>
              </a:r>
            </a:p>
            <a:p>
              <a:pPr algn="l" defTabSz="1828800">
                <a:defRPr sz="3200">
                  <a:latin typeface="Times New Roman"/>
                  <a:ea typeface="Times New Roman"/>
                  <a:cs typeface="Times New Roman"/>
                  <a:sym typeface="Times New Roman"/>
                </a:defRPr>
              </a:pPr>
              <a:r>
                <a:t>objects/data</a:t>
              </a:r>
            </a:p>
          </p:txBody>
        </p:sp>
        <p:sp>
          <p:nvSpPr>
            <p:cNvPr id="574" name="Shape 574"/>
            <p:cNvSpPr/>
            <p:nvPr/>
          </p:nvSpPr>
          <p:spPr>
            <a:xfrm>
              <a:off x="5178423" y="869949"/>
              <a:ext cx="3" cy="317503"/>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pic>
          <p:nvPicPr>
            <p:cNvPr id="575" name="image.png"/>
            <p:cNvPicPr>
              <a:picLocks noChangeAspect="1"/>
            </p:cNvPicPr>
            <p:nvPr/>
          </p:nvPicPr>
          <p:blipFill>
            <a:blip r:embed="rId2">
              <a:extLst/>
            </a:blip>
            <a:stretch>
              <a:fillRect/>
            </a:stretch>
          </p:blipFill>
          <p:spPr>
            <a:xfrm>
              <a:off x="6654799" y="1749423"/>
              <a:ext cx="1914526" cy="1136653"/>
            </a:xfrm>
            <a:prstGeom prst="rect">
              <a:avLst/>
            </a:prstGeom>
            <a:ln w="12700" cap="flat">
              <a:noFill/>
              <a:miter lim="400000"/>
            </a:ln>
            <a:effectLst/>
          </p:spPr>
        </p:pic>
        <p:sp>
          <p:nvSpPr>
            <p:cNvPr id="576" name="Shape 576"/>
            <p:cNvSpPr/>
            <p:nvPr/>
          </p:nvSpPr>
          <p:spPr>
            <a:xfrm>
              <a:off x="6743699" y="1755773"/>
              <a:ext cx="1784351"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l" defTabSz="1828800">
                <a:defRPr sz="3200">
                  <a:latin typeface="Times New Roman"/>
                  <a:ea typeface="Times New Roman"/>
                  <a:cs typeface="Times New Roman"/>
                  <a:sym typeface="Times New Roman"/>
                </a:defRPr>
              </a:pPr>
              <a:r>
                <a:t>object</a:t>
              </a:r>
            </a:p>
            <a:p>
              <a:pPr algn="l" defTabSz="1828800">
                <a:defRPr sz="3200">
                  <a:latin typeface="Times New Roman"/>
                  <a:ea typeface="Times New Roman"/>
                  <a:cs typeface="Times New Roman"/>
                  <a:sym typeface="Times New Roman"/>
                </a:defRPr>
              </a:pPr>
              <a:r>
                <a:t>acted upon</a:t>
              </a:r>
            </a:p>
          </p:txBody>
        </p:sp>
        <p:sp>
          <p:nvSpPr>
            <p:cNvPr id="577" name="Shape 577"/>
            <p:cNvSpPr/>
            <p:nvPr/>
          </p:nvSpPr>
          <p:spPr>
            <a:xfrm>
              <a:off x="6299199" y="885823"/>
              <a:ext cx="504827" cy="876303"/>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78" name="Shape 578"/>
            <p:cNvSpPr/>
            <p:nvPr/>
          </p:nvSpPr>
          <p:spPr>
            <a:xfrm>
              <a:off x="5156199" y="2927349"/>
              <a:ext cx="1" cy="504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593" name="Group 593"/>
          <p:cNvGrpSpPr/>
          <p:nvPr/>
        </p:nvGrpSpPr>
        <p:grpSpPr>
          <a:xfrm>
            <a:off x="10026650" y="10337799"/>
            <a:ext cx="6677025" cy="3432177"/>
            <a:chOff x="0" y="0"/>
            <a:chExt cx="6677024" cy="3432175"/>
          </a:xfrm>
        </p:grpSpPr>
        <p:sp>
          <p:nvSpPr>
            <p:cNvPr id="580" name="Shape 580"/>
            <p:cNvSpPr/>
            <p:nvPr/>
          </p:nvSpPr>
          <p:spPr>
            <a:xfrm>
              <a:off x="0" y="2219323"/>
              <a:ext cx="1206377"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a:latin typeface="Times New Roman"/>
                  <a:ea typeface="Times New Roman"/>
                  <a:cs typeface="Times New Roman"/>
                  <a:sym typeface="Times New Roman"/>
                </a:defRPr>
              </a:lvl1pPr>
            </a:lstStyle>
            <a:p>
              <a:pPr/>
              <a:r>
                <a:t>Patron</a:t>
              </a:r>
            </a:p>
          </p:txBody>
        </p:sp>
        <p:sp>
          <p:nvSpPr>
            <p:cNvPr id="581" name="Shape 581"/>
            <p:cNvSpPr/>
            <p:nvPr/>
          </p:nvSpPr>
          <p:spPr>
            <a:xfrm>
              <a:off x="314324" y="850899"/>
              <a:ext cx="492126" cy="488951"/>
            </a:xfrm>
            <a:prstGeom prst="ellipse">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582" name="Shape 582"/>
            <p:cNvSpPr/>
            <p:nvPr/>
          </p:nvSpPr>
          <p:spPr>
            <a:xfrm>
              <a:off x="177800" y="1603373"/>
              <a:ext cx="812800" cy="3"/>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83" name="Shape 583"/>
            <p:cNvSpPr/>
            <p:nvPr/>
          </p:nvSpPr>
          <p:spPr>
            <a:xfrm flipH="1">
              <a:off x="590549" y="1355723"/>
              <a:ext cx="3" cy="63817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84" name="Shape 584"/>
            <p:cNvSpPr/>
            <p:nvPr/>
          </p:nvSpPr>
          <p:spPr>
            <a:xfrm flipH="1">
              <a:off x="330200" y="2012949"/>
              <a:ext cx="260350" cy="30162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85" name="Shape 585"/>
            <p:cNvSpPr/>
            <p:nvPr/>
          </p:nvSpPr>
          <p:spPr>
            <a:xfrm>
              <a:off x="590550" y="1987549"/>
              <a:ext cx="257176" cy="301627"/>
            </a:xfrm>
            <a:prstGeom prst="line">
              <a:avLst/>
            </a:prstGeom>
            <a:noFill/>
            <a:ln w="254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86" name="Shape 586"/>
            <p:cNvSpPr/>
            <p:nvPr/>
          </p:nvSpPr>
          <p:spPr>
            <a:xfrm>
              <a:off x="3822697" y="104773"/>
              <a:ext cx="2706242"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card scanner:</a:t>
              </a:r>
            </a:p>
          </p:txBody>
        </p:sp>
        <p:sp>
          <p:nvSpPr>
            <p:cNvPr id="587" name="Shape 587"/>
            <p:cNvSpPr/>
            <p:nvPr/>
          </p:nvSpPr>
          <p:spPr>
            <a:xfrm>
              <a:off x="3584573" y="-1"/>
              <a:ext cx="3092452" cy="863601"/>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588" name="Shape 588"/>
            <p:cNvSpPr/>
            <p:nvPr/>
          </p:nvSpPr>
          <p:spPr>
            <a:xfrm>
              <a:off x="5092699" y="1203323"/>
              <a:ext cx="149227" cy="1692277"/>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589" name="Shape 589"/>
            <p:cNvSpPr/>
            <p:nvPr/>
          </p:nvSpPr>
          <p:spPr>
            <a:xfrm>
              <a:off x="965200" y="1863723"/>
              <a:ext cx="4095752" cy="3"/>
            </a:xfrm>
            <a:prstGeom prst="line">
              <a:avLst/>
            </a:prstGeom>
            <a:noFill/>
            <a:ln w="25400" cap="flat">
              <a:solidFill>
                <a:srgbClr val="000000"/>
              </a:solidFill>
              <a:prstDash val="lgDash"/>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90" name="Shape 590"/>
            <p:cNvSpPr/>
            <p:nvPr/>
          </p:nvSpPr>
          <p:spPr>
            <a:xfrm>
              <a:off x="1597023" y="1209673"/>
              <a:ext cx="2497933" cy="452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200">
                  <a:latin typeface="Times New Roman"/>
                  <a:ea typeface="Times New Roman"/>
                  <a:cs typeface="Times New Roman"/>
                  <a:sym typeface="Times New Roman"/>
                </a:defRPr>
              </a:lvl1pPr>
            </a:lstStyle>
            <a:p>
              <a:pPr/>
              <a:r>
                <a:t>&lt;&lt;slide card&gt;&gt;</a:t>
              </a:r>
            </a:p>
          </p:txBody>
        </p:sp>
        <p:sp>
          <p:nvSpPr>
            <p:cNvPr id="591" name="Shape 591"/>
            <p:cNvSpPr/>
            <p:nvPr/>
          </p:nvSpPr>
          <p:spPr>
            <a:xfrm>
              <a:off x="5153023" y="869949"/>
              <a:ext cx="3" cy="317503"/>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592" name="Shape 592"/>
            <p:cNvSpPr/>
            <p:nvPr/>
          </p:nvSpPr>
          <p:spPr>
            <a:xfrm>
              <a:off x="5156199" y="2927349"/>
              <a:ext cx="1" cy="504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594" name="Shape 594"/>
          <p:cNvSpPr/>
          <p:nvPr/>
        </p:nvSpPr>
        <p:spPr>
          <a:xfrm>
            <a:off x="7238999" y="8559800"/>
            <a:ext cx="2657477" cy="2987675"/>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595" name="Shape 595"/>
          <p:cNvSpPr/>
          <p:nvPr/>
        </p:nvSpPr>
        <p:spPr>
          <a:xfrm>
            <a:off x="10134600" y="8537574"/>
            <a:ext cx="1946275" cy="2987677"/>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596" name="Shape 596"/>
          <p:cNvSpPr/>
          <p:nvPr/>
        </p:nvSpPr>
        <p:spPr>
          <a:xfrm>
            <a:off x="12995274" y="8702675"/>
            <a:ext cx="200027" cy="2949575"/>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597" name="Shape 597"/>
          <p:cNvSpPr/>
          <p:nvPr/>
        </p:nvSpPr>
        <p:spPr>
          <a:xfrm flipH="1">
            <a:off x="16805274" y="8562974"/>
            <a:ext cx="2311401" cy="2095502"/>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grpSp>
        <p:nvGrpSpPr>
          <p:cNvPr id="600" name="Group 600"/>
          <p:cNvGrpSpPr/>
          <p:nvPr/>
        </p:nvGrpSpPr>
        <p:grpSpPr>
          <a:xfrm>
            <a:off x="5565774" y="7396075"/>
            <a:ext cx="14443076" cy="1281200"/>
            <a:chOff x="0" y="0"/>
            <a:chExt cx="14443075" cy="1281199"/>
          </a:xfrm>
        </p:grpSpPr>
        <p:pic>
          <p:nvPicPr>
            <p:cNvPr id="598" name="image.png"/>
            <p:cNvPicPr>
              <a:picLocks noChangeAspect="1"/>
            </p:cNvPicPr>
            <p:nvPr/>
          </p:nvPicPr>
          <p:blipFill>
            <a:blip r:embed="rId3">
              <a:extLst/>
            </a:blip>
            <a:stretch>
              <a:fillRect/>
            </a:stretch>
          </p:blipFill>
          <p:spPr>
            <a:xfrm>
              <a:off x="0" y="0"/>
              <a:ext cx="14443075" cy="1281200"/>
            </a:xfrm>
            <a:prstGeom prst="rect">
              <a:avLst/>
            </a:prstGeom>
            <a:ln w="12700" cap="flat">
              <a:noFill/>
              <a:miter lim="400000"/>
            </a:ln>
            <a:effectLst/>
          </p:spPr>
        </p:pic>
        <p:sp>
          <p:nvSpPr>
            <p:cNvPr id="599" name="Shape 599"/>
            <p:cNvSpPr/>
            <p:nvPr/>
          </p:nvSpPr>
          <p:spPr>
            <a:xfrm>
              <a:off x="14443072" y="71176"/>
              <a:ext cx="3" cy="1151556"/>
            </a:xfrm>
            <a:prstGeom prst="line">
              <a:avLst/>
            </a:prstGeom>
            <a:noFill/>
            <a:ln w="38100" cap="flat">
              <a:solidFill>
                <a:srgbClr val="000000"/>
              </a:solidFill>
              <a:prstDash val="solid"/>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601" name="Shape 601"/>
          <p:cNvSpPr/>
          <p:nvPr/>
        </p:nvSpPr>
        <p:spPr>
          <a:xfrm>
            <a:off x="11125200" y="4473575"/>
            <a:ext cx="628650" cy="406400"/>
          </a:xfrm>
          <a:prstGeom prst="rightArrow">
            <a:avLst>
              <a:gd name="adj1" fmla="val 50000"/>
              <a:gd name="adj2" fmla="val 38672"/>
            </a:avLst>
          </a:prstGeom>
          <a:solidFill>
            <a:srgbClr val="FF3300"/>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6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5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32" presetID="4" grpId="4" fill="hold">
                                  <p:stCondLst>
                                    <p:cond delay="0"/>
                                  </p:stCondLst>
                                  <p:iterate type="el" backwards="0">
                                    <p:tmAbs val="0"/>
                                  </p:iterate>
                                  <p:childTnLst>
                                    <p:set>
                                      <p:cBhvr>
                                        <p:cTn id="20" fill="hold"/>
                                        <p:tgtEl>
                                          <p:spTgt spid="600"/>
                                        </p:tgtEl>
                                        <p:attrNameLst>
                                          <p:attrName>style.visibility</p:attrName>
                                        </p:attrNameLst>
                                      </p:cBhvr>
                                      <p:to>
                                        <p:strVal val="visible"/>
                                      </p:to>
                                    </p:set>
                                    <p:animEffect filter="box(out)" transition="in">
                                      <p:cBhvr>
                                        <p:cTn id="21" dur="1000"/>
                                        <p:tgtEl>
                                          <p:spTgt spid="600"/>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el" backwards="0">
                                    <p:tmAbs val="0"/>
                                  </p:iterate>
                                  <p:childTnLst>
                                    <p:set>
                                      <p:cBhvr>
                                        <p:cTn id="25" fill="hold"/>
                                        <p:tgtEl>
                                          <p:spTgt spid="59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5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7" fill="hold">
                                  <p:stCondLst>
                                    <p:cond delay="0"/>
                                  </p:stCondLst>
                                  <p:iterate type="el" backwards="0">
                                    <p:tmAbs val="0"/>
                                  </p:iterate>
                                  <p:childTnLst>
                                    <p:set>
                                      <p:cBhvr>
                                        <p:cTn id="33" fill="hold"/>
                                        <p:tgtEl>
                                          <p:spTgt spid="59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8" fill="hold">
                                  <p:stCondLst>
                                    <p:cond delay="0"/>
                                  </p:stCondLst>
                                  <p:iterate type="el" backwards="0">
                                    <p:tmAbs val="0"/>
                                  </p:iterate>
                                  <p:childTnLst>
                                    <p:set>
                                      <p:cBhvr>
                                        <p:cTn id="37" fill="hold"/>
                                        <p:tgtEl>
                                          <p:spTgt spid="59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9" fill="hold">
                                  <p:stCondLst>
                                    <p:cond delay="0"/>
                                  </p:stCondLst>
                                  <p:iterate type="el" backwards="0">
                                    <p:tmAbs val="0"/>
                                  </p:iterate>
                                  <p:childTnLst>
                                    <p:set>
                                      <p:cBhvr>
                                        <p:cTn id="41" fill="hold"/>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5" grpId="7"/>
      <p:bldP build="whole" bldLvl="1" animBg="1" rev="0" advAuto="0" spid="594" grpId="6"/>
      <p:bldP build="whole" bldLvl="1" animBg="1" rev="0" advAuto="0" spid="579" grpId="3"/>
      <p:bldP build="whole" bldLvl="1" animBg="1" rev="0" advAuto="0" spid="597" grpId="9"/>
      <p:bldP build="p" bldLvl="5" animBg="1" rev="0" advAuto="0" spid="562" grpId="1"/>
      <p:bldP build="whole" bldLvl="1" animBg="1" rev="0" advAuto="0" spid="601" grpId="2"/>
      <p:bldP build="whole" bldLvl="1" animBg="1" rev="0" advAuto="0" spid="600" grpId="4"/>
      <p:bldP build="whole" bldLvl="1" animBg="1" rev="0" advAuto="0" spid="593" grpId="5"/>
      <p:bldP build="whole" bldLvl="1" animBg="1" rev="0" advAuto="0" spid="596" grpId="8"/>
    </p:bldLst>
  </p:timing>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Shape 603"/>
          <p:cNvSpPr/>
          <p:nvPr>
            <p:ph type="title"/>
          </p:nvPr>
        </p:nvSpPr>
        <p:spPr>
          <a:xfrm>
            <a:off x="6432550" y="546100"/>
            <a:ext cx="13989050" cy="2289175"/>
          </a:xfrm>
          <a:prstGeom prst="rect">
            <a:avLst/>
          </a:prstGeom>
        </p:spPr>
        <p:txBody>
          <a:bodyPr/>
          <a:lstStyle>
            <a:lvl1pPr algn="l">
              <a:defRPr sz="6400"/>
            </a:lvl1pPr>
          </a:lstStyle>
          <a:p>
            <a:pPr/>
            <a:r>
              <a:t>From Scenario Table to Sequence Diagram</a:t>
            </a:r>
          </a:p>
        </p:txBody>
      </p:sp>
      <p:sp>
        <p:nvSpPr>
          <p:cNvPr id="604" name="Shape 604"/>
          <p:cNvSpPr/>
          <p:nvPr/>
        </p:nvSpPr>
        <p:spPr>
          <a:xfrm>
            <a:off x="4318000" y="3028950"/>
            <a:ext cx="3844925" cy="11722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828800">
              <a:defRPr sz="4000">
                <a:latin typeface="Times New Roman"/>
                <a:ea typeface="Times New Roman"/>
                <a:cs typeface="Times New Roman"/>
                <a:sym typeface="Times New Roman"/>
              </a:defRPr>
            </a:lvl1pPr>
          </a:lstStyle>
          <a:p>
            <a:pPr/>
            <a:r>
              <a:t>Case 2: subject is an object</a:t>
            </a:r>
          </a:p>
        </p:txBody>
      </p:sp>
      <p:grpSp>
        <p:nvGrpSpPr>
          <p:cNvPr id="620" name="Group 620"/>
          <p:cNvGrpSpPr/>
          <p:nvPr/>
        </p:nvGrpSpPr>
        <p:grpSpPr>
          <a:xfrm>
            <a:off x="9674224" y="1958974"/>
            <a:ext cx="10312402" cy="3422651"/>
            <a:chOff x="0" y="0"/>
            <a:chExt cx="10312400" cy="3422650"/>
          </a:xfrm>
        </p:grpSpPr>
        <p:sp>
          <p:nvSpPr>
            <p:cNvPr id="605" name="Shape 605"/>
            <p:cNvSpPr/>
            <p:nvPr/>
          </p:nvSpPr>
          <p:spPr>
            <a:xfrm>
              <a:off x="-1" y="120539"/>
              <a:ext cx="2698751" cy="761295"/>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06" name="Shape 606"/>
            <p:cNvSpPr/>
            <p:nvPr/>
          </p:nvSpPr>
          <p:spPr>
            <a:xfrm>
              <a:off x="0" y="212527"/>
              <a:ext cx="2705100"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828800">
                <a:defRPr sz="3600" u="sng">
                  <a:latin typeface="Times New Roman"/>
                  <a:ea typeface="Times New Roman"/>
                  <a:cs typeface="Times New Roman"/>
                  <a:sym typeface="Times New Roman"/>
                </a:defRPr>
              </a:lvl1pPr>
            </a:lstStyle>
            <a:p>
              <a:pPr/>
              <a:r>
                <a:t>: Subject</a:t>
              </a:r>
            </a:p>
          </p:txBody>
        </p:sp>
        <p:sp>
          <p:nvSpPr>
            <p:cNvPr id="607" name="Shape 607"/>
            <p:cNvSpPr/>
            <p:nvPr/>
          </p:nvSpPr>
          <p:spPr>
            <a:xfrm flipH="1">
              <a:off x="1184274" y="904037"/>
              <a:ext cx="2" cy="50435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08" name="Shape 608"/>
            <p:cNvSpPr/>
            <p:nvPr/>
          </p:nvSpPr>
          <p:spPr>
            <a:xfrm>
              <a:off x="1127123" y="1408393"/>
              <a:ext cx="149227" cy="1141944"/>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09" name="Shape 609"/>
            <p:cNvSpPr/>
            <p:nvPr/>
          </p:nvSpPr>
          <p:spPr>
            <a:xfrm>
              <a:off x="1257300" y="1639952"/>
              <a:ext cx="6102350" cy="3176"/>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10" name="Shape 610"/>
            <p:cNvSpPr/>
            <p:nvPr/>
          </p:nvSpPr>
          <p:spPr>
            <a:xfrm>
              <a:off x="5667373" y="104677"/>
              <a:ext cx="3736629" cy="575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4000" u="sng">
                  <a:latin typeface="Times New Roman"/>
                  <a:ea typeface="Times New Roman"/>
                  <a:cs typeface="Times New Roman"/>
                  <a:sym typeface="Times New Roman"/>
                </a:defRPr>
              </a:lvl1pPr>
            </a:lstStyle>
            <a:p>
              <a:pPr/>
              <a:r>
                <a:t>:object acted upon</a:t>
              </a:r>
            </a:p>
          </p:txBody>
        </p:sp>
        <p:sp>
          <p:nvSpPr>
            <p:cNvPr id="611" name="Shape 611"/>
            <p:cNvSpPr/>
            <p:nvPr/>
          </p:nvSpPr>
          <p:spPr>
            <a:xfrm>
              <a:off x="5429250" y="-1"/>
              <a:ext cx="4083050" cy="862803"/>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12" name="Shape 612"/>
            <p:cNvSpPr/>
            <p:nvPr/>
          </p:nvSpPr>
          <p:spPr>
            <a:xfrm>
              <a:off x="7381873" y="904037"/>
              <a:ext cx="3" cy="50435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13" name="Shape 613"/>
            <p:cNvSpPr/>
            <p:nvPr/>
          </p:nvSpPr>
          <p:spPr>
            <a:xfrm>
              <a:off x="7324724" y="1408393"/>
              <a:ext cx="149227" cy="1141944"/>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pic>
          <p:nvPicPr>
            <p:cNvPr id="614" name="image.png"/>
            <p:cNvPicPr>
              <a:picLocks noChangeAspect="1"/>
            </p:cNvPicPr>
            <p:nvPr/>
          </p:nvPicPr>
          <p:blipFill>
            <a:blip r:embed="rId2">
              <a:extLst/>
            </a:blip>
            <a:stretch>
              <a:fillRect/>
            </a:stretch>
          </p:blipFill>
          <p:spPr>
            <a:xfrm>
              <a:off x="8175624" y="2287052"/>
              <a:ext cx="2136777" cy="1135598"/>
            </a:xfrm>
            <a:prstGeom prst="rect">
              <a:avLst/>
            </a:prstGeom>
            <a:ln w="12700" cap="flat">
              <a:noFill/>
              <a:miter lim="400000"/>
            </a:ln>
            <a:effectLst/>
          </p:spPr>
        </p:pic>
        <p:sp>
          <p:nvSpPr>
            <p:cNvPr id="615" name="Shape 615"/>
            <p:cNvSpPr/>
            <p:nvPr/>
          </p:nvSpPr>
          <p:spPr>
            <a:xfrm>
              <a:off x="8312150" y="2277536"/>
              <a:ext cx="1840905"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l" defTabSz="1828800">
                <a:defRPr sz="3200">
                  <a:latin typeface="Times New Roman"/>
                  <a:ea typeface="Times New Roman"/>
                  <a:cs typeface="Times New Roman"/>
                  <a:sym typeface="Times New Roman"/>
                </a:defRPr>
              </a:pPr>
              <a:r>
                <a:t>action</a:t>
              </a:r>
            </a:p>
            <a:p>
              <a:pPr algn="l" defTabSz="1828800">
                <a:defRPr sz="3200">
                  <a:latin typeface="Times New Roman"/>
                  <a:ea typeface="Times New Roman"/>
                  <a:cs typeface="Times New Roman"/>
                  <a:sym typeface="Times New Roman"/>
                </a:defRPr>
              </a:pPr>
              <a:r>
                <a:t>performing</a:t>
              </a:r>
            </a:p>
          </p:txBody>
        </p:sp>
        <p:sp>
          <p:nvSpPr>
            <p:cNvPr id="616" name="Shape 616"/>
            <p:cNvSpPr/>
            <p:nvPr/>
          </p:nvSpPr>
          <p:spPr>
            <a:xfrm>
              <a:off x="7458073" y="1627264"/>
              <a:ext cx="1089027" cy="67247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17" name="Shape 617"/>
            <p:cNvSpPr/>
            <p:nvPr/>
          </p:nvSpPr>
          <p:spPr>
            <a:xfrm>
              <a:off x="2552700" y="1744630"/>
              <a:ext cx="2374702" cy="92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l" defTabSz="1828800">
                <a:defRPr sz="3200">
                  <a:latin typeface="Times New Roman"/>
                  <a:ea typeface="Times New Roman"/>
                  <a:cs typeface="Times New Roman"/>
                  <a:sym typeface="Times New Roman"/>
                </a:defRPr>
              </a:pPr>
              <a:r>
                <a:t>action + other </a:t>
              </a:r>
            </a:p>
            <a:p>
              <a:pPr algn="l" defTabSz="1828800">
                <a:defRPr sz="3200">
                  <a:latin typeface="Times New Roman"/>
                  <a:ea typeface="Times New Roman"/>
                  <a:cs typeface="Times New Roman"/>
                  <a:sym typeface="Times New Roman"/>
                </a:defRPr>
              </a:pPr>
              <a:r>
                <a:t>objects/data</a:t>
              </a:r>
            </a:p>
          </p:txBody>
        </p:sp>
        <p:sp>
          <p:nvSpPr>
            <p:cNvPr id="618" name="Shape 618"/>
            <p:cNvSpPr/>
            <p:nvPr/>
          </p:nvSpPr>
          <p:spPr>
            <a:xfrm flipH="1">
              <a:off x="1184273" y="2528128"/>
              <a:ext cx="3" cy="504361"/>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19" name="Shape 619"/>
            <p:cNvSpPr/>
            <p:nvPr/>
          </p:nvSpPr>
          <p:spPr>
            <a:xfrm>
              <a:off x="7381873" y="2553506"/>
              <a:ext cx="3" cy="504359"/>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grpSp>
        <p:nvGrpSpPr>
          <p:cNvPr id="633" name="Group 633"/>
          <p:cNvGrpSpPr/>
          <p:nvPr/>
        </p:nvGrpSpPr>
        <p:grpSpPr>
          <a:xfrm>
            <a:off x="5645149" y="9753599"/>
            <a:ext cx="8953501" cy="3051178"/>
            <a:chOff x="0" y="0"/>
            <a:chExt cx="8953500" cy="3051176"/>
          </a:xfrm>
        </p:grpSpPr>
        <p:sp>
          <p:nvSpPr>
            <p:cNvPr id="621" name="Shape 621"/>
            <p:cNvSpPr/>
            <p:nvPr/>
          </p:nvSpPr>
          <p:spPr>
            <a:xfrm>
              <a:off x="-1" y="111123"/>
              <a:ext cx="2698751" cy="762004"/>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22" name="Shape 622"/>
            <p:cNvSpPr/>
            <p:nvPr/>
          </p:nvSpPr>
          <p:spPr>
            <a:xfrm>
              <a:off x="0" y="203199"/>
              <a:ext cx="2705100"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828800">
                <a:defRPr sz="3600" u="sng">
                  <a:latin typeface="Times New Roman"/>
                  <a:ea typeface="Times New Roman"/>
                  <a:cs typeface="Times New Roman"/>
                  <a:sym typeface="Times New Roman"/>
                </a:defRPr>
              </a:lvl1pPr>
            </a:lstStyle>
            <a:p>
              <a:pPr/>
              <a:r>
                <a:t>cards canner:</a:t>
              </a:r>
            </a:p>
          </p:txBody>
        </p:sp>
        <p:sp>
          <p:nvSpPr>
            <p:cNvPr id="623" name="Shape 623"/>
            <p:cNvSpPr/>
            <p:nvPr/>
          </p:nvSpPr>
          <p:spPr>
            <a:xfrm flipH="1">
              <a:off x="1184273" y="895349"/>
              <a:ext cx="3" cy="504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24" name="Shape 624"/>
            <p:cNvSpPr/>
            <p:nvPr/>
          </p:nvSpPr>
          <p:spPr>
            <a:xfrm>
              <a:off x="1127123" y="1400174"/>
              <a:ext cx="149227" cy="1143002"/>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25" name="Shape 625"/>
            <p:cNvSpPr/>
            <p:nvPr/>
          </p:nvSpPr>
          <p:spPr>
            <a:xfrm>
              <a:off x="1257300" y="1631947"/>
              <a:ext cx="6102350" cy="3180"/>
            </a:xfrm>
            <a:prstGeom prst="line">
              <a:avLst/>
            </a:prstGeom>
            <a:noFill/>
            <a:ln w="25400" cap="flat">
              <a:solidFill>
                <a:srgbClr val="000000"/>
              </a:solidFill>
              <a:prstDash val="solid"/>
              <a:round/>
              <a:tailEnd type="stealth" w="med" len="me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26" name="Shape 626"/>
            <p:cNvSpPr/>
            <p:nvPr/>
          </p:nvSpPr>
          <p:spPr>
            <a:xfrm>
              <a:off x="6003924" y="104773"/>
              <a:ext cx="2742060" cy="513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600" u="sng">
                  <a:latin typeface="Times New Roman"/>
                  <a:ea typeface="Times New Roman"/>
                  <a:cs typeface="Times New Roman"/>
                  <a:sym typeface="Times New Roman"/>
                </a:defRPr>
              </a:lvl1pPr>
            </a:lstStyle>
            <a:p>
              <a:pPr/>
              <a:r>
                <a:t>device control:</a:t>
              </a:r>
            </a:p>
          </p:txBody>
        </p:sp>
        <p:sp>
          <p:nvSpPr>
            <p:cNvPr id="627" name="Shape 627"/>
            <p:cNvSpPr/>
            <p:nvPr/>
          </p:nvSpPr>
          <p:spPr>
            <a:xfrm>
              <a:off x="5765800" y="-1"/>
              <a:ext cx="3187700" cy="863601"/>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28" name="Shape 628"/>
            <p:cNvSpPr/>
            <p:nvPr/>
          </p:nvSpPr>
          <p:spPr>
            <a:xfrm>
              <a:off x="7381873" y="895349"/>
              <a:ext cx="3" cy="504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29" name="Shape 629"/>
            <p:cNvSpPr/>
            <p:nvPr/>
          </p:nvSpPr>
          <p:spPr>
            <a:xfrm>
              <a:off x="7324724" y="1400174"/>
              <a:ext cx="149227" cy="1143002"/>
            </a:xfrm>
            <a:prstGeom prst="rect">
              <a:avLst/>
            </a:prstGeom>
            <a:noFill/>
            <a:ln w="25400" cap="flat">
              <a:solidFill>
                <a:srgbClr val="000000"/>
              </a:solidFill>
              <a:prstDash val="solid"/>
              <a:round/>
            </a:ln>
            <a:effectLst/>
          </p:spPr>
          <p:txBody>
            <a:bodyPr wrap="square" lIns="91439" tIns="91439" rIns="91439" bIns="91439" numCol="1" anchor="ctr">
              <a:noAutofit/>
            </a:bodyPr>
            <a:lstStyle/>
            <a:p>
              <a:pPr algn="l" defTabSz="1828800">
                <a:defRPr sz="3600">
                  <a:latin typeface="Arial"/>
                  <a:ea typeface="Arial"/>
                  <a:cs typeface="Arial"/>
                  <a:sym typeface="Arial"/>
                </a:defRPr>
              </a:pPr>
            </a:p>
          </p:txBody>
        </p:sp>
        <p:sp>
          <p:nvSpPr>
            <p:cNvPr id="630" name="Shape 630"/>
            <p:cNvSpPr/>
            <p:nvPr/>
          </p:nvSpPr>
          <p:spPr>
            <a:xfrm>
              <a:off x="2552700" y="1736724"/>
              <a:ext cx="1378546" cy="4526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defTabSz="1828800">
                <a:defRPr sz="3200">
                  <a:latin typeface="Times New Roman"/>
                  <a:ea typeface="Times New Roman"/>
                  <a:cs typeface="Times New Roman"/>
                  <a:sym typeface="Times New Roman"/>
                </a:defRPr>
              </a:lvl1pPr>
            </a:lstStyle>
            <a:p>
              <a:pPr/>
              <a:r>
                <a:t>send pid</a:t>
              </a:r>
            </a:p>
          </p:txBody>
        </p:sp>
        <p:sp>
          <p:nvSpPr>
            <p:cNvPr id="631" name="Shape 631"/>
            <p:cNvSpPr/>
            <p:nvPr/>
          </p:nvSpPr>
          <p:spPr>
            <a:xfrm flipH="1">
              <a:off x="1184273" y="2520950"/>
              <a:ext cx="3" cy="504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sp>
          <p:nvSpPr>
            <p:cNvPr id="632" name="Shape 632"/>
            <p:cNvSpPr/>
            <p:nvPr/>
          </p:nvSpPr>
          <p:spPr>
            <a:xfrm>
              <a:off x="7381873" y="2546350"/>
              <a:ext cx="3" cy="504827"/>
            </a:xfrm>
            <a:prstGeom prst="line">
              <a:avLst/>
            </a:prstGeom>
            <a:noFill/>
            <a:ln w="25400" cap="flat">
              <a:solidFill>
                <a:srgbClr val="000000"/>
              </a:solidFill>
              <a:prstDash val="lgDash"/>
              <a:round/>
            </a:ln>
            <a:effectLst/>
          </p:spPr>
          <p:txBody>
            <a:bodyPr wrap="square" lIns="91439" tIns="91439" rIns="91439" bIns="91439" numCol="1" anchor="t">
              <a:noAutofit/>
            </a:bodyPr>
            <a:lstStyle/>
            <a:p>
              <a:pPr algn="l" defTabSz="1828800">
                <a:defRPr sz="3600">
                  <a:latin typeface="Arial"/>
                  <a:ea typeface="Arial"/>
                  <a:cs typeface="Arial"/>
                  <a:sym typeface="Arial"/>
                </a:defRPr>
              </a:pPr>
            </a:p>
          </p:txBody>
        </p:sp>
      </p:grpSp>
      <p:sp>
        <p:nvSpPr>
          <p:cNvPr id="634" name="Shape 634"/>
          <p:cNvSpPr/>
          <p:nvPr/>
        </p:nvSpPr>
        <p:spPr>
          <a:xfrm>
            <a:off x="6451600" y="8509000"/>
            <a:ext cx="368301" cy="1574800"/>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635" name="Shape 635"/>
          <p:cNvSpPr/>
          <p:nvPr/>
        </p:nvSpPr>
        <p:spPr>
          <a:xfrm flipH="1">
            <a:off x="8702675" y="8458199"/>
            <a:ext cx="542925" cy="3076577"/>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636" name="Shape 636"/>
          <p:cNvSpPr/>
          <p:nvPr/>
        </p:nvSpPr>
        <p:spPr>
          <a:xfrm flipH="1">
            <a:off x="9347199" y="8458199"/>
            <a:ext cx="2641602" cy="3048002"/>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637" name="Shape 637"/>
          <p:cNvSpPr/>
          <p:nvPr/>
        </p:nvSpPr>
        <p:spPr>
          <a:xfrm flipH="1">
            <a:off x="14439899" y="8489950"/>
            <a:ext cx="3117851" cy="1457325"/>
          </a:xfrm>
          <a:prstGeom prst="line">
            <a:avLst/>
          </a:prstGeom>
          <a:ln w="25400">
            <a:solidFill>
              <a:srgbClr val="000000"/>
            </a:solidFill>
            <a:tailEnd type="stealth"/>
          </a:ln>
        </p:spPr>
        <p:txBody>
          <a:bodyPr tIns="91439" bIns="91439"/>
          <a:lstStyle/>
          <a:p>
            <a:pPr algn="l" defTabSz="1828800">
              <a:defRPr sz="3600">
                <a:latin typeface="Arial"/>
                <a:ea typeface="Arial"/>
                <a:cs typeface="Arial"/>
                <a:sym typeface="Arial"/>
              </a:defRPr>
            </a:pPr>
          </a:p>
        </p:txBody>
      </p:sp>
      <p:sp>
        <p:nvSpPr>
          <p:cNvPr id="638" name="Shape 638"/>
          <p:cNvSpPr/>
          <p:nvPr/>
        </p:nvSpPr>
        <p:spPr>
          <a:xfrm>
            <a:off x="8264525" y="3549650"/>
            <a:ext cx="628650" cy="406400"/>
          </a:xfrm>
          <a:prstGeom prst="rightArrow">
            <a:avLst>
              <a:gd name="adj1" fmla="val 50000"/>
              <a:gd name="adj2" fmla="val 38672"/>
            </a:avLst>
          </a:prstGeom>
          <a:solidFill>
            <a:srgbClr val="FF3300"/>
          </a:solidFill>
          <a:ln w="25400">
            <a:solidFill>
              <a:srgbClr val="000000"/>
            </a:solidFill>
          </a:ln>
        </p:spPr>
        <p:txBody>
          <a:bodyPr tIns="91439" bIns="91439" anchor="ctr"/>
          <a:lstStyle/>
          <a:p>
            <a:pPr algn="l" defTabSz="1828800">
              <a:defRPr sz="3600">
                <a:latin typeface="Arial"/>
                <a:ea typeface="Arial"/>
                <a:cs typeface="Arial"/>
                <a:sym typeface="Arial"/>
              </a:defRPr>
            </a:pPr>
          </a:p>
        </p:txBody>
      </p:sp>
      <p:pic>
        <p:nvPicPr>
          <p:cNvPr id="639" name="image.png"/>
          <p:cNvPicPr>
            <a:picLocks noChangeAspect="1"/>
          </p:cNvPicPr>
          <p:nvPr/>
        </p:nvPicPr>
        <p:blipFill>
          <a:blip r:embed="rId3">
            <a:extLst/>
          </a:blip>
          <a:stretch>
            <a:fillRect/>
          </a:stretch>
        </p:blipFill>
        <p:spPr>
          <a:xfrm>
            <a:off x="4436025" y="6154303"/>
            <a:ext cx="15471225" cy="25007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6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6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6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6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el" backwards="0">
                                    <p:tmAbs val="0"/>
                                  </p:iterate>
                                  <p:childTnLst>
                                    <p:set>
                                      <p:cBhvr>
                                        <p:cTn id="28" fill="hold"/>
                                        <p:tgtEl>
                                          <p:spTgt spid="6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el" backwards="0">
                                    <p:tmAbs val="0"/>
                                  </p:iterate>
                                  <p:childTnLst>
                                    <p:set>
                                      <p:cBhvr>
                                        <p:cTn id="32" fill="hold"/>
                                        <p:tgtEl>
                                          <p:spTgt spid="6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8" fill="hold">
                                  <p:stCondLst>
                                    <p:cond delay="0"/>
                                  </p:stCondLst>
                                  <p:iterate type="el" backwards="0">
                                    <p:tmAbs val="0"/>
                                  </p:iterate>
                                  <p:childTnLst>
                                    <p:set>
                                      <p:cBhvr>
                                        <p:cTn id="36" fill="hold"/>
                                        <p:tgtEl>
                                          <p:spTgt spid="6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6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7" grpId="9"/>
      <p:bldP build="whole" bldLvl="1" animBg="1" rev="0" advAuto="0" spid="620" grpId="3"/>
      <p:bldP build="whole" bldLvl="1" animBg="1" rev="0" advAuto="0" spid="635" grpId="7"/>
      <p:bldP build="whole" bldLvl="1" animBg="1" rev="0" advAuto="0" spid="634" grpId="6"/>
      <p:bldP build="whole" bldLvl="1" animBg="1" rev="0" advAuto="0" spid="638" grpId="2"/>
      <p:bldP build="whole" bldLvl="1" animBg="1" rev="0" advAuto="0" spid="633" grpId="5"/>
      <p:bldP build="p" bldLvl="5" animBg="1" rev="0" advAuto="0" spid="604" grpId="1"/>
      <p:bldP build="whole" bldLvl="1" animBg="1" rev="0" advAuto="0" spid="639" grpId="4"/>
      <p:bldP build="whole" bldLvl="1" animBg="1" rev="0" advAuto="0" spid="636" grpId="8"/>
    </p:bldLst>
  </p:timing>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 name="Shape 641"/>
          <p:cNvSpPr/>
          <p:nvPr>
            <p:ph type="title"/>
          </p:nvPr>
        </p:nvSpPr>
        <p:spPr>
          <a:xfrm>
            <a:off x="6432550" y="546100"/>
            <a:ext cx="13989050" cy="2289175"/>
          </a:xfrm>
          <a:prstGeom prst="rect">
            <a:avLst/>
          </a:prstGeom>
        </p:spPr>
        <p:txBody>
          <a:bodyPr/>
          <a:lstStyle>
            <a:lvl1pPr algn="l">
              <a:defRPr sz="6400"/>
            </a:lvl1pPr>
          </a:lstStyle>
          <a:p>
            <a:pPr/>
            <a:r>
              <a:t>From Scenario Table to Sequence Diagram</a:t>
            </a:r>
          </a:p>
        </p:txBody>
      </p:sp>
      <p:pic>
        <p:nvPicPr>
          <p:cNvPr id="642" name="image.png"/>
          <p:cNvPicPr>
            <a:picLocks noChangeAspect="1"/>
          </p:cNvPicPr>
          <p:nvPr/>
        </p:nvPicPr>
        <p:blipFill>
          <a:blip r:embed="rId2">
            <a:extLst/>
          </a:blip>
          <a:stretch>
            <a:fillRect/>
          </a:stretch>
        </p:blipFill>
        <p:spPr>
          <a:xfrm>
            <a:off x="732334" y="3385829"/>
            <a:ext cx="22624713" cy="814241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