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notesSlides/notesSlide1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8" name="Shape 12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1" name="Shape 17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参考资料：</a:t>
            </a:r>
          </a:p>
          <a:p>
            <a: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https://teachingandlearninginhighered.org/2013/07/15/preparing-students-for-what-we-cant-prepare-them-for/ </a:t>
            </a:r>
          </a:p>
          <a:p>
            <a: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https://teachingbattleground.wordpress.com/2015/05/27/a-myth-for-teachers-jobs-that-dont-exist-yet/</a:t>
            </a:r>
          </a:p>
          <a:p>
            <a: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 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5975349"/>
            <a:ext cx="19621500" cy="1028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3048000" y="2871790"/>
            <a:ext cx="18288000" cy="91441"/>
          </a:xfrm>
          <a:prstGeom prst="rect">
            <a:avLst/>
          </a:prstGeom>
          <a:solidFill>
            <a:srgbClr val="FFFFFF"/>
          </a:solidFill>
          <a:ln w="12700">
            <a:miter lim="400000"/>
            <a:tailEnd type="triangle"/>
          </a:ln>
          <a:effectLst>
            <a:outerShdw sx="100000" sy="100000" kx="0" ky="0" algn="b" rotWithShape="0" blurRad="76200" dist="12700" dir="5400000">
              <a:srgbClr val="000000">
                <a:alpha val="60000"/>
              </a:srgbClr>
            </a:outerShdw>
          </a:effectLst>
        </p:spPr>
        <p:txBody>
          <a:bodyPr tIns="91439" bIns="91439" anchor="ctr"/>
          <a:lstStyle/>
          <a:p>
            <a:pPr defTabSz="1828800">
              <a:defRPr sz="36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pPr>
          </a:p>
        </p:txBody>
      </p:sp>
      <p:sp>
        <p:nvSpPr>
          <p:cNvPr id="118" name="Shape 118"/>
          <p:cNvSpPr/>
          <p:nvPr/>
        </p:nvSpPr>
        <p:spPr>
          <a:xfrm>
            <a:off x="3047999" y="-1"/>
            <a:ext cx="18288000" cy="2867468"/>
          </a:xfrm>
          <a:prstGeom prst="rect">
            <a:avLst/>
          </a:prstGeom>
          <a:solidFill>
            <a:srgbClr val="000000"/>
          </a:solidFill>
          <a:ln w="12700">
            <a:miter lim="400000"/>
            <a:tailEnd type="triangle"/>
          </a:ln>
        </p:spPr>
        <p:txBody>
          <a:bodyPr tIns="91439" bIns="91439" anchor="ctr"/>
          <a:lstStyle/>
          <a:p>
            <a:pPr defTabSz="1828800">
              <a:defRPr sz="36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pPr>
          </a:p>
        </p:txBody>
      </p:sp>
      <p:sp>
        <p:nvSpPr>
          <p:cNvPr id="119" name="Shape 119"/>
          <p:cNvSpPr/>
          <p:nvPr>
            <p:ph type="title"/>
          </p:nvPr>
        </p:nvSpPr>
        <p:spPr>
          <a:xfrm>
            <a:off x="3962400" y="310895"/>
            <a:ext cx="16459200" cy="2505457"/>
          </a:xfrm>
          <a:prstGeom prst="rect">
            <a:avLst/>
          </a:prstGeom>
        </p:spPr>
        <p:txBody>
          <a:bodyPr lIns="91439" tIns="91439" rIns="91439" bIns="91439"/>
          <a:lstStyle>
            <a:lvl1pPr algn="l" defTabSz="1828800">
              <a:defRPr sz="9000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20" name="Shape 120"/>
          <p:cNvSpPr/>
          <p:nvPr>
            <p:ph type="body" idx="1"/>
          </p:nvPr>
        </p:nvSpPr>
        <p:spPr>
          <a:xfrm>
            <a:off x="3962400" y="3550382"/>
            <a:ext cx="16459200" cy="9251219"/>
          </a:xfrm>
          <a:prstGeom prst="rect">
            <a:avLst/>
          </a:prstGeom>
        </p:spPr>
        <p:txBody>
          <a:bodyPr lIns="91439" tIns="91439" rIns="91439" bIns="91439" anchor="t"/>
          <a:lstStyle>
            <a:lvl1pPr marL="758952" indent="-640080" defTabSz="1828800">
              <a:spcBef>
                <a:spcPts val="0"/>
              </a:spcBef>
              <a:buClr>
                <a:srgbClr val="F0AD00"/>
              </a:buClr>
              <a:buSzPct val="80000"/>
              <a:buFont typeface="Wingdings 2"/>
              <a:buChar char="◼"/>
              <a:defRPr sz="6400">
                <a:latin typeface="Corbel"/>
                <a:ea typeface="Corbel"/>
                <a:cs typeface="Corbel"/>
                <a:sym typeface="Corbel"/>
              </a:defRPr>
            </a:lvl1pPr>
            <a:lvl2pPr marL="1084217" indent="-627017" defTabSz="1828800">
              <a:spcBef>
                <a:spcPts val="0"/>
              </a:spcBef>
              <a:buClr>
                <a:srgbClr val="F0AD00"/>
              </a:buClr>
              <a:buSzPct val="90000"/>
              <a:buFont typeface="Wingdings 2"/>
              <a:buChar char="▪"/>
              <a:defRPr sz="6400">
                <a:latin typeface="Corbel"/>
                <a:ea typeface="Corbel"/>
                <a:cs typeface="Corbel"/>
                <a:sym typeface="Corbel"/>
              </a:defRPr>
            </a:lvl2pPr>
            <a:lvl3pPr marL="1377696" indent="-609600" defTabSz="1828800">
              <a:spcBef>
                <a:spcPts val="0"/>
              </a:spcBef>
              <a:buClr>
                <a:srgbClr val="F0AD00"/>
              </a:buClr>
              <a:buSzPct val="100000"/>
              <a:buFont typeface="Wingdings 2"/>
              <a:buChar char="▪"/>
              <a:defRPr sz="6400">
                <a:latin typeface="Corbel"/>
                <a:ea typeface="Corbel"/>
                <a:cs typeface="Corbel"/>
                <a:sym typeface="Corbel"/>
              </a:defRPr>
            </a:lvl3pPr>
            <a:lvl4pPr marL="1618488" indent="-585216" defTabSz="1828800">
              <a:spcBef>
                <a:spcPts val="0"/>
              </a:spcBef>
              <a:buClr>
                <a:srgbClr val="F0AD00"/>
              </a:buClr>
              <a:buSzPct val="100000"/>
              <a:buFont typeface="Wingdings 2"/>
              <a:buChar char="▪"/>
              <a:defRPr sz="6400">
                <a:latin typeface="Corbel"/>
                <a:ea typeface="Corbel"/>
                <a:cs typeface="Corbel"/>
                <a:sym typeface="Corbel"/>
              </a:defRPr>
            </a:lvl4pPr>
            <a:lvl5pPr marL="1828800" indent="-585216" defTabSz="1828800">
              <a:spcBef>
                <a:spcPts val="0"/>
              </a:spcBef>
              <a:buClr>
                <a:srgbClr val="F0AD00"/>
              </a:buClr>
              <a:buSzPct val="100000"/>
              <a:buFont typeface="Wingdings 2"/>
              <a:buChar char=""/>
              <a:defRPr sz="6400">
                <a:latin typeface="Corbel"/>
                <a:ea typeface="Corbel"/>
                <a:cs typeface="Corbel"/>
                <a:sym typeface="Corbel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1" name="Shape 121"/>
          <p:cNvSpPr/>
          <p:nvPr>
            <p:ph type="sldNum" sz="quarter" idx="2"/>
          </p:nvPr>
        </p:nvSpPr>
        <p:spPr>
          <a:xfrm>
            <a:off x="20607019" y="13147037"/>
            <a:ext cx="317501" cy="355601"/>
          </a:xfrm>
          <a:prstGeom prst="rect">
            <a:avLst/>
          </a:prstGeom>
        </p:spPr>
        <p:txBody>
          <a:bodyPr lIns="0" tIns="0" rIns="0" bIns="0" anchor="b"/>
          <a:lstStyle>
            <a:lvl1pPr algn="r" defTabSz="1828800">
              <a:defRPr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3165980" y="1104900"/>
            <a:ext cx="9525001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weibo.com/tv/v/F6Udt9Say?fid=1034:8003d777aa3f955d0a2d22dfe63bf02e" TargetMode="Externa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book.douban.com/doulist/1204928/" TargetMode="Externa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ee.com/mengning997/se" TargetMode="External"/><Relationship Id="rId3" Type="http://schemas.openxmlformats.org/officeDocument/2006/relationships/hyperlink" Target="mailto:mengning@ustc.edu.cn" TargetMode="External"/><Relationship Id="rId4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jpeg"/><Relationship Id="rId3" Type="http://schemas.openxmlformats.org/officeDocument/2006/relationships/hyperlink" Target="http://www.cnblogs.com/codingcrazy/archive/2011/02/28/1967503.html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ctrTitle"/>
          </p:nvPr>
        </p:nvSpPr>
        <p:spPr>
          <a:xfrm>
            <a:off x="1778000" y="26543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Software Engineering</a:t>
            </a:r>
          </a:p>
          <a:p>
            <a:pPr/>
            <a:r>
              <a:t>码农的自我修养</a:t>
            </a:r>
          </a:p>
        </p:txBody>
      </p:sp>
      <p:sp>
        <p:nvSpPr>
          <p:cNvPr id="131" name="Shape 131"/>
          <p:cNvSpPr/>
          <p:nvPr>
            <p:ph type="subTitle" sz="quarter" idx="1"/>
          </p:nvPr>
        </p:nvSpPr>
        <p:spPr>
          <a:xfrm>
            <a:off x="1778000" y="9537700"/>
            <a:ext cx="20828000" cy="1587500"/>
          </a:xfrm>
          <a:prstGeom prst="rect">
            <a:avLst/>
          </a:prstGeom>
        </p:spPr>
        <p:txBody>
          <a:bodyPr/>
          <a:lstStyle/>
          <a:p>
            <a:pPr/>
            <a:r>
              <a:t>孟宁</a:t>
            </a:r>
          </a:p>
        </p:txBody>
      </p:sp>
      <p:pic>
        <p:nvPicPr>
          <p:cNvPr id="132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86777" y="9340198"/>
            <a:ext cx="3604908" cy="3604907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Shape 133"/>
          <p:cNvSpPr/>
          <p:nvPr/>
        </p:nvSpPr>
        <p:spPr>
          <a:xfrm>
            <a:off x="20070079" y="12798844"/>
            <a:ext cx="16383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关注孟宁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>
              <a:defRPr b="0"/>
            </a:pPr>
            <a:r>
              <a:rPr b="1"/>
              <a:t>为啥要做难的项目？</a:t>
            </a:r>
          </a:p>
        </p:txBody>
      </p:sp>
      <p:sp>
        <p:nvSpPr>
          <p:cNvPr id="163" name="Shape 163"/>
          <p:cNvSpPr/>
          <p:nvPr>
            <p:ph type="body" idx="1"/>
          </p:nvPr>
        </p:nvSpPr>
        <p:spPr>
          <a:xfrm>
            <a:off x="3962400" y="4185382"/>
            <a:ext cx="16459200" cy="9251219"/>
          </a:xfrm>
          <a:prstGeom prst="rect">
            <a:avLst/>
          </a:prstGeom>
        </p:spPr>
        <p:txBody>
          <a:bodyPr/>
          <a:lstStyle/>
          <a:p>
            <a:pPr/>
            <a:r>
              <a:rPr u="sng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hlinkClick r:id="rId2" invalidUrl="" action="" tgtFrame="" tooltip="" history="1" highlightClick="0" endSnd="0"/>
              </a:rPr>
              <a:t>请先看视频</a:t>
            </a:r>
          </a:p>
          <a:p>
            <a:pPr/>
          </a:p>
          <a:p>
            <a:pPr/>
            <a:r>
              <a:rPr u="sng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hlinkClick r:id="rId2" invalidUrl="" action="" tgtFrame="" tooltip="" history="1" highlightClick="0" endSnd="0"/>
              </a:rPr>
              <a:t>http</a:t>
            </a:r>
            <a:r>
              <a:rPr u="sng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hlinkClick r:id="rId2" invalidUrl="" action="" tgtFrame="" tooltip="" history="1" highlightClick="0" endSnd="0"/>
              </a:rPr>
              <a:t>://</a:t>
            </a:r>
            <a:r>
              <a:rPr u="sng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hlinkClick r:id="rId2" invalidUrl="" action="" tgtFrame="" tooltip="" history="1" highlightClick="0" endSnd="0"/>
              </a:rPr>
              <a:t>weibo.com/tv/v/F6Udt9Say?fid=1034:8003d777aa3f955d0a2d22dfe63bf02e</a:t>
            </a:r>
            <a:r>
              <a:t>  </a:t>
            </a:r>
          </a:p>
          <a:p>
            <a:pPr/>
          </a:p>
          <a:p>
            <a:pPr/>
            <a:r>
              <a:t>“</a:t>
            </a:r>
            <a:r>
              <a:t>老师， 为什么这些软件工程技术在我的项目中没有什么用？</a:t>
            </a:r>
            <a:r>
              <a:t>” </a:t>
            </a:r>
          </a:p>
          <a:p>
            <a:pPr/>
            <a:r>
              <a:t>因为你的项目水太浅！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 want to teach SE this way</a:t>
            </a:r>
          </a:p>
        </p:txBody>
      </p:sp>
      <p:sp>
        <p:nvSpPr>
          <p:cNvPr id="166" name="Shape 16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08000" indent="-508000" defTabSz="660400">
              <a:spcBef>
                <a:spcPts val="4700"/>
              </a:spcBef>
              <a:defRPr sz="4160"/>
            </a:pPr>
            <a:r>
              <a:t>Step by Step，Learning by doing</a:t>
            </a:r>
          </a:p>
          <a:p>
            <a:pPr lvl="1" marL="1016000" indent="-508000" defTabSz="660400">
              <a:spcBef>
                <a:spcPts val="4700"/>
              </a:spcBef>
              <a:defRPr sz="4160"/>
            </a:pPr>
            <a:r>
              <a:t>在工作中学习 – 做中学，在项目中有针对性的训练程序员的基本功</a:t>
            </a:r>
          </a:p>
          <a:p>
            <a:pPr marL="508000" indent="-508000" defTabSz="660400">
              <a:spcBef>
                <a:spcPts val="4700"/>
              </a:spcBef>
              <a:defRPr sz="4160"/>
            </a:pPr>
            <a:r>
              <a:t>“教育是令人羡慕的东西，但是要记住: 凡是值得知道的，没有一个是能够教会的。 ——奥斯卡•王尔德（Oscar Wilder）</a:t>
            </a:r>
          </a:p>
          <a:p>
            <a:pPr marL="508000" indent="-508000" defTabSz="660400">
              <a:spcBef>
                <a:spcPts val="4700"/>
              </a:spcBef>
              <a:defRPr sz="4160"/>
            </a:pPr>
            <a:r>
              <a:t>Learn from mistakes——Just do it!</a:t>
            </a:r>
          </a:p>
          <a:p>
            <a:pPr marL="508000" indent="-508000" defTabSz="660400">
              <a:spcBef>
                <a:spcPts val="4700"/>
              </a:spcBef>
              <a:defRPr sz="4160"/>
            </a:pPr>
            <a:r>
              <a:t>Collaboration with peer</a:t>
            </a:r>
          </a:p>
          <a:p>
            <a:pPr lvl="1" marL="1016000" indent="-508000" defTabSz="660400">
              <a:spcBef>
                <a:spcPts val="4700"/>
              </a:spcBef>
              <a:defRPr sz="4160"/>
            </a:pPr>
            <a:r>
              <a:t>1:1</a:t>
            </a:r>
          </a:p>
          <a:p>
            <a:pPr lvl="1" marL="1016000" indent="-508000" defTabSz="660400">
              <a:spcBef>
                <a:spcPts val="4700"/>
              </a:spcBef>
              <a:defRPr sz="4160"/>
            </a:pPr>
            <a:r>
              <a:t>1:many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b="1"/>
              <a:t>大学教育 </a:t>
            </a:r>
            <a:r>
              <a:t>vs. IT</a:t>
            </a:r>
            <a:r>
              <a:rPr b="1"/>
              <a:t>行业培训</a:t>
            </a:r>
          </a:p>
        </p:txBody>
      </p:sp>
      <p:sp>
        <p:nvSpPr>
          <p:cNvPr id="169" name="Shape 16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6000"/>
              </a:lnSpc>
              <a:defRPr sz="3400"/>
            </a:pPr>
            <a:r>
              <a:t>大学：</a:t>
            </a:r>
          </a:p>
          <a:p>
            <a:pPr lvl="1" marL="1005839" indent="-548639">
              <a:lnSpc>
                <a:spcPct val="96000"/>
              </a:lnSpc>
              <a:spcBef>
                <a:spcPts val="700"/>
              </a:spcBef>
              <a:buClr>
                <a:srgbClr val="60B5CC"/>
              </a:buClr>
              <a:buFont typeface="Wingdings"/>
              <a:defRPr sz="3000"/>
            </a:pPr>
            <a:r>
              <a:t>Preparing students for jobs that do not exist, using technologies that have not been invented, in order to solve problems we do not even know are problems. (Karl Fish) </a:t>
            </a:r>
          </a:p>
          <a:p>
            <a:pPr lvl="1" marL="1005839" indent="-548639">
              <a:lnSpc>
                <a:spcPct val="96000"/>
              </a:lnSpc>
              <a:spcBef>
                <a:spcPts val="700"/>
              </a:spcBef>
              <a:buClr>
                <a:srgbClr val="60B5CC"/>
              </a:buClr>
              <a:buFont typeface="Wingdings"/>
              <a:defRPr sz="3000"/>
            </a:pPr>
            <a:r>
              <a:rPr b="1"/>
              <a:t>课堂练习：请翻译上面这句话</a:t>
            </a:r>
          </a:p>
          <a:p>
            <a:pPr lvl="1" marL="1005839" indent="-548639">
              <a:lnSpc>
                <a:spcPct val="96000"/>
              </a:lnSpc>
              <a:spcBef>
                <a:spcPts val="700"/>
              </a:spcBef>
              <a:buClr>
                <a:srgbClr val="60B5CC"/>
              </a:buClr>
              <a:buFont typeface="Wingdings"/>
              <a:defRPr sz="3000"/>
            </a:pPr>
            <a:r>
              <a:t>目的：打下基础，培养自我学习、探索的技能，为将来的未知挑战做准备。</a:t>
            </a:r>
          </a:p>
          <a:p>
            <a:pPr>
              <a:lnSpc>
                <a:spcPct val="96000"/>
              </a:lnSpc>
              <a:defRPr sz="3400"/>
            </a:pPr>
            <a:r>
              <a:t>IT </a:t>
            </a:r>
            <a:r>
              <a:t>行业培训</a:t>
            </a:r>
          </a:p>
          <a:p>
            <a:pPr lvl="1" marL="1005839" indent="-548639">
              <a:lnSpc>
                <a:spcPct val="96000"/>
              </a:lnSpc>
              <a:spcBef>
                <a:spcPts val="700"/>
              </a:spcBef>
              <a:buClr>
                <a:srgbClr val="60B5CC"/>
              </a:buClr>
              <a:buFont typeface="Wingdings"/>
              <a:defRPr sz="3000"/>
            </a:pPr>
            <a:r>
              <a:t>用已有的技术解决现有的问题，获得实用技能</a:t>
            </a:r>
          </a:p>
          <a:p>
            <a:pPr lvl="1" marL="1005839" indent="-548639">
              <a:lnSpc>
                <a:spcPct val="96000"/>
              </a:lnSpc>
              <a:spcBef>
                <a:spcPts val="700"/>
              </a:spcBef>
              <a:buClr>
                <a:srgbClr val="60B5CC"/>
              </a:buClr>
              <a:buFont typeface="Wingdings"/>
              <a:defRPr sz="3000"/>
            </a:pPr>
            <a:r>
              <a:t>目的：人才马上能用</a:t>
            </a:r>
          </a:p>
          <a:p>
            <a:pPr>
              <a:lnSpc>
                <a:spcPct val="96000"/>
              </a:lnSpc>
              <a:defRPr sz="3400"/>
            </a:pPr>
            <a:r>
              <a:t>大学当然可以讲目前流行的技术，解决目前的问题</a:t>
            </a:r>
          </a:p>
          <a:p>
            <a:pPr lvl="1" marL="1005839" indent="-548639">
              <a:lnSpc>
                <a:spcPct val="96000"/>
              </a:lnSpc>
              <a:spcBef>
                <a:spcPts val="700"/>
              </a:spcBef>
              <a:buClr>
                <a:srgbClr val="60B5CC"/>
              </a:buClr>
              <a:buFont typeface="Wingdings"/>
              <a:defRPr sz="3000"/>
            </a:pPr>
            <a:r>
              <a:t>目的是要知其然，并知其所以然，在其中锻炼自我学习， 探索的能力。</a:t>
            </a:r>
          </a:p>
          <a:p>
            <a:pPr lvl="1" marL="1005839" indent="-548639">
              <a:lnSpc>
                <a:spcPct val="96000"/>
              </a:lnSpc>
              <a:spcBef>
                <a:spcPts val="700"/>
              </a:spcBef>
              <a:buClr>
                <a:srgbClr val="60B5CC"/>
              </a:buClr>
              <a:buFont typeface="Wingdings"/>
              <a:defRPr sz="3000"/>
            </a:pPr>
            <a:r>
              <a:t>要不断提问， 不断深入探索</a:t>
            </a:r>
          </a:p>
          <a:p>
            <a:pPr lvl="1" marL="1005839" indent="-548639">
              <a:lnSpc>
                <a:spcPct val="96000"/>
              </a:lnSpc>
              <a:spcBef>
                <a:spcPts val="700"/>
              </a:spcBef>
              <a:buClr>
                <a:srgbClr val="60B5CC"/>
              </a:buClr>
              <a:buFont typeface="Wingdings"/>
              <a:defRPr sz="3000"/>
            </a:pPr>
          </a:p>
          <a:p>
            <a:pPr>
              <a:lnSpc>
                <a:spcPct val="96000"/>
              </a:lnSpc>
              <a:defRPr sz="3400"/>
            </a:pPr>
            <a:r>
              <a:t>讨论：很多学校的计算机课程有很多 </a:t>
            </a:r>
            <a:r>
              <a:t>“</a:t>
            </a:r>
            <a:r>
              <a:t>打代码</a:t>
            </a:r>
            <a:r>
              <a:t>”  </a:t>
            </a:r>
            <a:r>
              <a:t>的练习</a:t>
            </a:r>
          </a:p>
          <a:p>
            <a:pPr lvl="2" marL="1225296" indent="-457200">
              <a:lnSpc>
                <a:spcPct val="96000"/>
              </a:lnSpc>
              <a:spcBef>
                <a:spcPts val="600"/>
              </a:spcBef>
              <a:buClr>
                <a:srgbClr val="E66C7D"/>
              </a:buClr>
              <a:buFont typeface="Arial"/>
              <a:defRPr sz="2600"/>
            </a:pPr>
            <a:r>
              <a:t>学生上机就是把代码输入，通过测试，下机</a:t>
            </a:r>
          </a:p>
          <a:p>
            <a:pPr lvl="2" marL="1225296" indent="-457200">
              <a:lnSpc>
                <a:spcPct val="96000"/>
              </a:lnSpc>
              <a:spcBef>
                <a:spcPts val="600"/>
              </a:spcBef>
              <a:buClr>
                <a:srgbClr val="E66C7D"/>
              </a:buClr>
              <a:buFont typeface="Arial"/>
              <a:defRPr sz="2600"/>
            </a:pPr>
            <a:r>
              <a:t>这是</a:t>
            </a:r>
            <a:r>
              <a:t>“</a:t>
            </a:r>
            <a:r>
              <a:t>大学教育</a:t>
            </a:r>
            <a:r>
              <a:t>”  </a:t>
            </a:r>
            <a:r>
              <a:t>还是 </a:t>
            </a:r>
            <a:r>
              <a:t>“</a:t>
            </a:r>
            <a:r>
              <a:t>短期</a:t>
            </a:r>
            <a:r>
              <a:t>IT </a:t>
            </a:r>
            <a:r>
              <a:t>行业培训</a:t>
            </a:r>
            <a:r>
              <a:t>”</a:t>
            </a:r>
            <a:r>
              <a:t>？</a:t>
            </a:r>
          </a:p>
          <a:p>
            <a:pPr lvl="2" marL="1225296" indent="-457200">
              <a:lnSpc>
                <a:spcPct val="96000"/>
              </a:lnSpc>
              <a:spcBef>
                <a:spcPts val="600"/>
              </a:spcBef>
              <a:buClr>
                <a:srgbClr val="E66C7D"/>
              </a:buClr>
              <a:buFont typeface="Arial"/>
              <a:defRPr sz="2600"/>
            </a:pPr>
            <a:r>
              <a:t>这种练习的效果如何？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2950">
              <a:defRPr sz="10080"/>
            </a:lvl1pPr>
          </a:lstStyle>
          <a:p>
            <a:pPr/>
            <a:r>
              <a:t>What is Software Engineering（SE）</a:t>
            </a:r>
          </a:p>
        </p:txBody>
      </p:sp>
      <p:sp>
        <p:nvSpPr>
          <p:cNvPr id="174" name="Shape 17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Program = data structure + algorithm</a:t>
            </a:r>
          </a:p>
          <a:p>
            <a:pPr/>
            <a:r>
              <a:t>Software = Program + Software Engineering</a:t>
            </a:r>
          </a:p>
          <a:p>
            <a:pPr/>
            <a:r>
              <a:t>Software Company = Software + Business Model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SE in Waterfall Model</a:t>
            </a:r>
          </a:p>
        </p:txBody>
      </p:sp>
      <p:sp>
        <p:nvSpPr>
          <p:cNvPr id="177" name="Shape 17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82600" indent="-482600" defTabSz="627379">
              <a:spcBef>
                <a:spcPts val="4400"/>
              </a:spcBef>
              <a:defRPr sz="3952"/>
            </a:pPr>
            <a:r>
              <a:t>需求分析：分析现有软件,  用你们写的软件的用户量来证明你了解用户的需求</a:t>
            </a:r>
          </a:p>
          <a:p>
            <a:pPr marL="482600" indent="-482600" defTabSz="627379">
              <a:spcBef>
                <a:spcPts val="4400"/>
              </a:spcBef>
              <a:defRPr sz="3952"/>
            </a:pPr>
            <a:r>
              <a:t>设计阶段：用快速发布来证明设计是有效的,  能适应变化的。</a:t>
            </a:r>
          </a:p>
          <a:p>
            <a:pPr marL="482600" indent="-482600" defTabSz="627379">
              <a:spcBef>
                <a:spcPts val="4400"/>
              </a:spcBef>
              <a:defRPr sz="3952"/>
            </a:pPr>
            <a:r>
              <a:t>实现阶段：用各种软件工程的衡量手段来证明大家实现的能力。</a:t>
            </a:r>
          </a:p>
          <a:p>
            <a:pPr marL="482600" indent="-482600" defTabSz="627379">
              <a:spcBef>
                <a:spcPts val="4400"/>
              </a:spcBef>
              <a:defRPr sz="3952"/>
            </a:pPr>
            <a:r>
              <a:t>稳定阶段：证明测试能否覆盖代码的大部分。 </a:t>
            </a:r>
          </a:p>
          <a:p>
            <a:pPr marL="482600" indent="-482600" defTabSz="627379">
              <a:spcBef>
                <a:spcPts val="4400"/>
              </a:spcBef>
              <a:defRPr sz="3952"/>
            </a:pPr>
            <a:r>
              <a:t>发布阶段： 如期发布, 用户量,  用户评价。 </a:t>
            </a:r>
          </a:p>
          <a:p>
            <a:pPr marL="482600" indent="-482600" defTabSz="627379">
              <a:spcBef>
                <a:spcPts val="4400"/>
              </a:spcBef>
              <a:defRPr sz="3952"/>
            </a:pPr>
            <a:r>
              <a:t>维护阶段：网上的观众或下一个年级的同学能很愿意接手你们的软件。  </a:t>
            </a:r>
          </a:p>
          <a:p>
            <a:pPr marL="482600" indent="-482600" defTabSz="627379">
              <a:spcBef>
                <a:spcPts val="4400"/>
              </a:spcBef>
              <a:defRPr sz="3952"/>
            </a:pPr>
            <a:r>
              <a:t>最后大部分同学们能说:  自己做了一个有人用，有生命的软件。 然后下个学期，新的一批学生进来提高这一过程…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我们在实践中能逐步感知到的SE</a:t>
            </a:r>
          </a:p>
        </p:txBody>
      </p:sp>
      <p:sp>
        <p:nvSpPr>
          <p:cNvPr id="180" name="Shape 18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工欲善其事必先利其器——Typing - VSCode - Git - Vim - RegEx</a:t>
            </a:r>
          </a:p>
          <a:p>
            <a:pPr/>
            <a:r>
              <a:t>代码中的软件工程——一个工程化C语言项目范例</a:t>
            </a:r>
          </a:p>
          <a:p>
            <a:pPr/>
            <a:r>
              <a:t>需求分析与设计——从分析到设计的基本方法</a:t>
            </a:r>
          </a:p>
          <a:p>
            <a:pPr/>
            <a:r>
              <a:t>软件系统设计——软件的结构、特性和描述方法</a:t>
            </a:r>
          </a:p>
          <a:p>
            <a:pPr/>
            <a:r>
              <a:t>工程过程与项目管理——软件危机的前生后世</a:t>
            </a:r>
          </a:p>
        </p:txBody>
      </p:sp>
      <p:sp>
        <p:nvSpPr>
          <p:cNvPr id="181" name="Shape 181"/>
          <p:cNvSpPr/>
          <p:nvPr/>
        </p:nvSpPr>
        <p:spPr>
          <a:xfrm>
            <a:off x="5703569" y="11721100"/>
            <a:ext cx="12976861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课程实验作业+工程实践项目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1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“loser” </a:t>
            </a:r>
            <a:r>
              <a:rPr b="1"/>
              <a:t>矛盾的行为和期望</a:t>
            </a:r>
          </a:p>
        </p:txBody>
      </p:sp>
      <p:sp>
        <p:nvSpPr>
          <p:cNvPr id="184" name="Shape 18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751362" indent="-633679" defTabSz="1810511">
              <a:defRPr sz="6336"/>
            </a:pPr>
            <a:r>
              <a:t>父母，既看不起自己的孩子，又希望孩子出人头地 ；</a:t>
            </a:r>
          </a:p>
          <a:p>
            <a:pPr marL="751362" indent="-633679" defTabSz="1810511">
              <a:defRPr sz="6336"/>
            </a:pPr>
            <a:r>
              <a:t>孩子，既厌恶父母设计的人生，又怕走错路辜负了父母的期望；</a:t>
            </a:r>
          </a:p>
          <a:p>
            <a:pPr marL="751362" indent="-633679" defTabSz="1810511">
              <a:defRPr sz="6336"/>
            </a:pPr>
            <a:r>
              <a:t>老师，既要求学生乖乖听话，又希望学生有创新精神；</a:t>
            </a:r>
          </a:p>
          <a:p>
            <a:pPr marL="751362" indent="-633679" defTabSz="1810511">
              <a:defRPr sz="6336"/>
            </a:pPr>
            <a:r>
              <a:t>学生，既不认同老师的观点，又怕得不到那鸡肋的分数。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84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pPr>
              <a:defRPr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>
                <a:latin typeface="冬青黑体简体中文 W6"/>
                <a:ea typeface="冬青黑体简体中文 W6"/>
                <a:cs typeface="冬青黑体简体中文 W6"/>
                <a:sym typeface="冬青黑体简体中文 W6"/>
              </a:rPr>
              <a:t>如何看待学习中的各种失败？</a:t>
            </a:r>
          </a:p>
        </p:txBody>
      </p:sp>
      <p:pic>
        <p:nvPicPr>
          <p:cNvPr id="187" name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701232" y="3265064"/>
            <a:ext cx="5714034" cy="10142409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Shape 188"/>
          <p:cNvSpPr/>
          <p:nvPr/>
        </p:nvSpPr>
        <p:spPr>
          <a:xfrm>
            <a:off x="3327400" y="5012678"/>
            <a:ext cx="10058400" cy="6380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marL="571500" indent="-571500" algn="l" defTabSz="1828800">
              <a:buSzPct val="100000"/>
              <a:buFont typeface="Arial"/>
              <a:buChar char="•"/>
              <a:defRPr sz="48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很多同学害怕失败，纠结于某个作业的分数</a:t>
            </a:r>
          </a:p>
          <a:p>
            <a:pPr marL="571500" indent="-571500" algn="l" defTabSz="1828800">
              <a:buSzPct val="100000"/>
              <a:buFont typeface="Arial"/>
              <a:buChar char="•"/>
              <a:defRPr sz="48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请把学习看作是去游乐场玩耍</a:t>
            </a:r>
          </a:p>
          <a:p>
            <a:pPr lvl="1" marL="1028700" indent="-571500" algn="l" defTabSz="1828800">
              <a:buSzPct val="100000"/>
              <a:buFont typeface="Arial"/>
              <a:buChar char="•"/>
              <a:defRPr sz="48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不要纠结于一时的失误</a:t>
            </a:r>
          </a:p>
          <a:p>
            <a:pPr lvl="1" marL="1028700" indent="-571500" algn="l" defTabSz="1828800">
              <a:buSzPct val="100000"/>
              <a:buFont typeface="Arial"/>
              <a:buChar char="•"/>
              <a:defRPr sz="48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玩尽可能多的游戏</a:t>
            </a:r>
          </a:p>
          <a:p>
            <a:pPr lvl="1" marL="1028700" indent="-571500" algn="l" defTabSz="1828800">
              <a:buSzPct val="100000"/>
              <a:buFont typeface="Arial"/>
              <a:buChar char="•"/>
              <a:defRPr sz="48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希望最后还能学到点东西  </a:t>
            </a:r>
            <a:r>
              <a:t>☺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 Books</a:t>
            </a:r>
          </a:p>
        </p:txBody>
      </p:sp>
      <p:sp>
        <p:nvSpPr>
          <p:cNvPr id="191" name="Shape 19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37519" indent="-537667" defTabSz="1536191">
              <a:defRPr sz="5376"/>
            </a:pPr>
            <a:r>
              <a:t>课本</a:t>
            </a:r>
          </a:p>
          <a:p>
            <a:pPr lvl="1" marL="844905" indent="-460857" defTabSz="1536191">
              <a:spcBef>
                <a:spcPts val="1100"/>
              </a:spcBef>
              <a:buClr>
                <a:srgbClr val="60B5CC"/>
              </a:buClr>
              <a:buFont typeface="Wingdings"/>
              <a:defRPr sz="4703"/>
            </a:pPr>
            <a:r>
              <a:t> </a:t>
            </a:r>
            <a:r>
              <a:t>自编教程</a:t>
            </a:r>
          </a:p>
          <a:p>
            <a:pPr lvl="1" marL="844905" indent="-460857" defTabSz="1536191">
              <a:spcBef>
                <a:spcPts val="1100"/>
              </a:spcBef>
              <a:buClr>
                <a:srgbClr val="60B5CC"/>
              </a:buClr>
              <a:buFont typeface="Wingdings"/>
              <a:defRPr sz="4703"/>
            </a:pPr>
            <a:r>
              <a:t>《构建之法 </a:t>
            </a:r>
            <a:r>
              <a:t>– </a:t>
            </a:r>
            <a:r>
              <a:t>现代软件工程》</a:t>
            </a:r>
          </a:p>
          <a:p>
            <a:pPr lvl="1" marL="844905" indent="-460857" defTabSz="1536191">
              <a:spcBef>
                <a:spcPts val="1100"/>
              </a:spcBef>
              <a:buClr>
                <a:srgbClr val="60B5CC"/>
              </a:buClr>
              <a:buFont typeface="Wingdings"/>
              <a:defRPr sz="4703"/>
            </a:pPr>
            <a:r>
              <a:t>《软件工程——理论与实践》</a:t>
            </a:r>
          </a:p>
          <a:p>
            <a:pPr marL="637519" indent="-537667" defTabSz="1536191">
              <a:defRPr sz="5376"/>
            </a:pPr>
            <a:r>
              <a:t>必读书</a:t>
            </a:r>
          </a:p>
          <a:p>
            <a:pPr lvl="1" marL="844905" indent="-460857" defTabSz="1536191">
              <a:spcBef>
                <a:spcPts val="1100"/>
              </a:spcBef>
              <a:buClr>
                <a:srgbClr val="60B5CC"/>
              </a:buClr>
              <a:buFont typeface="Wingdings"/>
              <a:defRPr sz="4703"/>
            </a:pPr>
            <a:r>
              <a:t>（必读）《梦断代码》http://bestcbooks.com/dreamingincode/</a:t>
            </a:r>
          </a:p>
          <a:p>
            <a:pPr lvl="1" marL="844905" indent="-460857" defTabSz="1536191">
              <a:spcBef>
                <a:spcPts val="1100"/>
              </a:spcBef>
              <a:buClr>
                <a:srgbClr val="60B5CC"/>
              </a:buClr>
              <a:buFont typeface="Wingdings"/>
              <a:defRPr sz="4703"/>
            </a:pPr>
            <a:r>
              <a:t>（必读）《人月神话》Frederick Brooks</a:t>
            </a:r>
          </a:p>
          <a:p>
            <a:pPr marL="637519" indent="-537667" defTabSz="1536191">
              <a:defRPr sz="5376"/>
            </a:pPr>
            <a:r>
              <a:t>其它参考书</a:t>
            </a:r>
          </a:p>
          <a:p>
            <a:pPr lvl="1" marL="844905" indent="-460857" defTabSz="1536191">
              <a:spcBef>
                <a:spcPts val="1100"/>
              </a:spcBef>
              <a:buClr>
                <a:srgbClr val="60B5CC"/>
              </a:buClr>
              <a:buFont typeface="Wingdings"/>
              <a:defRPr sz="4703"/>
            </a:pPr>
            <a:r>
              <a:rPr u="sng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hlinkClick r:id="rId2" invalidUrl="" action="" tgtFrame="" tooltip="" history="1" highlightClick="0" endSnd="0"/>
              </a:rPr>
              <a:t>http://book.douban.com/doulist/1204928/</a:t>
            </a:r>
            <a:r>
              <a:t> 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2000"/>
                                        <p:tgtEl>
                                          <p:spTgt spid="19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2000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3" dur="2000"/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2000"/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" dur="2000"/>
                                        <p:tgtEl>
                                          <p:spTgt spid="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4" dur="2000"/>
                                        <p:tgtEl>
                                          <p:spTgt spid="1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2000"/>
                                        <p:tgtEl>
                                          <p:spTgt spid="1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2000"/>
                                        <p:tgtEl>
                                          <p:spTgt spid="1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2000"/>
                                        <p:tgtEl>
                                          <p:spTgt spid="1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8" dur="2000"/>
                                        <p:tgtEl>
                                          <p:spTgt spid="1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91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课程成绩构成</a:t>
            </a:r>
          </a:p>
        </p:txBody>
      </p:sp>
      <p:sp>
        <p:nvSpPr>
          <p:cNvPr id="194" name="Shape 19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考试占60分</a:t>
            </a:r>
          </a:p>
          <a:p>
            <a:pPr/>
            <a:r>
              <a:t>实验作业</a:t>
            </a:r>
          </a:p>
          <a:p>
            <a:pPr lvl="1"/>
            <a:r>
              <a:t>必做占40分</a:t>
            </a:r>
          </a:p>
          <a:p>
            <a:pPr lvl="1"/>
            <a:r>
              <a:t>主要采用随机抽查督促的方式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SE is usually taught</a:t>
            </a:r>
          </a:p>
        </p:txBody>
      </p:sp>
      <p:sp>
        <p:nvSpPr>
          <p:cNvPr id="136" name="Shape 1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4500" indent="-444500" defTabSz="577850">
              <a:spcBef>
                <a:spcPts val="4100"/>
              </a:spcBef>
              <a:defRPr sz="3639"/>
            </a:pPr>
            <a:r>
              <a:t>需求分析：学生们都不懂企业的需求是什么，上课睡觉。</a:t>
            </a:r>
          </a:p>
          <a:p>
            <a:pPr marL="444500" indent="-444500" defTabSz="577850">
              <a:spcBef>
                <a:spcPts val="4100"/>
              </a:spcBef>
              <a:defRPr sz="3639"/>
            </a:pPr>
            <a:r>
              <a:t>设计阶段：学生们画了许多 UML 图，用设计工具画了各种形状的图形，仅此而已。</a:t>
            </a:r>
          </a:p>
          <a:p>
            <a:pPr marL="444500" indent="-444500" defTabSz="577850">
              <a:spcBef>
                <a:spcPts val="4100"/>
              </a:spcBef>
              <a:defRPr sz="3639"/>
            </a:pPr>
            <a:r>
              <a:t>实现阶段：学生们开始热烈讨论，UML 图早已经扔到一边。</a:t>
            </a:r>
          </a:p>
          <a:p>
            <a:pPr marL="444500" indent="-444500" defTabSz="577850">
              <a:spcBef>
                <a:spcPts val="4100"/>
              </a:spcBef>
              <a:defRPr sz="3639"/>
            </a:pPr>
            <a:r>
              <a:t>稳定阶段：学生们中十分之一的人开始写代码，其他人不知道在干什么．代码大部分情况下都不能工作，所有设计过的种种黑箱和白箱测试都无从开始。</a:t>
            </a:r>
          </a:p>
          <a:p>
            <a:pPr marL="444500" indent="-444500" defTabSz="577850">
              <a:spcBef>
                <a:spcPts val="4100"/>
              </a:spcBef>
              <a:defRPr sz="3639"/>
            </a:pPr>
            <a:r>
              <a:t>发布阶段： 这个阶段只有一天时间，就是最后检查的那一天，同时还有人在调试程序．</a:t>
            </a:r>
          </a:p>
          <a:p>
            <a:pPr marL="444500" indent="-444500" defTabSz="577850">
              <a:spcBef>
                <a:spcPts val="4100"/>
              </a:spcBef>
              <a:defRPr sz="3639"/>
            </a:pPr>
            <a:r>
              <a:t>维护阶段：课程结束了，同学们对自己的产品没有任何维护，放假了! </a:t>
            </a:r>
          </a:p>
          <a:p>
            <a:pPr marL="444500" indent="-444500" defTabSz="577850">
              <a:spcBef>
                <a:spcPts val="4100"/>
              </a:spcBef>
              <a:defRPr sz="3639"/>
            </a:pPr>
            <a:r>
              <a:t>最后大部分同学们都说自己根本没学到什么本事，然后下个学期，新的一批学生进来重复这一过程…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课程主页</a:t>
            </a:r>
          </a:p>
        </p:txBody>
      </p:sp>
      <p:sp>
        <p:nvSpPr>
          <p:cNvPr id="197" name="Shape 19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>
                <a:hlinkClick r:id="rId2" invalidUrl="" action="" tgtFrame="" tooltip="" history="1" highlightClick="0" endSnd="0"/>
              </a:rPr>
              <a:t>https://gitee.com/mengning997/se</a:t>
            </a:r>
          </a:p>
          <a:p>
            <a:pPr/>
            <a:r>
              <a:rPr u="sng">
                <a:hlinkClick r:id="rId3" invalidUrl="" action="" tgtFrame="" tooltip="" history="1" highlightClick="0" endSnd="0"/>
              </a:rPr>
              <a:t>mengning@ustc.edu.cn</a:t>
            </a:r>
          </a:p>
        </p:txBody>
      </p:sp>
      <p:pic>
        <p:nvPicPr>
          <p:cNvPr id="198" name="image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086777" y="9340198"/>
            <a:ext cx="3604908" cy="3604907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Shape 199"/>
          <p:cNvSpPr/>
          <p:nvPr/>
        </p:nvSpPr>
        <p:spPr>
          <a:xfrm>
            <a:off x="20070079" y="12798844"/>
            <a:ext cx="16383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关注孟宁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SE should be taught</a:t>
            </a:r>
          </a:p>
        </p:txBody>
      </p:sp>
      <p:sp>
        <p:nvSpPr>
          <p:cNvPr id="139" name="Shape 1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82600" indent="-482600" defTabSz="627379">
              <a:spcBef>
                <a:spcPts val="4400"/>
              </a:spcBef>
              <a:defRPr sz="3952"/>
            </a:pPr>
            <a:r>
              <a:t>需求分析：分析现有软件,  用你们写的软件的用户量来证明你了解用户的需求</a:t>
            </a:r>
          </a:p>
          <a:p>
            <a:pPr marL="482600" indent="-482600" defTabSz="627379">
              <a:spcBef>
                <a:spcPts val="4400"/>
              </a:spcBef>
              <a:defRPr sz="3952"/>
            </a:pPr>
            <a:r>
              <a:t>设计阶段：用快速发布来证明设计是有效的,  能适应变化的。</a:t>
            </a:r>
          </a:p>
          <a:p>
            <a:pPr marL="482600" indent="-482600" defTabSz="627379">
              <a:spcBef>
                <a:spcPts val="4400"/>
              </a:spcBef>
              <a:defRPr sz="3952"/>
            </a:pPr>
            <a:r>
              <a:t>实现阶段：用各种软件工程的衡量手段来证明大家实现的能力。</a:t>
            </a:r>
          </a:p>
          <a:p>
            <a:pPr marL="482600" indent="-482600" defTabSz="627379">
              <a:spcBef>
                <a:spcPts val="4400"/>
              </a:spcBef>
              <a:defRPr sz="3952"/>
            </a:pPr>
            <a:r>
              <a:t>稳定阶段：证明测试能否覆盖代码的大部分。 </a:t>
            </a:r>
          </a:p>
          <a:p>
            <a:pPr marL="482600" indent="-482600" defTabSz="627379">
              <a:spcBef>
                <a:spcPts val="4400"/>
              </a:spcBef>
              <a:defRPr sz="3952"/>
            </a:pPr>
            <a:r>
              <a:t>发布阶段： 如期发布, 用户量,  用户评价。 </a:t>
            </a:r>
          </a:p>
          <a:p>
            <a:pPr marL="482600" indent="-482600" defTabSz="627379">
              <a:spcBef>
                <a:spcPts val="4400"/>
              </a:spcBef>
              <a:defRPr sz="3952"/>
            </a:pPr>
            <a:r>
              <a:t>维护阶段：网上的观众或下一个年级的同学能很愿意接手你们的软件。  </a:t>
            </a:r>
          </a:p>
          <a:p>
            <a:pPr marL="482600" indent="-482600" defTabSz="627379">
              <a:spcBef>
                <a:spcPts val="4400"/>
              </a:spcBef>
              <a:defRPr sz="3952"/>
            </a:pPr>
            <a:r>
              <a:t>最后大部分同学们能说:  自己做了一个有人用，有生命的软件。 然后下个学期，新的一批学生进来提高这一过程…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现实 vs. 理想</a:t>
            </a:r>
          </a:p>
        </p:txBody>
      </p:sp>
      <p:sp>
        <p:nvSpPr>
          <p:cNvPr id="142" name="Shape 142"/>
          <p:cNvSpPr/>
          <p:nvPr>
            <p:ph type="body" sz="half" idx="1"/>
          </p:nvPr>
        </p:nvSpPr>
        <p:spPr>
          <a:xfrm>
            <a:off x="1393653" y="3244850"/>
            <a:ext cx="9782762" cy="9207500"/>
          </a:xfrm>
          <a:prstGeom prst="rect">
            <a:avLst/>
          </a:prstGeom>
        </p:spPr>
        <p:txBody>
          <a:bodyPr/>
          <a:lstStyle/>
          <a:p>
            <a:pPr marL="400050" indent="-400050" defTabSz="520065">
              <a:spcBef>
                <a:spcPts val="3700"/>
              </a:spcBef>
              <a:defRPr sz="3275"/>
            </a:pPr>
            <a:r>
              <a:t>需求分析：学生们都不懂需求是什么，上课睡觉。</a:t>
            </a:r>
          </a:p>
          <a:p>
            <a:pPr marL="400050" indent="-400050" defTabSz="520065">
              <a:spcBef>
                <a:spcPts val="3700"/>
              </a:spcBef>
              <a:defRPr sz="3275"/>
            </a:pPr>
            <a:r>
              <a:t>设计阶段：学生们画了许多 UML 图，用设计工具画了各种形状的图形，仅此而已。</a:t>
            </a:r>
          </a:p>
          <a:p>
            <a:pPr marL="400050" indent="-400050" defTabSz="520065">
              <a:spcBef>
                <a:spcPts val="3700"/>
              </a:spcBef>
              <a:defRPr sz="3275"/>
            </a:pPr>
            <a:r>
              <a:t>实现阶段：学生们开始热烈讨论，UML 图早已经扔到一边。</a:t>
            </a:r>
          </a:p>
          <a:p>
            <a:pPr marL="400050" indent="-400050" defTabSz="520065">
              <a:spcBef>
                <a:spcPts val="3700"/>
              </a:spcBef>
              <a:defRPr sz="3275"/>
            </a:pPr>
            <a:r>
              <a:t>稳定阶段：学生们中十分之一的人开始写代码，其他人不知道在干什么．</a:t>
            </a:r>
          </a:p>
          <a:p>
            <a:pPr marL="400050" indent="-400050" defTabSz="520065">
              <a:spcBef>
                <a:spcPts val="3700"/>
              </a:spcBef>
              <a:defRPr sz="3275"/>
            </a:pPr>
            <a:r>
              <a:t>发布阶段： 这个阶段只有一天时间，就是最后检查的那一天，同时还有人在调试程序．</a:t>
            </a:r>
          </a:p>
          <a:p>
            <a:pPr marL="400050" indent="-400050" defTabSz="520065">
              <a:spcBef>
                <a:spcPts val="3700"/>
              </a:spcBef>
              <a:defRPr sz="3275"/>
            </a:pPr>
            <a:r>
              <a:t>维护阶段：课程结束了，同学们对自己的产品没有任何维护，放假了! </a:t>
            </a:r>
          </a:p>
        </p:txBody>
      </p:sp>
      <p:sp>
        <p:nvSpPr>
          <p:cNvPr id="143" name="Shape 143"/>
          <p:cNvSpPr/>
          <p:nvPr/>
        </p:nvSpPr>
        <p:spPr>
          <a:xfrm>
            <a:off x="11967263" y="3244850"/>
            <a:ext cx="10625745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444500" indent="-444500" algn="l" defTabSz="577850">
              <a:spcBef>
                <a:spcPts val="4100"/>
              </a:spcBef>
              <a:buSzPct val="75000"/>
              <a:buChar char="•"/>
              <a:defRPr sz="3639"/>
            </a:pPr>
            <a:r>
              <a:t>需求分析：分析现有软件, 归纳初步需求；基础差的同学学习技术</a:t>
            </a:r>
          </a:p>
          <a:p>
            <a:pPr marL="444500" indent="-444500" algn="l" defTabSz="577850">
              <a:spcBef>
                <a:spcPts val="4100"/>
              </a:spcBef>
              <a:buSzPct val="75000"/>
              <a:buChar char="•"/>
              <a:defRPr sz="3639"/>
            </a:pPr>
            <a:r>
              <a:t>设计阶段：用快速发布来证明设计是有效的,  能适应变化的。</a:t>
            </a:r>
          </a:p>
          <a:p>
            <a:pPr marL="444500" indent="-444500" algn="l" defTabSz="577850">
              <a:spcBef>
                <a:spcPts val="4100"/>
              </a:spcBef>
              <a:buSzPct val="75000"/>
              <a:buChar char="•"/>
              <a:defRPr sz="3639"/>
            </a:pPr>
            <a:r>
              <a:t>实现阶段：用各种软件工程的衡量手段来证明大家实现的能力。</a:t>
            </a:r>
          </a:p>
          <a:p>
            <a:pPr marL="444500" indent="-444500" algn="l" defTabSz="577850">
              <a:spcBef>
                <a:spcPts val="4100"/>
              </a:spcBef>
              <a:buSzPct val="75000"/>
              <a:buChar char="•"/>
              <a:defRPr sz="3639"/>
            </a:pPr>
            <a:r>
              <a:t>稳定阶段：证明测试能否覆盖代码的大部分。 </a:t>
            </a:r>
          </a:p>
          <a:p>
            <a:pPr marL="444500" indent="-444500" algn="l" defTabSz="577850">
              <a:spcBef>
                <a:spcPts val="4100"/>
              </a:spcBef>
              <a:buSzPct val="75000"/>
              <a:buChar char="•"/>
              <a:defRPr sz="3639"/>
            </a:pPr>
            <a:r>
              <a:t>发布阶段： 如期发布, 用户量,  用户评价。</a:t>
            </a:r>
          </a:p>
          <a:p>
            <a:pPr marL="444500" indent="-444500" algn="l" defTabSz="577850">
              <a:spcBef>
                <a:spcPts val="4100"/>
              </a:spcBef>
              <a:buSzPct val="75000"/>
              <a:buChar char="•"/>
              <a:defRPr sz="3639"/>
            </a:pPr>
            <a:r>
              <a:t>维护阶段：网上的观众或下一个年级的同学能很愿意接手你们的软件。 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 want to teach SE this way</a:t>
            </a:r>
          </a:p>
        </p:txBody>
      </p:sp>
      <p:sp>
        <p:nvSpPr>
          <p:cNvPr id="146" name="Shape 14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现实与理想之间需要一些适当的台阶</a:t>
            </a:r>
          </a:p>
          <a:p>
            <a:pPr/>
            <a:r>
              <a:t>Step by Step，Learning by doing</a:t>
            </a:r>
          </a:p>
          <a:p>
            <a:pPr/>
            <a:r>
              <a:t>由近及远、由浅入深、多学多练，有针对性的训练程序员的基本功</a:t>
            </a:r>
          </a:p>
          <a:p>
            <a:pPr/>
            <a:r>
              <a:t>单项技能训练（课程实验作业） + 工程实践项目（学院统一组织）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13106400" y="0"/>
            <a:ext cx="8229600" cy="9827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normAutofit fontScale="100000" lnSpcReduction="0"/>
          </a:bodyPr>
          <a:lstStyle/>
          <a:p>
            <a:pPr marL="758952" indent="-640080" algn="l" defTabSz="1828800">
              <a:lnSpc>
                <a:spcPct val="90000"/>
              </a:lnSpc>
              <a:buClr>
                <a:srgbClr val="F0AD00"/>
              </a:buClr>
              <a:buSzPct val="80000"/>
              <a:buFont typeface="Wingdings 2"/>
              <a:buChar char="◼"/>
              <a:defRPr sz="5800">
                <a:latin typeface="Corbel"/>
                <a:ea typeface="Corbel"/>
                <a:cs typeface="Corbel"/>
                <a:sym typeface="Corbel"/>
              </a:defRPr>
            </a:pPr>
            <a:r>
              <a:t>About ancient  Roman solider ,  which of the following is correct?</a:t>
            </a:r>
          </a:p>
          <a:p>
            <a:pPr lvl="1" marL="1307591" indent="-914400" algn="l" defTabSz="1828800">
              <a:lnSpc>
                <a:spcPct val="90000"/>
              </a:lnSpc>
              <a:spcBef>
                <a:spcPts val="1200"/>
              </a:spcBef>
              <a:buClr>
                <a:srgbClr val="60B5CC"/>
              </a:buClr>
              <a:buSzPct val="90000"/>
              <a:buAutoNum type="alphaLcParenR" startAt="1"/>
              <a:defRPr>
                <a:latin typeface="Corbel"/>
                <a:ea typeface="Corbel"/>
                <a:cs typeface="Corbel"/>
                <a:sym typeface="Corbel"/>
              </a:defRPr>
            </a:pPr>
            <a:r>
              <a:t>No training,  they were thrown into real battles right away</a:t>
            </a:r>
          </a:p>
          <a:p>
            <a:pPr lvl="1" marL="1307591" indent="-914400" algn="l" defTabSz="1828800">
              <a:lnSpc>
                <a:spcPct val="90000"/>
              </a:lnSpc>
              <a:spcBef>
                <a:spcPts val="1200"/>
              </a:spcBef>
              <a:buClr>
                <a:srgbClr val="60B5CC"/>
              </a:buClr>
              <a:buSzPct val="90000"/>
              <a:buAutoNum type="alphaLcParenR" startAt="1"/>
              <a:defRPr>
                <a:latin typeface="Corbel"/>
                <a:ea typeface="Corbel"/>
                <a:cs typeface="Corbel"/>
                <a:sym typeface="Corbel"/>
              </a:defRPr>
            </a:pPr>
            <a:r>
              <a:t>They only learn theory, don’t touch weapon</a:t>
            </a:r>
          </a:p>
          <a:p>
            <a:pPr lvl="1" marL="1307591" indent="-914400" algn="l" defTabSz="1828800">
              <a:lnSpc>
                <a:spcPct val="90000"/>
              </a:lnSpc>
              <a:spcBef>
                <a:spcPts val="1200"/>
              </a:spcBef>
              <a:buClr>
                <a:srgbClr val="60B5CC"/>
              </a:buClr>
              <a:buSzPct val="90000"/>
              <a:buAutoNum type="alphaLcParenR" startAt="1"/>
              <a:defRPr>
                <a:latin typeface="Corbel"/>
                <a:ea typeface="Corbel"/>
                <a:cs typeface="Corbel"/>
                <a:sym typeface="Corbel"/>
              </a:defRPr>
            </a:pPr>
            <a:r>
              <a:t>They use fake weapon, half the weight of real weapon</a:t>
            </a:r>
          </a:p>
          <a:p>
            <a:pPr lvl="1" marL="1307591" indent="-914400" algn="l" defTabSz="1828800">
              <a:lnSpc>
                <a:spcPct val="90000"/>
              </a:lnSpc>
              <a:spcBef>
                <a:spcPts val="1200"/>
              </a:spcBef>
              <a:buClr>
                <a:srgbClr val="60B5CC"/>
              </a:buClr>
              <a:buSzPct val="90000"/>
              <a:buAutoNum type="alphaLcParenR" startAt="1"/>
              <a:defRPr>
                <a:latin typeface="Corbel"/>
                <a:ea typeface="Corbel"/>
                <a:cs typeface="Corbel"/>
                <a:sym typeface="Corbel"/>
              </a:defRPr>
            </a:pPr>
            <a:r>
              <a:t>weapon has </a:t>
            </a:r>
            <a:r>
              <a:t>same</a:t>
            </a:r>
            <a:r>
              <a:t> weight</a:t>
            </a:r>
          </a:p>
          <a:p>
            <a:pPr lvl="1" marL="1307591" indent="-914400" algn="l" defTabSz="1828800">
              <a:lnSpc>
                <a:spcPct val="90000"/>
              </a:lnSpc>
              <a:spcBef>
                <a:spcPts val="1200"/>
              </a:spcBef>
              <a:buClr>
                <a:srgbClr val="60B5CC"/>
              </a:buClr>
              <a:buSzPct val="90000"/>
              <a:buAutoNum type="alphaLcParenR" startAt="1"/>
              <a:defRPr>
                <a:latin typeface="Corbel"/>
                <a:ea typeface="Corbel"/>
                <a:cs typeface="Corbel"/>
                <a:sym typeface="Corbel"/>
              </a:defRPr>
            </a:pPr>
            <a:r>
              <a:t>weapon has </a:t>
            </a:r>
            <a:r>
              <a:t>twice</a:t>
            </a:r>
            <a:r>
              <a:t> the weight</a:t>
            </a:r>
          </a:p>
        </p:txBody>
      </p:sp>
      <p:pic>
        <p:nvPicPr>
          <p:cNvPr id="149" name="image3.jpg" descr="roman_soldier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0" y="0"/>
            <a:ext cx="10385708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2000"/>
                                        <p:tgtEl>
                                          <p:spTgt spid="14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20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2000"/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2000"/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2000"/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2000"/>
                                        <p:tgtEl>
                                          <p:spTgt spid="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2000"/>
                                        <p:tgtEl>
                                          <p:spTgt spid="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mph" nodeType="clickEffect" presetSubtype="0" presetID="6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9" dur="2000" fill="hold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Class="emph" nodeType="withEffect" presetSubtype="0" presetID="6" grpId="2" fill="hold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  <p:par>
                                <p:cTn id="41" presetClass="emph" nodeType="withEffect" presetSubtype="0" presetID="6" grpId="2" fill="hold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  <p:par>
                                <p:cTn id="42" presetClass="emph" nodeType="withEffect" presetSubtype="0" presetID="6" grpId="2" fill="hold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  <p:par>
                                <p:cTn id="43" presetClass="emph" nodeType="withEffect" presetSubtype="0" presetID="6" grpId="2" fill="hold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  <p:par>
                                <p:cTn id="44" presetClass="emph" nodeType="withEffect" presetSubtype="0" presetID="6" grpId="2" fill="hold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8" grpId="2"/>
      <p:bldP build="p" bldLvl="5" animBg="1" rev="0" advAuto="0" spid="14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 want to teach SE this way</a:t>
            </a:r>
          </a:p>
        </p:txBody>
      </p:sp>
      <p:sp>
        <p:nvSpPr>
          <p:cNvPr id="152" name="Shape 15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工欲善其事必先利其器——Typing - VSCode - Git - Vim - RegEx</a:t>
            </a:r>
          </a:p>
          <a:p>
            <a:pPr/>
            <a:r>
              <a:t>代码中的软件工程——一个工程化C语言项目范例</a:t>
            </a:r>
          </a:p>
          <a:p>
            <a:pPr/>
            <a:r>
              <a:t>需求分析与设计——从分析到设计的基本方法</a:t>
            </a:r>
          </a:p>
          <a:p>
            <a:pPr/>
            <a:r>
              <a:t>软件系统设计——代码的结构、特性和描述方法</a:t>
            </a:r>
          </a:p>
          <a:p>
            <a:pPr/>
            <a:r>
              <a:t>工程过程与项目管理——软件危机的前生后世</a:t>
            </a:r>
          </a:p>
        </p:txBody>
      </p:sp>
      <p:sp>
        <p:nvSpPr>
          <p:cNvPr id="153" name="Shape 153"/>
          <p:cNvSpPr/>
          <p:nvPr/>
        </p:nvSpPr>
        <p:spPr>
          <a:xfrm>
            <a:off x="5703569" y="11721100"/>
            <a:ext cx="12976861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课程实验作业+工程实践项目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>
              <a:defRPr b="0"/>
            </a:pPr>
            <a:r>
              <a:rPr b="1"/>
              <a:t>为啥那么多动手的练习？</a:t>
            </a:r>
          </a:p>
        </p:txBody>
      </p:sp>
      <p:sp>
        <p:nvSpPr>
          <p:cNvPr id="156" name="Shape 156"/>
          <p:cNvSpPr/>
          <p:nvPr>
            <p:ph type="body" idx="1"/>
          </p:nvPr>
        </p:nvSpPr>
        <p:spPr>
          <a:xfrm>
            <a:off x="3733800" y="4134582"/>
            <a:ext cx="16459200" cy="9251219"/>
          </a:xfrm>
          <a:prstGeom prst="rect">
            <a:avLst/>
          </a:prstGeom>
        </p:spPr>
        <p:txBody>
          <a:bodyPr/>
          <a:lstStyle/>
          <a:p>
            <a:pPr/>
            <a:r>
              <a:t>因为以前动手太少</a:t>
            </a:r>
          </a:p>
          <a:p>
            <a:pPr/>
            <a:r>
              <a:t>没有量的积累，不会有进一步讨论和探索的基础，也没有掌握理论的条件。 </a:t>
            </a:r>
          </a:p>
          <a:p>
            <a:pPr marL="0" indent="118871">
              <a:buSzTx/>
              <a:buNone/>
            </a:pPr>
            <a:r>
              <a:t>陶艺课的故事，把学陶艺课的学生分成两组，一组以量评分（只看数量），一组以质评分（只看质量）。一个学期后，真正好的陶艺作品出现在哪里？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2000"/>
                                        <p:tgtEl>
                                          <p:spTgt spid="15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2000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2000"/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2000"/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56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>
              <a:defRPr b="0"/>
            </a:pPr>
            <a:r>
              <a:rPr b="1"/>
              <a:t>陶艺课</a:t>
            </a:r>
          </a:p>
        </p:txBody>
      </p:sp>
      <p:pic>
        <p:nvPicPr>
          <p:cNvPr id="159" name="image4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519400" y="6223000"/>
            <a:ext cx="5715000" cy="3790950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Shape 160"/>
          <p:cNvSpPr/>
          <p:nvPr/>
        </p:nvSpPr>
        <p:spPr>
          <a:xfrm>
            <a:off x="2870200" y="4800600"/>
            <a:ext cx="10972800" cy="82092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algn="l" defTabSz="1828800">
              <a:defRPr sz="4000">
                <a:latin typeface="Corbel"/>
                <a:ea typeface="Corbel"/>
                <a:cs typeface="Corbel"/>
                <a:sym typeface="Corbel"/>
              </a:defRPr>
            </a:pPr>
            <a:r>
              <a:t>一个学期后，真正好的陶艺作品反而是出现在那以量评分的组里。</a:t>
            </a:r>
          </a:p>
          <a:p>
            <a:pPr marL="571500" indent="-571500" algn="l" defTabSz="1828800">
              <a:buSzPct val="100000"/>
              <a:buFont typeface="Arial"/>
              <a:buChar char="•"/>
              <a:defRPr sz="4000">
                <a:latin typeface="Corbel"/>
                <a:ea typeface="Corbel"/>
                <a:cs typeface="Corbel"/>
                <a:sym typeface="Corbel"/>
              </a:defRPr>
            </a:pPr>
            <a:r>
              <a:t>要敢于开始</a:t>
            </a:r>
          </a:p>
          <a:p>
            <a:pPr marL="571500" indent="-571500" algn="l" defTabSz="1828800">
              <a:buSzPct val="100000"/>
              <a:buFont typeface="Arial"/>
              <a:buChar char="•"/>
              <a:defRPr sz="4000">
                <a:latin typeface="Corbel"/>
                <a:ea typeface="Corbel"/>
                <a:cs typeface="Corbel"/>
                <a:sym typeface="Corbel"/>
              </a:defRPr>
            </a:pPr>
            <a:r>
              <a:t>所以，请停止抱怨自己实力的不济和各种客观条件的不好，停止对开始的恐惧。只要迈出了第一步，埋着头认真做，不停的尝试，重复，失败</a:t>
            </a:r>
            <a:r>
              <a:t>再</a:t>
            </a:r>
            <a:r>
              <a:t>尝试，只要不放弃，就一定能成功的。</a:t>
            </a:r>
          </a:p>
          <a:p>
            <a:pPr marL="571500" indent="-571500" algn="l" defTabSz="1828800">
              <a:buSzPct val="100000"/>
              <a:buFont typeface="Arial"/>
              <a:buChar char="•"/>
              <a:defRPr sz="4000">
                <a:latin typeface="Corbel"/>
                <a:ea typeface="Corbel"/>
                <a:cs typeface="Corbel"/>
                <a:sym typeface="Corbel"/>
              </a:defRPr>
            </a:pPr>
            <a:r>
              <a:t>阅读：</a:t>
            </a:r>
          </a:p>
          <a:p>
            <a:pPr algn="l" defTabSz="1828800">
              <a:defRPr sz="4000">
                <a:latin typeface="Corbel"/>
                <a:ea typeface="Corbel"/>
                <a:cs typeface="Corbel"/>
                <a:sym typeface="Corbel"/>
              </a:defRPr>
            </a:pPr>
            <a:r>
              <a:rPr u="sng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hlinkClick r:id="rId3" invalidUrl="" action="" tgtFrame="" tooltip="" history="1" highlightClick="0" endSnd="0"/>
              </a:rPr>
              <a:t>http://www.cnblogs.com/codingcrazy/archive/2011/02/28/1967503.html</a:t>
            </a:r>
          </a:p>
          <a:p>
            <a:pPr marL="571500" indent="-571500" algn="l" defTabSz="1828800">
              <a:buSzPct val="100000"/>
              <a:buFont typeface="Arial"/>
              <a:buChar char="•"/>
              <a:defRPr sz="4000">
                <a:latin typeface="Corbel"/>
                <a:ea typeface="Corbel"/>
                <a:cs typeface="Corbel"/>
                <a:sym typeface="Corbe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