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305" r:id="rId5"/>
    <p:sldId id="259" r:id="rId6"/>
    <p:sldId id="260" r:id="rId7"/>
    <p:sldId id="56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401" r:id="rId45"/>
    <p:sldId id="564" r:id="rId46"/>
    <p:sldId id="565" r:id="rId47"/>
    <p:sldId id="405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3BD861-00AB-408F-97EF-5228738C39D6}">
          <p14:sldIdLst>
            <p14:sldId id="256"/>
            <p14:sldId id="257"/>
            <p14:sldId id="258"/>
          </p14:sldIdLst>
        </p14:section>
        <p14:section name="Algorithmic Complexity" id="{1D05D33B-A1C6-4EE4-952E-77D1943DDEB3}">
          <p14:sldIdLst>
            <p14:sldId id="305"/>
            <p14:sldId id="259"/>
            <p14:sldId id="260"/>
            <p14:sldId id="562"/>
            <p14:sldId id="261"/>
            <p14:sldId id="262"/>
            <p14:sldId id="263"/>
          </p14:sldIdLst>
        </p14:section>
        <p14:section name="Stack" id="{6407ABD8-4B3A-41C2-8B5D-96C2D2F83D0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Queues" id="{366DD000-F04D-4775-8F8B-D1F1FF3B41C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Priority Queue" id="{9F6C4189-55C0-46DE-BDAA-D74E1D6611D9}">
          <p14:sldIdLst>
            <p14:sldId id="295"/>
          </p14:sldIdLst>
        </p14:section>
        <p14:section name="Conclusion" id="{966CB1E4-AF86-4EF0-B06A-4820F2241AC4}">
          <p14:sldIdLst>
            <p14:sldId id="296"/>
            <p14:sldId id="401"/>
            <p14:sldId id="564"/>
            <p14:sldId id="56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Big O Notation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27-48C7-ADD0-402FB6A939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O(log(n))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2.5849625007211561</c:v>
                </c:pt>
                <c:pt idx="4">
                  <c:v>3</c:v>
                </c:pt>
                <c:pt idx="5">
                  <c:v>3.3219280948873626</c:v>
                </c:pt>
                <c:pt idx="6">
                  <c:v>3.5849625007211565</c:v>
                </c:pt>
                <c:pt idx="7">
                  <c:v>3.8073549220576037</c:v>
                </c:pt>
                <c:pt idx="8">
                  <c:v>4</c:v>
                </c:pt>
                <c:pt idx="9">
                  <c:v>4.1699250014423122</c:v>
                </c:pt>
                <c:pt idx="10">
                  <c:v>4.3219280948873626</c:v>
                </c:pt>
                <c:pt idx="11">
                  <c:v>4.4594316186372973</c:v>
                </c:pt>
                <c:pt idx="12">
                  <c:v>4.584962500721157</c:v>
                </c:pt>
                <c:pt idx="13">
                  <c:v>4.7004397181410926</c:v>
                </c:pt>
                <c:pt idx="14">
                  <c:v>4.8073549220576037</c:v>
                </c:pt>
                <c:pt idx="15">
                  <c:v>4.9068905956085187</c:v>
                </c:pt>
                <c:pt idx="16">
                  <c:v>5</c:v>
                </c:pt>
                <c:pt idx="17">
                  <c:v>5.08746284125034</c:v>
                </c:pt>
                <c:pt idx="18">
                  <c:v>5.1699250014423122</c:v>
                </c:pt>
                <c:pt idx="19">
                  <c:v>5.2479275134435852</c:v>
                </c:pt>
                <c:pt idx="20">
                  <c:v>5.3219280948873626</c:v>
                </c:pt>
                <c:pt idx="21">
                  <c:v>5.3923174227787607</c:v>
                </c:pt>
                <c:pt idx="22">
                  <c:v>5.4594316186372973</c:v>
                </c:pt>
                <c:pt idx="23">
                  <c:v>5.5235619560570131</c:v>
                </c:pt>
                <c:pt idx="24">
                  <c:v>5.584962500721157</c:v>
                </c:pt>
                <c:pt idx="25">
                  <c:v>5.6438561897747244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27-48C7-ADD0-402FB6A939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27-48C7-ADD0-402FB6A939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O(n*log(n))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Sheet1!$E$2:$E$27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15.509775004326936</c:v>
                </c:pt>
                <c:pt idx="4">
                  <c:v>24</c:v>
                </c:pt>
                <c:pt idx="5">
                  <c:v>33.219280948873624</c:v>
                </c:pt>
                <c:pt idx="6">
                  <c:v>43.01955000865388</c:v>
                </c:pt>
                <c:pt idx="7">
                  <c:v>53.302968908806449</c:v>
                </c:pt>
                <c:pt idx="8">
                  <c:v>64</c:v>
                </c:pt>
                <c:pt idx="9">
                  <c:v>75.058650025961612</c:v>
                </c:pt>
                <c:pt idx="10">
                  <c:v>86.438561897747249</c:v>
                </c:pt>
                <c:pt idx="11">
                  <c:v>98.107495610020536</c:v>
                </c:pt>
                <c:pt idx="12">
                  <c:v>110.03910001730776</c:v>
                </c:pt>
                <c:pt idx="13">
                  <c:v>122.2114326716684</c:v>
                </c:pt>
                <c:pt idx="14">
                  <c:v>134.6059378176129</c:v>
                </c:pt>
                <c:pt idx="15">
                  <c:v>147.20671786825557</c:v>
                </c:pt>
                <c:pt idx="16">
                  <c:v>160</c:v>
                </c:pt>
                <c:pt idx="17">
                  <c:v>172.97373660251156</c:v>
                </c:pt>
                <c:pt idx="18">
                  <c:v>186.11730005192322</c:v>
                </c:pt>
                <c:pt idx="19">
                  <c:v>199.42124551085624</c:v>
                </c:pt>
                <c:pt idx="20">
                  <c:v>212.8771237954945</c:v>
                </c:pt>
                <c:pt idx="21">
                  <c:v>226.47733175670794</c:v>
                </c:pt>
                <c:pt idx="22">
                  <c:v>240.21499122004107</c:v>
                </c:pt>
                <c:pt idx="23">
                  <c:v>254.0838499786226</c:v>
                </c:pt>
                <c:pt idx="24">
                  <c:v>268.07820003461552</c:v>
                </c:pt>
                <c:pt idx="25">
                  <c:v>282.1928094887362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27-48C7-ADD0-402FB6A939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O(n^2)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Sheet1!$F$2:$F$27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36</c:v>
                </c:pt>
                <c:pt idx="4">
                  <c:v>64</c:v>
                </c:pt>
                <c:pt idx="5">
                  <c:v>100</c:v>
                </c:pt>
                <c:pt idx="6">
                  <c:v>144</c:v>
                </c:pt>
                <c:pt idx="7">
                  <c:v>196</c:v>
                </c:pt>
                <c:pt idx="8">
                  <c:v>256</c:v>
                </c:pt>
                <c:pt idx="9">
                  <c:v>324</c:v>
                </c:pt>
                <c:pt idx="10">
                  <c:v>400</c:v>
                </c:pt>
                <c:pt idx="11">
                  <c:v>484</c:v>
                </c:pt>
                <c:pt idx="12">
                  <c:v>576</c:v>
                </c:pt>
                <c:pt idx="13">
                  <c:v>676</c:v>
                </c:pt>
                <c:pt idx="14">
                  <c:v>784</c:v>
                </c:pt>
                <c:pt idx="15">
                  <c:v>900</c:v>
                </c:pt>
                <c:pt idx="16">
                  <c:v>1024</c:v>
                </c:pt>
                <c:pt idx="17">
                  <c:v>1156</c:v>
                </c:pt>
                <c:pt idx="18">
                  <c:v>1296</c:v>
                </c:pt>
                <c:pt idx="19">
                  <c:v>1444</c:v>
                </c:pt>
                <c:pt idx="20">
                  <c:v>1600</c:v>
                </c:pt>
                <c:pt idx="21">
                  <c:v>1764</c:v>
                </c:pt>
                <c:pt idx="22">
                  <c:v>1936</c:v>
                </c:pt>
                <c:pt idx="23">
                  <c:v>2116</c:v>
                </c:pt>
                <c:pt idx="24">
                  <c:v>2304</c:v>
                </c:pt>
                <c:pt idx="25">
                  <c:v>2500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27-48C7-ADD0-402FB6A9397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Sheet1!$A$2:$A$27</c:f>
              <c:numCache>
                <c:formatCode>General</c:formatCode>
                <c:ptCount val="2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</c:numCache>
            </c:numRef>
          </c:cat>
          <c: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4</c:v>
                </c:pt>
                <c:pt idx="2">
                  <c:v>16</c:v>
                </c:pt>
                <c:pt idx="3">
                  <c:v>64</c:v>
                </c:pt>
                <c:pt idx="4">
                  <c:v>256</c:v>
                </c:pt>
                <c:pt idx="5">
                  <c:v>1024</c:v>
                </c:pt>
                <c:pt idx="6">
                  <c:v>4096</c:v>
                </c:pt>
                <c:pt idx="7">
                  <c:v>16384</c:v>
                </c:pt>
                <c:pt idx="8">
                  <c:v>65536</c:v>
                </c:pt>
                <c:pt idx="9">
                  <c:v>262144</c:v>
                </c:pt>
                <c:pt idx="10">
                  <c:v>1048576</c:v>
                </c:pt>
                <c:pt idx="11">
                  <c:v>4194304</c:v>
                </c:pt>
                <c:pt idx="12">
                  <c:v>16777216</c:v>
                </c:pt>
                <c:pt idx="13">
                  <c:v>67108864</c:v>
                </c:pt>
                <c:pt idx="14">
                  <c:v>268435456</c:v>
                </c:pt>
                <c:pt idx="15">
                  <c:v>1073741824</c:v>
                </c:pt>
                <c:pt idx="16">
                  <c:v>4294967296</c:v>
                </c:pt>
                <c:pt idx="17">
                  <c:v>17179869184</c:v>
                </c:pt>
                <c:pt idx="18">
                  <c:v>68719476736</c:v>
                </c:pt>
                <c:pt idx="19">
                  <c:v>274877906944</c:v>
                </c:pt>
                <c:pt idx="20">
                  <c:v>1099511627776</c:v>
                </c:pt>
                <c:pt idx="21">
                  <c:v>4398046511104</c:v>
                </c:pt>
                <c:pt idx="22">
                  <c:v>17592186044416</c:v>
                </c:pt>
                <c:pt idx="23">
                  <c:v>70368744177664</c:v>
                </c:pt>
                <c:pt idx="24">
                  <c:v>281474976710656</c:v>
                </c:pt>
                <c:pt idx="25">
                  <c:v>1125899906842624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527-48C7-ADD0-402FB6A93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3710336"/>
        <c:axId val="1223718240"/>
      </c:lineChart>
      <c:catAx>
        <c:axId val="122371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8240"/>
        <c:crosses val="autoZero"/>
        <c:auto val="1"/>
        <c:lblAlgn val="ctr"/>
        <c:lblOffset val="100"/>
        <c:noMultiLvlLbl val="0"/>
      </c:catAx>
      <c:valAx>
        <c:axId val="1223718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710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697E4A-7348-4D4C-B080-57DC4D9E1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609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9EBF3F-2618-45E7-BA6D-11E24080B6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23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140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CFDC5-1DA9-408D-9D17-8A2496BFC4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57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96A8CD-B338-41AB-AC73-8AEF27287E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3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37/Stacks-and-Queu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codexio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Queue vs. 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36C312-8D1F-48FA-B767-F657D7447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7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20CB22-0761-4216-BE00-34F99B5833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9823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of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7F2D54DD-9F10-4B9F-9160-122E05A05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4116" y="327660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A6B1FB-2AC6-492F-ABDE-4768E794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75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65F5AB-CF1E-40E2-BCC1-1AC3343C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4E37C189-6A02-4377-91D8-C8A72D8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1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781000" y="4599000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3606" y="3900105"/>
            <a:ext cx="5387544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https//softuni.bg/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https//softuni.bg/trainings/courses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https//softuni.bg/trainings/2056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back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https//softuni.bg/trainings/live/details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3606" y="3407388"/>
            <a:ext cx="5387544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22327" y="3848407"/>
            <a:ext cx="531441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no previous URLs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https//softuni.bg/trainings/courses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https//softuni.bg/trainings/2056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</a:t>
            </a:r>
          </a:p>
          <a:p>
            <a:r>
              <a:rPr lang="en-US" dirty="0">
                <a:latin typeface="Consolas" panose="020B0609020204030204" pitchFamily="49" charset="0"/>
              </a:rPr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2329" y="3353299"/>
            <a:ext cx="5314408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350DAC9-3A5B-4D48-9C59-05869A8BB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96938-C55F-4465-BF4E-B81F400290DF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0836FBB-AF72-4110-A6F9-4473A9DAA1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DC2B29-F1A8-48D0-9728-ECB6AD5E96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A8CE865-C549-4B8E-82B8-2CDFC5B36CB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FA25CB3-AD17-4AA8-9AD6-F85577F8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7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500" dirty="0"/>
              <a:t>Algorithmic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Stack - Last In First Out (LIFO)</a:t>
            </a:r>
          </a:p>
          <a:p>
            <a:pPr marL="933139" lvl="1" indent="-457200"/>
            <a:r>
              <a:rPr lang="en-US" sz="3200" dirty="0"/>
              <a:t>Stack Functionality</a:t>
            </a:r>
          </a:p>
          <a:p>
            <a:pPr marL="933139" lvl="1" indent="-457200"/>
            <a:r>
              <a:rPr lang="en-US" sz="3200" dirty="0"/>
              <a:t>Java Stack Implementation</a:t>
            </a:r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Queue - First In First Out(FIFO)</a:t>
            </a:r>
          </a:p>
          <a:p>
            <a:pPr marL="933139" lvl="1" indent="-457200"/>
            <a:r>
              <a:rPr lang="en-US" sz="3200" dirty="0"/>
              <a:t>Queue Functionality</a:t>
            </a:r>
          </a:p>
          <a:p>
            <a:pPr marL="933139" lvl="1" indent="-457200"/>
            <a:r>
              <a:rPr lang="en-US" sz="3200" smtClean="0"/>
              <a:t>Queue Implementation</a:t>
            </a:r>
            <a:endParaRPr lang="en-US" sz="3200" dirty="0"/>
          </a:p>
          <a:p>
            <a:pPr marL="933139" lvl="1" indent="-457200"/>
            <a:r>
              <a:rPr lang="en-US" sz="3200" dirty="0"/>
              <a:t>Overview of All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683F36-ECC7-4362-9822-CEF6381B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6A1-933F-4325-B932-31631924BE5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3EEB91-899B-46C7-B106-94DE7D5C8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7E431-BFCC-4C60-887C-65503312930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FB33F8-B830-4522-B6AC-9B10414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b="1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converts it into a binary number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0" cy="1505978"/>
            <a:chOff x="2768507" y="3003065"/>
            <a:chExt cx="9117100" cy="1505978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2" cy="1505978"/>
              <a:chOff x="2580483" y="3826815"/>
              <a:chExt cx="1868431" cy="178857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04" y="3826815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8791C7-9F18-4C2D-AC3C-407D73876C7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380C2F-B9E0-472C-9237-2B9871A25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4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C621D-2BE8-469C-8271-3B553AAD069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97D7DD-607C-4CD1-9D29-EA6DD783C9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2E8C8-DD34-4F51-AA7D-E2228DC1E4C6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11BE409-0A38-47F8-AD2D-714E192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9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04CFF-238C-4BBC-B002-B83CC5FAD2FB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0F0936-5261-4E40-8E28-98F6269B4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2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E411-E6D0-4881-AD75-175FCBAE4CC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2EE3B6-2733-4680-B1FB-61A192ADD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8C735-88C3-480B-8CE5-C13452C93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0806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BCC3067D-3FFB-4893-8869-754018744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1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E78C3675-29CA-4132-B217-5B4FA8D9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7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689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504200-906C-45BC-8AE1-78BC66F3B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9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75266C-934F-4E51-9804-7305BED70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2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Adds an element to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7F3838A4-DA55-4BC6-BA87-A6079EBB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0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and removes first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EA98A274-A8F7-488E-A131-4DAE8824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Sam John Sara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John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Sam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Sara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472B9D-DB40-435F-A7CD-63C46547E019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49FEC-F2A6-4B2B-A583-C920B59F9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6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9F3C9-CEB5-4710-9830-FFEE03477BEA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96E4BEC-ADAD-4B96-ADC3-534F2CA5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F6B5D-4296-4CC6-AD6B-D0F57A2B7164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81A285-10AB-4C57-9E24-7FDDA5C31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3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9202" y="1898592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D44F02-F28F-4FE2-A2BF-2EDDD8D5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0CEFB11-315C-480F-A173-9C88293E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5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Maria Peter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Peter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George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Maria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George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A23970-75C4-434F-913E-1DB2521CD611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3F6086-6B29-437B-B194-830C4EC20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2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27FF5-91B4-4D4C-A78E-150DEA8E56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 </a:t>
            </a:r>
          </a:p>
        </p:txBody>
      </p:sp>
    </p:spTree>
    <p:extLst>
      <p:ext uri="{BB962C8B-B14F-4D97-AF65-F5344CB8AC3E}">
        <p14:creationId xmlns:p14="http://schemas.microsoft.com/office/powerpoint/2010/main" val="349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163AB-9697-47FF-87B7-ADC50ECCA89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https://judge.softuni.bg/Contests/1437/Stacks-and-Queues-Lab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025E84-D4EE-41F5-9736-BE17C573F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5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BC6B1B6B-7331-45B9-BA9C-1A7B93CEA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4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031055E-7EC5-44B9-90BF-7D496BF21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7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-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E44DE09-C465-41BA-BD77-C46FBA694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3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384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13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89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432A80-93DD-444D-B8B6-0385D17CA4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BC954D-D64E-43A2-BB9D-06E629810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D40EA0-2062-4C94-A145-7619C354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562628" cy="5450481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O(1) – Constant time – time does not depend on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O(log(N)) – Logarithmic time – grows with rate as </a:t>
            </a:r>
            <a:r>
              <a:rPr lang="en-US" sz="3500" b="1" dirty="0">
                <a:solidFill>
                  <a:schemeClr val="bg1"/>
                </a:solidFill>
              </a:rPr>
              <a:t>log(N)</a:t>
            </a:r>
          </a:p>
          <a:p>
            <a:r>
              <a:rPr lang="en-US" sz="3500" dirty="0"/>
              <a:t>O(N) – Linear time grows at the same rate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</a:p>
          <a:p>
            <a:r>
              <a:rPr lang="en-US" sz="3500" dirty="0"/>
              <a:t>O(N^2),O(N^3) – Quadratic, Cubic grows as square or cube of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dirty="0"/>
              <a:t> </a:t>
            </a:r>
          </a:p>
          <a:p>
            <a:r>
              <a:rPr lang="en-US" sz="3500" dirty="0"/>
              <a:t>O(2^N) – Exponential grows as </a:t>
            </a:r>
            <a:r>
              <a:rPr lang="en-US" sz="3500" b="1" dirty="0">
                <a:solidFill>
                  <a:schemeClr val="bg1"/>
                </a:solidFill>
              </a:rPr>
              <a:t>N</a:t>
            </a:r>
            <a:r>
              <a:rPr lang="en-US" sz="3500" b="1" dirty="0"/>
              <a:t> </a:t>
            </a:r>
            <a:r>
              <a:rPr lang="en-US" sz="3500" dirty="0"/>
              <a:t>becomes the exponent worst algorithmic complexity</a:t>
            </a:r>
          </a:p>
          <a:p>
            <a:pPr lvl="1"/>
            <a:r>
              <a:rPr lang="en-US" sz="3200" dirty="0"/>
              <a:t>For input size of 10  - 1024 steps</a:t>
            </a:r>
          </a:p>
          <a:p>
            <a:pPr lvl="1"/>
            <a:r>
              <a:rPr lang="en-US" sz="3200" dirty="0"/>
              <a:t>For input size of 100 – 1267650600228229401496703205376 steps</a:t>
            </a:r>
          </a:p>
          <a:p>
            <a:r>
              <a:rPr lang="en-US" sz="3500" dirty="0">
                <a:hlinkClick r:id="rId2"/>
              </a:rPr>
              <a:t>http://bigocheatsheet.com/</a:t>
            </a:r>
            <a:endParaRPr lang="en-US" sz="3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E2AAFA-2657-4A8D-9FBB-9569B515D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9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594360" y="1763795"/>
          <a:ext cx="11019284" cy="4787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01591" y="1214259"/>
            <a:ext cx="11804822" cy="62495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400" dirty="0"/>
              <a:t>Below are some examples of </a:t>
            </a:r>
            <a:r>
              <a:rPr lang="en-US" sz="3400" b="1" dirty="0">
                <a:solidFill>
                  <a:schemeClr val="bg1"/>
                </a:solidFill>
              </a:rPr>
              <a:t>common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algorithmic</a:t>
            </a:r>
            <a:r>
              <a:rPr lang="en-US" sz="3400" dirty="0"/>
              <a:t> grow: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sz="3500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sz="3500" dirty="0">
                <a:ea typeface="굴림" pitchFamily="50" charset="-127"/>
              </a:rPr>
              <a:t>Assume that a </a:t>
            </a:r>
            <a:r>
              <a:rPr lang="en-US" sz="3500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sz="350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sz="3500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172747-CDEE-4F25-BBB7-7CDDEC54C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65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281A583-5687-4A9A-BC78-D4F759BEA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9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2075</Words>
  <Application>Microsoft Office PowerPoint</Application>
  <PresentationFormat>Widescreen</PresentationFormat>
  <Paragraphs>533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맑은 고딕</vt:lpstr>
      <vt:lpstr>Arial</vt:lpstr>
      <vt:lpstr>Calibri</vt:lpstr>
      <vt:lpstr>Consolas</vt:lpstr>
      <vt:lpstr>굴림</vt:lpstr>
      <vt:lpstr>Wingdings</vt:lpstr>
      <vt:lpstr>Wingdings 2</vt:lpstr>
      <vt:lpstr>SoftUni</vt:lpstr>
      <vt:lpstr>Stack and Queue</vt:lpstr>
      <vt:lpstr>Table of Contents</vt:lpstr>
      <vt:lpstr>Have a Question?</vt:lpstr>
      <vt:lpstr>Algorithmic Complexity </vt:lpstr>
      <vt:lpstr>Algorithmic Complexity </vt:lpstr>
      <vt:lpstr>Algorithmic Complexity </vt:lpstr>
      <vt:lpstr>Asymptotic Functions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30</cp:revision>
  <dcterms:created xsi:type="dcterms:W3CDTF">2018-05-23T13:08:44Z</dcterms:created>
  <dcterms:modified xsi:type="dcterms:W3CDTF">2021-05-20T10:41:59Z</dcterms:modified>
  <cp:category>programming;computer programming;software development;web development</cp:category>
</cp:coreProperties>
</file>