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sldIdLst>
    <p:sldId id="256" r:id="rId2"/>
    <p:sldId id="259" r:id="rId3"/>
    <p:sldId id="260" r:id="rId4"/>
    <p:sldId id="257" r:id="rId5"/>
    <p:sldId id="258" r:id="rId6"/>
    <p:sldId id="337" r:id="rId7"/>
    <p:sldId id="272" r:id="rId8"/>
    <p:sldId id="338" r:id="rId9"/>
    <p:sldId id="339" r:id="rId10"/>
    <p:sldId id="351" r:id="rId11"/>
    <p:sldId id="349" r:id="rId12"/>
    <p:sldId id="341" r:id="rId13"/>
    <p:sldId id="352" r:id="rId14"/>
    <p:sldId id="353" r:id="rId15"/>
    <p:sldId id="354" r:id="rId16"/>
    <p:sldId id="355" r:id="rId17"/>
    <p:sldId id="356" r:id="rId18"/>
    <p:sldId id="357" r:id="rId19"/>
    <p:sldId id="323" r:id="rId20"/>
    <p:sldId id="359" r:id="rId21"/>
    <p:sldId id="360" r:id="rId22"/>
    <p:sldId id="361" r:id="rId23"/>
    <p:sldId id="362" r:id="rId24"/>
    <p:sldId id="363" r:id="rId25"/>
    <p:sldId id="382" r:id="rId26"/>
    <p:sldId id="371" r:id="rId27"/>
    <p:sldId id="372" r:id="rId28"/>
    <p:sldId id="373" r:id="rId29"/>
    <p:sldId id="375" r:id="rId30"/>
    <p:sldId id="377" r:id="rId31"/>
    <p:sldId id="379" r:id="rId32"/>
    <p:sldId id="378" r:id="rId33"/>
    <p:sldId id="380" r:id="rId34"/>
    <p:sldId id="384" r:id="rId35"/>
    <p:sldId id="381" r:id="rId36"/>
    <p:sldId id="364" r:id="rId37"/>
    <p:sldId id="365" r:id="rId38"/>
    <p:sldId id="374" r:id="rId39"/>
    <p:sldId id="366" r:id="rId40"/>
    <p:sldId id="367" r:id="rId41"/>
    <p:sldId id="368" r:id="rId42"/>
    <p:sldId id="370" r:id="rId43"/>
    <p:sldId id="369" r:id="rId44"/>
    <p:sldId id="383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58" r:id="rId56"/>
    <p:sldId id="336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 dirty="0"/>
            <a:t>Présentation et historique</a:t>
          </a:r>
          <a:endParaRPr lang="en-US" dirty="0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 dirty="0"/>
            <a:t>Les paradigmes</a:t>
          </a:r>
          <a:endParaRPr lang="en-US" dirty="0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/>
            <a:t>POO?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en-US" dirty="0"/>
            <a:t>Module Pattern</a:t>
          </a:r>
          <a:endParaRPr lang="en-US" baseline="0" dirty="0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029C207-DD13-409C-B74F-69BAE8D5B1C3}">
      <dgm:prSet/>
      <dgm:spPr/>
      <dgm:t>
        <a:bodyPr/>
        <a:lstStyle/>
        <a:p>
          <a:r>
            <a:rPr lang="en-US" dirty="0"/>
            <a:t>jQuery</a:t>
          </a:r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34A4BC67-F18A-4056-95BC-7277021A653C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syntaxe</a:t>
          </a:r>
          <a:endParaRPr lang="en-US" dirty="0"/>
        </a:p>
      </dgm:t>
    </dgm:pt>
    <dgm:pt modelId="{0BF2533B-B8E8-4298-836A-C06BBE649C26}" type="parTrans" cxnId="{0EF995A2-6BD7-4EB6-AC60-64FD7297B26C}">
      <dgm:prSet/>
      <dgm:spPr/>
      <dgm:t>
        <a:bodyPr/>
        <a:lstStyle/>
        <a:p>
          <a:endParaRPr lang="en-US"/>
        </a:p>
      </dgm:t>
    </dgm:pt>
    <dgm:pt modelId="{F1BD3F1E-BD4E-48D3-BF58-DDD8BD0557E0}" type="sibTrans" cxnId="{0EF995A2-6BD7-4EB6-AC60-64FD7297B2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6"/>
      <dgm:spPr/>
    </dgm:pt>
    <dgm:pt modelId="{2BDA68BE-D35E-42AC-AD6E-163D1E23BC54}" type="pres">
      <dgm:prSet presAssocID="{E780E9FF-CF27-48FB-A566-739A5FC08D7A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6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268BD20E-0D8D-46CA-B1AA-2DC5D42E12F6}" type="pres">
      <dgm:prSet presAssocID="{34A4BC67-F18A-4056-95BC-7277021A653C}" presName="compositeNode" presStyleCnt="0">
        <dgm:presLayoutVars>
          <dgm:bulletEnabled val="1"/>
        </dgm:presLayoutVars>
      </dgm:prSet>
      <dgm:spPr/>
    </dgm:pt>
    <dgm:pt modelId="{5000D9A7-B49F-45B3-BE70-9D694A5BCCF6}" type="pres">
      <dgm:prSet presAssocID="{34A4BC67-F18A-4056-95BC-7277021A653C}" presName="bgRect" presStyleLbl="alignNode1" presStyleIdx="1" presStyleCnt="6"/>
      <dgm:spPr/>
    </dgm:pt>
    <dgm:pt modelId="{0C3CC6F9-0B09-4EF9-8CC9-2EB1E4E33BFC}" type="pres">
      <dgm:prSet presAssocID="{F1BD3F1E-BD4E-48D3-BF58-DDD8BD0557E0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D3E6A72E-1835-4B0A-9612-BDAC45306E73}" type="pres">
      <dgm:prSet presAssocID="{34A4BC67-F18A-4056-95BC-7277021A653C}" presName="nodeRect" presStyleLbl="alignNode1" presStyleIdx="1" presStyleCnt="6">
        <dgm:presLayoutVars>
          <dgm:bulletEnabled val="1"/>
        </dgm:presLayoutVars>
      </dgm:prSet>
      <dgm:spPr/>
    </dgm:pt>
    <dgm:pt modelId="{A1D256BA-2155-4917-9FBD-8632B0AEFD85}" type="pres">
      <dgm:prSet presAssocID="{F1BD3F1E-BD4E-48D3-BF58-DDD8BD0557E0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2" presStyleCnt="6"/>
      <dgm:spPr/>
    </dgm:pt>
    <dgm:pt modelId="{FC25EDB3-D9F1-49F3-9BE4-50ACC997575C}" type="pres">
      <dgm:prSet presAssocID="{3F4A44E5-93AB-4090-BFC9-9CDCC305A51E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2" presStyleCnt="6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3" presStyleCnt="6"/>
      <dgm:spPr/>
    </dgm:pt>
    <dgm:pt modelId="{41C1CB81-365C-4EE4-A20B-3F8659459FE1}" type="pres">
      <dgm:prSet presAssocID="{5E848E2A-BC23-4C4B-B598-06D3638E9292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3" presStyleCnt="6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6"/>
      <dgm:spPr/>
    </dgm:pt>
    <dgm:pt modelId="{6AC3B85A-8012-443B-90CE-B64A7DBEF91C}" type="pres">
      <dgm:prSet presAssocID="{076BC9AC-4E35-4874-94E8-3B83F44F8E22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6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5" presStyleCnt="6"/>
      <dgm:spPr/>
    </dgm:pt>
    <dgm:pt modelId="{17661AF8-79D7-45AC-AC82-DF956C1B6996}" type="pres">
      <dgm:prSet presAssocID="{44F03A0C-3C4B-4E90-A793-DBDCF53FCE65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08194A3C-EDF8-4B1D-BE82-15D35D8615D5}" type="presOf" srcId="{34A4BC67-F18A-4056-95BC-7277021A653C}" destId="{5000D9A7-B49F-45B3-BE70-9D694A5BCCF6}" srcOrd="0" destOrd="0" presId="urn:microsoft.com/office/officeart/2016/7/layout/LinearBlockProcessNumbered"/>
    <dgm:cxn modelId="{FD42FB5E-7928-4D99-8FAF-6480F05CBCE9}" type="presOf" srcId="{F1BD3F1E-BD4E-48D3-BF58-DDD8BD0557E0}" destId="{0C3CC6F9-0B09-4EF9-8CC9-2EB1E4E33BFC}" srcOrd="0" destOrd="0" presId="urn:microsoft.com/office/officeart/2016/7/layout/LinearBlockProcessNumbered"/>
    <dgm:cxn modelId="{9B303643-5B71-43E1-9F7D-C12C0E7CA256}" type="presOf" srcId="{34A4BC67-F18A-4056-95BC-7277021A653C}" destId="{D3E6A72E-1835-4B0A-9612-BDAC45306E73}" srcOrd="1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2" destOrd="0" parTransId="{4BF3F775-9489-4FCA-AD8B-9AF4C27B04AD}" sibTransId="{3F4A44E5-93AB-4090-BFC9-9CDCC305A51E}"/>
    <dgm:cxn modelId="{0EF995A2-6BD7-4EB6-AC60-64FD7297B26C}" srcId="{3780B436-22B5-484B-8716-3D8C2D5BBB9D}" destId="{34A4BC67-F18A-4056-95BC-7277021A653C}" srcOrd="1" destOrd="0" parTransId="{0BF2533B-B8E8-4298-836A-C06BBE649C26}" sibTransId="{F1BD3F1E-BD4E-48D3-BF58-DDD8BD0557E0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85A751C9-3068-4D44-A613-7DB09ED63488}" srcId="{3780B436-22B5-484B-8716-3D8C2D5BBB9D}" destId="{4029C207-DD13-409C-B74F-69BAE8D5B1C3}" srcOrd="5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3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F0B6E600-EB42-459D-976A-09A76F8E4DC6}" type="presParOf" srcId="{91EE3E17-354D-436D-8B1F-2AB640647836}" destId="{268BD20E-0D8D-46CA-B1AA-2DC5D42E12F6}" srcOrd="2" destOrd="0" presId="urn:microsoft.com/office/officeart/2016/7/layout/LinearBlockProcessNumbered"/>
    <dgm:cxn modelId="{D8332C6D-FD2D-4EE4-9909-A3D6A68CF075}" type="presParOf" srcId="{268BD20E-0D8D-46CA-B1AA-2DC5D42E12F6}" destId="{5000D9A7-B49F-45B3-BE70-9D694A5BCCF6}" srcOrd="0" destOrd="0" presId="urn:microsoft.com/office/officeart/2016/7/layout/LinearBlockProcessNumbered"/>
    <dgm:cxn modelId="{A2E7E86B-03AA-4200-A732-21C12EECB144}" type="presParOf" srcId="{268BD20E-0D8D-46CA-B1AA-2DC5D42E12F6}" destId="{0C3CC6F9-0B09-4EF9-8CC9-2EB1E4E33BFC}" srcOrd="1" destOrd="0" presId="urn:microsoft.com/office/officeart/2016/7/layout/LinearBlockProcessNumbered"/>
    <dgm:cxn modelId="{EF150ABD-EDD8-4F51-BB8D-4EDE07651236}" type="presParOf" srcId="{268BD20E-0D8D-46CA-B1AA-2DC5D42E12F6}" destId="{D3E6A72E-1835-4B0A-9612-BDAC45306E73}" srcOrd="2" destOrd="0" presId="urn:microsoft.com/office/officeart/2016/7/layout/LinearBlockProcessNumbered"/>
    <dgm:cxn modelId="{FF472FDB-B64B-48AD-8832-B5BD715F832C}" type="presParOf" srcId="{91EE3E17-354D-436D-8B1F-2AB640647836}" destId="{A1D256BA-2155-4917-9FBD-8632B0AEFD85}" srcOrd="3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4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5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6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0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/>
            <a:t>Fonctions comme citoyen de première classe (first-class citizen)</a:t>
          </a:r>
          <a:endParaRPr lang="en-US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fr-CA"/>
            <a:t>Tout est une fonction, même les objets</a:t>
          </a:r>
          <a:endParaRPr lang="en-US"/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/>
            <a:t>Délégués ou pointeur de fonction</a:t>
          </a:r>
          <a:endParaRPr lang="en-US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FEFBB458-F3A5-4094-8459-36415399622A}">
      <dgm:prSet/>
      <dgm:spPr/>
      <dgm:t>
        <a:bodyPr/>
        <a:lstStyle/>
        <a:p>
          <a:r>
            <a:rPr lang="fr-CA"/>
            <a:t>Le concept derrière « this »</a:t>
          </a:r>
          <a:endParaRPr lang="en-US"/>
        </a:p>
      </dgm:t>
    </dgm:pt>
    <dgm:pt modelId="{D7197DF2-56D5-4921-90B5-617D8875B001}" type="parTrans" cxnId="{BD36EE27-5ADB-4787-9FDC-BD52B429F551}">
      <dgm:prSet/>
      <dgm:spPr/>
      <dgm:t>
        <a:bodyPr/>
        <a:lstStyle/>
        <a:p>
          <a:endParaRPr lang="en-US"/>
        </a:p>
      </dgm:t>
    </dgm:pt>
    <dgm:pt modelId="{DB86ED12-6D20-4093-BF9B-3F4B07BAF490}" type="sibTrans" cxnId="{BD36EE27-5ADB-4787-9FDC-BD52B429F551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5CD18-D4FF-4A50-84C5-7B5B6546F3C1}" type="pres">
      <dgm:prSet presAssocID="{E7B276CC-3F8A-45DA-8C49-5A0601E63BA1}" presName="spacer" presStyleCnt="0"/>
      <dgm:spPr/>
    </dgm:pt>
    <dgm:pt modelId="{F4BEDD6D-920F-410D-BF03-749BCA155461}" type="pres">
      <dgm:prSet presAssocID="{FEFBB458-F3A5-4094-8459-3641539962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6EE27-5ADB-4787-9FDC-BD52B429F551}" srcId="{394F331C-FC68-40B4-B648-665BC81A3C85}" destId="{FEFBB458-F3A5-4094-8459-36415399622A}" srcOrd="3" destOrd="0" parTransId="{D7197DF2-56D5-4921-90B5-617D8875B001}" sibTransId="{DB86ED12-6D20-4093-BF9B-3F4B07BAF490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19B84742-E4AC-4EE1-B4D6-6931FEFB041C}" type="presOf" srcId="{FEFBB458-F3A5-4094-8459-36415399622A}" destId="{F4BEDD6D-920F-410D-BF03-749BCA155461}" srcOrd="0" destOrd="0" presId="urn:microsoft.com/office/officeart/2005/8/layout/vList2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  <dgm:cxn modelId="{FE78B437-7295-4C9D-8B1D-7F3903A09B3B}" type="presParOf" srcId="{AA5CCFBA-E4DF-4FBC-8A93-5A71AD2B34E3}" destId="{6CA5CD18-D4FF-4A50-84C5-7B5B6546F3C1}" srcOrd="5" destOrd="0" presId="urn:microsoft.com/office/officeart/2005/8/layout/vList2"/>
    <dgm:cxn modelId="{5EBAA443-9B8B-4D4D-835A-B2894429507F}" type="presParOf" srcId="{AA5CCFBA-E4DF-4FBC-8A93-5A71AD2B34E3}" destId="{F4BEDD6D-920F-410D-BF03-749BCA1554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dirty="0"/>
            <a:t>Déclaration &amp; assignation</a:t>
          </a:r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fr-CA" dirty="0"/>
            <a:t>Typage dynamique</a:t>
          </a:r>
          <a:endParaRPr lang="en-US" dirty="0"/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 dirty="0"/>
            <a:t>Comparaison</a:t>
          </a:r>
          <a:endParaRPr lang="en-US" dirty="0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FEFBB458-F3A5-4094-8459-36415399622A}">
      <dgm:prSet/>
      <dgm:spPr/>
      <dgm:t>
        <a:bodyPr/>
        <a:lstStyle/>
        <a:p>
          <a:r>
            <a:rPr lang="fr-CA" dirty="0"/>
            <a:t>« Scope » ou portée</a:t>
          </a:r>
          <a:endParaRPr lang="en-US" dirty="0"/>
        </a:p>
      </dgm:t>
    </dgm:pt>
    <dgm:pt modelId="{D7197DF2-56D5-4921-90B5-617D8875B001}" type="parTrans" cxnId="{BD36EE27-5ADB-4787-9FDC-BD52B429F551}">
      <dgm:prSet/>
      <dgm:spPr/>
      <dgm:t>
        <a:bodyPr/>
        <a:lstStyle/>
        <a:p>
          <a:endParaRPr lang="en-US"/>
        </a:p>
      </dgm:t>
    </dgm:pt>
    <dgm:pt modelId="{DB86ED12-6D20-4093-BF9B-3F4B07BAF490}" type="sibTrans" cxnId="{BD36EE27-5ADB-4787-9FDC-BD52B429F551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5CD18-D4FF-4A50-84C5-7B5B6546F3C1}" type="pres">
      <dgm:prSet presAssocID="{E7B276CC-3F8A-45DA-8C49-5A0601E63BA1}" presName="spacer" presStyleCnt="0"/>
      <dgm:spPr/>
    </dgm:pt>
    <dgm:pt modelId="{F4BEDD6D-920F-410D-BF03-749BCA155461}" type="pres">
      <dgm:prSet presAssocID="{FEFBB458-F3A5-4094-8459-3641539962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6EE27-5ADB-4787-9FDC-BD52B429F551}" srcId="{394F331C-FC68-40B4-B648-665BC81A3C85}" destId="{FEFBB458-F3A5-4094-8459-36415399622A}" srcOrd="3" destOrd="0" parTransId="{D7197DF2-56D5-4921-90B5-617D8875B001}" sibTransId="{DB86ED12-6D20-4093-BF9B-3F4B07BAF490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19B84742-E4AC-4EE1-B4D6-6931FEFB041C}" type="presOf" srcId="{FEFBB458-F3A5-4094-8459-36415399622A}" destId="{F4BEDD6D-920F-410D-BF03-749BCA155461}" srcOrd="0" destOrd="0" presId="urn:microsoft.com/office/officeart/2005/8/layout/vList2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  <dgm:cxn modelId="{FE78B437-7295-4C9D-8B1D-7F3903A09B3B}" type="presParOf" srcId="{AA5CCFBA-E4DF-4FBC-8A93-5A71AD2B34E3}" destId="{6CA5CD18-D4FF-4A50-84C5-7B5B6546F3C1}" srcOrd="5" destOrd="0" presId="urn:microsoft.com/office/officeart/2005/8/layout/vList2"/>
    <dgm:cxn modelId="{5EBAA443-9B8B-4D4D-835A-B2894429507F}" type="presParOf" srcId="{AA5CCFBA-E4DF-4FBC-8A93-5A71AD2B34E3}" destId="{F4BEDD6D-920F-410D-BF03-749BCA1554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dirty="0"/>
            <a:t>Contrôle du flux d’exécution</a:t>
          </a:r>
          <a:endParaRPr lang="en-US" dirty="0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fr-CA" dirty="0"/>
            <a:t>Syntaxe C/C++</a:t>
          </a:r>
          <a:endParaRPr lang="en-US" dirty="0"/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 dirty="0"/>
            <a:t>Modulaire</a:t>
          </a:r>
          <a:endParaRPr lang="en-US" dirty="0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3" custLinFactNeighborX="-2735" custLinFactNeighborY="-14868">
        <dgm:presLayoutVars>
          <dgm:chMax val="0"/>
          <dgm:bulletEnabled val="1"/>
        </dgm:presLayoutVars>
      </dgm:prSet>
      <dgm:spPr/>
    </dgm:pt>
  </dgm:ptLst>
  <dgm:cxnLst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dirty="0"/>
            <a:t>IIFE </a:t>
          </a:r>
          <a:endParaRPr lang="en-US" dirty="0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en-US" dirty="0"/>
            <a:t>Simulation de </a:t>
          </a:r>
          <a:r>
            <a:rPr lang="en-US" dirty="0" err="1"/>
            <a:t>membres</a:t>
          </a:r>
          <a:r>
            <a:rPr lang="en-US" dirty="0"/>
            <a:t> </a:t>
          </a:r>
          <a:r>
            <a:rPr lang="en-US" dirty="0" err="1"/>
            <a:t>privés</a:t>
          </a:r>
          <a:endParaRPr lang="en-US" dirty="0"/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 dirty="0"/>
            <a:t>Encapsulation</a:t>
          </a:r>
          <a:endParaRPr lang="en-US" dirty="0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FEFBB458-F3A5-4094-8459-36415399622A}">
      <dgm:prSet/>
      <dgm:spPr/>
      <dgm:t>
        <a:bodyPr/>
        <a:lstStyle/>
        <a:p>
          <a:r>
            <a:rPr lang="en-US" dirty="0" err="1"/>
            <a:t>Réutilisation</a:t>
          </a:r>
          <a:endParaRPr lang="en-US" dirty="0"/>
        </a:p>
      </dgm:t>
    </dgm:pt>
    <dgm:pt modelId="{D7197DF2-56D5-4921-90B5-617D8875B001}" type="parTrans" cxnId="{BD36EE27-5ADB-4787-9FDC-BD52B429F551}">
      <dgm:prSet/>
      <dgm:spPr/>
      <dgm:t>
        <a:bodyPr/>
        <a:lstStyle/>
        <a:p>
          <a:endParaRPr lang="en-US"/>
        </a:p>
      </dgm:t>
    </dgm:pt>
    <dgm:pt modelId="{DB86ED12-6D20-4093-BF9B-3F4B07BAF490}" type="sibTrans" cxnId="{BD36EE27-5ADB-4787-9FDC-BD52B429F551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5CD18-D4FF-4A50-84C5-7B5B6546F3C1}" type="pres">
      <dgm:prSet presAssocID="{E7B276CC-3F8A-45DA-8C49-5A0601E63BA1}" presName="spacer" presStyleCnt="0"/>
      <dgm:spPr/>
    </dgm:pt>
    <dgm:pt modelId="{F4BEDD6D-920F-410D-BF03-749BCA155461}" type="pres">
      <dgm:prSet presAssocID="{FEFBB458-F3A5-4094-8459-3641539962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6EE27-5ADB-4787-9FDC-BD52B429F551}" srcId="{394F331C-FC68-40B4-B648-665BC81A3C85}" destId="{FEFBB458-F3A5-4094-8459-36415399622A}" srcOrd="3" destOrd="0" parTransId="{D7197DF2-56D5-4921-90B5-617D8875B001}" sibTransId="{DB86ED12-6D20-4093-BF9B-3F4B07BAF490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19B84742-E4AC-4EE1-B4D6-6931FEFB041C}" type="presOf" srcId="{FEFBB458-F3A5-4094-8459-36415399622A}" destId="{F4BEDD6D-920F-410D-BF03-749BCA155461}" srcOrd="0" destOrd="0" presId="urn:microsoft.com/office/officeart/2005/8/layout/vList2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  <dgm:cxn modelId="{FE78B437-7295-4C9D-8B1D-7F3903A09B3B}" type="presParOf" srcId="{AA5CCFBA-E4DF-4FBC-8A93-5A71AD2B34E3}" destId="{6CA5CD18-D4FF-4A50-84C5-7B5B6546F3C1}" srcOrd="5" destOrd="0" presId="urn:microsoft.com/office/officeart/2005/8/layout/vList2"/>
    <dgm:cxn modelId="{5EBAA443-9B8B-4D4D-835A-B2894429507F}" type="presParOf" srcId="{AA5CCFBA-E4DF-4FBC-8A93-5A71AD2B34E3}" destId="{F4BEDD6D-920F-410D-BF03-749BCA1554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dirty="0"/>
            <a:t>Librairie (pas un </a:t>
          </a:r>
          <a:r>
            <a:rPr lang="fr-CA" dirty="0" err="1"/>
            <a:t>framework</a:t>
          </a:r>
          <a:r>
            <a:rPr lang="fr-CA" dirty="0"/>
            <a:t>) </a:t>
          </a:r>
          <a:endParaRPr lang="en-US" dirty="0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en-US" dirty="0" err="1"/>
            <a:t>Facilite</a:t>
          </a:r>
          <a:r>
            <a:rPr lang="en-US" dirty="0"/>
            <a:t> la manipulation du DOM</a:t>
          </a:r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 dirty="0"/>
            <a:t>Faire des requêtes AJAX</a:t>
          </a:r>
          <a:endParaRPr lang="en-US" dirty="0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FEFBB458-F3A5-4094-8459-36415399622A}">
      <dgm:prSet/>
      <dgm:spPr/>
      <dgm:t>
        <a:bodyPr/>
        <a:lstStyle/>
        <a:p>
          <a:r>
            <a:rPr lang="en-US" dirty="0" err="1"/>
            <a:t>Événementiel</a:t>
          </a:r>
          <a:endParaRPr lang="en-US" dirty="0"/>
        </a:p>
      </dgm:t>
    </dgm:pt>
    <dgm:pt modelId="{D7197DF2-56D5-4921-90B5-617D8875B001}" type="parTrans" cxnId="{BD36EE27-5ADB-4787-9FDC-BD52B429F551}">
      <dgm:prSet/>
      <dgm:spPr/>
      <dgm:t>
        <a:bodyPr/>
        <a:lstStyle/>
        <a:p>
          <a:endParaRPr lang="en-US"/>
        </a:p>
      </dgm:t>
    </dgm:pt>
    <dgm:pt modelId="{DB86ED12-6D20-4093-BF9B-3F4B07BAF490}" type="sibTrans" cxnId="{BD36EE27-5ADB-4787-9FDC-BD52B429F551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5CD18-D4FF-4A50-84C5-7B5B6546F3C1}" type="pres">
      <dgm:prSet presAssocID="{E7B276CC-3F8A-45DA-8C49-5A0601E63BA1}" presName="spacer" presStyleCnt="0"/>
      <dgm:spPr/>
    </dgm:pt>
    <dgm:pt modelId="{F4BEDD6D-920F-410D-BF03-749BCA155461}" type="pres">
      <dgm:prSet presAssocID="{FEFBB458-F3A5-4094-8459-3641539962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6EE27-5ADB-4787-9FDC-BD52B429F551}" srcId="{394F331C-FC68-40B4-B648-665BC81A3C85}" destId="{FEFBB458-F3A5-4094-8459-36415399622A}" srcOrd="3" destOrd="0" parTransId="{D7197DF2-56D5-4921-90B5-617D8875B001}" sibTransId="{DB86ED12-6D20-4093-BF9B-3F4B07BAF490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19B84742-E4AC-4EE1-B4D6-6931FEFB041C}" type="presOf" srcId="{FEFBB458-F3A5-4094-8459-36415399622A}" destId="{F4BEDD6D-920F-410D-BF03-749BCA155461}" srcOrd="0" destOrd="0" presId="urn:microsoft.com/office/officeart/2005/8/layout/vList2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  <dgm:cxn modelId="{FE78B437-7295-4C9D-8B1D-7F3903A09B3B}" type="presParOf" srcId="{AA5CCFBA-E4DF-4FBC-8A93-5A71AD2B34E3}" destId="{6CA5CD18-D4FF-4A50-84C5-7B5B6546F3C1}" srcOrd="5" destOrd="0" presId="urn:microsoft.com/office/officeart/2005/8/layout/vList2"/>
    <dgm:cxn modelId="{5EBAA443-9B8B-4D4D-835A-B2894429507F}" type="presParOf" srcId="{AA5CCFBA-E4DF-4FBC-8A93-5A71AD2B34E3}" destId="{F4BEDD6D-920F-410D-BF03-749BCA1554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0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Présentation et historique</a:t>
          </a:r>
          <a:endParaRPr lang="en-US" sz="2000" kern="1200" dirty="0"/>
        </a:p>
      </dsp:txBody>
      <dsp:txXfrm>
        <a:off x="0" y="1880076"/>
        <a:ext cx="1643062" cy="1183005"/>
      </dsp:txXfrm>
    </dsp:sp>
    <dsp:sp modelId="{2BDA68BE-D35E-42AC-AD6E-163D1E23BC54}">
      <dsp:nvSpPr>
        <dsp:cNvPr id="0" name=""/>
        <dsp:cNvSpPr/>
      </dsp:nvSpPr>
      <dsp:spPr>
        <a:xfrm>
          <a:off x="0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0" y="1091406"/>
        <a:ext cx="1643062" cy="788670"/>
      </dsp:txXfrm>
    </dsp:sp>
    <dsp:sp modelId="{5000D9A7-B49F-45B3-BE70-9D694A5BCCF6}">
      <dsp:nvSpPr>
        <dsp:cNvPr id="0" name=""/>
        <dsp:cNvSpPr/>
      </dsp:nvSpPr>
      <dsp:spPr>
        <a:xfrm>
          <a:off x="1774507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1273292"/>
                <a:satOff val="2160"/>
                <a:lumOff val="-7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273292"/>
                <a:satOff val="2160"/>
                <a:lumOff val="-7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273292"/>
                <a:satOff val="2160"/>
                <a:lumOff val="-7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273292"/>
              <a:satOff val="2160"/>
              <a:lumOff val="-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 </a:t>
          </a:r>
          <a:r>
            <a:rPr lang="en-US" sz="2000" kern="1200" dirty="0" err="1"/>
            <a:t>syntaxe</a:t>
          </a:r>
          <a:endParaRPr lang="en-US" sz="2000" kern="1200" dirty="0"/>
        </a:p>
      </dsp:txBody>
      <dsp:txXfrm>
        <a:off x="1774507" y="1880076"/>
        <a:ext cx="1643062" cy="1183005"/>
      </dsp:txXfrm>
    </dsp:sp>
    <dsp:sp modelId="{0C3CC6F9-0B09-4EF9-8CC9-2EB1E4E33BFC}">
      <dsp:nvSpPr>
        <dsp:cNvPr id="0" name=""/>
        <dsp:cNvSpPr/>
      </dsp:nvSpPr>
      <dsp:spPr>
        <a:xfrm>
          <a:off x="1774507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774507" y="1091406"/>
        <a:ext cx="1643062" cy="788670"/>
      </dsp:txXfrm>
    </dsp:sp>
    <dsp:sp modelId="{4BF1B55C-59A9-4BDA-8A14-BF9AE2810641}">
      <dsp:nvSpPr>
        <dsp:cNvPr id="0" name=""/>
        <dsp:cNvSpPr/>
      </dsp:nvSpPr>
      <dsp:spPr>
        <a:xfrm>
          <a:off x="3549015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2546585"/>
                <a:satOff val="4320"/>
                <a:lumOff val="-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546585"/>
                <a:satOff val="4320"/>
                <a:lumOff val="-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546585"/>
                <a:satOff val="4320"/>
                <a:lumOff val="-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546585"/>
              <a:satOff val="4320"/>
              <a:lumOff val="-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Les paradigmes</a:t>
          </a:r>
          <a:endParaRPr lang="en-US" sz="2000" kern="1200" dirty="0"/>
        </a:p>
      </dsp:txBody>
      <dsp:txXfrm>
        <a:off x="3549015" y="1880076"/>
        <a:ext cx="1643062" cy="1183005"/>
      </dsp:txXfrm>
    </dsp:sp>
    <dsp:sp modelId="{FC25EDB3-D9F1-49F3-9BE4-50ACC997575C}">
      <dsp:nvSpPr>
        <dsp:cNvPr id="0" name=""/>
        <dsp:cNvSpPr/>
      </dsp:nvSpPr>
      <dsp:spPr>
        <a:xfrm>
          <a:off x="3549015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549015" y="1091406"/>
        <a:ext cx="1643062" cy="788670"/>
      </dsp:txXfrm>
    </dsp:sp>
    <dsp:sp modelId="{EA525C08-8D94-46EF-9096-EC9BCE951F5F}">
      <dsp:nvSpPr>
        <dsp:cNvPr id="0" name=""/>
        <dsp:cNvSpPr/>
      </dsp:nvSpPr>
      <dsp:spPr>
        <a:xfrm>
          <a:off x="5323522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3819877"/>
                <a:satOff val="6480"/>
                <a:lumOff val="-2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819877"/>
                <a:satOff val="6480"/>
                <a:lumOff val="-2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819877"/>
                <a:satOff val="6480"/>
                <a:lumOff val="-2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819877"/>
              <a:satOff val="6480"/>
              <a:lumOff val="-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POO?</a:t>
          </a:r>
          <a:endParaRPr lang="en-US" sz="2000" kern="1200" dirty="0"/>
        </a:p>
      </dsp:txBody>
      <dsp:txXfrm>
        <a:off x="5323522" y="1880076"/>
        <a:ext cx="1643062" cy="1183005"/>
      </dsp:txXfrm>
    </dsp:sp>
    <dsp:sp modelId="{41C1CB81-365C-4EE4-A20B-3F8659459FE1}">
      <dsp:nvSpPr>
        <dsp:cNvPr id="0" name=""/>
        <dsp:cNvSpPr/>
      </dsp:nvSpPr>
      <dsp:spPr>
        <a:xfrm>
          <a:off x="5323522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04</a:t>
          </a:r>
        </a:p>
      </dsp:txBody>
      <dsp:txXfrm>
        <a:off x="5323522" y="1091406"/>
        <a:ext cx="1643062" cy="788670"/>
      </dsp:txXfrm>
    </dsp:sp>
    <dsp:sp modelId="{FBA11231-CD38-4C6A-A2C0-8D6EF2FCB349}">
      <dsp:nvSpPr>
        <dsp:cNvPr id="0" name=""/>
        <dsp:cNvSpPr/>
      </dsp:nvSpPr>
      <dsp:spPr>
        <a:xfrm>
          <a:off x="7098030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5093169"/>
                <a:satOff val="8640"/>
                <a:lumOff val="-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093169"/>
                <a:satOff val="8640"/>
                <a:lumOff val="-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093169"/>
                <a:satOff val="8640"/>
                <a:lumOff val="-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093169"/>
              <a:satOff val="8640"/>
              <a:lumOff val="-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Module Pattern</a:t>
          </a:r>
          <a:endParaRPr lang="en-US" sz="2000" kern="1200" baseline="0" dirty="0"/>
        </a:p>
      </dsp:txBody>
      <dsp:txXfrm>
        <a:off x="7098030" y="1880076"/>
        <a:ext cx="1643062" cy="1183005"/>
      </dsp:txXfrm>
    </dsp:sp>
    <dsp:sp modelId="{6AC3B85A-8012-443B-90CE-B64A7DBEF91C}">
      <dsp:nvSpPr>
        <dsp:cNvPr id="0" name=""/>
        <dsp:cNvSpPr/>
      </dsp:nvSpPr>
      <dsp:spPr>
        <a:xfrm>
          <a:off x="7098030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05</a:t>
          </a:r>
        </a:p>
      </dsp:txBody>
      <dsp:txXfrm>
        <a:off x="7098030" y="1091406"/>
        <a:ext cx="1643062" cy="788670"/>
      </dsp:txXfrm>
    </dsp:sp>
    <dsp:sp modelId="{580B4C72-457D-4688-B975-1667CA2CA524}">
      <dsp:nvSpPr>
        <dsp:cNvPr id="0" name=""/>
        <dsp:cNvSpPr/>
      </dsp:nvSpPr>
      <dsp:spPr>
        <a:xfrm>
          <a:off x="8872537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jQuery</a:t>
          </a:r>
        </a:p>
      </dsp:txBody>
      <dsp:txXfrm>
        <a:off x="8872537" y="1880076"/>
        <a:ext cx="1643062" cy="1183005"/>
      </dsp:txXfrm>
    </dsp:sp>
    <dsp:sp modelId="{17661AF8-79D7-45AC-AC82-DF956C1B6996}">
      <dsp:nvSpPr>
        <dsp:cNvPr id="0" name=""/>
        <dsp:cNvSpPr/>
      </dsp:nvSpPr>
      <dsp:spPr>
        <a:xfrm>
          <a:off x="8872537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07</a:t>
          </a:r>
        </a:p>
      </dsp:txBody>
      <dsp:txXfrm>
        <a:off x="8872537" y="1091406"/>
        <a:ext cx="1643062" cy="78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1802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Fonctions comme citoyen de première classe (first-class citizen)</a:t>
          </a:r>
          <a:endParaRPr lang="en-US" sz="3300" kern="1200"/>
        </a:p>
      </dsp:txBody>
      <dsp:txXfrm>
        <a:off x="64083" y="82105"/>
        <a:ext cx="6140872" cy="1184574"/>
      </dsp:txXfrm>
    </dsp:sp>
    <dsp:sp modelId="{F2EE2DB0-F86C-471B-84AE-CBDAEFADBC69}">
      <dsp:nvSpPr>
        <dsp:cNvPr id="0" name=""/>
        <dsp:cNvSpPr/>
      </dsp:nvSpPr>
      <dsp:spPr>
        <a:xfrm>
          <a:off x="0" y="142580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Tout est une fonction, même les objets</a:t>
          </a:r>
          <a:endParaRPr lang="en-US" sz="3300" kern="1200"/>
        </a:p>
      </dsp:txBody>
      <dsp:txXfrm>
        <a:off x="64083" y="1489885"/>
        <a:ext cx="6140872" cy="1184574"/>
      </dsp:txXfrm>
    </dsp:sp>
    <dsp:sp modelId="{2DD2F6C4-5734-48DC-8CEE-8A402D25CFFF}">
      <dsp:nvSpPr>
        <dsp:cNvPr id="0" name=""/>
        <dsp:cNvSpPr/>
      </dsp:nvSpPr>
      <dsp:spPr>
        <a:xfrm>
          <a:off x="0" y="283358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Délégués ou pointeur de fonction</a:t>
          </a:r>
          <a:endParaRPr lang="en-US" sz="3300" kern="1200"/>
        </a:p>
      </dsp:txBody>
      <dsp:txXfrm>
        <a:off x="64083" y="2897665"/>
        <a:ext cx="6140872" cy="1184574"/>
      </dsp:txXfrm>
    </dsp:sp>
    <dsp:sp modelId="{F4BEDD6D-920F-410D-BF03-749BCA155461}">
      <dsp:nvSpPr>
        <dsp:cNvPr id="0" name=""/>
        <dsp:cNvSpPr/>
      </dsp:nvSpPr>
      <dsp:spPr>
        <a:xfrm>
          <a:off x="0" y="424136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Le concept derrière « this »</a:t>
          </a:r>
          <a:endParaRPr lang="en-US" sz="3300" kern="1200"/>
        </a:p>
      </dsp:txBody>
      <dsp:txXfrm>
        <a:off x="64083" y="4305445"/>
        <a:ext cx="6140872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537592"/>
          <a:ext cx="6269038" cy="10313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Déclaration &amp; assignation</a:t>
          </a:r>
        </a:p>
      </dsp:txBody>
      <dsp:txXfrm>
        <a:off x="50347" y="587939"/>
        <a:ext cx="6168344" cy="930660"/>
      </dsp:txXfrm>
    </dsp:sp>
    <dsp:sp modelId="{F2EE2DB0-F86C-471B-84AE-CBDAEFADBC69}">
      <dsp:nvSpPr>
        <dsp:cNvPr id="0" name=""/>
        <dsp:cNvSpPr/>
      </dsp:nvSpPr>
      <dsp:spPr>
        <a:xfrm>
          <a:off x="0" y="1692787"/>
          <a:ext cx="6269038" cy="10313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Typage dynamique</a:t>
          </a:r>
          <a:endParaRPr lang="en-US" sz="4300" kern="1200" dirty="0"/>
        </a:p>
      </dsp:txBody>
      <dsp:txXfrm>
        <a:off x="50347" y="1743134"/>
        <a:ext cx="6168344" cy="930660"/>
      </dsp:txXfrm>
    </dsp:sp>
    <dsp:sp modelId="{2DD2F6C4-5734-48DC-8CEE-8A402D25CFFF}">
      <dsp:nvSpPr>
        <dsp:cNvPr id="0" name=""/>
        <dsp:cNvSpPr/>
      </dsp:nvSpPr>
      <dsp:spPr>
        <a:xfrm>
          <a:off x="0" y="2847982"/>
          <a:ext cx="6269038" cy="10313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Comparaison</a:t>
          </a:r>
          <a:endParaRPr lang="en-US" sz="4300" kern="1200" dirty="0"/>
        </a:p>
      </dsp:txBody>
      <dsp:txXfrm>
        <a:off x="50347" y="2898329"/>
        <a:ext cx="6168344" cy="930660"/>
      </dsp:txXfrm>
    </dsp:sp>
    <dsp:sp modelId="{F4BEDD6D-920F-410D-BF03-749BCA155461}">
      <dsp:nvSpPr>
        <dsp:cNvPr id="0" name=""/>
        <dsp:cNvSpPr/>
      </dsp:nvSpPr>
      <dsp:spPr>
        <a:xfrm>
          <a:off x="0" y="4003177"/>
          <a:ext cx="6269038" cy="10313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« Scope » ou portée</a:t>
          </a:r>
          <a:endParaRPr lang="en-US" sz="4300" kern="1200" dirty="0"/>
        </a:p>
      </dsp:txBody>
      <dsp:txXfrm>
        <a:off x="50347" y="4053524"/>
        <a:ext cx="6168344" cy="930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33862"/>
          <a:ext cx="6269038" cy="1750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400" kern="1200" dirty="0"/>
            <a:t>Contrôle du flux d’exécution</a:t>
          </a:r>
          <a:endParaRPr lang="en-US" sz="4400" kern="1200" dirty="0"/>
        </a:p>
      </dsp:txBody>
      <dsp:txXfrm>
        <a:off x="85444" y="119306"/>
        <a:ext cx="6098150" cy="1579432"/>
      </dsp:txXfrm>
    </dsp:sp>
    <dsp:sp modelId="{F2EE2DB0-F86C-471B-84AE-CBDAEFADBC69}">
      <dsp:nvSpPr>
        <dsp:cNvPr id="0" name=""/>
        <dsp:cNvSpPr/>
      </dsp:nvSpPr>
      <dsp:spPr>
        <a:xfrm>
          <a:off x="0" y="1910902"/>
          <a:ext cx="6269038" cy="1750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400" kern="1200" dirty="0"/>
            <a:t>Syntaxe C/C++</a:t>
          </a:r>
          <a:endParaRPr lang="en-US" sz="4400" kern="1200" dirty="0"/>
        </a:p>
      </dsp:txBody>
      <dsp:txXfrm>
        <a:off x="85444" y="1996346"/>
        <a:ext cx="6098150" cy="1579432"/>
      </dsp:txXfrm>
    </dsp:sp>
    <dsp:sp modelId="{2DD2F6C4-5734-48DC-8CEE-8A402D25CFFF}">
      <dsp:nvSpPr>
        <dsp:cNvPr id="0" name=""/>
        <dsp:cNvSpPr/>
      </dsp:nvSpPr>
      <dsp:spPr>
        <a:xfrm>
          <a:off x="0" y="3769101"/>
          <a:ext cx="6269038" cy="1750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400" kern="1200" dirty="0"/>
            <a:t>Modulaire</a:t>
          </a:r>
          <a:endParaRPr lang="en-US" sz="4400" kern="1200" dirty="0"/>
        </a:p>
      </dsp:txBody>
      <dsp:txXfrm>
        <a:off x="85444" y="3854545"/>
        <a:ext cx="6098150" cy="1579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851332"/>
          <a:ext cx="6269038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700" kern="1200" dirty="0"/>
            <a:t>IIFE </a:t>
          </a:r>
          <a:endParaRPr lang="en-US" sz="3700" kern="1200" dirty="0"/>
        </a:p>
      </dsp:txBody>
      <dsp:txXfrm>
        <a:off x="43321" y="894653"/>
        <a:ext cx="6182396" cy="800803"/>
      </dsp:txXfrm>
    </dsp:sp>
    <dsp:sp modelId="{F2EE2DB0-F86C-471B-84AE-CBDAEFADBC69}">
      <dsp:nvSpPr>
        <dsp:cNvPr id="0" name=""/>
        <dsp:cNvSpPr/>
      </dsp:nvSpPr>
      <dsp:spPr>
        <a:xfrm>
          <a:off x="0" y="1845337"/>
          <a:ext cx="6269038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Simulation de </a:t>
          </a:r>
          <a:r>
            <a:rPr lang="en-US" sz="3700" kern="1200" dirty="0" err="1"/>
            <a:t>membres</a:t>
          </a:r>
          <a:r>
            <a:rPr lang="en-US" sz="3700" kern="1200" dirty="0"/>
            <a:t> </a:t>
          </a:r>
          <a:r>
            <a:rPr lang="en-US" sz="3700" kern="1200" dirty="0" err="1"/>
            <a:t>privés</a:t>
          </a:r>
          <a:endParaRPr lang="en-US" sz="3700" kern="1200" dirty="0"/>
        </a:p>
      </dsp:txBody>
      <dsp:txXfrm>
        <a:off x="43321" y="1888658"/>
        <a:ext cx="6182396" cy="800803"/>
      </dsp:txXfrm>
    </dsp:sp>
    <dsp:sp modelId="{2DD2F6C4-5734-48DC-8CEE-8A402D25CFFF}">
      <dsp:nvSpPr>
        <dsp:cNvPr id="0" name=""/>
        <dsp:cNvSpPr/>
      </dsp:nvSpPr>
      <dsp:spPr>
        <a:xfrm>
          <a:off x="0" y="2839342"/>
          <a:ext cx="6269038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700" kern="1200" dirty="0"/>
            <a:t>Encapsulation</a:t>
          </a:r>
          <a:endParaRPr lang="en-US" sz="3700" kern="1200" dirty="0"/>
        </a:p>
      </dsp:txBody>
      <dsp:txXfrm>
        <a:off x="43321" y="2882663"/>
        <a:ext cx="6182396" cy="800803"/>
      </dsp:txXfrm>
    </dsp:sp>
    <dsp:sp modelId="{F4BEDD6D-920F-410D-BF03-749BCA155461}">
      <dsp:nvSpPr>
        <dsp:cNvPr id="0" name=""/>
        <dsp:cNvSpPr/>
      </dsp:nvSpPr>
      <dsp:spPr>
        <a:xfrm>
          <a:off x="0" y="3833347"/>
          <a:ext cx="6269038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Réutilisation</a:t>
          </a:r>
          <a:endParaRPr lang="en-US" sz="3700" kern="1200" dirty="0"/>
        </a:p>
      </dsp:txBody>
      <dsp:txXfrm>
        <a:off x="43321" y="3876668"/>
        <a:ext cx="6182396" cy="800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955912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Librairie (pas un </a:t>
          </a:r>
          <a:r>
            <a:rPr lang="fr-CA" sz="3500" kern="1200" dirty="0" err="1"/>
            <a:t>framework</a:t>
          </a:r>
          <a:r>
            <a:rPr lang="fr-CA" sz="3500" kern="1200" dirty="0"/>
            <a:t>) </a:t>
          </a:r>
          <a:endParaRPr lang="en-US" sz="3500" kern="1200" dirty="0"/>
        </a:p>
      </dsp:txBody>
      <dsp:txXfrm>
        <a:off x="40980" y="996892"/>
        <a:ext cx="6187078" cy="757514"/>
      </dsp:txXfrm>
    </dsp:sp>
    <dsp:sp modelId="{F2EE2DB0-F86C-471B-84AE-CBDAEFADBC69}">
      <dsp:nvSpPr>
        <dsp:cNvPr id="0" name=""/>
        <dsp:cNvSpPr/>
      </dsp:nvSpPr>
      <dsp:spPr>
        <a:xfrm>
          <a:off x="0" y="1896187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Facilite</a:t>
          </a:r>
          <a:r>
            <a:rPr lang="en-US" sz="3500" kern="1200" dirty="0"/>
            <a:t> la manipulation du DOM</a:t>
          </a:r>
        </a:p>
      </dsp:txBody>
      <dsp:txXfrm>
        <a:off x="40980" y="1937167"/>
        <a:ext cx="6187078" cy="757514"/>
      </dsp:txXfrm>
    </dsp:sp>
    <dsp:sp modelId="{2DD2F6C4-5734-48DC-8CEE-8A402D25CFFF}">
      <dsp:nvSpPr>
        <dsp:cNvPr id="0" name=""/>
        <dsp:cNvSpPr/>
      </dsp:nvSpPr>
      <dsp:spPr>
        <a:xfrm>
          <a:off x="0" y="2836462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Faire des requêtes AJAX</a:t>
          </a:r>
          <a:endParaRPr lang="en-US" sz="3500" kern="1200" dirty="0"/>
        </a:p>
      </dsp:txBody>
      <dsp:txXfrm>
        <a:off x="40980" y="2877442"/>
        <a:ext cx="6187078" cy="757514"/>
      </dsp:txXfrm>
    </dsp:sp>
    <dsp:sp modelId="{F4BEDD6D-920F-410D-BF03-749BCA155461}">
      <dsp:nvSpPr>
        <dsp:cNvPr id="0" name=""/>
        <dsp:cNvSpPr/>
      </dsp:nvSpPr>
      <dsp:spPr>
        <a:xfrm>
          <a:off x="0" y="3776737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Événementiel</a:t>
          </a:r>
          <a:endParaRPr lang="en-US" sz="3500" kern="1200" dirty="0"/>
        </a:p>
      </dsp:txBody>
      <dsp:txXfrm>
        <a:off x="40980" y="3817717"/>
        <a:ext cx="6187078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2018-05-02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Les paradigmes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Langage de script</a:t>
            </a:r>
          </a:p>
          <a:p>
            <a:r>
              <a:rPr lang="fr-CA" sz="2400" dirty="0"/>
              <a:t>Impératif et structuré</a:t>
            </a:r>
          </a:p>
          <a:p>
            <a:r>
              <a:rPr lang="fr-CA" sz="2400" dirty="0"/>
              <a:t>Compilé et interprété ou seulement interprété</a:t>
            </a:r>
          </a:p>
          <a:p>
            <a:r>
              <a:rPr lang="fr-CA" sz="2400" dirty="0"/>
              <a:t>Fonctionnel</a:t>
            </a:r>
          </a:p>
          <a:p>
            <a:r>
              <a:rPr lang="fr-CA" sz="2400" dirty="0"/>
              <a:t>Orienté-prototype</a:t>
            </a:r>
          </a:p>
          <a:p>
            <a:r>
              <a:rPr lang="fr-CA" sz="2400" dirty="0"/>
              <a:t>Typage dynamique</a:t>
            </a:r>
          </a:p>
        </p:txBody>
      </p:sp>
    </p:spTree>
    <p:extLst>
      <p:ext uri="{BB962C8B-B14F-4D97-AF65-F5344CB8AC3E}">
        <p14:creationId xmlns:p14="http://schemas.microsoft.com/office/powerpoint/2010/main" val="359203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Bonjour le monde!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46F469-ABFE-4AD0-9F61-812FE8CB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86" y="1034961"/>
            <a:ext cx="5172075" cy="2543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5AFD51-3ABA-4EE0-932C-30948662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34" y="1958885"/>
            <a:ext cx="33909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Fonctionnel?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582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94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AA77-BEB5-45BE-A24A-76489E32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créer une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A0879-05EA-474F-967D-475A8AE4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utilisant le mot clé « </a:t>
            </a:r>
            <a:r>
              <a:rPr lang="fr-CA" dirty="0" err="1"/>
              <a:t>function</a:t>
            </a:r>
            <a:r>
              <a:rPr lang="fr-CA" dirty="0"/>
              <a:t> »</a:t>
            </a:r>
          </a:p>
          <a:p>
            <a:r>
              <a:rPr lang="fr-CA" dirty="0"/>
              <a:t>En lui donnant un nom (facultatif)</a:t>
            </a:r>
          </a:p>
          <a:p>
            <a:r>
              <a:rPr lang="fr-CA" dirty="0"/>
              <a:t>En listant ses paramètres d’entrée (facultatif)</a:t>
            </a:r>
          </a:p>
          <a:p>
            <a:r>
              <a:rPr lang="fr-CA" dirty="0"/>
              <a:t>Nomenclature :</a:t>
            </a:r>
          </a:p>
          <a:p>
            <a:pPr lvl="1"/>
            <a:r>
              <a:rPr lang="fr-CA" dirty="0" err="1"/>
              <a:t>camelCase</a:t>
            </a:r>
            <a:r>
              <a:rPr lang="fr-CA" dirty="0"/>
              <a:t> (variable, fonction, membres, etc.)</a:t>
            </a:r>
          </a:p>
          <a:p>
            <a:pPr lvl="1"/>
            <a:r>
              <a:rPr lang="fr-CA" dirty="0" err="1"/>
              <a:t>PascalCase</a:t>
            </a:r>
            <a:r>
              <a:rPr lang="fr-CA" dirty="0"/>
              <a:t> (constructeurs)</a:t>
            </a:r>
          </a:p>
          <a:p>
            <a:pPr lvl="1"/>
            <a:r>
              <a:rPr lang="fr-CA" dirty="0"/>
              <a:t>Commence par une lettre</a:t>
            </a:r>
          </a:p>
          <a:p>
            <a:pPr lvl="1"/>
            <a:r>
              <a:rPr lang="fr-CA" dirty="0"/>
              <a:t>Ne pas commencer par « $ »</a:t>
            </a:r>
          </a:p>
        </p:txBody>
      </p:sp>
    </p:spTree>
    <p:extLst>
      <p:ext uri="{BB962C8B-B14F-4D97-AF65-F5344CB8AC3E}">
        <p14:creationId xmlns:p14="http://schemas.microsoft.com/office/powerpoint/2010/main" val="428226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04E3A5-38D4-4563-A274-B9280BD0E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60" r="-1" b="135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Exemple de fonction</a:t>
            </a:r>
          </a:p>
        </p:txBody>
      </p:sp>
    </p:spTree>
    <p:extLst>
      <p:ext uri="{BB962C8B-B14F-4D97-AF65-F5344CB8AC3E}">
        <p14:creationId xmlns:p14="http://schemas.microsoft.com/office/powerpoint/2010/main" val="20097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r>
              <a:rPr lang="en-US" sz="3600" dirty="0">
                <a:solidFill>
                  <a:srgbClr val="2C2C2C"/>
                </a:solidFill>
              </a:rPr>
              <a:t> de </a:t>
            </a:r>
            <a:r>
              <a:rPr lang="en-US" sz="3600" dirty="0" err="1">
                <a:solidFill>
                  <a:srgbClr val="2C2C2C"/>
                </a:solidFill>
              </a:rPr>
              <a:t>fonction</a:t>
            </a:r>
            <a:r>
              <a:rPr lang="en-US" sz="3600" dirty="0">
                <a:solidFill>
                  <a:srgbClr val="2C2C2C"/>
                </a:solidFill>
              </a:rPr>
              <a:t> avec </a:t>
            </a:r>
            <a:r>
              <a:rPr lang="en-US" sz="3600" dirty="0" err="1">
                <a:solidFill>
                  <a:srgbClr val="2C2C2C"/>
                </a:solidFill>
              </a:rPr>
              <a:t>params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92CE77-CD4F-44FE-B9FE-BED4FF84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1390850"/>
            <a:ext cx="7787776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3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r>
              <a:rPr lang="en-US" sz="3600" dirty="0">
                <a:solidFill>
                  <a:srgbClr val="2C2C2C"/>
                </a:solidFill>
              </a:rPr>
              <a:t> de </a:t>
            </a:r>
            <a:r>
              <a:rPr lang="en-US" sz="3600" dirty="0" err="1">
                <a:solidFill>
                  <a:srgbClr val="2C2C2C"/>
                </a:solidFill>
              </a:rPr>
              <a:t>fonction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anonyme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E0A424-FFAC-4643-AF1A-7BC0904E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1612232"/>
            <a:ext cx="7524084" cy="36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r>
              <a:rPr lang="en-US" sz="3600" dirty="0">
                <a:solidFill>
                  <a:srgbClr val="2C2C2C"/>
                </a:solidFill>
              </a:rPr>
              <a:t> de </a:t>
            </a:r>
            <a:r>
              <a:rPr lang="en-US" sz="3600" dirty="0" err="1">
                <a:solidFill>
                  <a:srgbClr val="2C2C2C"/>
                </a:solidFill>
              </a:rPr>
              <a:t>constructeur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931684-B59C-45A2-A6FE-49A35182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2516134"/>
            <a:ext cx="7739949" cy="1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2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Prêts?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Oh </a:t>
            </a:r>
            <a:r>
              <a:rPr lang="fr-CA" dirty="0" err="1">
                <a:latin typeface="Consolas" panose="020B0609020204030204" pitchFamily="49" charset="0"/>
                <a:cs typeface="Consolas" panose="020B0609020204030204" pitchFamily="49" charset="0"/>
              </a:rPr>
              <a:t>nooooo</a:t>
            </a: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Fonctions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imbriquées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2050" name="Picture 2" descr="Image result for mindblown">
            <a:extLst>
              <a:ext uri="{FF2B5EF4-FFF2-40B4-BE49-F238E27FC236}">
                <a16:creationId xmlns:a16="http://schemas.microsoft.com/office/drawing/2014/main" id="{4CAF4BE9-79CE-4D02-83FA-BE6C440235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109" y="4277406"/>
            <a:ext cx="18669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24676B-9594-4FC3-A34E-3433E1B3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86" y="2139043"/>
            <a:ext cx="4774549" cy="25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5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Encore?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Meh…</a:t>
            </a:r>
          </a:p>
        </p:txBody>
      </p:sp>
    </p:spTree>
    <p:extLst>
      <p:ext uri="{BB962C8B-B14F-4D97-AF65-F5344CB8AC3E}">
        <p14:creationId xmlns:p14="http://schemas.microsoft.com/office/powerpoint/2010/main" val="2748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Fonctions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en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paramètre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BA0DAA-E4A7-4B67-93DA-18912CC1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32" y="2156664"/>
            <a:ext cx="5199904" cy="2224631"/>
          </a:xfrm>
          <a:prstGeom prst="rect">
            <a:avLst/>
          </a:prstGeom>
        </p:spPr>
      </p:pic>
      <p:pic>
        <p:nvPicPr>
          <p:cNvPr id="3074" name="Picture 2" descr="Image result for mindblown">
            <a:extLst>
              <a:ext uri="{FF2B5EF4-FFF2-40B4-BE49-F238E27FC236}">
                <a16:creationId xmlns:a16="http://schemas.microsoft.com/office/drawing/2014/main" id="{8DFA8407-F6D2-414D-A784-704F2B52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307" y="3346704"/>
            <a:ext cx="1914514" cy="239314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6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…</a:t>
            </a:r>
            <a:r>
              <a:rPr lang="fr-CA" dirty="0" err="1"/>
              <a:t>stooooop</a:t>
            </a:r>
            <a:r>
              <a:rPr lang="fr-CA" dirty="0"/>
              <a:t>!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;) </a:t>
            </a:r>
          </a:p>
        </p:txBody>
      </p:sp>
    </p:spTree>
    <p:extLst>
      <p:ext uri="{BB962C8B-B14F-4D97-AF65-F5344CB8AC3E}">
        <p14:creationId xmlns:p14="http://schemas.microsoft.com/office/powerpoint/2010/main" val="90763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Pointeur</a:t>
            </a:r>
            <a:r>
              <a:rPr lang="en-US" sz="3600" dirty="0">
                <a:solidFill>
                  <a:srgbClr val="2C2C2C"/>
                </a:solidFill>
              </a:rPr>
              <a:t> de </a:t>
            </a:r>
            <a:r>
              <a:rPr lang="en-US" sz="3600" dirty="0" err="1">
                <a:solidFill>
                  <a:srgbClr val="2C2C2C"/>
                </a:solidFill>
              </a:rPr>
              <a:t>fonction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en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paramètre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098" name="Picture 2" descr="Image result for rage quit">
            <a:extLst>
              <a:ext uri="{FF2B5EF4-FFF2-40B4-BE49-F238E27FC236}">
                <a16:creationId xmlns:a16="http://schemas.microsoft.com/office/drawing/2014/main" id="{56D49D5D-8B02-4A9B-A435-3EC891C3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02" y="3551722"/>
            <a:ext cx="2464217" cy="222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E74CD1-72A5-43A0-B5BA-EFAAE62A2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17" y="1704259"/>
            <a:ext cx="5183809" cy="32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On s’amuse avec les fonctions</a:t>
            </a:r>
          </a:p>
        </p:txBody>
      </p:sp>
    </p:spTree>
    <p:extLst>
      <p:ext uri="{BB962C8B-B14F-4D97-AF65-F5344CB8AC3E}">
        <p14:creationId xmlns:p14="http://schemas.microsoft.com/office/powerpoint/2010/main" val="393053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Les variables?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57686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52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Déclaration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8FD4AD-D6D8-4D94-8BC4-3AD1A406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89" y="2676425"/>
            <a:ext cx="7547319" cy="1010050"/>
          </a:xfrm>
          <a:prstGeom prst="rect">
            <a:avLst/>
          </a:prstGeom>
        </p:spPr>
      </p:pic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B6958394-4935-404E-A7BF-1B538803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83" y="3842725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97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Bloc vs Function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50A5CE-4309-47C8-B1C4-B7956C9D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879821"/>
            <a:ext cx="2886075" cy="3086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E35E82-A9C3-4449-85AF-B060DE1A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17" y="555971"/>
            <a:ext cx="4219575" cy="3409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EDDFC8-1094-4EE2-938A-F7CED4CD4B91}"/>
              </a:ext>
            </a:extLst>
          </p:cNvPr>
          <p:cNvSpPr/>
          <p:nvPr/>
        </p:nvSpPr>
        <p:spPr>
          <a:xfrm>
            <a:off x="885524" y="1068404"/>
            <a:ext cx="2021305" cy="22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1D67C-41F2-4975-8F94-CB2953FD29DA}"/>
              </a:ext>
            </a:extLst>
          </p:cNvPr>
          <p:cNvSpPr/>
          <p:nvPr/>
        </p:nvSpPr>
        <p:spPr>
          <a:xfrm>
            <a:off x="885524" y="2312180"/>
            <a:ext cx="2021305" cy="22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2B98DA5-3B86-44CF-AF19-D69B0395FFFE}"/>
              </a:ext>
            </a:extLst>
          </p:cNvPr>
          <p:cNvCxnSpPr/>
          <p:nvPr/>
        </p:nvCxnSpPr>
        <p:spPr>
          <a:xfrm flipV="1">
            <a:off x="2906829" y="1004207"/>
            <a:ext cx="4457357" cy="17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4C4A64D-1C4F-480C-9D65-730525625E0D}"/>
              </a:ext>
            </a:extLst>
          </p:cNvPr>
          <p:cNvCxnSpPr>
            <a:stCxn id="13" idx="3"/>
          </p:cNvCxnSpPr>
          <p:nvPr/>
        </p:nvCxnSpPr>
        <p:spPr>
          <a:xfrm flipV="1">
            <a:off x="2906829" y="1967593"/>
            <a:ext cx="4457357" cy="455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A127F6E-F069-4F43-88BA-F532E8A300BE}"/>
              </a:ext>
            </a:extLst>
          </p:cNvPr>
          <p:cNvSpPr txBox="1"/>
          <p:nvPr/>
        </p:nvSpPr>
        <p:spPr>
          <a:xfrm rot="21446461">
            <a:off x="4258645" y="717670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Function</a:t>
            </a:r>
            <a:r>
              <a:rPr lang="fr-CA" dirty="0"/>
              <a:t>-scope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3BFBBCF-81AD-4892-B13C-7A8452FD99C4}"/>
              </a:ext>
            </a:extLst>
          </p:cNvPr>
          <p:cNvSpPr txBox="1"/>
          <p:nvPr/>
        </p:nvSpPr>
        <p:spPr>
          <a:xfrm rot="21269921">
            <a:off x="3887904" y="1874284"/>
            <a:ext cx="11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Bloc-scope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917A8-9199-499B-9629-362410B0AE09}"/>
              </a:ext>
            </a:extLst>
          </p:cNvPr>
          <p:cNvSpPr/>
          <p:nvPr/>
        </p:nvSpPr>
        <p:spPr>
          <a:xfrm>
            <a:off x="7349239" y="902336"/>
            <a:ext cx="2021305" cy="22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D6D735-E9CD-4FC8-AAE7-25CF371488F7}"/>
              </a:ext>
            </a:extLst>
          </p:cNvPr>
          <p:cNvSpPr/>
          <p:nvPr/>
        </p:nvSpPr>
        <p:spPr>
          <a:xfrm>
            <a:off x="7447818" y="1817735"/>
            <a:ext cx="4080154" cy="22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5151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Related image">
            <a:extLst>
              <a:ext uri="{FF2B5EF4-FFF2-40B4-BE49-F238E27FC236}">
                <a16:creationId xmlns:a16="http://schemas.microsoft.com/office/drawing/2014/main" id="{2FE6BA2E-9533-499D-8B5D-E8654099D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315" y="1154431"/>
            <a:ext cx="3893818" cy="3708895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 err="1"/>
              <a:t>Typage</a:t>
            </a:r>
            <a:r>
              <a:rPr lang="en-US" sz="3700" dirty="0"/>
              <a:t> </a:t>
            </a:r>
            <a:r>
              <a:rPr lang="en-US" sz="3700" dirty="0" err="1"/>
              <a:t>dynamique</a:t>
            </a:r>
            <a:br>
              <a:rPr lang="en-US" sz="3700" dirty="0"/>
            </a:br>
            <a:r>
              <a:rPr lang="en-US" sz="3700" dirty="0"/>
              <a:t>(duck typing)</a:t>
            </a:r>
          </a:p>
        </p:txBody>
      </p:sp>
    </p:spTree>
    <p:extLst>
      <p:ext uri="{BB962C8B-B14F-4D97-AF65-F5344CB8AC3E}">
        <p14:creationId xmlns:p14="http://schemas.microsoft.com/office/powerpoint/2010/main" val="199607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Canard vs </a:t>
            </a:r>
            <a:r>
              <a:rPr lang="en-US" sz="5400" dirty="0" err="1">
                <a:solidFill>
                  <a:srgbClr val="FFFFFF"/>
                </a:solidFill>
              </a:rPr>
              <a:t>Vache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EAFE98-4E61-4201-909E-C396071A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272960"/>
            <a:ext cx="4362450" cy="4067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6D4FE30-596F-44BA-A22A-E577D785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453" y="330109"/>
            <a:ext cx="43624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193BC6-A9E6-4D59-936F-2BAA3A5D0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6DEEDB-743E-44E9-818B-F108622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Duck Typing…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0B3136-28B7-4655-A06D-E235A4D2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fr-CA" sz="2000"/>
              <a:t>Ça marche comme un canard</a:t>
            </a:r>
          </a:p>
          <a:p>
            <a:r>
              <a:rPr lang="fr-CA" sz="2000"/>
              <a:t>Ça quack comme un canard</a:t>
            </a:r>
          </a:p>
          <a:p>
            <a:r>
              <a:rPr lang="fr-CA" sz="2000"/>
              <a:t>Ça a un bec plat</a:t>
            </a:r>
          </a:p>
          <a:p>
            <a:r>
              <a:rPr lang="fr-CA" sz="2000"/>
              <a:t>Ça a des pattes palmées</a:t>
            </a:r>
          </a:p>
          <a:p>
            <a:pPr marL="0" indent="0">
              <a:buNone/>
            </a:pPr>
            <a:endParaRPr lang="fr-CA" sz="20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612C37-7A7F-4B60-83A4-C2C774F34C03}"/>
              </a:ext>
            </a:extLst>
          </p:cNvPr>
          <p:cNvSpPr txBox="1"/>
          <p:nvPr/>
        </p:nvSpPr>
        <p:spPr>
          <a:xfrm>
            <a:off x="774700" y="5343177"/>
            <a:ext cx="64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chemeClr val="bg1"/>
                </a:solidFill>
              </a:rPr>
              <a:t>Alors c’est un canard (même si s’en est pas un!)</a:t>
            </a:r>
          </a:p>
          <a:p>
            <a:endParaRPr lang="fr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41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6A652D-BE54-4E2F-B48A-5000087F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25" y="847725"/>
            <a:ext cx="70485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88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Assignation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3B16F5-94C7-4EEE-8CA2-BDDF39F4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73" y="2468881"/>
            <a:ext cx="3629025" cy="742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DE10D6-9ED2-439D-85D9-C275141D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32" y="3467863"/>
            <a:ext cx="3714750" cy="228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C5237B-BB3F-445D-8C45-248BA9F33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82" y="1251204"/>
            <a:ext cx="37528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8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Assignation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3B16F5-94C7-4EEE-8CA2-BDDF39F4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92" y="2934245"/>
            <a:ext cx="3629025" cy="742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DE10D6-9ED2-439D-85D9-C275141D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51" y="3933227"/>
            <a:ext cx="3714750" cy="228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D0E768-BA5B-4CFA-998B-6274778A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775" y="627019"/>
            <a:ext cx="37338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1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#3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Les variables</a:t>
            </a:r>
          </a:p>
        </p:txBody>
      </p:sp>
    </p:spTree>
    <p:extLst>
      <p:ext uri="{BB962C8B-B14F-4D97-AF65-F5344CB8AC3E}">
        <p14:creationId xmlns:p14="http://schemas.microsoft.com/office/powerpoint/2010/main" val="1649157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Impératif et structuré?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029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052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</a:t>
            </a:r>
            <a:r>
              <a:rPr lang="en-US" sz="3600" dirty="0" err="1">
                <a:solidFill>
                  <a:srgbClr val="2C2C2C"/>
                </a:solidFill>
              </a:rPr>
              <a:t>conditionnelle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6E937C-477E-47EE-95CB-880620EA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14" y="1918610"/>
            <a:ext cx="7485513" cy="27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5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</a:t>
            </a:r>
            <a:r>
              <a:rPr lang="en-US" sz="3600" dirty="0" err="1">
                <a:solidFill>
                  <a:srgbClr val="2C2C2C"/>
                </a:solidFill>
              </a:rPr>
              <a:t>conditionnelle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3A1C39-3B11-47CC-A8F2-9753749F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47" y="1061643"/>
            <a:ext cx="5722842" cy="44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88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9CA070-F0F6-41F1-9080-0A1F1C61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03" y="2355432"/>
            <a:ext cx="7754354" cy="17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8910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B6AC60-1B1D-42C0-B247-179E388D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39" y="2384866"/>
            <a:ext cx="7344368" cy="19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1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C9B537-492C-4120-809D-03667453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72" y="1963253"/>
            <a:ext cx="7607397" cy="24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7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1AFA92-BDDD-41D9-9A19-92F693EF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06" y="1436190"/>
            <a:ext cx="5852712" cy="39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44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8EAB1A-3806-44C2-9B37-E122A1AE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93" y="1490211"/>
            <a:ext cx="5463999" cy="35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3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#4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Contrôle de flux</a:t>
            </a:r>
          </a:p>
        </p:txBody>
      </p:sp>
    </p:spTree>
    <p:extLst>
      <p:ext uri="{BB962C8B-B14F-4D97-AF65-F5344CB8AC3E}">
        <p14:creationId xmlns:p14="http://schemas.microsoft.com/office/powerpoint/2010/main" val="2424531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Le module pattern?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0827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679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687FF4-DFB0-4955-AA7F-C684EE1B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725" y="2935605"/>
            <a:ext cx="1409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0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05CE18-795D-4127-B187-4597E7EB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625" y="2854642"/>
            <a:ext cx="1485900" cy="82867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D573D-C398-4F11-B5E8-7CD2DD9A4D28}"/>
              </a:ext>
            </a:extLst>
          </p:cNvPr>
          <p:cNvCxnSpPr>
            <a:cxnSpLocks/>
          </p:cNvCxnSpPr>
          <p:nvPr/>
        </p:nvCxnSpPr>
        <p:spPr>
          <a:xfrm flipV="1">
            <a:off x="6294664" y="3054293"/>
            <a:ext cx="606961" cy="8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021BCDC5-6398-4A78-A65F-76A866337ACD}"/>
              </a:ext>
            </a:extLst>
          </p:cNvPr>
          <p:cNvCxnSpPr>
            <a:cxnSpLocks/>
          </p:cNvCxnSpPr>
          <p:nvPr/>
        </p:nvCxnSpPr>
        <p:spPr>
          <a:xfrm flipV="1">
            <a:off x="6294664" y="3674337"/>
            <a:ext cx="713806" cy="227483"/>
          </a:xfrm>
          <a:prstGeom prst="bentConnector3">
            <a:avLst>
              <a:gd name="adj1" fmla="val 9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D4CE937-60D5-4174-AB5C-91F0F4A237FE}"/>
              </a:ext>
            </a:extLst>
          </p:cNvPr>
          <p:cNvSpPr txBox="1"/>
          <p:nvPr/>
        </p:nvSpPr>
        <p:spPr>
          <a:xfrm>
            <a:off x="5074630" y="3983283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Entre parenthèses…</a:t>
            </a:r>
          </a:p>
        </p:txBody>
      </p:sp>
    </p:spTree>
    <p:extLst>
      <p:ext uri="{BB962C8B-B14F-4D97-AF65-F5344CB8AC3E}">
        <p14:creationId xmlns:p14="http://schemas.microsoft.com/office/powerpoint/2010/main" val="4123090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B1F66D-4E0D-41B7-8050-175F0830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00" y="2975229"/>
            <a:ext cx="1581150" cy="7429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7EF882E-951D-4925-83F9-F191B26751D1}"/>
              </a:ext>
            </a:extLst>
          </p:cNvPr>
          <p:cNvCxnSpPr/>
          <p:nvPr/>
        </p:nvCxnSpPr>
        <p:spPr>
          <a:xfrm flipH="1" flipV="1">
            <a:off x="7255823" y="3718179"/>
            <a:ext cx="522515" cy="72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EA8FAD8-3E77-41C2-81AB-DCC339612DD2}"/>
              </a:ext>
            </a:extLst>
          </p:cNvPr>
          <p:cNvSpPr txBox="1"/>
          <p:nvPr/>
        </p:nvSpPr>
        <p:spPr>
          <a:xfrm>
            <a:off x="7517080" y="4461129"/>
            <a:ext cx="196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Exécute la fonction</a:t>
            </a:r>
          </a:p>
        </p:txBody>
      </p:sp>
    </p:spTree>
    <p:extLst>
      <p:ext uri="{BB962C8B-B14F-4D97-AF65-F5344CB8AC3E}">
        <p14:creationId xmlns:p14="http://schemas.microsoft.com/office/powerpoint/2010/main" val="3367757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B6AD2B-6493-4CC4-B758-08915825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195" y="2219325"/>
            <a:ext cx="4657725" cy="241935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E4484A6-C8D3-47B8-A346-AE8CAD939321}"/>
              </a:ext>
            </a:extLst>
          </p:cNvPr>
          <p:cNvCxnSpPr/>
          <p:nvPr/>
        </p:nvCxnSpPr>
        <p:spPr>
          <a:xfrm flipV="1">
            <a:off x="4514850" y="3159579"/>
            <a:ext cx="1069521" cy="30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AF2DB1-F8AA-4C2A-B85B-07C1D5E9C869}"/>
              </a:ext>
            </a:extLst>
          </p:cNvPr>
          <p:cNvCxnSpPr/>
          <p:nvPr/>
        </p:nvCxnSpPr>
        <p:spPr>
          <a:xfrm>
            <a:off x="4514850" y="3461657"/>
            <a:ext cx="1126671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9AE4392-119E-467E-A61D-0E05E2423730}"/>
              </a:ext>
            </a:extLst>
          </p:cNvPr>
          <p:cNvSpPr txBox="1"/>
          <p:nvPr/>
        </p:nvSpPr>
        <p:spPr>
          <a:xfrm>
            <a:off x="3766347" y="3105834"/>
            <a:ext cx="114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Méthodes</a:t>
            </a:r>
          </a:p>
          <a:p>
            <a:r>
              <a:rPr lang="fr-CA" dirty="0"/>
              <a:t>privées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14DDF2B-5E09-4F92-BB41-F20AF605B071}"/>
              </a:ext>
            </a:extLst>
          </p:cNvPr>
          <p:cNvCxnSpPr/>
          <p:nvPr/>
        </p:nvCxnSpPr>
        <p:spPr>
          <a:xfrm flipH="1">
            <a:off x="7307036" y="1690007"/>
            <a:ext cx="832757" cy="70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5CA69C0-6C55-475D-9C4A-5E2500D21938}"/>
              </a:ext>
            </a:extLst>
          </p:cNvPr>
          <p:cNvSpPr txBox="1"/>
          <p:nvPr/>
        </p:nvSpPr>
        <p:spPr>
          <a:xfrm>
            <a:off x="7992836" y="1575707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Propriété privée</a:t>
            </a:r>
          </a:p>
        </p:txBody>
      </p:sp>
    </p:spTree>
    <p:extLst>
      <p:ext uri="{BB962C8B-B14F-4D97-AF65-F5344CB8AC3E}">
        <p14:creationId xmlns:p14="http://schemas.microsoft.com/office/powerpoint/2010/main" val="193990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javascript">
            <a:extLst>
              <a:ext uri="{FF2B5EF4-FFF2-40B4-BE49-F238E27FC236}">
                <a16:creationId xmlns:a16="http://schemas.microsoft.com/office/drawing/2014/main" id="{8A8DD095-D143-46A6-B7AE-487F719E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787907"/>
            <a:ext cx="5126736" cy="512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 dirty="0"/>
              <a:t>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 dirty="0"/>
              <a:t>Créé en 1995 (23 ans </a:t>
            </a:r>
            <a:r>
              <a:rPr lang="fr-CA" sz="2000" dirty="0">
                <a:sym typeface="Wingdings" panose="05000000000000000000" pitchFamily="2" charset="2"/>
              </a:rPr>
              <a:t>)</a:t>
            </a:r>
          </a:p>
          <a:p>
            <a:r>
              <a:rPr lang="fr-CA" sz="2000" dirty="0">
                <a:sym typeface="Wingdings" panose="05000000000000000000" pitchFamily="2" charset="2"/>
              </a:rPr>
              <a:t>Régit par </a:t>
            </a:r>
            <a:r>
              <a:rPr lang="fr-CA" sz="2000" dirty="0" err="1">
                <a:sym typeface="Wingdings" panose="05000000000000000000" pitchFamily="2" charset="2"/>
              </a:rPr>
              <a:t>ECMAScript</a:t>
            </a:r>
            <a:r>
              <a:rPr lang="fr-CA" sz="2000" dirty="0">
                <a:sym typeface="Wingdings" panose="05000000000000000000" pitchFamily="2" charset="2"/>
              </a:rPr>
              <a:t> (8e édition) </a:t>
            </a:r>
            <a:endParaRPr lang="fr-CA" sz="2000" dirty="0"/>
          </a:p>
          <a:p>
            <a:r>
              <a:rPr lang="fr-CA" sz="2000" dirty="0"/>
              <a:t>Séparer le comportement de la présentation et du contenu</a:t>
            </a:r>
          </a:p>
          <a:p>
            <a:r>
              <a:rPr lang="fr-CA" sz="2000" dirty="0"/>
              <a:t>Préprocesseurs :</a:t>
            </a:r>
          </a:p>
          <a:p>
            <a:pPr lvl="1"/>
            <a:r>
              <a:rPr lang="fr-CA" sz="1600" dirty="0" err="1"/>
              <a:t>TypeScript</a:t>
            </a:r>
            <a:r>
              <a:rPr lang="fr-CA" sz="1600" dirty="0"/>
              <a:t>, </a:t>
            </a:r>
            <a:r>
              <a:rPr lang="fr-CA" sz="1600" dirty="0" err="1"/>
              <a:t>CoffeeScript</a:t>
            </a:r>
            <a:r>
              <a:rPr lang="fr-CA" sz="1600" dirty="0"/>
              <a:t>, </a:t>
            </a:r>
            <a:r>
              <a:rPr lang="fr-CA" sz="1600" dirty="0" err="1"/>
              <a:t>LiveScript</a:t>
            </a:r>
            <a:r>
              <a:rPr lang="fr-CA" sz="1600" dirty="0"/>
              <a:t>, etc…</a:t>
            </a:r>
          </a:p>
          <a:p>
            <a:r>
              <a:rPr lang="fr-CA" sz="2000" dirty="0"/>
              <a:t>Mono-thread</a:t>
            </a:r>
          </a:p>
          <a:p>
            <a:r>
              <a:rPr lang="fr-CA" sz="2000" dirty="0"/>
              <a:t>Opérations E/S non-bloquantes</a:t>
            </a:r>
          </a:p>
          <a:p>
            <a:r>
              <a:rPr lang="fr-CA" sz="2000" dirty="0"/>
              <a:t>Fonctionnel</a:t>
            </a:r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EA7A16-3891-475D-B8E6-A1336BE3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50" y="1627441"/>
            <a:ext cx="4667250" cy="34385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104EFF-08E6-4474-8B92-B1D03AD9B607}"/>
              </a:ext>
            </a:extLst>
          </p:cNvPr>
          <p:cNvSpPr txBox="1"/>
          <p:nvPr/>
        </p:nvSpPr>
        <p:spPr>
          <a:xfrm>
            <a:off x="3714750" y="3755571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Objet littéral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9470186-8E24-4940-A485-F47A87237CE7}"/>
              </a:ext>
            </a:extLst>
          </p:cNvPr>
          <p:cNvCxnSpPr>
            <a:stCxn id="9" idx="3"/>
          </p:cNvCxnSpPr>
          <p:nvPr/>
        </p:nvCxnSpPr>
        <p:spPr>
          <a:xfrm>
            <a:off x="5080317" y="3940237"/>
            <a:ext cx="553040" cy="12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0CE66C4-30B1-4784-B481-AA05CD08F6DB}"/>
              </a:ext>
            </a:extLst>
          </p:cNvPr>
          <p:cNvCxnSpPr/>
          <p:nvPr/>
        </p:nvCxnSpPr>
        <p:spPr>
          <a:xfrm flipV="1">
            <a:off x="6262007" y="4637314"/>
            <a:ext cx="33473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20B2004-7E72-40A3-A4C5-6CCEA468751B}"/>
              </a:ext>
            </a:extLst>
          </p:cNvPr>
          <p:cNvSpPr txBox="1"/>
          <p:nvPr/>
        </p:nvSpPr>
        <p:spPr>
          <a:xfrm>
            <a:off x="5127238" y="5323114"/>
            <a:ext cx="267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public de la méthode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6CECE4-4C4B-4827-84A0-83A1F2B7D66F}"/>
              </a:ext>
            </a:extLst>
          </p:cNvPr>
          <p:cNvCxnSpPr/>
          <p:nvPr/>
        </p:nvCxnSpPr>
        <p:spPr>
          <a:xfrm flipH="1" flipV="1">
            <a:off x="8735786" y="4673890"/>
            <a:ext cx="916192" cy="83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3BBE0DD-6333-4602-80E2-4AC814748C0D}"/>
              </a:ext>
            </a:extLst>
          </p:cNvPr>
          <p:cNvSpPr txBox="1"/>
          <p:nvPr/>
        </p:nvSpPr>
        <p:spPr>
          <a:xfrm>
            <a:off x="9193882" y="5528548"/>
            <a:ext cx="206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Méthodes exposées</a:t>
            </a:r>
            <a:br>
              <a:rPr lang="fr-CA" dirty="0"/>
            </a:br>
            <a:r>
              <a:rPr lang="fr-CA" dirty="0"/>
              <a:t>(délégation)</a:t>
            </a:r>
          </a:p>
        </p:txBody>
      </p:sp>
    </p:spTree>
    <p:extLst>
      <p:ext uri="{BB962C8B-B14F-4D97-AF65-F5344CB8AC3E}">
        <p14:creationId xmlns:p14="http://schemas.microsoft.com/office/powerpoint/2010/main" val="3010264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2EA5AF-CE2A-4B47-8154-FE4B64FC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37" y="1685925"/>
            <a:ext cx="4714875" cy="3486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73AE0A-6EC4-4117-9282-31744ED9D6AF}"/>
              </a:ext>
            </a:extLst>
          </p:cNvPr>
          <p:cNvSpPr/>
          <p:nvPr/>
        </p:nvSpPr>
        <p:spPr>
          <a:xfrm>
            <a:off x="5287137" y="1685925"/>
            <a:ext cx="1113663" cy="248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1796-AAD8-479B-ADBA-DB969C6D51EA}"/>
              </a:ext>
            </a:extLst>
          </p:cNvPr>
          <p:cNvSpPr/>
          <p:nvPr/>
        </p:nvSpPr>
        <p:spPr>
          <a:xfrm>
            <a:off x="5619151" y="4026353"/>
            <a:ext cx="3769778" cy="896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7138FDEB-689B-47F5-961B-B59048515C84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>
            <a:off x="5287137" y="1810303"/>
            <a:ext cx="332014" cy="2664407"/>
          </a:xfrm>
          <a:prstGeom prst="bentConnector3">
            <a:avLst>
              <a:gd name="adj1" fmla="val 1688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71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88ED8E-4287-4A9E-90CF-46AE587C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62" y="1390650"/>
            <a:ext cx="4772025" cy="4076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B5C79B-1EBC-4283-9E2D-5F89A09E141A}"/>
              </a:ext>
            </a:extLst>
          </p:cNvPr>
          <p:cNvSpPr/>
          <p:nvPr/>
        </p:nvSpPr>
        <p:spPr>
          <a:xfrm>
            <a:off x="5139891" y="4908884"/>
            <a:ext cx="4890696" cy="49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4952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Module Pattern</a:t>
            </a:r>
          </a:p>
        </p:txBody>
      </p:sp>
    </p:spTree>
    <p:extLst>
      <p:ext uri="{BB962C8B-B14F-4D97-AF65-F5344CB8AC3E}">
        <p14:creationId xmlns:p14="http://schemas.microsoft.com/office/powerpoint/2010/main" val="1702384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jQuery?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88435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6759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LOGIN!</a:t>
            </a:r>
          </a:p>
        </p:txBody>
      </p:sp>
    </p:spTree>
    <p:extLst>
      <p:ext uri="{BB962C8B-B14F-4D97-AF65-F5344CB8AC3E}">
        <p14:creationId xmlns:p14="http://schemas.microsoft.com/office/powerpoint/2010/main" val="2746987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Enfin</a:t>
            </a:r>
            <a:r>
              <a:rPr lang="en-US" sz="2800" dirty="0">
                <a:solidFill>
                  <a:schemeClr val="bg1"/>
                </a:solidFill>
              </a:rPr>
              <a:t>! Un </a:t>
            </a:r>
            <a:r>
              <a:rPr lang="en-US" sz="2800" dirty="0" err="1">
                <a:solidFill>
                  <a:schemeClr val="bg1"/>
                </a:solidFill>
              </a:rPr>
              <a:t>langage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programmation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bases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Syntaxe, déclaration, control du flux, etc..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Où va le JS?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Dans le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400" dirty="0"/>
              <a:t>, dans une balise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fr-CA" sz="2400" dirty="0"/>
          </a:p>
          <a:p>
            <a:r>
              <a:rPr lang="fr-CA" sz="2400" dirty="0"/>
              <a:t>Dans le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fr-CA" sz="2400" dirty="0"/>
              <a:t>, dans une balise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fr-CA" sz="2400" dirty="0"/>
          </a:p>
          <a:p>
            <a:r>
              <a:rPr lang="fr-CA" sz="2400" dirty="0"/>
              <a:t>Dans un attribut spécifique d’un élément HTML</a:t>
            </a:r>
          </a:p>
          <a:p>
            <a:pPr lvl="1"/>
            <a:r>
              <a:rPr lang="fr-CA" sz="2000" dirty="0"/>
              <a:t>Ex. : </a:t>
            </a:r>
            <a:r>
              <a:rPr lang="fr-CA" sz="2000" dirty="0" err="1"/>
              <a:t>onclick</a:t>
            </a:r>
            <a:r>
              <a:rPr lang="fr-CA" sz="2000" dirty="0"/>
              <a:t>, </a:t>
            </a:r>
            <a:r>
              <a:rPr lang="fr-CA" sz="2000" dirty="0" err="1"/>
              <a:t>onchange</a:t>
            </a:r>
            <a:r>
              <a:rPr lang="fr-CA" sz="2000" dirty="0"/>
              <a:t>, </a:t>
            </a:r>
            <a:r>
              <a:rPr lang="fr-CA" sz="2000" dirty="0" err="1"/>
              <a:t>onblur</a:t>
            </a:r>
            <a:r>
              <a:rPr lang="fr-CA" sz="2000" dirty="0"/>
              <a:t>, etc.</a:t>
            </a:r>
          </a:p>
          <a:p>
            <a:r>
              <a:rPr lang="fr-CA" sz="2400" dirty="0"/>
              <a:t>Dans un fichier séparé portant l’extension « .</a:t>
            </a:r>
            <a:r>
              <a:rPr lang="fr-CA" sz="2400" dirty="0" err="1"/>
              <a:t>js</a:t>
            </a:r>
            <a:r>
              <a:rPr lang="fr-CA" sz="2400" dirty="0"/>
              <a:t> »</a:t>
            </a:r>
          </a:p>
          <a:p>
            <a:r>
              <a:rPr lang="fr-CA" sz="2400" dirty="0"/>
              <a:t>JavaScript </a:t>
            </a:r>
            <a:r>
              <a:rPr lang="fr-CA" sz="2400" i="1" dirty="0"/>
              <a:t>back end</a:t>
            </a:r>
            <a:r>
              <a:rPr lang="fr-CA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08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4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5B3A9D-0A4B-4CA3-93D4-CE17BD4B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407888"/>
            <a:ext cx="7188199" cy="2038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575D3A-1DB4-4D81-A380-1C42212F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 de base</a:t>
            </a:r>
          </a:p>
        </p:txBody>
      </p:sp>
    </p:spTree>
    <p:extLst>
      <p:ext uri="{BB962C8B-B14F-4D97-AF65-F5344CB8AC3E}">
        <p14:creationId xmlns:p14="http://schemas.microsoft.com/office/powerpoint/2010/main" val="705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9998</TotalTime>
  <Words>592</Words>
  <Application>Microsoft Office PowerPoint</Application>
  <PresentationFormat>Grand écran</PresentationFormat>
  <Paragraphs>160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Wingdings</vt:lpstr>
      <vt:lpstr>Office Theme</vt:lpstr>
      <vt:lpstr>Formation CSS</vt:lpstr>
      <vt:lpstr>Présentation PowerPoint</vt:lpstr>
      <vt:lpstr>Qui suis-je?</vt:lpstr>
      <vt:lpstr>Plan de cours</vt:lpstr>
      <vt:lpstr>JavaScript</vt:lpstr>
      <vt:lpstr>Enfin! Un langage de programmation!</vt:lpstr>
      <vt:lpstr>Les bases</vt:lpstr>
      <vt:lpstr>Où va le JS?</vt:lpstr>
      <vt:lpstr>Exemple de base</vt:lpstr>
      <vt:lpstr>Les paradigmes</vt:lpstr>
      <vt:lpstr>Exercice #1</vt:lpstr>
      <vt:lpstr>Bonjour le monde!</vt:lpstr>
      <vt:lpstr>Fonctionnel?</vt:lpstr>
      <vt:lpstr>Comment créer une fonction</vt:lpstr>
      <vt:lpstr>Exemple de fonction</vt:lpstr>
      <vt:lpstr>Exemple de fonction avec params</vt:lpstr>
      <vt:lpstr>Exemple de fonction anonyme</vt:lpstr>
      <vt:lpstr>Exemple de constructeur</vt:lpstr>
      <vt:lpstr>Prêts?</vt:lpstr>
      <vt:lpstr>Fonctions imbriquées</vt:lpstr>
      <vt:lpstr>Encore?</vt:lpstr>
      <vt:lpstr>Fonctions en paramètre</vt:lpstr>
      <vt:lpstr>…stooooop!</vt:lpstr>
      <vt:lpstr>Pointeur de fonction en paramètre</vt:lpstr>
      <vt:lpstr>Exercice #2</vt:lpstr>
      <vt:lpstr>Les variables?</vt:lpstr>
      <vt:lpstr>Déclaration</vt:lpstr>
      <vt:lpstr>Bloc vs Function</vt:lpstr>
      <vt:lpstr>Typage dynamique (duck typing)</vt:lpstr>
      <vt:lpstr>Canard vs Vache</vt:lpstr>
      <vt:lpstr>Duck Typing… si</vt:lpstr>
      <vt:lpstr>Exemple</vt:lpstr>
      <vt:lpstr>Assignation</vt:lpstr>
      <vt:lpstr>Assignation</vt:lpstr>
      <vt:lpstr>Exercice #3</vt:lpstr>
      <vt:lpstr>Impératif et structuré?</vt:lpstr>
      <vt:lpstr>Instruction conditionnelle</vt:lpstr>
      <vt:lpstr>Instruction conditionnelle</vt:lpstr>
      <vt:lpstr>Instruction de contrôle de flux</vt:lpstr>
      <vt:lpstr>Instruction de contrôle de flux</vt:lpstr>
      <vt:lpstr>Instruction de contrôle de flux</vt:lpstr>
      <vt:lpstr>Instruction de contrôle de flux</vt:lpstr>
      <vt:lpstr>Instruction de contrôle de flux</vt:lpstr>
      <vt:lpstr>Exercice #4</vt:lpstr>
      <vt:lpstr>Le module pattern?</vt:lpstr>
      <vt:lpstr>IIFE</vt:lpstr>
      <vt:lpstr>IIFE</vt:lpstr>
      <vt:lpstr>IIFE</vt:lpstr>
      <vt:lpstr>IIFE</vt:lpstr>
      <vt:lpstr>IIFE</vt:lpstr>
      <vt:lpstr>IIFE</vt:lpstr>
      <vt:lpstr>IIFE</vt:lpstr>
      <vt:lpstr>Exercice #5</vt:lpstr>
      <vt:lpstr>jQuery?</vt:lpstr>
      <vt:lpstr>Projet synthèse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174</cp:revision>
  <dcterms:created xsi:type="dcterms:W3CDTF">2018-01-29T18:53:15Z</dcterms:created>
  <dcterms:modified xsi:type="dcterms:W3CDTF">2018-05-02T18:35:50Z</dcterms:modified>
</cp:coreProperties>
</file>