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62fde449f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62fde449f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62fde449f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62fde449f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62fde449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62fde449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62fde449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62fde449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62fde449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62fde449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62fde449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62fde449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62fde449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62fde449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62fde449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62fde449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62fde449f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62fde449f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62fde449f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62fde449f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779025" y="-172300"/>
            <a:ext cx="7243800" cy="2550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7213500" y="4509000"/>
            <a:ext cx="19878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By:  Andres Chaves,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    Anita Guo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989025" y="128600"/>
            <a:ext cx="6823800" cy="2249400"/>
          </a:xfrm>
          <a:prstGeom prst="leftArrow">
            <a:avLst>
              <a:gd fmla="val 50000" name="adj1"/>
              <a:gd fmla="val 44868" name="adj2"/>
            </a:avLst>
          </a:prstGeom>
          <a:solidFill>
            <a:srgbClr val="FFFF00">
              <a:alpha val="56420"/>
            </a:srgbClr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1752375" y="812675"/>
            <a:ext cx="59427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53434"/>
                </a:solidFill>
                <a:latin typeface="Lato"/>
                <a:ea typeface="Lato"/>
                <a:cs typeface="Lato"/>
                <a:sym typeface="Lato"/>
              </a:rPr>
              <a:t>NYC Crime Analysis</a:t>
            </a:r>
            <a:endParaRPr b="1" sz="4800">
              <a:solidFill>
                <a:srgbClr val="35343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727650" y="468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Medium Income vs. Crime Correlation</a:t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5825"/>
            <a:ext cx="4540475" cy="4017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875" y="2101325"/>
            <a:ext cx="4334001" cy="14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727650" y="468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Medium Income vs. Robbery Hypothesis test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4764725" y="1157800"/>
            <a:ext cx="4251900" cy="39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H0: Medium income has no relationship with robberies rates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mu = 36.14 (avg #of robbery across all income neighborhood)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H1: higher med income areas have lowers robberies rate. 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mu &lt; 36.14 (avg #of robbery of higher medium income &gt; 70000)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t-critical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1.673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t-value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sample = -6.89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p-value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0.0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1016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Sample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higher med income neighborhoods and robbery rates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56 observations, mean = 15.0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 deviation  =  22.96 ,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 (36.14) - x bar(15) = 21.14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 the difference between the sample data and the null hypothesis increases, the absolute value of the t-value increases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1016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00" y="1401725"/>
            <a:ext cx="4459925" cy="311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729450" y="529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727650" y="1853475"/>
            <a:ext cx="7688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E5E5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We used the </a:t>
            </a:r>
            <a:r>
              <a:rPr i="1" lang="en" sz="1150" u="sng">
                <a:solidFill>
                  <a:srgbClr val="5E5E5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NYPD Arrest Data (Year to Date) </a:t>
            </a:r>
            <a:r>
              <a:rPr lang="en" sz="1150">
                <a:solidFill>
                  <a:srgbClr val="5E5E5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 We found it in NYC OpenData. The data set is a breakdown of every arrest arrested in NYC by the NYPD during the current year.</a:t>
            </a:r>
            <a:endParaRPr sz="1150">
              <a:solidFill>
                <a:srgbClr val="5E5E5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1625" lvl="0" marL="457200" rtl="0" algn="l">
              <a:spcBef>
                <a:spcPts val="1600"/>
              </a:spcBef>
              <a:spcAft>
                <a:spcPts val="0"/>
              </a:spcAft>
              <a:buClr>
                <a:srgbClr val="5E5E5E"/>
              </a:buClr>
              <a:buSzPts val="1150"/>
              <a:buFont typeface="Open Sans"/>
              <a:buChar char="●"/>
            </a:pPr>
            <a:r>
              <a:rPr lang="en" sz="1150">
                <a:solidFill>
                  <a:srgbClr val="5E5E5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168k arrests</a:t>
            </a:r>
            <a:endParaRPr sz="1150">
              <a:solidFill>
                <a:srgbClr val="5E5E5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150"/>
              <a:buFont typeface="Open Sans"/>
              <a:buChar char="●"/>
            </a:pPr>
            <a:r>
              <a:rPr lang="en" sz="1150">
                <a:solidFill>
                  <a:srgbClr val="5E5E5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Geographical data </a:t>
            </a:r>
            <a:endParaRPr sz="1150">
              <a:solidFill>
                <a:srgbClr val="5E5E5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50">
                <a:solidFill>
                  <a:srgbClr val="5E5E5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We appended zip code level Medium income.</a:t>
            </a:r>
            <a:endParaRPr sz="1150">
              <a:solidFill>
                <a:srgbClr val="5E5E5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5925" y="950675"/>
            <a:ext cx="281940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727650" y="359475"/>
            <a:ext cx="76887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4191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Disparity in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Marijuana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Arrest in NYC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729450" y="1415150"/>
            <a:ext cx="7688700" cy="29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 you live in New York City, most likely you have come to realize how ubiquitous the consumption of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marijuana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has become. People smoke across the city in all types of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neighborhoods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People smoke walking their dogs, outside bars and playing in the park.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this analysis, I want to look at 2019 arrest data. Particularly I will look into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marijuana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related arrests and compare the frequency across different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zip codes.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628950" y="492700"/>
            <a:ext cx="76887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Looked at Marijuana Arrests in NYC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387662" y="-580339"/>
            <a:ext cx="3877425" cy="7394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7650" y="478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.Segmenting Data by N</a:t>
            </a:r>
            <a:r>
              <a:rPr lang="en"/>
              <a:t>eighborhoods</a:t>
            </a:r>
            <a:br>
              <a:rPr lang="en"/>
            </a:b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632675" y="1365275"/>
            <a:ext cx="7688700" cy="33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Grouped zip codes in </a:t>
            </a:r>
            <a:r>
              <a:rPr lang="en"/>
              <a:t>neighborhoods</a:t>
            </a:r>
            <a:r>
              <a:rPr lang="en"/>
              <a:t> and found the average of medium income.</a:t>
            </a:r>
            <a:endParaRPr/>
          </a:p>
          <a:p>
            <a:pPr indent="-311150" lvl="0" marL="9144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High income </a:t>
            </a:r>
            <a:r>
              <a:rPr lang="en"/>
              <a:t>neighborhoods</a:t>
            </a:r>
            <a:r>
              <a:rPr lang="en"/>
              <a:t>: Gramercy Park and </a:t>
            </a:r>
            <a:r>
              <a:rPr lang="en"/>
              <a:t>Murray</a:t>
            </a:r>
            <a:r>
              <a:rPr lang="en"/>
              <a:t> </a:t>
            </a:r>
            <a:r>
              <a:rPr lang="en"/>
              <a:t>Hill</a:t>
            </a:r>
            <a:r>
              <a:rPr lang="en"/>
              <a:t> , Greenpoint, Village and Soho, Lower Manhattan, Upper East and West Side, Northeast Queens, Northwest Brooklyn, South Shore, Southeast Queens  (average </a:t>
            </a:r>
            <a:r>
              <a:rPr lang="en"/>
              <a:t>median</a:t>
            </a:r>
            <a:r>
              <a:rPr lang="en"/>
              <a:t> income &gt; 67410)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Low income neighborhoods: East NY, Moth Heaven and Hunts Point, Inwood and Washington Heights, Southern Brooklyn, </a:t>
            </a:r>
            <a:r>
              <a:rPr lang="en"/>
              <a:t>Highbridge</a:t>
            </a:r>
            <a:r>
              <a:rPr lang="en"/>
              <a:t> and Morrisania</a:t>
            </a:r>
            <a:r>
              <a:rPr lang="en"/>
              <a:t> (average median income &lt; 40565)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b="1" lang="en"/>
              <a:t>Ho</a:t>
            </a:r>
            <a:r>
              <a:rPr lang="en"/>
              <a:t> = The number of marijuana arrests is not correlated with neighborhoods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r>
              <a:rPr b="1" lang="en"/>
              <a:t>Ha= </a:t>
            </a:r>
            <a:r>
              <a:rPr lang="en"/>
              <a:t>The number of marijuana arrests is different for different income neighborhoods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7650" y="468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Multiple Comparison Test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729450" y="1639650"/>
            <a:ext cx="7688700" cy="30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found  a </a:t>
            </a:r>
            <a:r>
              <a:rPr lang="en"/>
              <a:t>significant</a:t>
            </a:r>
            <a:r>
              <a:rPr lang="en"/>
              <a:t> difference between the high and low income and low and middle income groups.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625" y="2030900"/>
            <a:ext cx="5886675" cy="191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7650" y="468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Gender D</a:t>
            </a:r>
            <a:r>
              <a:rPr lang="en"/>
              <a:t>isparity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656875" y="1522500"/>
            <a:ext cx="5342400" cy="31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gender of the perpetrator was included in the data set. Out of 167965 </a:t>
            </a:r>
            <a:r>
              <a:rPr lang="en"/>
              <a:t>incidents, </a:t>
            </a:r>
            <a:r>
              <a:rPr lang="en"/>
              <a:t>18% where perpetrated by </a:t>
            </a:r>
            <a:r>
              <a:rPr lang="en"/>
              <a:t>women.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attempted to compare </a:t>
            </a:r>
            <a:r>
              <a:rPr lang="en"/>
              <a:t>this to the nation wide 27% .  We ran a one sample t-test and got a p-value of 0 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Ho</a:t>
            </a:r>
            <a:r>
              <a:rPr lang="en"/>
              <a:t> = Female arrest in NYC are correlated with nationwide arrests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Ha</a:t>
            </a:r>
            <a:r>
              <a:rPr lang="en"/>
              <a:t>= Female arrest in NYC are higher than the nation.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suggest there is a mistake in the analysis.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9700" y="1173225"/>
            <a:ext cx="2852550" cy="301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875" y="3761050"/>
            <a:ext cx="5174825" cy="274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729450" y="2078875"/>
            <a:ext cx="384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Assuming that the data is normally distributed, I conducted 1000 simulations.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Indeed the 18% female rate is many standard deviations away from the mean I found in the literature. </a:t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250" y="2006250"/>
            <a:ext cx="381000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727650" y="468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Medium Income vs. Robbery Correlation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5256525" y="1372975"/>
            <a:ext cx="3606600" cy="35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101600" rtl="0" algn="l">
              <a:lnSpc>
                <a:spcPct val="121429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Direction</a:t>
            </a:r>
            <a:r>
              <a:rPr lang="en">
                <a:solidFill>
                  <a:srgbClr val="000000"/>
                </a:solidFill>
              </a:rPr>
              <a:t>: negative</a:t>
            </a:r>
            <a:endParaRPr>
              <a:solidFill>
                <a:srgbClr val="000000"/>
              </a:solidFill>
            </a:endParaRPr>
          </a:p>
          <a:p>
            <a:pPr indent="0" lvl="0" marL="0" marR="1016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Form: </a:t>
            </a:r>
            <a:r>
              <a:rPr lang="en">
                <a:solidFill>
                  <a:srgbClr val="000000"/>
                </a:solidFill>
              </a:rPr>
              <a:t>linear relationship</a:t>
            </a:r>
            <a:endParaRPr>
              <a:solidFill>
                <a:srgbClr val="000000"/>
              </a:solidFill>
            </a:endParaRPr>
          </a:p>
          <a:p>
            <a:pPr indent="0" lvl="0" marL="0" marR="1016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Strength</a:t>
            </a:r>
            <a:r>
              <a:rPr lang="en">
                <a:solidFill>
                  <a:srgbClr val="000000"/>
                </a:solidFill>
              </a:rPr>
              <a:t>: weak</a:t>
            </a:r>
            <a:endParaRPr>
              <a:solidFill>
                <a:srgbClr val="000000"/>
              </a:solidFill>
            </a:endParaRPr>
          </a:p>
          <a:p>
            <a:pPr indent="0" lvl="0" marL="0" marR="1016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r = </a:t>
            </a:r>
            <a:r>
              <a:rPr lang="en">
                <a:solidFill>
                  <a:srgbClr val="000000"/>
                </a:solidFill>
              </a:rPr>
              <a:t>-0.29 </a:t>
            </a:r>
            <a:r>
              <a:rPr lang="en">
                <a:solidFill>
                  <a:srgbClr val="000000"/>
                </a:solidFill>
              </a:rPr>
              <a:t>indicates that there is a </a:t>
            </a:r>
            <a:r>
              <a:rPr lang="en" u="sng">
                <a:solidFill>
                  <a:srgbClr val="000000"/>
                </a:solidFill>
              </a:rPr>
              <a:t>negative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lang="en" u="sng">
                <a:solidFill>
                  <a:srgbClr val="000000"/>
                </a:solidFill>
              </a:rPr>
              <a:t>linear</a:t>
            </a:r>
            <a:r>
              <a:rPr lang="en">
                <a:solidFill>
                  <a:srgbClr val="000000"/>
                </a:solidFill>
              </a:rPr>
              <a:t> relationship of </a:t>
            </a:r>
            <a:r>
              <a:rPr lang="en" u="sng">
                <a:solidFill>
                  <a:srgbClr val="000000"/>
                </a:solidFill>
              </a:rPr>
              <a:t>weak</a:t>
            </a:r>
            <a:r>
              <a:rPr lang="en">
                <a:solidFill>
                  <a:srgbClr val="000000"/>
                </a:solidFill>
              </a:rPr>
              <a:t> strength between these 2 variables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Most robberies take place where  medium income is &gt; 50k and &lt; 65k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The relationship is considered strong when their r value is &gt; 0.7</a:t>
            </a: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125" y="1274875"/>
            <a:ext cx="4243475" cy="383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6525" y="1515125"/>
            <a:ext cx="2767225" cy="29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