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3" r:id="rId2"/>
    <p:sldId id="324" r:id="rId3"/>
    <p:sldId id="325" r:id="rId4"/>
    <p:sldId id="326" r:id="rId5"/>
    <p:sldId id="327" r:id="rId6"/>
    <p:sldId id="328" r:id="rId7"/>
    <p:sldId id="338" r:id="rId8"/>
    <p:sldId id="329" r:id="rId9"/>
    <p:sldId id="331" r:id="rId10"/>
    <p:sldId id="336" r:id="rId11"/>
    <p:sldId id="337" r:id="rId12"/>
    <p:sldId id="339" r:id="rId13"/>
    <p:sldId id="332" r:id="rId14"/>
    <p:sldId id="340" r:id="rId15"/>
    <p:sldId id="335" r:id="rId16"/>
    <p:sldId id="333"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5" autoAdjust="0"/>
    <p:restoredTop sz="94660"/>
  </p:normalViewPr>
  <p:slideViewPr>
    <p:cSldViewPr snapToGrid="0">
      <p:cViewPr varScale="1">
        <p:scale>
          <a:sx n="77" d="100"/>
          <a:sy n="77" d="100"/>
        </p:scale>
        <p:origin x="75"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2T06:38:31.868"/>
    </inkml:context>
    <inkml:brush xml:id="br0">
      <inkml:brushProperty name="width" value="0.05" units="cm"/>
      <inkml:brushProperty name="height" value="0.05" units="cm"/>
      <inkml:brushProperty name="color" value="#E71224"/>
    </inkml:brush>
  </inkml:definitions>
  <inkml:trace contextRef="#ctx0" brushRef="#br0">1 0 24575,'0'3'0,"0"7"0,0 11 0,0 8 0,0 5 0,0 3 0,0 4 0,0-4-8191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2T06:38:33.831"/>
    </inkml:context>
    <inkml:brush xml:id="br0">
      <inkml:brushProperty name="width" value="0.05" units="cm"/>
      <inkml:brushProperty name="height" value="0.05" units="cm"/>
      <inkml:brushProperty name="color" value="#E71224"/>
    </inkml:brush>
  </inkml:definitions>
  <inkml:trace contextRef="#ctx0" brushRef="#br0">1173 1 24575,'-3'0'0,"-1"0"0,1 1 0,0 0 0,0 0 0,0 0 0,0 0 0,0 0 0,0 0 0,0 1 0,1 0 0,-5 2 0,-10 6 0,-5-1 0,-38 10 0,39-13 0,1 1 0,-32 14 0,-40 34 0,79-46 0,0 1 0,1 0 0,0 1 0,-17 21 0,-119 146 0,134-163 0,-20 14 0,-12 13 0,30-27 0,-34 26 0,36-30 0,0 0 0,1 0 0,0 1 0,-12 16 0,-2 0 0,-1 2 0,24-24 0,0-1 0,1 1 0,-1-1 0,0-1 0,0 1 0,0 0 0,-1-1 0,0 0 0,0 0 0,0 0 0,0-1 0,0 1 0,-7 2 0,-37 11 0,33-12 0,0 0 0,1 2 0,0 0 0,-15 9 0,22-11-101,-1 1 160,0 0-1,0-1 0,-10 4 1,16-8-138,1 0 0,0 0 0,-1 0 1,1-1-1,0 1 0,-1-1 0,1 0 0,-1 0 0,1 1 1,0-2-1,-1 1 0,1 0 0,-1 0 0,1-1 0,-1 1 0,1-1 1,0 0-1,-4-1 0,-9-10-6747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2T06:38:35.271"/>
    </inkml:context>
    <inkml:brush xml:id="br0">
      <inkml:brushProperty name="width" value="0.05" units="cm"/>
      <inkml:brushProperty name="height" value="0.05" units="cm"/>
      <inkml:brushProperty name="color" value="#E71224"/>
    </inkml:brush>
  </inkml:definitions>
  <inkml:trace contextRef="#ctx0" brushRef="#br0">1 1 24575,'0'66'0,"14"108"0,-5-112 0,10 53 0,-14-94 0,1 0 0,0-1 0,15 30 0,22 34 0,44 101 0,-69-140 0,-8-23 0,-2 0 0,0 0 0,4 25 0,-11-42-227,0-1-1,-1 1 1,0 0-1,0 0 1,-1 9-1,-8 14-6598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2T06:38:36.470"/>
    </inkml:context>
    <inkml:brush xml:id="br0">
      <inkml:brushProperty name="width" value="0.05" units="cm"/>
      <inkml:brushProperty name="height" value="0.05" units="cm"/>
      <inkml:brushProperty name="color" value="#E71224"/>
    </inkml:brush>
  </inkml:definitions>
  <inkml:trace contextRef="#ctx0" brushRef="#br0">0 49 24575,'3'0'0,"16"-9"0,20-3 0,10 0 0,2 3 0,8 2 0,12 9 0,0 4 0,-5 0 0,-15 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2T06:38:38.070"/>
    </inkml:context>
    <inkml:brush xml:id="br0">
      <inkml:brushProperty name="width" value="0.05" units="cm"/>
      <inkml:brushProperty name="height" value="0.05" units="cm"/>
      <inkml:brushProperty name="color" value="#E71224"/>
    </inkml:brush>
  </inkml:definitions>
  <inkml:trace contextRef="#ctx0" brushRef="#br0">98 1 24575,'1'17'0,"1"1"0,1-1 0,9 33 0,2 7 0,-3 22 0,-3 1 0,-3 0 0,-8 102 0,-43 237 0,40-378 0,1-1 0,-1 1 0,-24 76 0,11-52 0,8-27 0,11-37 8,0 0-1,-1 1 0,1-1 1,-1 0-1,1 0 1,-1 0-1,1 0 0,-1 0 1,0 0-1,1 0 0,-3 2 1,3-3-45,0 0-1,-1 0 1,1 0 0,0 0-1,-1 0 1,1 0 0,-1 0 0,1 0-1,0 0 1,-1 0 0,1 0 0,0 0-1,-1 0 1,1 0 0,0 0-1,-1-1 1,1 1 0,0 0 0,-1 0-1,1 0 1,0 0 0,-1-1-1,1 1 1,0 0 0,0 0 0,-1-1-1,1 1 1,0 0 0,0-1-1,0 1 1,-1 0 0,1 0 0,0-1-1,0 1 1,0 0 0,0-1 0,0 1-1,-1-1 1,-7-19-6789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2T06:38:41.115"/>
    </inkml:context>
    <inkml:brush xml:id="br0">
      <inkml:brushProperty name="width" value="0.05" units="cm"/>
      <inkml:brushProperty name="height" value="0.05" units="cm"/>
      <inkml:brushProperty name="color" value="#E71224"/>
    </inkml:brush>
  </inkml:definitions>
  <inkml:trace contextRef="#ctx0" brushRef="#br0">349 39 24575,'34'-2'0,"0"-1"0,38-9 0,30-3 0,-46 10 0,1 3 0,-1 3 0,1 1 0,92 18 0,-140-18 0,0 0 0,-1 1 0,1 0 0,-1 0 0,0 1 0,0 0 0,0 1 0,9 6 0,-14-8 0,-1-1 0,1 0 0,0 1 0,-1-1 0,0 1 0,1 0 0,-1 0 0,0 0 0,-1 0 0,1 0 0,0 1 0,-1-1 0,0 0 0,0 1 0,0-1 0,0 1 0,0-1 0,-1 1 0,1 0 0,-1-1 0,0 1 0,0 0 0,-2 5 0,1-3 0,-1 0 0,0 0 0,0 0 0,-1 0 0,1 0 0,-1 0 0,-1-1 0,1 1 0,-1-1 0,-5 5 0,-5 6 0,-29 24 0,4-9 0,-2-1 0,-45 24 0,-95 41 0,141-76 0,1 1 0,0 3 0,2 1 0,-42 36 0,75-58 0,1 1 0,0 0 0,0 1 0,1-1 0,-1 0 0,1 1 0,-1 0 0,1-1 0,-2 6 0,4-8 0,0 0 0,0 0 0,-1 0 0,1 0 0,0 0 0,0 1 0,0-1 0,0 0 0,0 0 0,0 0 0,0 0 0,1 0 0,-1 0 0,0 0 0,1 1 0,-1-1 0,0 0 0,1 0 0,0 0 0,-1 0 0,1 0 0,-1-1 0,1 1 0,0 0 0,0 0 0,0 0 0,-1 0 0,1-1 0,0 1 0,0 0 0,0-1 0,0 1 0,0-1 0,0 1 0,0-1 0,0 0 0,0 1 0,2-1 0,7 3 24,-1 0 0,2-1-1,-1 0 1,0 0-1,13-1 1,55-2-1763,-41 0-2317,22-1 2975,112 1 1031,-125 6-533,-30-2 1605,-1 1 0,0 0-1,-1 1 1,1 0 0,-1 1 0,20 12-1,-23-11-949,-1 0 0,14 13-1,31 35-71,-36-34 0,1-1 0,27 20 0,-19-19 0,-11-10 0,-1 1 0,21 20 0,-30-24 0,-1-1 0,1 1 0,-1 0 0,-1 0 0,1 1 0,-2 0 0,9 18 0,-11-21 0,0 1 0,-1 0 0,1 0 0,-1 0 0,-1 0 0,1 0 0,-1 0 0,0 0 0,-1 0 0,0 0 0,0 0 0,-3 9 0,1-8 0,0 0 0,0 0 0,-1-1 0,0 1 0,-1-1 0,-7 10 0,-36 38 0,46-53 0,-8 8 0,0-1 0,0 0 0,-1 0 0,0-2 0,-1 1 0,0-1 0,-21 9 0,-34 16 0,-27 11 0,73-33 0,0 0 0,1 2 0,-19 14 0,-34 19 0,-3-8 0,-2-3 0,-108 30 0,35-14 0,52-16 0,52-16 0,33-12 0,-1-1 0,1 0 0,-1-1 0,-29 5 0,42-9 0,0 0 0,0 1 0,0-1 0,0 0 0,0-1 0,-1 1 0,1 0 0,0-1 0,0 1 0,0-1 0,0 1 0,0-1 0,0 0 0,0 0 0,0 0 0,0 0 0,1 0 0,-1-1 0,0 1 0,1-1 0,-1 1 0,1-1 0,-1 1 0,1-1 0,-1 0 0,1 1 0,0-1 0,0 0 0,0 0 0,0 0 0,1 0 0,-1 0 0,0-4 0,-1-1 0,1-1 0,0 0 0,1 1 0,0-1 0,0 0 0,1 0 0,2-14 0,17-59-1365,-11 45-5461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6AC994-3600-3801-C439-CAFD341C899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75E9BC6-3F81-0D65-0892-7918421763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8FD8004-11AC-26CF-B420-8F75B77C40FA}"/>
              </a:ext>
            </a:extLst>
          </p:cNvPr>
          <p:cNvSpPr>
            <a:spLocks noGrp="1"/>
          </p:cNvSpPr>
          <p:nvPr>
            <p:ph type="dt" sz="half" idx="10"/>
          </p:nvPr>
        </p:nvSpPr>
        <p:spPr/>
        <p:txBody>
          <a:bodyPr/>
          <a:lstStyle/>
          <a:p>
            <a:fld id="{89763FE5-7AC0-40A7-A8A4-BA5A998BF88B}" type="datetimeFigureOut">
              <a:rPr lang="zh-CN" altLang="en-US" smtClean="0"/>
              <a:t>2023/9/24</a:t>
            </a:fld>
            <a:endParaRPr lang="zh-CN" altLang="en-US"/>
          </a:p>
        </p:txBody>
      </p:sp>
      <p:sp>
        <p:nvSpPr>
          <p:cNvPr id="5" name="页脚占位符 4">
            <a:extLst>
              <a:ext uri="{FF2B5EF4-FFF2-40B4-BE49-F238E27FC236}">
                <a16:creationId xmlns:a16="http://schemas.microsoft.com/office/drawing/2014/main" id="{8ADA8863-B1DD-2254-5692-B85C0354ED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5EF835-26F4-C217-2FAB-B911DA0A0067}"/>
              </a:ext>
            </a:extLst>
          </p:cNvPr>
          <p:cNvSpPr>
            <a:spLocks noGrp="1"/>
          </p:cNvSpPr>
          <p:nvPr>
            <p:ph type="sldNum" sz="quarter" idx="12"/>
          </p:nvPr>
        </p:nvSpPr>
        <p:spPr/>
        <p:txBody>
          <a:bodyPr/>
          <a:lstStyle/>
          <a:p>
            <a:fld id="{19A9D70E-34EB-47C5-93D7-84CCFF778639}" type="slidenum">
              <a:rPr lang="zh-CN" altLang="en-US" smtClean="0"/>
              <a:t>‹#›</a:t>
            </a:fld>
            <a:endParaRPr lang="zh-CN" altLang="en-US"/>
          </a:p>
        </p:txBody>
      </p:sp>
    </p:spTree>
    <p:extLst>
      <p:ext uri="{BB962C8B-B14F-4D97-AF65-F5344CB8AC3E}">
        <p14:creationId xmlns:p14="http://schemas.microsoft.com/office/powerpoint/2010/main" val="1312825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25EE6-EAD6-1BA9-133B-786727CD309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70F0E68-9719-A6E0-A16F-1B84BD76AE3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CE6D4F-29FC-9614-106B-D94EDE108A2E}"/>
              </a:ext>
            </a:extLst>
          </p:cNvPr>
          <p:cNvSpPr>
            <a:spLocks noGrp="1"/>
          </p:cNvSpPr>
          <p:nvPr>
            <p:ph type="dt" sz="half" idx="10"/>
          </p:nvPr>
        </p:nvSpPr>
        <p:spPr/>
        <p:txBody>
          <a:bodyPr/>
          <a:lstStyle/>
          <a:p>
            <a:fld id="{89763FE5-7AC0-40A7-A8A4-BA5A998BF88B}" type="datetimeFigureOut">
              <a:rPr lang="zh-CN" altLang="en-US" smtClean="0"/>
              <a:t>2023/9/24</a:t>
            </a:fld>
            <a:endParaRPr lang="zh-CN" altLang="en-US"/>
          </a:p>
        </p:txBody>
      </p:sp>
      <p:sp>
        <p:nvSpPr>
          <p:cNvPr id="5" name="页脚占位符 4">
            <a:extLst>
              <a:ext uri="{FF2B5EF4-FFF2-40B4-BE49-F238E27FC236}">
                <a16:creationId xmlns:a16="http://schemas.microsoft.com/office/drawing/2014/main" id="{84F57DDB-B911-0C10-52E2-5F1B667901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487C8D-B2A9-815A-31E9-605C457A08E6}"/>
              </a:ext>
            </a:extLst>
          </p:cNvPr>
          <p:cNvSpPr>
            <a:spLocks noGrp="1"/>
          </p:cNvSpPr>
          <p:nvPr>
            <p:ph type="sldNum" sz="quarter" idx="12"/>
          </p:nvPr>
        </p:nvSpPr>
        <p:spPr/>
        <p:txBody>
          <a:bodyPr/>
          <a:lstStyle/>
          <a:p>
            <a:fld id="{19A9D70E-34EB-47C5-93D7-84CCFF778639}" type="slidenum">
              <a:rPr lang="zh-CN" altLang="en-US" smtClean="0"/>
              <a:t>‹#›</a:t>
            </a:fld>
            <a:endParaRPr lang="zh-CN" altLang="en-US"/>
          </a:p>
        </p:txBody>
      </p:sp>
    </p:spTree>
    <p:extLst>
      <p:ext uri="{BB962C8B-B14F-4D97-AF65-F5344CB8AC3E}">
        <p14:creationId xmlns:p14="http://schemas.microsoft.com/office/powerpoint/2010/main" val="272547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6A7E59B-5C8B-D096-594D-3356C1BABCB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180CE4-79DD-BEF6-0AAB-79DB7F1C90C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AB9150-2018-261B-A7B0-FCCEE539DF6E}"/>
              </a:ext>
            </a:extLst>
          </p:cNvPr>
          <p:cNvSpPr>
            <a:spLocks noGrp="1"/>
          </p:cNvSpPr>
          <p:nvPr>
            <p:ph type="dt" sz="half" idx="10"/>
          </p:nvPr>
        </p:nvSpPr>
        <p:spPr/>
        <p:txBody>
          <a:bodyPr/>
          <a:lstStyle/>
          <a:p>
            <a:fld id="{89763FE5-7AC0-40A7-A8A4-BA5A998BF88B}" type="datetimeFigureOut">
              <a:rPr lang="zh-CN" altLang="en-US" smtClean="0"/>
              <a:t>2023/9/24</a:t>
            </a:fld>
            <a:endParaRPr lang="zh-CN" altLang="en-US"/>
          </a:p>
        </p:txBody>
      </p:sp>
      <p:sp>
        <p:nvSpPr>
          <p:cNvPr id="5" name="页脚占位符 4">
            <a:extLst>
              <a:ext uri="{FF2B5EF4-FFF2-40B4-BE49-F238E27FC236}">
                <a16:creationId xmlns:a16="http://schemas.microsoft.com/office/drawing/2014/main" id="{2254259A-B1B8-CC7D-6D3C-D2578D73E7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D478F7-6366-0DAB-70B8-E2A36B4514AA}"/>
              </a:ext>
            </a:extLst>
          </p:cNvPr>
          <p:cNvSpPr>
            <a:spLocks noGrp="1"/>
          </p:cNvSpPr>
          <p:nvPr>
            <p:ph type="sldNum" sz="quarter" idx="12"/>
          </p:nvPr>
        </p:nvSpPr>
        <p:spPr/>
        <p:txBody>
          <a:bodyPr/>
          <a:lstStyle/>
          <a:p>
            <a:fld id="{19A9D70E-34EB-47C5-93D7-84CCFF778639}" type="slidenum">
              <a:rPr lang="zh-CN" altLang="en-US" smtClean="0"/>
              <a:t>‹#›</a:t>
            </a:fld>
            <a:endParaRPr lang="zh-CN" altLang="en-US"/>
          </a:p>
        </p:txBody>
      </p:sp>
    </p:spTree>
    <p:extLst>
      <p:ext uri="{BB962C8B-B14F-4D97-AF65-F5344CB8AC3E}">
        <p14:creationId xmlns:p14="http://schemas.microsoft.com/office/powerpoint/2010/main" val="4074697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0" y="0"/>
            <a:ext cx="12192000" cy="6918316"/>
          </a:xfrm>
          <a:custGeom>
            <a:avLst/>
            <a:gdLst>
              <a:gd name="connsiteX0" fmla="*/ 0 w 12192000"/>
              <a:gd name="connsiteY0" fmla="*/ 0 h 6918316"/>
              <a:gd name="connsiteX1" fmla="*/ 12192000 w 12192000"/>
              <a:gd name="connsiteY1" fmla="*/ 0 h 6918316"/>
              <a:gd name="connsiteX2" fmla="*/ 12192000 w 12192000"/>
              <a:gd name="connsiteY2" fmla="*/ 6918316 h 6918316"/>
              <a:gd name="connsiteX3" fmla="*/ 0 w 12192000"/>
              <a:gd name="connsiteY3" fmla="*/ 3651480 h 6918316"/>
            </a:gdLst>
            <a:ahLst/>
            <a:cxnLst>
              <a:cxn ang="0">
                <a:pos x="connsiteX0" y="connsiteY0"/>
              </a:cxn>
              <a:cxn ang="0">
                <a:pos x="connsiteX1" y="connsiteY1"/>
              </a:cxn>
              <a:cxn ang="0">
                <a:pos x="connsiteX2" y="connsiteY2"/>
              </a:cxn>
              <a:cxn ang="0">
                <a:pos x="connsiteX3" y="connsiteY3"/>
              </a:cxn>
            </a:cxnLst>
            <a:rect l="l" t="t" r="r" b="b"/>
            <a:pathLst>
              <a:path w="12192000" h="6918316">
                <a:moveTo>
                  <a:pt x="0" y="0"/>
                </a:moveTo>
                <a:lnTo>
                  <a:pt x="12192000" y="0"/>
                </a:lnTo>
                <a:lnTo>
                  <a:pt x="12192000" y="6918316"/>
                </a:lnTo>
                <a:lnTo>
                  <a:pt x="0" y="3651480"/>
                </a:ln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Tree>
    <p:extLst>
      <p:ext uri="{BB962C8B-B14F-4D97-AF65-F5344CB8AC3E}">
        <p14:creationId xmlns:p14="http://schemas.microsoft.com/office/powerpoint/2010/main" val="4213987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6D9C38-610D-9848-6759-DEA26181539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B94F07-3016-9583-1DE9-CA7EFF40B40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E45E18-45F1-1B0C-9678-15FAB2AD8B91}"/>
              </a:ext>
            </a:extLst>
          </p:cNvPr>
          <p:cNvSpPr>
            <a:spLocks noGrp="1"/>
          </p:cNvSpPr>
          <p:nvPr>
            <p:ph type="dt" sz="half" idx="10"/>
          </p:nvPr>
        </p:nvSpPr>
        <p:spPr/>
        <p:txBody>
          <a:bodyPr/>
          <a:lstStyle/>
          <a:p>
            <a:fld id="{89763FE5-7AC0-40A7-A8A4-BA5A998BF88B}" type="datetimeFigureOut">
              <a:rPr lang="zh-CN" altLang="en-US" smtClean="0"/>
              <a:t>2023/9/24</a:t>
            </a:fld>
            <a:endParaRPr lang="zh-CN" altLang="en-US"/>
          </a:p>
        </p:txBody>
      </p:sp>
      <p:sp>
        <p:nvSpPr>
          <p:cNvPr id="5" name="页脚占位符 4">
            <a:extLst>
              <a:ext uri="{FF2B5EF4-FFF2-40B4-BE49-F238E27FC236}">
                <a16:creationId xmlns:a16="http://schemas.microsoft.com/office/drawing/2014/main" id="{52023AA6-45E4-DC5E-2791-08DD2D8F57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3CCCEB-DC22-B6C2-8AB2-E0645D3FA69B}"/>
              </a:ext>
            </a:extLst>
          </p:cNvPr>
          <p:cNvSpPr>
            <a:spLocks noGrp="1"/>
          </p:cNvSpPr>
          <p:nvPr>
            <p:ph type="sldNum" sz="quarter" idx="12"/>
          </p:nvPr>
        </p:nvSpPr>
        <p:spPr/>
        <p:txBody>
          <a:bodyPr/>
          <a:lstStyle/>
          <a:p>
            <a:fld id="{19A9D70E-34EB-47C5-93D7-84CCFF778639}" type="slidenum">
              <a:rPr lang="zh-CN" altLang="en-US" smtClean="0"/>
              <a:t>‹#›</a:t>
            </a:fld>
            <a:endParaRPr lang="zh-CN" altLang="en-US"/>
          </a:p>
        </p:txBody>
      </p:sp>
    </p:spTree>
    <p:extLst>
      <p:ext uri="{BB962C8B-B14F-4D97-AF65-F5344CB8AC3E}">
        <p14:creationId xmlns:p14="http://schemas.microsoft.com/office/powerpoint/2010/main" val="21757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2DDD9-9A41-D3D8-FCAF-5C1F81E9360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A2ED1BE-355C-1A9D-C4E2-872FF42D06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40010D2-5357-6334-24B2-D3FCEA60E5FD}"/>
              </a:ext>
            </a:extLst>
          </p:cNvPr>
          <p:cNvSpPr>
            <a:spLocks noGrp="1"/>
          </p:cNvSpPr>
          <p:nvPr>
            <p:ph type="dt" sz="half" idx="10"/>
          </p:nvPr>
        </p:nvSpPr>
        <p:spPr/>
        <p:txBody>
          <a:bodyPr/>
          <a:lstStyle/>
          <a:p>
            <a:fld id="{89763FE5-7AC0-40A7-A8A4-BA5A998BF88B}" type="datetimeFigureOut">
              <a:rPr lang="zh-CN" altLang="en-US" smtClean="0"/>
              <a:t>2023/9/24</a:t>
            </a:fld>
            <a:endParaRPr lang="zh-CN" altLang="en-US"/>
          </a:p>
        </p:txBody>
      </p:sp>
      <p:sp>
        <p:nvSpPr>
          <p:cNvPr id="5" name="页脚占位符 4">
            <a:extLst>
              <a:ext uri="{FF2B5EF4-FFF2-40B4-BE49-F238E27FC236}">
                <a16:creationId xmlns:a16="http://schemas.microsoft.com/office/drawing/2014/main" id="{BF141C08-424C-D80E-F2F5-7F544A4066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89B744-B1E9-2E46-B091-B06BC24CB279}"/>
              </a:ext>
            </a:extLst>
          </p:cNvPr>
          <p:cNvSpPr>
            <a:spLocks noGrp="1"/>
          </p:cNvSpPr>
          <p:nvPr>
            <p:ph type="sldNum" sz="quarter" idx="12"/>
          </p:nvPr>
        </p:nvSpPr>
        <p:spPr/>
        <p:txBody>
          <a:bodyPr/>
          <a:lstStyle/>
          <a:p>
            <a:fld id="{19A9D70E-34EB-47C5-93D7-84CCFF778639}" type="slidenum">
              <a:rPr lang="zh-CN" altLang="en-US" smtClean="0"/>
              <a:t>‹#›</a:t>
            </a:fld>
            <a:endParaRPr lang="zh-CN" altLang="en-US"/>
          </a:p>
        </p:txBody>
      </p:sp>
    </p:spTree>
    <p:extLst>
      <p:ext uri="{BB962C8B-B14F-4D97-AF65-F5344CB8AC3E}">
        <p14:creationId xmlns:p14="http://schemas.microsoft.com/office/powerpoint/2010/main" val="2012587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BE45B-7AA8-1383-5ADC-C78763D6CCF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EAAF2CA-515C-2A1D-28EB-B07641E35AF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ED2A5F0-5E6F-CB32-7E7F-F4D02435619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095F41C-EAE7-5B25-79CF-77E5C0FEF680}"/>
              </a:ext>
            </a:extLst>
          </p:cNvPr>
          <p:cNvSpPr>
            <a:spLocks noGrp="1"/>
          </p:cNvSpPr>
          <p:nvPr>
            <p:ph type="dt" sz="half" idx="10"/>
          </p:nvPr>
        </p:nvSpPr>
        <p:spPr/>
        <p:txBody>
          <a:bodyPr/>
          <a:lstStyle/>
          <a:p>
            <a:fld id="{89763FE5-7AC0-40A7-A8A4-BA5A998BF88B}" type="datetimeFigureOut">
              <a:rPr lang="zh-CN" altLang="en-US" smtClean="0"/>
              <a:t>2023/9/24</a:t>
            </a:fld>
            <a:endParaRPr lang="zh-CN" altLang="en-US"/>
          </a:p>
        </p:txBody>
      </p:sp>
      <p:sp>
        <p:nvSpPr>
          <p:cNvPr id="6" name="页脚占位符 5">
            <a:extLst>
              <a:ext uri="{FF2B5EF4-FFF2-40B4-BE49-F238E27FC236}">
                <a16:creationId xmlns:a16="http://schemas.microsoft.com/office/drawing/2014/main" id="{85F25A62-979A-5281-1411-67A6313842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5026C0C-1791-5DAF-EC66-70F43C971FCF}"/>
              </a:ext>
            </a:extLst>
          </p:cNvPr>
          <p:cNvSpPr>
            <a:spLocks noGrp="1"/>
          </p:cNvSpPr>
          <p:nvPr>
            <p:ph type="sldNum" sz="quarter" idx="12"/>
          </p:nvPr>
        </p:nvSpPr>
        <p:spPr/>
        <p:txBody>
          <a:bodyPr/>
          <a:lstStyle/>
          <a:p>
            <a:fld id="{19A9D70E-34EB-47C5-93D7-84CCFF778639}" type="slidenum">
              <a:rPr lang="zh-CN" altLang="en-US" smtClean="0"/>
              <a:t>‹#›</a:t>
            </a:fld>
            <a:endParaRPr lang="zh-CN" altLang="en-US"/>
          </a:p>
        </p:txBody>
      </p:sp>
    </p:spTree>
    <p:extLst>
      <p:ext uri="{BB962C8B-B14F-4D97-AF65-F5344CB8AC3E}">
        <p14:creationId xmlns:p14="http://schemas.microsoft.com/office/powerpoint/2010/main" val="350181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C6C61B-4786-18A1-50E9-312C955F857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17FEE77-5C57-3A97-B8B9-94E836467D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487906D-AA01-3151-8653-922984B4652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65F0CB2-54DE-A001-33F9-8D76AD631F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31EF52F-DE8C-6417-08FA-149CC7838DC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442AC7F-9120-B292-CD0B-20B0578CD748}"/>
              </a:ext>
            </a:extLst>
          </p:cNvPr>
          <p:cNvSpPr>
            <a:spLocks noGrp="1"/>
          </p:cNvSpPr>
          <p:nvPr>
            <p:ph type="dt" sz="half" idx="10"/>
          </p:nvPr>
        </p:nvSpPr>
        <p:spPr/>
        <p:txBody>
          <a:bodyPr/>
          <a:lstStyle/>
          <a:p>
            <a:fld id="{89763FE5-7AC0-40A7-A8A4-BA5A998BF88B}" type="datetimeFigureOut">
              <a:rPr lang="zh-CN" altLang="en-US" smtClean="0"/>
              <a:t>2023/9/24</a:t>
            </a:fld>
            <a:endParaRPr lang="zh-CN" altLang="en-US"/>
          </a:p>
        </p:txBody>
      </p:sp>
      <p:sp>
        <p:nvSpPr>
          <p:cNvPr id="8" name="页脚占位符 7">
            <a:extLst>
              <a:ext uri="{FF2B5EF4-FFF2-40B4-BE49-F238E27FC236}">
                <a16:creationId xmlns:a16="http://schemas.microsoft.com/office/drawing/2014/main" id="{58696459-128F-C917-A865-99B27C19157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FCD1349-8CBD-4566-B7FC-C167C7207C8D}"/>
              </a:ext>
            </a:extLst>
          </p:cNvPr>
          <p:cNvSpPr>
            <a:spLocks noGrp="1"/>
          </p:cNvSpPr>
          <p:nvPr>
            <p:ph type="sldNum" sz="quarter" idx="12"/>
          </p:nvPr>
        </p:nvSpPr>
        <p:spPr/>
        <p:txBody>
          <a:bodyPr/>
          <a:lstStyle/>
          <a:p>
            <a:fld id="{19A9D70E-34EB-47C5-93D7-84CCFF778639}" type="slidenum">
              <a:rPr lang="zh-CN" altLang="en-US" smtClean="0"/>
              <a:t>‹#›</a:t>
            </a:fld>
            <a:endParaRPr lang="zh-CN" altLang="en-US"/>
          </a:p>
        </p:txBody>
      </p:sp>
    </p:spTree>
    <p:extLst>
      <p:ext uri="{BB962C8B-B14F-4D97-AF65-F5344CB8AC3E}">
        <p14:creationId xmlns:p14="http://schemas.microsoft.com/office/powerpoint/2010/main" val="408110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2E3CC-1D33-D9EC-9CEF-F4C84165684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EAD2622-674F-81A0-A2E5-7BA66A03EA69}"/>
              </a:ext>
            </a:extLst>
          </p:cNvPr>
          <p:cNvSpPr>
            <a:spLocks noGrp="1"/>
          </p:cNvSpPr>
          <p:nvPr>
            <p:ph type="dt" sz="half" idx="10"/>
          </p:nvPr>
        </p:nvSpPr>
        <p:spPr/>
        <p:txBody>
          <a:bodyPr/>
          <a:lstStyle/>
          <a:p>
            <a:fld id="{89763FE5-7AC0-40A7-A8A4-BA5A998BF88B}" type="datetimeFigureOut">
              <a:rPr lang="zh-CN" altLang="en-US" smtClean="0"/>
              <a:t>2023/9/24</a:t>
            </a:fld>
            <a:endParaRPr lang="zh-CN" altLang="en-US"/>
          </a:p>
        </p:txBody>
      </p:sp>
      <p:sp>
        <p:nvSpPr>
          <p:cNvPr id="4" name="页脚占位符 3">
            <a:extLst>
              <a:ext uri="{FF2B5EF4-FFF2-40B4-BE49-F238E27FC236}">
                <a16:creationId xmlns:a16="http://schemas.microsoft.com/office/drawing/2014/main" id="{027C9A8C-4360-958E-B018-B3C9ABC6CAB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193223F-CBFA-AC14-871E-21595B7D6CBB}"/>
              </a:ext>
            </a:extLst>
          </p:cNvPr>
          <p:cNvSpPr>
            <a:spLocks noGrp="1"/>
          </p:cNvSpPr>
          <p:nvPr>
            <p:ph type="sldNum" sz="quarter" idx="12"/>
          </p:nvPr>
        </p:nvSpPr>
        <p:spPr/>
        <p:txBody>
          <a:bodyPr/>
          <a:lstStyle/>
          <a:p>
            <a:fld id="{19A9D70E-34EB-47C5-93D7-84CCFF778639}" type="slidenum">
              <a:rPr lang="zh-CN" altLang="en-US" smtClean="0"/>
              <a:t>‹#›</a:t>
            </a:fld>
            <a:endParaRPr lang="zh-CN" altLang="en-US"/>
          </a:p>
        </p:txBody>
      </p:sp>
    </p:spTree>
    <p:extLst>
      <p:ext uri="{BB962C8B-B14F-4D97-AF65-F5344CB8AC3E}">
        <p14:creationId xmlns:p14="http://schemas.microsoft.com/office/powerpoint/2010/main" val="4064216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AC6F78-C93F-F5D2-18AC-4C4D84628214}"/>
              </a:ext>
            </a:extLst>
          </p:cNvPr>
          <p:cNvSpPr>
            <a:spLocks noGrp="1"/>
          </p:cNvSpPr>
          <p:nvPr>
            <p:ph type="dt" sz="half" idx="10"/>
          </p:nvPr>
        </p:nvSpPr>
        <p:spPr/>
        <p:txBody>
          <a:bodyPr/>
          <a:lstStyle/>
          <a:p>
            <a:fld id="{89763FE5-7AC0-40A7-A8A4-BA5A998BF88B}" type="datetimeFigureOut">
              <a:rPr lang="zh-CN" altLang="en-US" smtClean="0"/>
              <a:t>2023/9/24</a:t>
            </a:fld>
            <a:endParaRPr lang="zh-CN" altLang="en-US"/>
          </a:p>
        </p:txBody>
      </p:sp>
      <p:sp>
        <p:nvSpPr>
          <p:cNvPr id="3" name="页脚占位符 2">
            <a:extLst>
              <a:ext uri="{FF2B5EF4-FFF2-40B4-BE49-F238E27FC236}">
                <a16:creationId xmlns:a16="http://schemas.microsoft.com/office/drawing/2014/main" id="{192AE8C3-A83D-3CB5-AD58-117F25E7629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C6954D6-6072-1EAB-D605-9B3B63B7C7A2}"/>
              </a:ext>
            </a:extLst>
          </p:cNvPr>
          <p:cNvSpPr>
            <a:spLocks noGrp="1"/>
          </p:cNvSpPr>
          <p:nvPr>
            <p:ph type="sldNum" sz="quarter" idx="12"/>
          </p:nvPr>
        </p:nvSpPr>
        <p:spPr/>
        <p:txBody>
          <a:bodyPr/>
          <a:lstStyle/>
          <a:p>
            <a:fld id="{19A9D70E-34EB-47C5-93D7-84CCFF778639}" type="slidenum">
              <a:rPr lang="zh-CN" altLang="en-US" smtClean="0"/>
              <a:t>‹#›</a:t>
            </a:fld>
            <a:endParaRPr lang="zh-CN" altLang="en-US"/>
          </a:p>
        </p:txBody>
      </p:sp>
    </p:spTree>
    <p:extLst>
      <p:ext uri="{BB962C8B-B14F-4D97-AF65-F5344CB8AC3E}">
        <p14:creationId xmlns:p14="http://schemas.microsoft.com/office/powerpoint/2010/main" val="21408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B71059-E3A5-C524-D431-BD898F6104B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75D7231-3D8F-510D-FC21-5EA53DE8D3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930C8C5-EB8E-5280-6E62-D0F955248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87DD337-4F02-5126-0F9B-132205BBADF0}"/>
              </a:ext>
            </a:extLst>
          </p:cNvPr>
          <p:cNvSpPr>
            <a:spLocks noGrp="1"/>
          </p:cNvSpPr>
          <p:nvPr>
            <p:ph type="dt" sz="half" idx="10"/>
          </p:nvPr>
        </p:nvSpPr>
        <p:spPr/>
        <p:txBody>
          <a:bodyPr/>
          <a:lstStyle/>
          <a:p>
            <a:fld id="{89763FE5-7AC0-40A7-A8A4-BA5A998BF88B}" type="datetimeFigureOut">
              <a:rPr lang="zh-CN" altLang="en-US" smtClean="0"/>
              <a:t>2023/9/24</a:t>
            </a:fld>
            <a:endParaRPr lang="zh-CN" altLang="en-US"/>
          </a:p>
        </p:txBody>
      </p:sp>
      <p:sp>
        <p:nvSpPr>
          <p:cNvPr id="6" name="页脚占位符 5">
            <a:extLst>
              <a:ext uri="{FF2B5EF4-FFF2-40B4-BE49-F238E27FC236}">
                <a16:creationId xmlns:a16="http://schemas.microsoft.com/office/drawing/2014/main" id="{DCCA482E-D097-7F90-CC77-6726740DEFC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EB03E25-8173-70B7-B698-1730EEF5CA6D}"/>
              </a:ext>
            </a:extLst>
          </p:cNvPr>
          <p:cNvSpPr>
            <a:spLocks noGrp="1"/>
          </p:cNvSpPr>
          <p:nvPr>
            <p:ph type="sldNum" sz="quarter" idx="12"/>
          </p:nvPr>
        </p:nvSpPr>
        <p:spPr/>
        <p:txBody>
          <a:bodyPr/>
          <a:lstStyle/>
          <a:p>
            <a:fld id="{19A9D70E-34EB-47C5-93D7-84CCFF778639}" type="slidenum">
              <a:rPr lang="zh-CN" altLang="en-US" smtClean="0"/>
              <a:t>‹#›</a:t>
            </a:fld>
            <a:endParaRPr lang="zh-CN" altLang="en-US"/>
          </a:p>
        </p:txBody>
      </p:sp>
    </p:spTree>
    <p:extLst>
      <p:ext uri="{BB962C8B-B14F-4D97-AF65-F5344CB8AC3E}">
        <p14:creationId xmlns:p14="http://schemas.microsoft.com/office/powerpoint/2010/main" val="2686418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8930A-A84B-38C9-9C05-EA8B036F9A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6EA1CF3-96B4-CAF6-F711-020E813694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94BBC1-385A-0F91-E340-E6FE8679C8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F055E10-E8B2-ADE5-0EFF-74F3E6B74B3D}"/>
              </a:ext>
            </a:extLst>
          </p:cNvPr>
          <p:cNvSpPr>
            <a:spLocks noGrp="1"/>
          </p:cNvSpPr>
          <p:nvPr>
            <p:ph type="dt" sz="half" idx="10"/>
          </p:nvPr>
        </p:nvSpPr>
        <p:spPr/>
        <p:txBody>
          <a:bodyPr/>
          <a:lstStyle/>
          <a:p>
            <a:fld id="{89763FE5-7AC0-40A7-A8A4-BA5A998BF88B}" type="datetimeFigureOut">
              <a:rPr lang="zh-CN" altLang="en-US" smtClean="0"/>
              <a:t>2023/9/24</a:t>
            </a:fld>
            <a:endParaRPr lang="zh-CN" altLang="en-US"/>
          </a:p>
        </p:txBody>
      </p:sp>
      <p:sp>
        <p:nvSpPr>
          <p:cNvPr id="6" name="页脚占位符 5">
            <a:extLst>
              <a:ext uri="{FF2B5EF4-FFF2-40B4-BE49-F238E27FC236}">
                <a16:creationId xmlns:a16="http://schemas.microsoft.com/office/drawing/2014/main" id="{DC8742B6-536C-3109-29AC-1F50066D5B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C5DEBE-EADD-874A-5F2C-01DED1D5252B}"/>
              </a:ext>
            </a:extLst>
          </p:cNvPr>
          <p:cNvSpPr>
            <a:spLocks noGrp="1"/>
          </p:cNvSpPr>
          <p:nvPr>
            <p:ph type="sldNum" sz="quarter" idx="12"/>
          </p:nvPr>
        </p:nvSpPr>
        <p:spPr/>
        <p:txBody>
          <a:bodyPr/>
          <a:lstStyle/>
          <a:p>
            <a:fld id="{19A9D70E-34EB-47C5-93D7-84CCFF778639}" type="slidenum">
              <a:rPr lang="zh-CN" altLang="en-US" smtClean="0"/>
              <a:t>‹#›</a:t>
            </a:fld>
            <a:endParaRPr lang="zh-CN" altLang="en-US"/>
          </a:p>
        </p:txBody>
      </p:sp>
    </p:spTree>
    <p:extLst>
      <p:ext uri="{BB962C8B-B14F-4D97-AF65-F5344CB8AC3E}">
        <p14:creationId xmlns:p14="http://schemas.microsoft.com/office/powerpoint/2010/main" val="4206651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2768C6A-2FDA-9C44-2050-4DE0558BC7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FCA63F9-74B1-C9BE-0389-47EE471DF5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66AECB-E25C-0329-A9E4-491D7D1B0B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63FE5-7AC0-40A7-A8A4-BA5A998BF88B}" type="datetimeFigureOut">
              <a:rPr lang="zh-CN" altLang="en-US" smtClean="0"/>
              <a:t>2023/9/24</a:t>
            </a:fld>
            <a:endParaRPr lang="zh-CN" altLang="en-US"/>
          </a:p>
        </p:txBody>
      </p:sp>
      <p:sp>
        <p:nvSpPr>
          <p:cNvPr id="5" name="页脚占位符 4">
            <a:extLst>
              <a:ext uri="{FF2B5EF4-FFF2-40B4-BE49-F238E27FC236}">
                <a16:creationId xmlns:a16="http://schemas.microsoft.com/office/drawing/2014/main" id="{11D2F4B1-AAC6-BA8A-51EF-C6964706DC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8F3C432-C46E-786E-56B1-92ADC402AB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9D70E-34EB-47C5-93D7-84CCFF778639}" type="slidenum">
              <a:rPr lang="zh-CN" altLang="en-US" smtClean="0"/>
              <a:t>‹#›</a:t>
            </a:fld>
            <a:endParaRPr lang="zh-CN" altLang="en-US"/>
          </a:p>
        </p:txBody>
      </p:sp>
    </p:spTree>
    <p:extLst>
      <p:ext uri="{BB962C8B-B14F-4D97-AF65-F5344CB8AC3E}">
        <p14:creationId xmlns:p14="http://schemas.microsoft.com/office/powerpoint/2010/main" val="3466677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customXml" Target="../ink/ink4.xml"/><Relationship Id="rId1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直角三角形 20"/>
          <p:cNvSpPr/>
          <p:nvPr/>
        </p:nvSpPr>
        <p:spPr>
          <a:xfrm rot="16200000" flipH="1">
            <a:off x="8144607" y="1456592"/>
            <a:ext cx="5503985" cy="25908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11251842" y="6074254"/>
            <a:ext cx="940158" cy="844062"/>
          </a:xfrm>
          <a:custGeom>
            <a:avLst/>
            <a:gdLst>
              <a:gd name="connsiteX0" fmla="*/ 914400 w 914400"/>
              <a:gd name="connsiteY0" fmla="*/ 0 h 844062"/>
              <a:gd name="connsiteX1" fmla="*/ 914400 w 914400"/>
              <a:gd name="connsiteY1" fmla="*/ 844062 h 844062"/>
              <a:gd name="connsiteX2" fmla="*/ 0 w 914400"/>
              <a:gd name="connsiteY2" fmla="*/ 580293 h 844062"/>
              <a:gd name="connsiteX3" fmla="*/ 914400 w 914400"/>
              <a:gd name="connsiteY3" fmla="*/ 0 h 844062"/>
              <a:gd name="connsiteX0-1" fmla="*/ 940158 w 940158"/>
              <a:gd name="connsiteY0-2" fmla="*/ 0 h 844062"/>
              <a:gd name="connsiteX1-3" fmla="*/ 940158 w 940158"/>
              <a:gd name="connsiteY1-4" fmla="*/ 844062 h 844062"/>
              <a:gd name="connsiteX2-5" fmla="*/ 0 w 940158"/>
              <a:gd name="connsiteY2-6" fmla="*/ 593172 h 844062"/>
              <a:gd name="connsiteX3-7" fmla="*/ 940158 w 940158"/>
              <a:gd name="connsiteY3-8" fmla="*/ 0 h 844062"/>
            </a:gdLst>
            <a:ahLst/>
            <a:cxnLst>
              <a:cxn ang="0">
                <a:pos x="connsiteX0-1" y="connsiteY0-2"/>
              </a:cxn>
              <a:cxn ang="0">
                <a:pos x="connsiteX1-3" y="connsiteY1-4"/>
              </a:cxn>
              <a:cxn ang="0">
                <a:pos x="connsiteX2-5" y="connsiteY2-6"/>
              </a:cxn>
              <a:cxn ang="0">
                <a:pos x="connsiteX3-7" y="connsiteY3-8"/>
              </a:cxn>
            </a:cxnLst>
            <a:rect l="l" t="t" r="r" b="b"/>
            <a:pathLst>
              <a:path w="940158" h="844062">
                <a:moveTo>
                  <a:pt x="940158" y="0"/>
                </a:moveTo>
                <a:lnTo>
                  <a:pt x="940158" y="844062"/>
                </a:lnTo>
                <a:lnTo>
                  <a:pt x="0" y="593172"/>
                </a:lnTo>
                <a:lnTo>
                  <a:pt x="94015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3950607" y="2290203"/>
            <a:ext cx="6571975" cy="706755"/>
          </a:xfrm>
          <a:prstGeom prst="rect">
            <a:avLst/>
          </a:prstGeom>
          <a:noFill/>
          <a:effectLst>
            <a:outerShdw blurRad="25400" dist="25400" dir="2700000" algn="tl" rotWithShape="0">
              <a:prstClr val="black">
                <a:alpha val="20000"/>
              </a:prstClr>
            </a:outerShdw>
          </a:effectLst>
        </p:spPr>
        <p:txBody>
          <a:bodyPr wrap="square" rtlCol="0">
            <a:spAutoFit/>
          </a:bodyPr>
          <a:lstStyle/>
          <a:p>
            <a:r>
              <a:rPr lang="zh-CN" altLang="en-US" sz="4000" b="1" dirty="0">
                <a:solidFill>
                  <a:srgbClr val="800000"/>
                </a:solidFill>
                <a:effectLst/>
                <a:latin typeface="Consolas" panose="020B0609020204030204" pitchFamily="49" charset="0"/>
              </a:rPr>
              <a:t>世界幸福度分析</a:t>
            </a:r>
            <a:endParaRPr lang="zh-CN" altLang="en-US" sz="4000" b="0" dirty="0">
              <a:solidFill>
                <a:srgbClr val="000000"/>
              </a:solidFill>
              <a:effectLst/>
              <a:latin typeface="Consolas" panose="020B0609020204030204" pitchFamily="49" charset="0"/>
            </a:endParaRPr>
          </a:p>
        </p:txBody>
      </p:sp>
      <p:sp>
        <p:nvSpPr>
          <p:cNvPr id="25" name="任意多边形 24"/>
          <p:cNvSpPr/>
          <p:nvPr/>
        </p:nvSpPr>
        <p:spPr>
          <a:xfrm>
            <a:off x="898792" y="2337134"/>
            <a:ext cx="2194888" cy="1726440"/>
          </a:xfrm>
          <a:custGeom>
            <a:avLst/>
            <a:gdLst>
              <a:gd name="connsiteX0" fmla="*/ 1111347 w 2166424"/>
              <a:gd name="connsiteY0" fmla="*/ 0 h 1758461"/>
              <a:gd name="connsiteX1" fmla="*/ 0 w 2166424"/>
              <a:gd name="connsiteY1" fmla="*/ 1139483 h 1758461"/>
              <a:gd name="connsiteX2" fmla="*/ 2166424 w 2166424"/>
              <a:gd name="connsiteY2" fmla="*/ 1758461 h 1758461"/>
              <a:gd name="connsiteX3" fmla="*/ 1111347 w 2166424"/>
              <a:gd name="connsiteY3" fmla="*/ 0 h 1758461"/>
              <a:gd name="connsiteX0-1" fmla="*/ 1111347 w 2194888"/>
              <a:gd name="connsiteY0-2" fmla="*/ 0 h 1726440"/>
              <a:gd name="connsiteX1-3" fmla="*/ 0 w 2194888"/>
              <a:gd name="connsiteY1-4" fmla="*/ 1139483 h 1726440"/>
              <a:gd name="connsiteX2-5" fmla="*/ 2194888 w 2194888"/>
              <a:gd name="connsiteY2-6" fmla="*/ 1726440 h 1726440"/>
              <a:gd name="connsiteX3-7" fmla="*/ 1111347 w 2194888"/>
              <a:gd name="connsiteY3-8" fmla="*/ 0 h 1726440"/>
            </a:gdLst>
            <a:ahLst/>
            <a:cxnLst>
              <a:cxn ang="0">
                <a:pos x="connsiteX0-1" y="connsiteY0-2"/>
              </a:cxn>
              <a:cxn ang="0">
                <a:pos x="connsiteX1-3" y="connsiteY1-4"/>
              </a:cxn>
              <a:cxn ang="0">
                <a:pos x="connsiteX2-5" y="connsiteY2-6"/>
              </a:cxn>
              <a:cxn ang="0">
                <a:pos x="connsiteX3-7" y="connsiteY3-8"/>
              </a:cxn>
            </a:cxnLst>
            <a:rect l="l" t="t" r="r" b="b"/>
            <a:pathLst>
              <a:path w="2194888" h="1726440">
                <a:moveTo>
                  <a:pt x="1111347" y="0"/>
                </a:moveTo>
                <a:lnTo>
                  <a:pt x="0" y="1139483"/>
                </a:lnTo>
                <a:lnTo>
                  <a:pt x="2194888" y="1726440"/>
                </a:lnTo>
                <a:lnTo>
                  <a:pt x="1111347"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三角形 25"/>
          <p:cNvSpPr/>
          <p:nvPr/>
        </p:nvSpPr>
        <p:spPr>
          <a:xfrm rot="5400000">
            <a:off x="-1" y="0"/>
            <a:ext cx="4871990" cy="4871990"/>
          </a:xfrm>
          <a:prstGeom prst="rtTriangle">
            <a:avLst/>
          </a:prstGeom>
          <a:solidFill>
            <a:schemeClr val="accent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6699"/>
              </a:solidFill>
            </a:endParaRPr>
          </a:p>
        </p:txBody>
      </p:sp>
      <p:grpSp>
        <p:nvGrpSpPr>
          <p:cNvPr id="27" name="组合 26"/>
          <p:cNvGrpSpPr/>
          <p:nvPr/>
        </p:nvGrpSpPr>
        <p:grpSpPr>
          <a:xfrm>
            <a:off x="694904" y="511548"/>
            <a:ext cx="1301332" cy="1281872"/>
            <a:chOff x="309636" y="5144626"/>
            <a:chExt cx="1134049" cy="1117088"/>
          </a:xfrm>
          <a:solidFill>
            <a:schemeClr val="bg1"/>
          </a:solidFill>
          <a:effectLst>
            <a:outerShdw blurRad="50800" dist="38100" dir="2700000" algn="tl" rotWithShape="0">
              <a:prstClr val="black">
                <a:alpha val="40000"/>
              </a:prstClr>
            </a:outerShdw>
          </a:effectLst>
        </p:grpSpPr>
        <p:sp>
          <p:nvSpPr>
            <p:cNvPr id="28" name="任意多边形 27"/>
            <p:cNvSpPr/>
            <p:nvPr/>
          </p:nvSpPr>
          <p:spPr>
            <a:xfrm>
              <a:off x="309636" y="5144626"/>
              <a:ext cx="791502" cy="791502"/>
            </a:xfrm>
            <a:custGeom>
              <a:avLst/>
              <a:gdLst>
                <a:gd name="connsiteX0" fmla="*/ 78758 w 1766806"/>
                <a:gd name="connsiteY0" fmla="*/ 96562 h 1766806"/>
                <a:gd name="connsiteX1" fmla="*/ 78758 w 1766806"/>
                <a:gd name="connsiteY1" fmla="*/ 1670245 h 1766806"/>
                <a:gd name="connsiteX2" fmla="*/ 1688049 w 1766806"/>
                <a:gd name="connsiteY2" fmla="*/ 1670245 h 1766806"/>
                <a:gd name="connsiteX3" fmla="*/ 1688049 w 1766806"/>
                <a:gd name="connsiteY3" fmla="*/ 96562 h 1766806"/>
                <a:gd name="connsiteX4" fmla="*/ 0 w 1766806"/>
                <a:gd name="connsiteY4" fmla="*/ 0 h 1766806"/>
                <a:gd name="connsiteX5" fmla="*/ 1766806 w 1766806"/>
                <a:gd name="connsiteY5" fmla="*/ 0 h 1766806"/>
                <a:gd name="connsiteX6" fmla="*/ 1766806 w 1766806"/>
                <a:gd name="connsiteY6" fmla="*/ 1766806 h 1766806"/>
                <a:gd name="connsiteX7" fmla="*/ 0 w 1766806"/>
                <a:gd name="connsiteY7" fmla="*/ 1766806 h 1766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6806" h="1766806">
                  <a:moveTo>
                    <a:pt x="78758" y="96562"/>
                  </a:moveTo>
                  <a:lnTo>
                    <a:pt x="78758" y="1670245"/>
                  </a:lnTo>
                  <a:lnTo>
                    <a:pt x="1688049" y="1670245"/>
                  </a:lnTo>
                  <a:lnTo>
                    <a:pt x="1688049" y="96562"/>
                  </a:lnTo>
                  <a:close/>
                  <a:moveTo>
                    <a:pt x="0" y="0"/>
                  </a:moveTo>
                  <a:lnTo>
                    <a:pt x="1766806" y="0"/>
                  </a:lnTo>
                  <a:lnTo>
                    <a:pt x="1766806" y="1766806"/>
                  </a:lnTo>
                  <a:lnTo>
                    <a:pt x="0" y="1766806"/>
                  </a:ln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9" name="任意多边形 28"/>
            <p:cNvSpPr/>
            <p:nvPr/>
          </p:nvSpPr>
          <p:spPr>
            <a:xfrm>
              <a:off x="792512" y="5610541"/>
              <a:ext cx="651173" cy="651173"/>
            </a:xfrm>
            <a:custGeom>
              <a:avLst/>
              <a:gdLst>
                <a:gd name="connsiteX0" fmla="*/ 78758 w 1766806"/>
                <a:gd name="connsiteY0" fmla="*/ 96562 h 1766806"/>
                <a:gd name="connsiteX1" fmla="*/ 78758 w 1766806"/>
                <a:gd name="connsiteY1" fmla="*/ 1670245 h 1766806"/>
                <a:gd name="connsiteX2" fmla="*/ 1688049 w 1766806"/>
                <a:gd name="connsiteY2" fmla="*/ 1670245 h 1766806"/>
                <a:gd name="connsiteX3" fmla="*/ 1688049 w 1766806"/>
                <a:gd name="connsiteY3" fmla="*/ 96562 h 1766806"/>
                <a:gd name="connsiteX4" fmla="*/ 0 w 1766806"/>
                <a:gd name="connsiteY4" fmla="*/ 0 h 1766806"/>
                <a:gd name="connsiteX5" fmla="*/ 1766806 w 1766806"/>
                <a:gd name="connsiteY5" fmla="*/ 0 h 1766806"/>
                <a:gd name="connsiteX6" fmla="*/ 1766806 w 1766806"/>
                <a:gd name="connsiteY6" fmla="*/ 1766806 h 1766806"/>
                <a:gd name="connsiteX7" fmla="*/ 0 w 1766806"/>
                <a:gd name="connsiteY7" fmla="*/ 1766806 h 1766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6806" h="1766806">
                  <a:moveTo>
                    <a:pt x="78758" y="96562"/>
                  </a:moveTo>
                  <a:lnTo>
                    <a:pt x="78758" y="1670245"/>
                  </a:lnTo>
                  <a:lnTo>
                    <a:pt x="1688049" y="1670245"/>
                  </a:lnTo>
                  <a:lnTo>
                    <a:pt x="1688049" y="96562"/>
                  </a:lnTo>
                  <a:close/>
                  <a:moveTo>
                    <a:pt x="0" y="0"/>
                  </a:moveTo>
                  <a:lnTo>
                    <a:pt x="1766806" y="0"/>
                  </a:lnTo>
                  <a:lnTo>
                    <a:pt x="1766806" y="1766806"/>
                  </a:lnTo>
                  <a:lnTo>
                    <a:pt x="0" y="1766806"/>
                  </a:ln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FE2AFA5-4503-E565-021D-979F4EB5F696}"/>
              </a:ext>
            </a:extLst>
          </p:cNvPr>
          <p:cNvSpPr txBox="1"/>
          <p:nvPr/>
        </p:nvSpPr>
        <p:spPr>
          <a:xfrm>
            <a:off x="141668" y="148107"/>
            <a:ext cx="4243588" cy="461665"/>
          </a:xfrm>
          <a:prstGeom prst="rect">
            <a:avLst/>
          </a:prstGeom>
          <a:noFill/>
        </p:spPr>
        <p:txBody>
          <a:bodyPr wrap="square" rtlCol="0">
            <a:spAutoFit/>
          </a:bodyPr>
          <a:lstStyle/>
          <a:p>
            <a:pPr marL="285750" indent="-285750">
              <a:buClr>
                <a:srgbClr val="FF6699"/>
              </a:buClr>
              <a:buFont typeface="Wingdings" panose="05000000000000000000" pitchFamily="2" charset="2"/>
              <a:buChar char="n"/>
            </a:pPr>
            <a:r>
              <a:rPr lang="zh-CN" altLang="en-US" sz="2400" b="1" dirty="0"/>
              <a:t>②世界最幸福的国家分析</a:t>
            </a:r>
          </a:p>
        </p:txBody>
      </p:sp>
      <p:pic>
        <p:nvPicPr>
          <p:cNvPr id="3" name="图片 2">
            <a:extLst>
              <a:ext uri="{FF2B5EF4-FFF2-40B4-BE49-F238E27FC236}">
                <a16:creationId xmlns:a16="http://schemas.microsoft.com/office/drawing/2014/main" id="{194C0D99-1DD0-23CA-1AF5-3911E6D0F1E5}"/>
              </a:ext>
            </a:extLst>
          </p:cNvPr>
          <p:cNvPicPr>
            <a:picLocks noChangeAspect="1"/>
          </p:cNvPicPr>
          <p:nvPr/>
        </p:nvPicPr>
        <p:blipFill>
          <a:blip r:embed="rId2"/>
          <a:stretch>
            <a:fillRect/>
          </a:stretch>
        </p:blipFill>
        <p:spPr>
          <a:xfrm>
            <a:off x="-47046" y="551817"/>
            <a:ext cx="3682723" cy="6306183"/>
          </a:xfrm>
          <a:prstGeom prst="rect">
            <a:avLst/>
          </a:prstGeom>
        </p:spPr>
      </p:pic>
      <p:pic>
        <p:nvPicPr>
          <p:cNvPr id="5" name="图片 4">
            <a:extLst>
              <a:ext uri="{FF2B5EF4-FFF2-40B4-BE49-F238E27FC236}">
                <a16:creationId xmlns:a16="http://schemas.microsoft.com/office/drawing/2014/main" id="{82F4246F-33EA-9566-D6F5-1B2BB70D7499}"/>
              </a:ext>
            </a:extLst>
          </p:cNvPr>
          <p:cNvPicPr>
            <a:picLocks noChangeAspect="1"/>
          </p:cNvPicPr>
          <p:nvPr/>
        </p:nvPicPr>
        <p:blipFill rotWithShape="1">
          <a:blip r:embed="rId3"/>
          <a:srcRect r="5568"/>
          <a:stretch/>
        </p:blipFill>
        <p:spPr>
          <a:xfrm>
            <a:off x="6162541" y="0"/>
            <a:ext cx="6029459" cy="4687910"/>
          </a:xfrm>
          <a:prstGeom prst="rect">
            <a:avLst/>
          </a:prstGeom>
        </p:spPr>
      </p:pic>
      <p:sp>
        <p:nvSpPr>
          <p:cNvPr id="6" name="文本框 5">
            <a:extLst>
              <a:ext uri="{FF2B5EF4-FFF2-40B4-BE49-F238E27FC236}">
                <a16:creationId xmlns:a16="http://schemas.microsoft.com/office/drawing/2014/main" id="{1392F92F-CE42-0D2A-24BD-C224BBF9CA8A}"/>
              </a:ext>
            </a:extLst>
          </p:cNvPr>
          <p:cNvSpPr txBox="1"/>
          <p:nvPr/>
        </p:nvSpPr>
        <p:spPr>
          <a:xfrm>
            <a:off x="3818587" y="933718"/>
            <a:ext cx="1860997" cy="1815882"/>
          </a:xfrm>
          <a:prstGeom prst="rect">
            <a:avLst/>
          </a:prstGeom>
          <a:noFill/>
        </p:spPr>
        <p:txBody>
          <a:bodyPr wrap="square" rtlCol="0">
            <a:spAutoFit/>
          </a:bodyPr>
          <a:lstStyle/>
          <a:p>
            <a:r>
              <a:rPr lang="zh-CN" altLang="en-US" sz="2800" dirty="0"/>
              <a:t>可以看出丹麦与芬兰各排过</a:t>
            </a:r>
            <a:r>
              <a:rPr lang="en-US" altLang="zh-CN" sz="2800" dirty="0"/>
              <a:t>7</a:t>
            </a:r>
            <a:r>
              <a:rPr lang="zh-CN" altLang="en-US" sz="2800" dirty="0"/>
              <a:t>次第一</a:t>
            </a:r>
          </a:p>
        </p:txBody>
      </p:sp>
    </p:spTree>
    <p:extLst>
      <p:ext uri="{BB962C8B-B14F-4D97-AF65-F5344CB8AC3E}">
        <p14:creationId xmlns:p14="http://schemas.microsoft.com/office/powerpoint/2010/main" val="1262160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58E5C4C-3CAF-3033-485D-13A4AC2FB963}"/>
              </a:ext>
            </a:extLst>
          </p:cNvPr>
          <p:cNvSpPr txBox="1"/>
          <p:nvPr/>
        </p:nvSpPr>
        <p:spPr>
          <a:xfrm>
            <a:off x="122349" y="109470"/>
            <a:ext cx="7186412" cy="523220"/>
          </a:xfrm>
          <a:prstGeom prst="rect">
            <a:avLst/>
          </a:prstGeom>
          <a:noFill/>
        </p:spPr>
        <p:txBody>
          <a:bodyPr wrap="square" rtlCol="0">
            <a:spAutoFit/>
          </a:bodyPr>
          <a:lstStyle/>
          <a:p>
            <a:pPr marL="285750" indent="-285750">
              <a:buClr>
                <a:srgbClr val="FF6699"/>
              </a:buClr>
              <a:buFont typeface="Wingdings" panose="05000000000000000000" pitchFamily="2" charset="2"/>
              <a:buChar char="n"/>
            </a:pPr>
            <a:r>
              <a:rPr lang="zh-CN" altLang="en-US" sz="2800" b="1" dirty="0"/>
              <a:t>③分析中国的数据（用未补全的原始数据）</a:t>
            </a:r>
          </a:p>
        </p:txBody>
      </p:sp>
      <p:pic>
        <p:nvPicPr>
          <p:cNvPr id="5" name="图片 4">
            <a:extLst>
              <a:ext uri="{FF2B5EF4-FFF2-40B4-BE49-F238E27FC236}">
                <a16:creationId xmlns:a16="http://schemas.microsoft.com/office/drawing/2014/main" id="{E48FA3AC-4190-061E-9044-8F7BD7E410A5}"/>
              </a:ext>
            </a:extLst>
          </p:cNvPr>
          <p:cNvPicPr>
            <a:picLocks noChangeAspect="1"/>
          </p:cNvPicPr>
          <p:nvPr/>
        </p:nvPicPr>
        <p:blipFill>
          <a:blip r:embed="rId2"/>
          <a:stretch>
            <a:fillRect/>
          </a:stretch>
        </p:blipFill>
        <p:spPr>
          <a:xfrm>
            <a:off x="-42757" y="840345"/>
            <a:ext cx="6684676" cy="4691131"/>
          </a:xfrm>
          <a:prstGeom prst="rect">
            <a:avLst/>
          </a:prstGeom>
        </p:spPr>
      </p:pic>
      <p:sp>
        <p:nvSpPr>
          <p:cNvPr id="11" name="文本框 10">
            <a:extLst>
              <a:ext uri="{FF2B5EF4-FFF2-40B4-BE49-F238E27FC236}">
                <a16:creationId xmlns:a16="http://schemas.microsoft.com/office/drawing/2014/main" id="{785EA8E4-6EFA-9744-3EB4-9A79084A9214}"/>
              </a:ext>
            </a:extLst>
          </p:cNvPr>
          <p:cNvSpPr txBox="1"/>
          <p:nvPr/>
        </p:nvSpPr>
        <p:spPr>
          <a:xfrm>
            <a:off x="6471635" y="531255"/>
            <a:ext cx="5720366" cy="6032421"/>
          </a:xfrm>
          <a:prstGeom prst="rect">
            <a:avLst/>
          </a:prstGeom>
          <a:noFill/>
        </p:spPr>
        <p:txBody>
          <a:bodyPr wrap="square" rtlCol="0">
            <a:spAutoFit/>
          </a:bodyPr>
          <a:lstStyle/>
          <a:p>
            <a:r>
              <a:rPr lang="en-US" altLang="zh-CN" sz="2400" b="0" dirty="0">
                <a:solidFill>
                  <a:srgbClr val="000000"/>
                </a:solidFill>
                <a:effectLst/>
                <a:latin typeface="Consolas" panose="020B0609020204030204" pitchFamily="49" charset="0"/>
              </a:rPr>
              <a:t> </a:t>
            </a:r>
          </a:p>
          <a:p>
            <a:r>
              <a:rPr lang="en-US" altLang="zh-CN" sz="2400" b="0" dirty="0">
                <a:solidFill>
                  <a:srgbClr val="000000"/>
                </a:solidFill>
                <a:effectLst/>
                <a:latin typeface="Consolas" panose="020B0609020204030204" pitchFamily="49" charset="0"/>
              </a:rPr>
              <a:t>1.</a:t>
            </a:r>
            <a:r>
              <a:rPr lang="zh-CN" altLang="en-US" sz="2400" b="0" dirty="0">
                <a:solidFill>
                  <a:srgbClr val="000000"/>
                </a:solidFill>
                <a:effectLst/>
                <a:latin typeface="Consolas" panose="020B0609020204030204" pitchFamily="49" charset="0"/>
              </a:rPr>
              <a:t>中国在</a:t>
            </a:r>
            <a:r>
              <a:rPr lang="en-US" altLang="zh-CN" sz="2400" b="0" dirty="0">
                <a:solidFill>
                  <a:srgbClr val="000000"/>
                </a:solidFill>
                <a:effectLst/>
                <a:latin typeface="Consolas" panose="020B0609020204030204" pitchFamily="49" charset="0"/>
              </a:rPr>
              <a:t>2005-2021</a:t>
            </a:r>
            <a:r>
              <a:rPr lang="zh-CN" altLang="en-US" sz="2400" b="0" dirty="0">
                <a:solidFill>
                  <a:srgbClr val="000000"/>
                </a:solidFill>
                <a:effectLst/>
                <a:latin typeface="Consolas" panose="020B0609020204030204" pitchFamily="49" charset="0"/>
              </a:rPr>
              <a:t>年的</a:t>
            </a:r>
            <a:r>
              <a:rPr lang="zh-CN" altLang="en-US" sz="2400" b="0" dirty="0">
                <a:solidFill>
                  <a:srgbClr val="000000"/>
                </a:solidFill>
                <a:effectLst/>
                <a:highlight>
                  <a:srgbClr val="FFFF00"/>
                </a:highlight>
                <a:latin typeface="Consolas" panose="020B0609020204030204" pitchFamily="49" charset="0"/>
              </a:rPr>
              <a:t>平均幸福度低于世界平均水平</a:t>
            </a:r>
            <a:endParaRPr lang="en-US" altLang="zh-CN" sz="2400" b="0" dirty="0">
              <a:solidFill>
                <a:srgbClr val="000000"/>
              </a:solidFill>
              <a:effectLst/>
              <a:highlight>
                <a:srgbClr val="FFFF00"/>
              </a:highlight>
              <a:latin typeface="Consolas" panose="020B0609020204030204" pitchFamily="49" charset="0"/>
            </a:endParaRPr>
          </a:p>
          <a:p>
            <a:r>
              <a:rPr lang="en-US" altLang="zh-CN" sz="2400" b="0" dirty="0">
                <a:solidFill>
                  <a:srgbClr val="000000"/>
                </a:solidFill>
                <a:effectLst/>
                <a:latin typeface="Consolas" panose="020B0609020204030204" pitchFamily="49" charset="0"/>
              </a:rPr>
              <a:t>2.</a:t>
            </a:r>
            <a:r>
              <a:rPr lang="zh-CN" altLang="en-US" sz="2800" b="1" dirty="0">
                <a:solidFill>
                  <a:srgbClr val="FF0000"/>
                </a:solidFill>
                <a:latin typeface="Consolas" panose="020B0609020204030204" pitchFamily="49" charset="0"/>
              </a:rPr>
              <a:t>待提升方面</a:t>
            </a:r>
            <a:r>
              <a:rPr lang="zh-CN" altLang="en-US" sz="2800" dirty="0">
                <a:solidFill>
                  <a:srgbClr val="000000"/>
                </a:solidFill>
                <a:latin typeface="Consolas" panose="020B0609020204030204" pitchFamily="49" charset="0"/>
              </a:rPr>
              <a:t>：</a:t>
            </a:r>
            <a:r>
              <a:rPr lang="en-US" altLang="zh-CN" sz="2400" dirty="0">
                <a:solidFill>
                  <a:srgbClr val="000000"/>
                </a:solidFill>
                <a:latin typeface="Consolas" panose="020B0609020204030204" pitchFamily="49" charset="0"/>
              </a:rPr>
              <a:t>Log GDP per capita,</a:t>
            </a:r>
          </a:p>
          <a:p>
            <a:r>
              <a:rPr lang="en-US" altLang="zh-CN" sz="2400" dirty="0">
                <a:solidFill>
                  <a:srgbClr val="000000"/>
                </a:solidFill>
                <a:latin typeface="Consolas" panose="020B0609020204030204" pitchFamily="49" charset="0"/>
              </a:rPr>
              <a:t>Social support,</a:t>
            </a:r>
          </a:p>
          <a:p>
            <a:r>
              <a:rPr lang="en-US" altLang="zh-CN" sz="2400" dirty="0">
                <a:solidFill>
                  <a:srgbClr val="000000"/>
                </a:solidFill>
                <a:latin typeface="Consolas" panose="020B0609020204030204" pitchFamily="49" charset="0"/>
              </a:rPr>
              <a:t>Generosity</a:t>
            </a:r>
          </a:p>
          <a:p>
            <a:r>
              <a:rPr lang="zh-CN" altLang="en-US" sz="2400" dirty="0">
                <a:solidFill>
                  <a:srgbClr val="000000"/>
                </a:solidFill>
                <a:latin typeface="Consolas" panose="020B0609020204030204" pitchFamily="49" charset="0"/>
              </a:rPr>
              <a:t>低于世界平均水平</a:t>
            </a:r>
            <a:endParaRPr lang="en-US" altLang="zh-CN" sz="2400" b="0" dirty="0">
              <a:solidFill>
                <a:srgbClr val="000000"/>
              </a:solidFill>
              <a:effectLst/>
              <a:latin typeface="Consolas" panose="020B0609020204030204" pitchFamily="49" charset="0"/>
            </a:endParaRPr>
          </a:p>
          <a:p>
            <a:r>
              <a:rPr lang="en-US" altLang="zh-CN" sz="2400" b="0" dirty="0">
                <a:solidFill>
                  <a:srgbClr val="000000"/>
                </a:solidFill>
                <a:effectLst/>
                <a:latin typeface="Consolas" panose="020B0609020204030204" pitchFamily="49" charset="0"/>
              </a:rPr>
              <a:t>3.</a:t>
            </a:r>
            <a:r>
              <a:rPr lang="zh-CN" altLang="en-US" sz="2800" b="1" dirty="0">
                <a:solidFill>
                  <a:srgbClr val="FF0000"/>
                </a:solidFill>
                <a:latin typeface="Consolas" panose="020B0609020204030204" pitchFamily="49" charset="0"/>
              </a:rPr>
              <a:t>好的方面</a:t>
            </a:r>
            <a:r>
              <a:rPr lang="zh-CN" altLang="en-US" sz="2800" dirty="0">
                <a:solidFill>
                  <a:srgbClr val="000000"/>
                </a:solidFill>
                <a:latin typeface="Consolas" panose="020B0609020204030204" pitchFamily="49" charset="0"/>
              </a:rPr>
              <a:t>：</a:t>
            </a:r>
            <a:endParaRPr lang="en-US" altLang="zh-CN" sz="28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Healthy life expectancy at birth,</a:t>
            </a:r>
          </a:p>
          <a:p>
            <a:r>
              <a:rPr lang="en-US" altLang="zh-CN" sz="2400" dirty="0">
                <a:solidFill>
                  <a:srgbClr val="000000"/>
                </a:solidFill>
                <a:latin typeface="Consolas" panose="020B0609020204030204" pitchFamily="49" charset="0"/>
              </a:rPr>
              <a:t>Freedom to make life choices,</a:t>
            </a:r>
          </a:p>
          <a:p>
            <a:r>
              <a:rPr lang="en-US" altLang="zh-CN" sz="2400" dirty="0">
                <a:solidFill>
                  <a:srgbClr val="000000"/>
                </a:solidFill>
                <a:latin typeface="Consolas" panose="020B0609020204030204" pitchFamily="49" charset="0"/>
              </a:rPr>
              <a:t>Positive affect</a:t>
            </a:r>
          </a:p>
          <a:p>
            <a:r>
              <a:rPr lang="zh-CN" altLang="en-US" sz="2400" dirty="0">
                <a:solidFill>
                  <a:srgbClr val="000000"/>
                </a:solidFill>
                <a:latin typeface="Consolas" panose="020B0609020204030204" pitchFamily="49" charset="0"/>
              </a:rPr>
              <a:t>高于平均水平，</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Negative affect</a:t>
            </a:r>
          </a:p>
          <a:p>
            <a:r>
              <a:rPr lang="zh-CN" altLang="en-US" sz="2400" dirty="0">
                <a:solidFill>
                  <a:srgbClr val="000000"/>
                </a:solidFill>
                <a:latin typeface="Consolas" panose="020B0609020204030204" pitchFamily="49" charset="0"/>
              </a:rPr>
              <a:t>低于世界平均水平</a:t>
            </a:r>
            <a:r>
              <a:rPr lang="en-US" altLang="zh-CN" sz="2400" dirty="0">
                <a:solidFill>
                  <a:srgbClr val="000000"/>
                </a:solidFill>
                <a:latin typeface="Consolas" panose="020B0609020204030204" pitchFamily="49" charset="0"/>
              </a:rPr>
              <a:t>(</a:t>
            </a:r>
            <a:r>
              <a:rPr lang="zh-CN" altLang="en-US" sz="2400" dirty="0">
                <a:solidFill>
                  <a:srgbClr val="000000"/>
                </a:solidFill>
                <a:latin typeface="Consolas" panose="020B0609020204030204" pitchFamily="49" charset="0"/>
              </a:rPr>
              <a:t>注意</a:t>
            </a:r>
            <a:r>
              <a:rPr lang="en-US" altLang="zh-CN" sz="2400" dirty="0">
                <a:solidFill>
                  <a:srgbClr val="000000"/>
                </a:solidFill>
                <a:latin typeface="Consolas" panose="020B0609020204030204" pitchFamily="49" charset="0"/>
              </a:rPr>
              <a:t>Negative affect</a:t>
            </a:r>
            <a:r>
              <a:rPr lang="zh-CN" altLang="en-US" sz="2400" dirty="0">
                <a:solidFill>
                  <a:srgbClr val="000000"/>
                </a:solidFill>
                <a:latin typeface="Consolas" panose="020B0609020204030204" pitchFamily="49" charset="0"/>
              </a:rPr>
              <a:t>与幸福度是负相关的）</a:t>
            </a:r>
            <a:endParaRPr lang="en-US" altLang="zh-CN" sz="2400" dirty="0">
              <a:solidFill>
                <a:srgbClr val="000000"/>
              </a:solidFill>
              <a:latin typeface="Consolas" panose="020B0609020204030204" pitchFamily="49" charset="0"/>
            </a:endParaRPr>
          </a:p>
          <a:p>
            <a:endParaRPr lang="zh-CN" altLang="en-US" dirty="0"/>
          </a:p>
        </p:txBody>
      </p:sp>
    </p:spTree>
    <p:extLst>
      <p:ext uri="{BB962C8B-B14F-4D97-AF65-F5344CB8AC3E}">
        <p14:creationId xmlns:p14="http://schemas.microsoft.com/office/powerpoint/2010/main" val="2775993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E4E64B9-BD7E-7DBF-1F6B-863F807D2044}"/>
              </a:ext>
            </a:extLst>
          </p:cNvPr>
          <p:cNvSpPr txBox="1"/>
          <p:nvPr/>
        </p:nvSpPr>
        <p:spPr>
          <a:xfrm>
            <a:off x="360608" y="225380"/>
            <a:ext cx="7321640" cy="523220"/>
          </a:xfrm>
          <a:prstGeom prst="rect">
            <a:avLst/>
          </a:prstGeom>
          <a:noFill/>
        </p:spPr>
        <p:txBody>
          <a:bodyPr wrap="square" rtlCol="0">
            <a:spAutoFit/>
          </a:bodyPr>
          <a:lstStyle/>
          <a:p>
            <a:r>
              <a:rPr lang="zh-CN" altLang="en-US" sz="2800" b="0" dirty="0">
                <a:solidFill>
                  <a:srgbClr val="000000"/>
                </a:solidFill>
                <a:effectLst/>
                <a:latin typeface="Consolas" panose="020B0609020204030204" pitchFamily="49" charset="0"/>
              </a:rPr>
              <a:t>中国最容易从哪个方面下手提升整体幸福度？</a:t>
            </a:r>
          </a:p>
        </p:txBody>
      </p:sp>
      <p:sp>
        <p:nvSpPr>
          <p:cNvPr id="4" name="流程图: 过程 3">
            <a:extLst>
              <a:ext uri="{FF2B5EF4-FFF2-40B4-BE49-F238E27FC236}">
                <a16:creationId xmlns:a16="http://schemas.microsoft.com/office/drawing/2014/main" id="{2EC1C907-8782-90D2-9CA9-801BBC29B183}"/>
              </a:ext>
            </a:extLst>
          </p:cNvPr>
          <p:cNvSpPr/>
          <p:nvPr/>
        </p:nvSpPr>
        <p:spPr>
          <a:xfrm>
            <a:off x="399244" y="1323180"/>
            <a:ext cx="2434107" cy="978795"/>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a:t>
            </a:r>
            <a:r>
              <a:rPr lang="zh-CN" altLang="en-US" dirty="0"/>
              <a:t>提升低于平均水平的方面比提升高于平均水平的方面更容易。</a:t>
            </a:r>
          </a:p>
        </p:txBody>
      </p:sp>
      <p:sp>
        <p:nvSpPr>
          <p:cNvPr id="5" name="流程图: 过程 4">
            <a:extLst>
              <a:ext uri="{FF2B5EF4-FFF2-40B4-BE49-F238E27FC236}">
                <a16:creationId xmlns:a16="http://schemas.microsoft.com/office/drawing/2014/main" id="{D900B9AF-89D8-9CF4-761B-35334BFA4D23}"/>
              </a:ext>
            </a:extLst>
          </p:cNvPr>
          <p:cNvSpPr/>
          <p:nvPr/>
        </p:nvSpPr>
        <p:spPr>
          <a:xfrm>
            <a:off x="4011768" y="1512070"/>
            <a:ext cx="2713150" cy="601015"/>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chemeClr val="tx1"/>
                </a:solidFill>
                <a:sym typeface="Wingdings" panose="05000000000000000000" pitchFamily="2" charset="2"/>
              </a:rPr>
              <a:t>只考虑低于平均水平方面</a:t>
            </a:r>
            <a:endParaRPr lang="zh-CN" altLang="en-US" dirty="0">
              <a:solidFill>
                <a:schemeClr val="tx1"/>
              </a:solidFill>
            </a:endParaRPr>
          </a:p>
        </p:txBody>
      </p:sp>
      <p:sp>
        <p:nvSpPr>
          <p:cNvPr id="7" name="流程图: 过程 6">
            <a:extLst>
              <a:ext uri="{FF2B5EF4-FFF2-40B4-BE49-F238E27FC236}">
                <a16:creationId xmlns:a16="http://schemas.microsoft.com/office/drawing/2014/main" id="{C5F1AFBB-85DA-AB25-E454-2435293524BF}"/>
              </a:ext>
            </a:extLst>
          </p:cNvPr>
          <p:cNvSpPr/>
          <p:nvPr/>
        </p:nvSpPr>
        <p:spPr>
          <a:xfrm>
            <a:off x="360608" y="2434382"/>
            <a:ext cx="2472743" cy="1043189"/>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2.</a:t>
            </a:r>
            <a:r>
              <a:rPr lang="zh-CN" altLang="en-US" dirty="0"/>
              <a:t>低于平均水平越大，提升空间越大。</a:t>
            </a:r>
          </a:p>
        </p:txBody>
      </p:sp>
      <p:sp>
        <p:nvSpPr>
          <p:cNvPr id="8" name="流程图: 过程 7">
            <a:extLst>
              <a:ext uri="{FF2B5EF4-FFF2-40B4-BE49-F238E27FC236}">
                <a16:creationId xmlns:a16="http://schemas.microsoft.com/office/drawing/2014/main" id="{779BA466-2BD6-73B7-9CFE-7B63A7D1200A}"/>
              </a:ext>
            </a:extLst>
          </p:cNvPr>
          <p:cNvSpPr/>
          <p:nvPr/>
        </p:nvSpPr>
        <p:spPr>
          <a:xfrm>
            <a:off x="4011768" y="2413592"/>
            <a:ext cx="2764665" cy="1043189"/>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sym typeface="Wingdings" panose="05000000000000000000" pitchFamily="2" charset="2"/>
              </a:rPr>
              <a:t>将与平均水平的差值的绝对值记为</a:t>
            </a:r>
            <a:r>
              <a:rPr lang="zh-CN" altLang="en-US" dirty="0">
                <a:solidFill>
                  <a:srgbClr val="FF0000"/>
                </a:solidFill>
                <a:sym typeface="Wingdings" panose="05000000000000000000" pitchFamily="2" charset="2"/>
              </a:rPr>
              <a:t>提升潜力值</a:t>
            </a:r>
            <a:endParaRPr lang="en-US" altLang="zh-CN" dirty="0">
              <a:solidFill>
                <a:srgbClr val="FF0000"/>
              </a:solidFill>
              <a:sym typeface="Wingdings" panose="05000000000000000000" pitchFamily="2" charset="2"/>
            </a:endParaRPr>
          </a:p>
        </p:txBody>
      </p:sp>
      <p:sp>
        <p:nvSpPr>
          <p:cNvPr id="11" name="流程图: 过程 10">
            <a:extLst>
              <a:ext uri="{FF2B5EF4-FFF2-40B4-BE49-F238E27FC236}">
                <a16:creationId xmlns:a16="http://schemas.microsoft.com/office/drawing/2014/main" id="{EA1AC7D1-3610-DC5C-D7A4-AEE55CCABD96}"/>
              </a:ext>
            </a:extLst>
          </p:cNvPr>
          <p:cNvSpPr/>
          <p:nvPr/>
        </p:nvSpPr>
        <p:spPr>
          <a:xfrm>
            <a:off x="360608" y="3680661"/>
            <a:ext cx="2852670" cy="1168235"/>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sym typeface="Wingdings" panose="05000000000000000000" pitchFamily="2" charset="2"/>
              </a:rPr>
              <a:t>3.</a:t>
            </a:r>
            <a:r>
              <a:rPr lang="zh-CN" altLang="en-US" dirty="0">
                <a:sym typeface="Wingdings" panose="05000000000000000000" pitchFamily="2" charset="2"/>
              </a:rPr>
              <a:t>某指标提升潜力值越大，在幸福度多元线性模型中权重越高，从该指标下手越容易提升幸福度</a:t>
            </a:r>
            <a:endParaRPr lang="zh-CN" altLang="en-US" dirty="0"/>
          </a:p>
        </p:txBody>
      </p:sp>
      <p:sp>
        <p:nvSpPr>
          <p:cNvPr id="12" name="流程图: 过程 11">
            <a:extLst>
              <a:ext uri="{FF2B5EF4-FFF2-40B4-BE49-F238E27FC236}">
                <a16:creationId xmlns:a16="http://schemas.microsoft.com/office/drawing/2014/main" id="{FB7A4D03-D9B3-E9D1-EA8B-83AA7C1D6C22}"/>
              </a:ext>
            </a:extLst>
          </p:cNvPr>
          <p:cNvSpPr/>
          <p:nvPr/>
        </p:nvSpPr>
        <p:spPr>
          <a:xfrm>
            <a:off x="3558862" y="3668593"/>
            <a:ext cx="3794975" cy="1168235"/>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sym typeface="Wingdings" panose="05000000000000000000" pitchFamily="2" charset="2"/>
              </a:rPr>
              <a:t>将每个指标的</a:t>
            </a:r>
            <a:r>
              <a:rPr lang="zh-CN" altLang="en-US" dirty="0">
                <a:solidFill>
                  <a:srgbClr val="FF0000"/>
                </a:solidFill>
                <a:sym typeface="Wingdings" panose="05000000000000000000" pitchFamily="2" charset="2"/>
              </a:rPr>
              <a:t>提升潜力值</a:t>
            </a:r>
            <a:r>
              <a:rPr lang="en-US" altLang="zh-CN" dirty="0">
                <a:solidFill>
                  <a:srgbClr val="FF0000"/>
                </a:solidFill>
                <a:sym typeface="Wingdings" panose="05000000000000000000" pitchFamily="2" charset="2"/>
              </a:rPr>
              <a:t>*</a:t>
            </a:r>
            <a:r>
              <a:rPr lang="zh-CN" altLang="en-US" dirty="0">
                <a:solidFill>
                  <a:srgbClr val="FF0000"/>
                </a:solidFill>
                <a:sym typeface="Wingdings" panose="05000000000000000000" pitchFamily="2" charset="2"/>
              </a:rPr>
              <a:t>对应权重</a:t>
            </a:r>
            <a:r>
              <a:rPr lang="en-US" altLang="zh-CN" dirty="0">
                <a:solidFill>
                  <a:srgbClr val="FF0000"/>
                </a:solidFill>
                <a:sym typeface="Wingdings" panose="05000000000000000000" pitchFamily="2" charset="2"/>
              </a:rPr>
              <a:t>(</a:t>
            </a:r>
            <a:r>
              <a:rPr lang="zh-CN" altLang="en-US" dirty="0">
                <a:solidFill>
                  <a:srgbClr val="FF0000"/>
                </a:solidFill>
                <a:sym typeface="Wingdings" panose="05000000000000000000" pitchFamily="2" charset="2"/>
              </a:rPr>
              <a:t>称为加权潜力值</a:t>
            </a:r>
            <a:r>
              <a:rPr lang="en-US" altLang="zh-CN" dirty="0">
                <a:solidFill>
                  <a:srgbClr val="FF0000"/>
                </a:solidFill>
                <a:sym typeface="Wingdings" panose="05000000000000000000" pitchFamily="2" charset="2"/>
              </a:rPr>
              <a:t>)</a:t>
            </a:r>
            <a:r>
              <a:rPr lang="zh-CN" altLang="en-US" dirty="0">
                <a:sym typeface="Wingdings" panose="05000000000000000000" pitchFamily="2" charset="2"/>
              </a:rPr>
              <a:t>，找出该值最大的那个指标，则从该指标下手最容易提升整体幸福度</a:t>
            </a:r>
            <a:endParaRPr lang="zh-CN" altLang="en-US" dirty="0"/>
          </a:p>
        </p:txBody>
      </p:sp>
      <p:sp>
        <p:nvSpPr>
          <p:cNvPr id="13" name="文本框 12">
            <a:extLst>
              <a:ext uri="{FF2B5EF4-FFF2-40B4-BE49-F238E27FC236}">
                <a16:creationId xmlns:a16="http://schemas.microsoft.com/office/drawing/2014/main" id="{B93636E0-2884-568B-00FC-444F632D3896}"/>
              </a:ext>
            </a:extLst>
          </p:cNvPr>
          <p:cNvSpPr txBox="1"/>
          <p:nvPr/>
        </p:nvSpPr>
        <p:spPr>
          <a:xfrm>
            <a:off x="553790" y="852303"/>
            <a:ext cx="2279561" cy="369332"/>
          </a:xfrm>
          <a:prstGeom prst="rect">
            <a:avLst/>
          </a:prstGeom>
          <a:noFill/>
        </p:spPr>
        <p:txBody>
          <a:bodyPr wrap="square" rtlCol="0">
            <a:spAutoFit/>
          </a:bodyPr>
          <a:lstStyle/>
          <a:p>
            <a:r>
              <a:rPr lang="zh-CN" altLang="en-US" b="1" dirty="0"/>
              <a:t>朴素</a:t>
            </a:r>
            <a:r>
              <a:rPr lang="en-US" altLang="zh-CN" b="1" dirty="0"/>
              <a:t>(naive)</a:t>
            </a:r>
            <a:r>
              <a:rPr lang="zh-CN" altLang="en-US" b="1" dirty="0"/>
              <a:t>的假设：</a:t>
            </a:r>
          </a:p>
        </p:txBody>
      </p:sp>
      <p:sp>
        <p:nvSpPr>
          <p:cNvPr id="14" name="流程图: 过程 13">
            <a:extLst>
              <a:ext uri="{FF2B5EF4-FFF2-40B4-BE49-F238E27FC236}">
                <a16:creationId xmlns:a16="http://schemas.microsoft.com/office/drawing/2014/main" id="{DF5FFA4D-2340-9639-8E50-9268B4C5EB1F}"/>
              </a:ext>
            </a:extLst>
          </p:cNvPr>
          <p:cNvSpPr/>
          <p:nvPr/>
        </p:nvSpPr>
        <p:spPr>
          <a:xfrm>
            <a:off x="7877577" y="1239095"/>
            <a:ext cx="3372118" cy="1084372"/>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rgbClr val="000000"/>
                </a:solidFill>
                <a:latin typeface="Consolas" panose="020B0609020204030204" pitchFamily="49" charset="0"/>
                <a:sym typeface="Wingdings" panose="05000000000000000000" pitchFamily="2" charset="2"/>
              </a:rPr>
              <a:t>只考虑</a:t>
            </a:r>
            <a:r>
              <a:rPr lang="zh-CN" altLang="en-US" dirty="0">
                <a:solidFill>
                  <a:srgbClr val="000000"/>
                </a:solidFill>
                <a:latin typeface="Consolas" panose="020B0609020204030204" pitchFamily="49" charset="0"/>
              </a:rPr>
              <a:t>中</a:t>
            </a:r>
            <a:r>
              <a:rPr lang="zh-CN" altLang="en-US" b="0" dirty="0">
                <a:solidFill>
                  <a:srgbClr val="000000"/>
                </a:solidFill>
                <a:effectLst/>
                <a:latin typeface="Consolas" panose="020B0609020204030204" pitchFamily="49" charset="0"/>
              </a:rPr>
              <a:t>国的</a:t>
            </a:r>
            <a:r>
              <a:rPr lang="en-US" altLang="zh-CN" b="0" dirty="0">
                <a:solidFill>
                  <a:srgbClr val="000000"/>
                </a:solidFill>
                <a:effectLst/>
                <a:latin typeface="Consolas" panose="020B0609020204030204" pitchFamily="49" charset="0"/>
              </a:rPr>
              <a:t>Log GDP per capita, Social </a:t>
            </a:r>
            <a:r>
              <a:rPr lang="en-US" altLang="zh-CN" b="0" dirty="0" err="1">
                <a:solidFill>
                  <a:srgbClr val="000000"/>
                </a:solidFill>
                <a:effectLst/>
                <a:latin typeface="Consolas" panose="020B0609020204030204" pitchFamily="49" charset="0"/>
              </a:rPr>
              <a:t>support,Generosity</a:t>
            </a:r>
            <a:r>
              <a:rPr lang="zh-CN" altLang="en-US" b="0" dirty="0">
                <a:solidFill>
                  <a:srgbClr val="000000"/>
                </a:solidFill>
                <a:effectLst/>
                <a:latin typeface="Consolas" panose="020B0609020204030204" pitchFamily="49" charset="0"/>
              </a:rPr>
              <a:t> </a:t>
            </a:r>
          </a:p>
          <a:p>
            <a:pPr algn="ctr"/>
            <a:endParaRPr lang="zh-CN" altLang="en-US" b="1" dirty="0"/>
          </a:p>
        </p:txBody>
      </p:sp>
      <p:sp>
        <p:nvSpPr>
          <p:cNvPr id="15" name="流程图: 过程 14">
            <a:extLst>
              <a:ext uri="{FF2B5EF4-FFF2-40B4-BE49-F238E27FC236}">
                <a16:creationId xmlns:a16="http://schemas.microsoft.com/office/drawing/2014/main" id="{1E03B7D1-BE4C-66FD-FA29-F0122D7C8A41}"/>
              </a:ext>
            </a:extLst>
          </p:cNvPr>
          <p:cNvSpPr/>
          <p:nvPr/>
        </p:nvSpPr>
        <p:spPr>
          <a:xfrm>
            <a:off x="7931239" y="2452256"/>
            <a:ext cx="3846490" cy="1043189"/>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solidFill>
                  <a:srgbClr val="FF0000"/>
                </a:solidFill>
                <a:sym typeface="Wingdings" panose="05000000000000000000" pitchFamily="2" charset="2"/>
              </a:rPr>
              <a:t>提升潜力值</a:t>
            </a:r>
            <a:endParaRPr lang="en-US" altLang="zh-CN" dirty="0">
              <a:solidFill>
                <a:srgbClr val="FF0000"/>
              </a:solidFill>
              <a:sym typeface="Wingdings" panose="05000000000000000000" pitchFamily="2" charset="2"/>
            </a:endParaRPr>
          </a:p>
          <a:p>
            <a:r>
              <a:rPr lang="en-US" altLang="zh-CN" b="0" dirty="0">
                <a:solidFill>
                  <a:srgbClr val="000000"/>
                </a:solidFill>
                <a:effectLst/>
                <a:latin typeface="Consolas" panose="020B0609020204030204" pitchFamily="49" charset="0"/>
              </a:rPr>
              <a:t>Log GDP per capita</a:t>
            </a:r>
            <a:r>
              <a:rPr lang="en-US" altLang="zh-CN" dirty="0">
                <a:solidFill>
                  <a:srgbClr val="000000"/>
                </a:solidFill>
                <a:latin typeface="Consolas" panose="020B0609020204030204" pitchFamily="49" charset="0"/>
              </a:rPr>
              <a:t>:</a:t>
            </a:r>
            <a:r>
              <a:rPr lang="en-US" altLang="zh-CN" b="0" i="0" dirty="0">
                <a:solidFill>
                  <a:srgbClr val="000000"/>
                </a:solidFill>
                <a:effectLst/>
                <a:latin typeface="Consolas" panose="020B0609020204030204" pitchFamily="49" charset="0"/>
              </a:rPr>
              <a:t>0.070427</a:t>
            </a:r>
          </a:p>
          <a:p>
            <a:r>
              <a:rPr lang="en-US" altLang="zh-CN" b="0" dirty="0">
                <a:solidFill>
                  <a:srgbClr val="000000"/>
                </a:solidFill>
                <a:effectLst/>
                <a:latin typeface="Consolas" panose="020B0609020204030204" pitchFamily="49" charset="0"/>
              </a:rPr>
              <a:t>Social support:</a:t>
            </a:r>
            <a:r>
              <a:rPr lang="en-US" altLang="zh-CN" b="0" i="0" dirty="0">
                <a:solidFill>
                  <a:srgbClr val="000000"/>
                </a:solidFill>
                <a:effectLst/>
                <a:latin typeface="Consolas" panose="020B0609020204030204" pitchFamily="49" charset="0"/>
              </a:rPr>
              <a:t>0.022383</a:t>
            </a:r>
          </a:p>
          <a:p>
            <a:r>
              <a:rPr lang="en-US" altLang="zh-CN" b="0" dirty="0">
                <a:solidFill>
                  <a:srgbClr val="000000"/>
                </a:solidFill>
                <a:effectLst/>
                <a:latin typeface="Consolas" panose="020B0609020204030204" pitchFamily="49" charset="0"/>
              </a:rPr>
              <a:t>Generosity:</a:t>
            </a:r>
            <a:r>
              <a:rPr lang="en-US" altLang="zh-CN" b="0" i="0" dirty="0">
                <a:solidFill>
                  <a:srgbClr val="000000"/>
                </a:solidFill>
                <a:effectLst/>
                <a:latin typeface="Consolas" panose="020B0609020204030204" pitchFamily="49" charset="0"/>
              </a:rPr>
              <a:t>0.158677</a:t>
            </a:r>
            <a:endParaRPr lang="en-US" altLang="zh-CN" dirty="0">
              <a:solidFill>
                <a:srgbClr val="FF0000"/>
              </a:solidFill>
              <a:sym typeface="Wingdings" panose="05000000000000000000" pitchFamily="2" charset="2"/>
            </a:endParaRPr>
          </a:p>
        </p:txBody>
      </p:sp>
      <p:sp>
        <p:nvSpPr>
          <p:cNvPr id="16" name="流程图: 过程 15">
            <a:extLst>
              <a:ext uri="{FF2B5EF4-FFF2-40B4-BE49-F238E27FC236}">
                <a16:creationId xmlns:a16="http://schemas.microsoft.com/office/drawing/2014/main" id="{E2CC88F9-64AF-E91C-6C21-22BE3CDC9581}"/>
              </a:ext>
            </a:extLst>
          </p:cNvPr>
          <p:cNvSpPr/>
          <p:nvPr/>
        </p:nvSpPr>
        <p:spPr>
          <a:xfrm>
            <a:off x="7877577" y="3624235"/>
            <a:ext cx="3926981" cy="154582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solidFill>
                  <a:srgbClr val="FF0000"/>
                </a:solidFill>
                <a:sym typeface="Wingdings" panose="05000000000000000000" pitchFamily="2" charset="2"/>
              </a:rPr>
              <a:t>加权潜力值</a:t>
            </a:r>
            <a:r>
              <a:rPr lang="en-US" altLang="zh-CN" dirty="0">
                <a:solidFill>
                  <a:srgbClr val="FF0000"/>
                </a:solidFill>
                <a:sym typeface="Wingdings" panose="05000000000000000000" pitchFamily="2" charset="2"/>
              </a:rPr>
              <a:t> </a:t>
            </a:r>
          </a:p>
          <a:p>
            <a:pPr algn="ctr"/>
            <a:r>
              <a:rPr lang="en-US" altLang="zh-CN" b="0" dirty="0">
                <a:solidFill>
                  <a:srgbClr val="000000"/>
                </a:solidFill>
                <a:effectLst/>
                <a:latin typeface="Consolas" panose="020B0609020204030204" pitchFamily="49" charset="0"/>
              </a:rPr>
              <a:t>Log GDP per capita:</a:t>
            </a:r>
            <a:r>
              <a:rPr lang="en-US" altLang="zh-CN" b="0" i="0" dirty="0">
                <a:solidFill>
                  <a:srgbClr val="000000"/>
                </a:solidFill>
                <a:effectLst/>
                <a:latin typeface="Consolas" panose="020B0609020204030204" pitchFamily="49" charset="0"/>
              </a:rPr>
              <a:t>0.0239451</a:t>
            </a:r>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Social support:</a:t>
            </a:r>
            <a:r>
              <a:rPr lang="en-US" altLang="zh-CN" b="0" i="0" dirty="0">
                <a:solidFill>
                  <a:srgbClr val="000000"/>
                </a:solidFill>
                <a:effectLst/>
                <a:latin typeface="Consolas" panose="020B0609020204030204" pitchFamily="49" charset="0"/>
              </a:rPr>
              <a:t>0.0470043</a:t>
            </a:r>
          </a:p>
          <a:p>
            <a:r>
              <a:rPr lang="en-US" altLang="zh-CN" b="0" dirty="0">
                <a:solidFill>
                  <a:srgbClr val="000000"/>
                </a:solidFill>
                <a:effectLst/>
                <a:latin typeface="Consolas" panose="020B0609020204030204" pitchFamily="49" charset="0"/>
              </a:rPr>
              <a:t>Generosity:</a:t>
            </a:r>
            <a:r>
              <a:rPr lang="en-US" altLang="zh-CN" b="0" i="0" dirty="0">
                <a:solidFill>
                  <a:srgbClr val="000000"/>
                </a:solidFill>
                <a:effectLst/>
                <a:latin typeface="Consolas" panose="020B0609020204030204" pitchFamily="49" charset="0"/>
              </a:rPr>
              <a:t>0(</a:t>
            </a:r>
            <a:r>
              <a:rPr lang="zh-CN" altLang="en-US" b="0" i="0" dirty="0">
                <a:solidFill>
                  <a:srgbClr val="000000"/>
                </a:solidFill>
                <a:effectLst/>
                <a:latin typeface="Consolas" panose="020B0609020204030204" pitchFamily="49" charset="0"/>
              </a:rPr>
              <a:t>因为线性模型里没考虑这个因素，其权重为</a:t>
            </a:r>
            <a:r>
              <a:rPr lang="en-US" altLang="zh-CN" b="0" i="0" dirty="0">
                <a:solidFill>
                  <a:srgbClr val="000000"/>
                </a:solidFill>
                <a:effectLst/>
                <a:latin typeface="Consolas" panose="020B0609020204030204" pitchFamily="49" charset="0"/>
              </a:rPr>
              <a:t>0)</a:t>
            </a:r>
            <a:endParaRPr lang="en-US" altLang="zh-CN" dirty="0">
              <a:solidFill>
                <a:srgbClr val="FF0000"/>
              </a:solidFill>
              <a:sym typeface="Wingdings" panose="05000000000000000000" pitchFamily="2" charset="2"/>
            </a:endParaRPr>
          </a:p>
          <a:p>
            <a:pPr algn="ctr"/>
            <a:endParaRPr lang="zh-CN" altLang="en-US" dirty="0"/>
          </a:p>
        </p:txBody>
      </p:sp>
      <p:sp>
        <p:nvSpPr>
          <p:cNvPr id="18" name="文本框 17">
            <a:extLst>
              <a:ext uri="{FF2B5EF4-FFF2-40B4-BE49-F238E27FC236}">
                <a16:creationId xmlns:a16="http://schemas.microsoft.com/office/drawing/2014/main" id="{4B451E8A-4871-3D87-4047-DCD8E0346D9B}"/>
              </a:ext>
            </a:extLst>
          </p:cNvPr>
          <p:cNvSpPr txBox="1"/>
          <p:nvPr/>
        </p:nvSpPr>
        <p:spPr>
          <a:xfrm>
            <a:off x="4423891" y="831789"/>
            <a:ext cx="2427668" cy="369332"/>
          </a:xfrm>
          <a:prstGeom prst="rect">
            <a:avLst/>
          </a:prstGeom>
          <a:noFill/>
        </p:spPr>
        <p:txBody>
          <a:bodyPr wrap="square" rtlCol="0">
            <a:spAutoFit/>
          </a:bodyPr>
          <a:lstStyle/>
          <a:p>
            <a:r>
              <a:rPr lang="zh-CN" altLang="en-US" b="1" dirty="0"/>
              <a:t>简化处理方法：</a:t>
            </a:r>
          </a:p>
        </p:txBody>
      </p:sp>
      <p:cxnSp>
        <p:nvCxnSpPr>
          <p:cNvPr id="20" name="直接箭头连接符 19">
            <a:extLst>
              <a:ext uri="{FF2B5EF4-FFF2-40B4-BE49-F238E27FC236}">
                <a16:creationId xmlns:a16="http://schemas.microsoft.com/office/drawing/2014/main" id="{084DD625-C513-D383-204D-BC589ED8BCB1}"/>
              </a:ext>
            </a:extLst>
          </p:cNvPr>
          <p:cNvCxnSpPr>
            <a:stCxn id="4" idx="3"/>
            <a:endCxn id="5" idx="1"/>
          </p:cNvCxnSpPr>
          <p:nvPr/>
        </p:nvCxnSpPr>
        <p:spPr>
          <a:xfrm>
            <a:off x="2833351" y="1812578"/>
            <a:ext cx="117841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F0F549C1-EF6B-E431-945D-94900EE8F696}"/>
              </a:ext>
            </a:extLst>
          </p:cNvPr>
          <p:cNvCxnSpPr/>
          <p:nvPr/>
        </p:nvCxnSpPr>
        <p:spPr>
          <a:xfrm>
            <a:off x="6699160" y="1812577"/>
            <a:ext cx="117841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1E51D50F-7114-9CEF-5B3C-6A6B1E87AFCD}"/>
              </a:ext>
            </a:extLst>
          </p:cNvPr>
          <p:cNvCxnSpPr/>
          <p:nvPr/>
        </p:nvCxnSpPr>
        <p:spPr>
          <a:xfrm>
            <a:off x="2833351" y="2930357"/>
            <a:ext cx="117841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BA715B71-C5A1-8BA0-D226-0EF613C53332}"/>
              </a:ext>
            </a:extLst>
          </p:cNvPr>
          <p:cNvCxnSpPr/>
          <p:nvPr/>
        </p:nvCxnSpPr>
        <p:spPr>
          <a:xfrm>
            <a:off x="6764628" y="2937746"/>
            <a:ext cx="117841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BD744E24-4EBC-F95F-73F6-A4C30A7F1443}"/>
              </a:ext>
            </a:extLst>
          </p:cNvPr>
          <p:cNvCxnSpPr>
            <a:cxnSpLocks/>
          </p:cNvCxnSpPr>
          <p:nvPr/>
        </p:nvCxnSpPr>
        <p:spPr>
          <a:xfrm>
            <a:off x="3213278" y="4264778"/>
            <a:ext cx="37563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9702587B-30F0-931F-3532-699F089AB508}"/>
              </a:ext>
            </a:extLst>
          </p:cNvPr>
          <p:cNvCxnSpPr>
            <a:cxnSpLocks/>
            <a:stCxn id="12" idx="3"/>
          </p:cNvCxnSpPr>
          <p:nvPr/>
        </p:nvCxnSpPr>
        <p:spPr>
          <a:xfrm>
            <a:off x="7353837" y="4252711"/>
            <a:ext cx="577402" cy="120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167A3CBC-6A33-2124-6830-E258BC158D5C}"/>
              </a:ext>
            </a:extLst>
          </p:cNvPr>
          <p:cNvCxnSpPr>
            <a:cxnSpLocks/>
          </p:cNvCxnSpPr>
          <p:nvPr/>
        </p:nvCxnSpPr>
        <p:spPr>
          <a:xfrm>
            <a:off x="9908145" y="5157989"/>
            <a:ext cx="0" cy="334851"/>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A138E9E2-30A4-626A-AD12-912F39EBD434}"/>
              </a:ext>
            </a:extLst>
          </p:cNvPr>
          <p:cNvSpPr txBox="1"/>
          <p:nvPr/>
        </p:nvSpPr>
        <p:spPr>
          <a:xfrm>
            <a:off x="7642538" y="5434885"/>
            <a:ext cx="4095481" cy="1661993"/>
          </a:xfrm>
          <a:prstGeom prst="rect">
            <a:avLst/>
          </a:prstGeom>
          <a:noFill/>
        </p:spPr>
        <p:txBody>
          <a:bodyPr wrap="square" rtlCol="0">
            <a:spAutoFit/>
          </a:bodyPr>
          <a:lstStyle/>
          <a:p>
            <a:r>
              <a:rPr lang="zh-CN" altLang="en-US" sz="2800" b="0" dirty="0">
                <a:solidFill>
                  <a:srgbClr val="000000"/>
                </a:solidFill>
                <a:effectLst/>
                <a:highlight>
                  <a:srgbClr val="FFFF00"/>
                </a:highlight>
                <a:latin typeface="Consolas" panose="020B0609020204030204" pitchFamily="49" charset="0"/>
              </a:rPr>
              <a:t>中国最容易通过提升</a:t>
            </a:r>
            <a:r>
              <a:rPr lang="en-US" altLang="zh-CN" sz="2800" b="0" dirty="0">
                <a:solidFill>
                  <a:srgbClr val="000000"/>
                </a:solidFill>
                <a:effectLst/>
                <a:highlight>
                  <a:srgbClr val="FFFF00"/>
                </a:highlight>
                <a:latin typeface="Consolas" panose="020B0609020204030204" pitchFamily="49" charset="0"/>
              </a:rPr>
              <a:t>Social support</a:t>
            </a:r>
            <a:r>
              <a:rPr lang="zh-CN" altLang="en-US" sz="2800" b="0" dirty="0">
                <a:solidFill>
                  <a:srgbClr val="000000"/>
                </a:solidFill>
                <a:effectLst/>
                <a:highlight>
                  <a:srgbClr val="FFFF00"/>
                </a:highlight>
                <a:latin typeface="Consolas" panose="020B0609020204030204" pitchFamily="49" charset="0"/>
              </a:rPr>
              <a:t>值来提升整体幸福度</a:t>
            </a:r>
          </a:p>
          <a:p>
            <a:endParaRPr lang="zh-CN" altLang="en-US" dirty="0"/>
          </a:p>
        </p:txBody>
      </p:sp>
      <p:sp>
        <p:nvSpPr>
          <p:cNvPr id="37" name="文本框 36">
            <a:extLst>
              <a:ext uri="{FF2B5EF4-FFF2-40B4-BE49-F238E27FC236}">
                <a16:creationId xmlns:a16="http://schemas.microsoft.com/office/drawing/2014/main" id="{C1A59670-2246-F528-7850-CC40DA71D600}"/>
              </a:ext>
            </a:extLst>
          </p:cNvPr>
          <p:cNvSpPr txBox="1"/>
          <p:nvPr/>
        </p:nvSpPr>
        <p:spPr>
          <a:xfrm>
            <a:off x="8407757" y="869763"/>
            <a:ext cx="2427668" cy="369332"/>
          </a:xfrm>
          <a:prstGeom prst="rect">
            <a:avLst/>
          </a:prstGeom>
          <a:noFill/>
        </p:spPr>
        <p:txBody>
          <a:bodyPr wrap="square" rtlCol="0">
            <a:spAutoFit/>
          </a:bodyPr>
          <a:lstStyle/>
          <a:p>
            <a:r>
              <a:rPr lang="zh-CN" altLang="en-US" b="1" dirty="0"/>
              <a:t>具体处理：</a:t>
            </a:r>
          </a:p>
        </p:txBody>
      </p:sp>
    </p:spTree>
    <p:extLst>
      <p:ext uri="{BB962C8B-B14F-4D97-AF65-F5344CB8AC3E}">
        <p14:creationId xmlns:p14="http://schemas.microsoft.com/office/powerpoint/2010/main" val="1815369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2D41B0-17FD-FCCC-859A-0757F86E53CA}"/>
              </a:ext>
            </a:extLst>
          </p:cNvPr>
          <p:cNvSpPr>
            <a:spLocks noGrp="1"/>
          </p:cNvSpPr>
          <p:nvPr>
            <p:ph type="title"/>
          </p:nvPr>
        </p:nvSpPr>
        <p:spPr>
          <a:xfrm>
            <a:off x="-82639" y="0"/>
            <a:ext cx="3662966" cy="510638"/>
          </a:xfrm>
        </p:spPr>
        <p:txBody>
          <a:bodyPr>
            <a:normAutofit fontScale="90000"/>
          </a:bodyPr>
          <a:lstStyle/>
          <a:p>
            <a:pPr marL="571500" indent="-571500">
              <a:buClr>
                <a:srgbClr val="FF6699"/>
              </a:buClr>
              <a:buFont typeface="Wingdings" panose="05000000000000000000" pitchFamily="2" charset="2"/>
              <a:buChar char="u"/>
            </a:pPr>
            <a:r>
              <a:rPr lang="zh-CN" altLang="en-US" dirty="0"/>
              <a:t>数据可视化</a:t>
            </a:r>
          </a:p>
        </p:txBody>
      </p:sp>
      <p:pic>
        <p:nvPicPr>
          <p:cNvPr id="4" name="图片 3">
            <a:extLst>
              <a:ext uri="{FF2B5EF4-FFF2-40B4-BE49-F238E27FC236}">
                <a16:creationId xmlns:a16="http://schemas.microsoft.com/office/drawing/2014/main" id="{58DD5BA9-A41D-0874-30FF-63F0441CB431}"/>
              </a:ext>
            </a:extLst>
          </p:cNvPr>
          <p:cNvPicPr>
            <a:picLocks noChangeAspect="1"/>
          </p:cNvPicPr>
          <p:nvPr/>
        </p:nvPicPr>
        <p:blipFill>
          <a:blip r:embed="rId2"/>
          <a:stretch>
            <a:fillRect/>
          </a:stretch>
        </p:blipFill>
        <p:spPr>
          <a:xfrm>
            <a:off x="-82639" y="977368"/>
            <a:ext cx="12192000" cy="5784041"/>
          </a:xfrm>
          <a:prstGeom prst="rect">
            <a:avLst/>
          </a:prstGeom>
        </p:spPr>
      </p:pic>
    </p:spTree>
    <p:extLst>
      <p:ext uri="{BB962C8B-B14F-4D97-AF65-F5344CB8AC3E}">
        <p14:creationId xmlns:p14="http://schemas.microsoft.com/office/powerpoint/2010/main" val="251512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9E8386C-6A08-61F0-931E-600CD3DB45CB}"/>
              </a:ext>
            </a:extLst>
          </p:cNvPr>
          <p:cNvSpPr txBox="1"/>
          <p:nvPr/>
        </p:nvSpPr>
        <p:spPr>
          <a:xfrm>
            <a:off x="289775" y="2376152"/>
            <a:ext cx="11610304" cy="3785652"/>
          </a:xfrm>
          <a:prstGeom prst="rect">
            <a:avLst/>
          </a:prstGeom>
          <a:noFill/>
        </p:spPr>
        <p:txBody>
          <a:bodyPr wrap="square" rtlCol="0">
            <a:spAutoFit/>
          </a:bodyPr>
          <a:lstStyle/>
          <a:p>
            <a:r>
              <a:rPr lang="en-US" altLang="zh-CN" sz="2400" dirty="0"/>
              <a:t>1. </a:t>
            </a:r>
            <a:r>
              <a:rPr lang="zh-CN" altLang="en-US" sz="2400" dirty="0"/>
              <a:t>可以看出北欧的幸福度最高，欧洲，北美洲，大洋洲的幸福度普遍很高。结合这些地区状况，我们可以推断其幸福度很高可能与其良好的社会福利与社会保障，较高的人均收入水平相关。</a:t>
            </a:r>
          </a:p>
          <a:p>
            <a:r>
              <a:rPr lang="en-US" altLang="zh-CN" sz="2400" dirty="0"/>
              <a:t>2. </a:t>
            </a:r>
            <a:r>
              <a:rPr lang="zh-CN" altLang="en-US" sz="2400" dirty="0"/>
              <a:t>西亚尤其是阿富汗、南亚，非洲地区的幸福度普遍很低。结合地理知识，这些可能与其落后的经济水平，社会各方面发展水平相关，而西亚部分地区还存在战乱，这可能也是影响其幸福度的重要因素。</a:t>
            </a:r>
          </a:p>
          <a:p>
            <a:r>
              <a:rPr lang="en-US" altLang="zh-CN" sz="2400" dirty="0"/>
              <a:t>3. </a:t>
            </a:r>
            <a:r>
              <a:rPr lang="zh-CN" altLang="en-US" sz="2400" dirty="0"/>
              <a:t>西亚的阿拉伯半岛地区，非洲的好望角地区幸福度比其周围普遍偏低的幸福度高出不少，因为西亚的阿拉伯地区盛产石油，而非洲的好望角地区是重要的航道结点。</a:t>
            </a:r>
          </a:p>
          <a:p>
            <a:r>
              <a:rPr lang="en-US" altLang="zh-CN" sz="2400" dirty="0"/>
              <a:t>4. </a:t>
            </a:r>
            <a:r>
              <a:rPr lang="zh-CN" altLang="en-US" sz="2400" dirty="0"/>
              <a:t>中亚，东亚，北亚，东南亚，以及南美洲幸福度良好。</a:t>
            </a:r>
          </a:p>
          <a:p>
            <a:r>
              <a:rPr lang="en-US" altLang="zh-CN" sz="2400" dirty="0"/>
              <a:t>5. </a:t>
            </a:r>
            <a:r>
              <a:rPr lang="zh-CN" altLang="en-US" sz="2400" dirty="0"/>
              <a:t>芬兰是</a:t>
            </a:r>
            <a:r>
              <a:rPr lang="en-US" altLang="zh-CN" sz="2400" dirty="0"/>
              <a:t>2021</a:t>
            </a:r>
            <a:r>
              <a:rPr lang="zh-CN" altLang="en-US" sz="2400" dirty="0"/>
              <a:t>年最幸福的国家，而阿富汗是</a:t>
            </a:r>
            <a:r>
              <a:rPr lang="en-US" altLang="zh-CN" sz="2400" dirty="0"/>
              <a:t>2021</a:t>
            </a:r>
            <a:r>
              <a:rPr lang="zh-CN" altLang="en-US" sz="2400" dirty="0"/>
              <a:t>年最不幸福的国家。</a:t>
            </a:r>
          </a:p>
        </p:txBody>
      </p:sp>
      <p:sp>
        <p:nvSpPr>
          <p:cNvPr id="6" name="文本框 5">
            <a:extLst>
              <a:ext uri="{FF2B5EF4-FFF2-40B4-BE49-F238E27FC236}">
                <a16:creationId xmlns:a16="http://schemas.microsoft.com/office/drawing/2014/main" id="{478F49D4-B2AE-5A03-B471-7F58CDAB9A96}"/>
              </a:ext>
            </a:extLst>
          </p:cNvPr>
          <p:cNvSpPr txBox="1"/>
          <p:nvPr/>
        </p:nvSpPr>
        <p:spPr>
          <a:xfrm>
            <a:off x="502276" y="1281447"/>
            <a:ext cx="6510271" cy="584775"/>
          </a:xfrm>
          <a:prstGeom prst="rect">
            <a:avLst/>
          </a:prstGeom>
          <a:noFill/>
        </p:spPr>
        <p:txBody>
          <a:bodyPr wrap="square" rtlCol="0">
            <a:spAutoFit/>
          </a:bodyPr>
          <a:lstStyle/>
          <a:p>
            <a:r>
              <a:rPr lang="zh-CN" altLang="en-US" sz="3200" b="1" dirty="0"/>
              <a:t>对</a:t>
            </a:r>
            <a:r>
              <a:rPr lang="en-US" altLang="zh-CN" sz="3200" b="1" dirty="0"/>
              <a:t>2021</a:t>
            </a:r>
            <a:r>
              <a:rPr lang="zh-CN" altLang="en-US" sz="3200" b="1" dirty="0"/>
              <a:t>世界幸福度地图的分析</a:t>
            </a:r>
          </a:p>
        </p:txBody>
      </p:sp>
    </p:spTree>
    <p:extLst>
      <p:ext uri="{BB962C8B-B14F-4D97-AF65-F5344CB8AC3E}">
        <p14:creationId xmlns:p14="http://schemas.microsoft.com/office/powerpoint/2010/main" val="4216534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A1BDC06-78B4-B308-A1F6-400C8B37C095}"/>
              </a:ext>
            </a:extLst>
          </p:cNvPr>
          <p:cNvPicPr>
            <a:picLocks noChangeAspect="1"/>
          </p:cNvPicPr>
          <p:nvPr/>
        </p:nvPicPr>
        <p:blipFill>
          <a:blip r:embed="rId2"/>
          <a:stretch>
            <a:fillRect/>
          </a:stretch>
        </p:blipFill>
        <p:spPr>
          <a:xfrm>
            <a:off x="757424" y="-103031"/>
            <a:ext cx="10483967" cy="6858000"/>
          </a:xfrm>
          <a:prstGeom prst="rect">
            <a:avLst/>
          </a:prstGeom>
        </p:spPr>
      </p:pic>
    </p:spTree>
    <p:extLst>
      <p:ext uri="{BB962C8B-B14F-4D97-AF65-F5344CB8AC3E}">
        <p14:creationId xmlns:p14="http://schemas.microsoft.com/office/powerpoint/2010/main" val="3640827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6F50F46-F03E-2631-5B27-60DD67BE7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596" y="262004"/>
            <a:ext cx="10179810" cy="5980306"/>
          </a:xfrm>
          <a:prstGeom prst="rect">
            <a:avLst/>
          </a:prstGeom>
        </p:spPr>
      </p:pic>
    </p:spTree>
    <p:extLst>
      <p:ext uri="{BB962C8B-B14F-4D97-AF65-F5344CB8AC3E}">
        <p14:creationId xmlns:p14="http://schemas.microsoft.com/office/powerpoint/2010/main" val="3880120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41284DD-834B-1814-1586-1B0CE274C732}"/>
              </a:ext>
            </a:extLst>
          </p:cNvPr>
          <p:cNvSpPr txBox="1"/>
          <p:nvPr/>
        </p:nvSpPr>
        <p:spPr>
          <a:xfrm>
            <a:off x="901521" y="489397"/>
            <a:ext cx="10135673" cy="5170646"/>
          </a:xfrm>
          <a:prstGeom prst="rect">
            <a:avLst/>
          </a:prstGeom>
          <a:noFill/>
        </p:spPr>
        <p:txBody>
          <a:bodyPr wrap="square" rtlCol="0">
            <a:spAutoFit/>
          </a:bodyPr>
          <a:lstStyle/>
          <a:p>
            <a:pPr marL="285750" indent="-285750">
              <a:buFont typeface="Wingdings" panose="05000000000000000000" pitchFamily="2" charset="2"/>
              <a:buChar char="l"/>
            </a:pPr>
            <a:r>
              <a:rPr lang="zh-CN" altLang="en-US" sz="6600" dirty="0"/>
              <a:t>数据介绍</a:t>
            </a:r>
            <a:endParaRPr lang="en-US" altLang="zh-CN" sz="6600" dirty="0"/>
          </a:p>
          <a:p>
            <a:pPr marL="285750" indent="-285750">
              <a:buFont typeface="Wingdings" panose="05000000000000000000" pitchFamily="2" charset="2"/>
              <a:buChar char="l"/>
            </a:pPr>
            <a:r>
              <a:rPr lang="zh-CN" altLang="en-US" sz="6600" dirty="0"/>
              <a:t>数据清洗</a:t>
            </a:r>
            <a:endParaRPr lang="en-US" altLang="zh-CN" sz="6600" dirty="0"/>
          </a:p>
          <a:p>
            <a:pPr marL="285750" indent="-285750">
              <a:buFont typeface="Wingdings" panose="05000000000000000000" pitchFamily="2" charset="2"/>
              <a:buChar char="l"/>
            </a:pPr>
            <a:r>
              <a:rPr lang="zh-CN" altLang="en-US" sz="6600" dirty="0"/>
              <a:t>数据分析</a:t>
            </a:r>
            <a:endParaRPr lang="en-US" altLang="zh-CN" sz="6600" dirty="0"/>
          </a:p>
          <a:p>
            <a:pPr marL="285750" indent="-285750">
              <a:buFont typeface="Wingdings" panose="05000000000000000000" pitchFamily="2" charset="2"/>
              <a:buChar char="l"/>
            </a:pPr>
            <a:r>
              <a:rPr lang="zh-CN" altLang="en-US" sz="6600" dirty="0"/>
              <a:t>数据可视化</a:t>
            </a:r>
            <a:endParaRPr lang="en-US" altLang="zh-CN" sz="6600" dirty="0"/>
          </a:p>
          <a:p>
            <a:endParaRPr lang="en-US" altLang="zh-CN" sz="6600" dirty="0"/>
          </a:p>
        </p:txBody>
      </p:sp>
    </p:spTree>
    <p:extLst>
      <p:ext uri="{BB962C8B-B14F-4D97-AF65-F5344CB8AC3E}">
        <p14:creationId xmlns:p14="http://schemas.microsoft.com/office/powerpoint/2010/main" val="2646956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2215E8-C9B1-E9D0-38D8-45D14B4410B4}"/>
              </a:ext>
            </a:extLst>
          </p:cNvPr>
          <p:cNvSpPr>
            <a:spLocks noGrp="1"/>
          </p:cNvSpPr>
          <p:nvPr>
            <p:ph type="title"/>
          </p:nvPr>
        </p:nvSpPr>
        <p:spPr/>
        <p:txBody>
          <a:bodyPr/>
          <a:lstStyle/>
          <a:p>
            <a:pPr marL="571500" indent="-571500">
              <a:buClr>
                <a:srgbClr val="FF6699"/>
              </a:buClr>
              <a:buFont typeface="Wingdings" panose="05000000000000000000" pitchFamily="2" charset="2"/>
              <a:buChar char="u"/>
            </a:pPr>
            <a:r>
              <a:rPr lang="zh-CN" altLang="en-US" b="1" dirty="0"/>
              <a:t>一</a:t>
            </a:r>
            <a:r>
              <a:rPr lang="en-US" altLang="zh-CN" b="1" dirty="0"/>
              <a:t>.</a:t>
            </a:r>
            <a:r>
              <a:rPr lang="zh-CN" altLang="en-US" b="1" dirty="0"/>
              <a:t>数据介绍</a:t>
            </a:r>
          </a:p>
        </p:txBody>
      </p:sp>
      <p:sp>
        <p:nvSpPr>
          <p:cNvPr id="6" name="文本框 5">
            <a:extLst>
              <a:ext uri="{FF2B5EF4-FFF2-40B4-BE49-F238E27FC236}">
                <a16:creationId xmlns:a16="http://schemas.microsoft.com/office/drawing/2014/main" id="{10AB50BE-AD3B-B69A-412D-F929117047FD}"/>
              </a:ext>
            </a:extLst>
          </p:cNvPr>
          <p:cNvSpPr txBox="1"/>
          <p:nvPr/>
        </p:nvSpPr>
        <p:spPr>
          <a:xfrm>
            <a:off x="838200" y="1584100"/>
            <a:ext cx="5913160" cy="5262979"/>
          </a:xfrm>
          <a:prstGeom prst="rect">
            <a:avLst/>
          </a:prstGeom>
          <a:noFill/>
        </p:spPr>
        <p:txBody>
          <a:bodyPr wrap="square" rtlCol="0">
            <a:spAutoFit/>
          </a:bodyPr>
          <a:lstStyle/>
          <a:p>
            <a:r>
              <a:rPr lang="zh-CN" altLang="en-US" sz="2400" dirty="0">
                <a:highlight>
                  <a:srgbClr val="FFFF00"/>
                </a:highlight>
              </a:rPr>
              <a:t>世界幸福报告</a:t>
            </a:r>
            <a:r>
              <a:rPr lang="zh-CN" altLang="en-US" sz="2400" dirty="0"/>
              <a:t>（英语：</a:t>
            </a:r>
            <a:r>
              <a:rPr lang="en-US" altLang="zh-CN" sz="2400" dirty="0"/>
              <a:t>World Happiness Report</a:t>
            </a:r>
            <a:r>
              <a:rPr lang="zh-CN" altLang="en-US" sz="2400" dirty="0"/>
              <a:t>）是联合国</a:t>
            </a:r>
            <a:r>
              <a:rPr lang="zh-CN" altLang="en-US" sz="2400" b="0" i="0" dirty="0">
                <a:solidFill>
                  <a:srgbClr val="333333"/>
                </a:solidFill>
                <a:effectLst/>
                <a:latin typeface="PingFang SC"/>
              </a:rPr>
              <a:t>为衡量各国幸福感而每年发表的国际调查，该报告</a:t>
            </a:r>
            <a:r>
              <a:rPr lang="zh-CN" altLang="en-US" sz="2400" dirty="0"/>
              <a:t>从</a:t>
            </a:r>
            <a:r>
              <a:rPr lang="en-US" altLang="zh-CN" sz="2400" dirty="0"/>
              <a:t>2012</a:t>
            </a:r>
            <a:r>
              <a:rPr lang="zh-CN" altLang="en-US" sz="2400" dirty="0"/>
              <a:t>年起发布，每年一期，在全世界范围内得到广泛认可。它</a:t>
            </a:r>
            <a:r>
              <a:rPr lang="zh-CN" altLang="en-US" sz="2400" b="0" i="0" dirty="0">
                <a:solidFill>
                  <a:srgbClr val="333333"/>
                </a:solidFill>
                <a:effectLst/>
                <a:latin typeface="PingFang SC"/>
              </a:rPr>
              <a:t>采用民调机构</a:t>
            </a:r>
            <a:r>
              <a:rPr lang="en-US" altLang="zh-CN" sz="2400" b="0" i="0" dirty="0">
                <a:solidFill>
                  <a:srgbClr val="333333"/>
                </a:solidFill>
                <a:effectLst/>
                <a:latin typeface="PingFang SC"/>
              </a:rPr>
              <a:t>Gallup</a:t>
            </a:r>
            <a:r>
              <a:rPr lang="zh-CN" altLang="en-US" sz="2400" b="0" i="0" dirty="0">
                <a:solidFill>
                  <a:srgbClr val="333333"/>
                </a:solidFill>
                <a:effectLst/>
                <a:latin typeface="PingFang SC"/>
              </a:rPr>
              <a:t>「盖洛普」调查</a:t>
            </a:r>
            <a:r>
              <a:rPr lang="en-US" altLang="zh-CN" sz="2400" b="0" i="0" dirty="0">
                <a:solidFill>
                  <a:srgbClr val="333333"/>
                </a:solidFill>
                <a:effectLst/>
                <a:latin typeface="PingFang SC"/>
              </a:rPr>
              <a:t>160</a:t>
            </a:r>
            <a:r>
              <a:rPr lang="zh-CN" altLang="en-US" sz="2400" b="0" i="0" dirty="0">
                <a:solidFill>
                  <a:srgbClr val="333333"/>
                </a:solidFill>
                <a:effectLst/>
                <a:latin typeface="PingFang SC"/>
              </a:rPr>
              <a:t>多个国家民众幸福感，以及人均</a:t>
            </a:r>
            <a:r>
              <a:rPr lang="en-US" altLang="zh-CN" sz="2400" b="0" i="0" dirty="0">
                <a:solidFill>
                  <a:srgbClr val="333333"/>
                </a:solidFill>
                <a:effectLst/>
                <a:latin typeface="PingFang SC"/>
              </a:rPr>
              <a:t>GDP</a:t>
            </a:r>
            <a:r>
              <a:rPr lang="zh-CN" altLang="en-US" sz="2400" b="0" i="0" dirty="0">
                <a:solidFill>
                  <a:srgbClr val="333333"/>
                </a:solidFill>
                <a:effectLst/>
                <a:latin typeface="PingFang SC"/>
              </a:rPr>
              <a:t>、社会支持、自由抉择程度、预期个人寿命、贪腐程度多项指标。</a:t>
            </a:r>
            <a:r>
              <a:rPr lang="en-US" altLang="zh-CN" sz="2400" b="0" i="0" dirty="0">
                <a:solidFill>
                  <a:srgbClr val="333333"/>
                </a:solidFill>
                <a:effectLst/>
                <a:latin typeface="PingFang SC"/>
              </a:rPr>
              <a:t> </a:t>
            </a:r>
            <a:endParaRPr lang="en-US" altLang="zh-CN" sz="2400" dirty="0"/>
          </a:p>
          <a:p>
            <a:r>
              <a:rPr lang="zh-CN" altLang="en-US" sz="2400" dirty="0">
                <a:highlight>
                  <a:srgbClr val="FFFF00"/>
                </a:highlight>
              </a:rPr>
              <a:t>调查最核心的部分是测量幸福度</a:t>
            </a:r>
            <a:r>
              <a:rPr lang="zh-CN" altLang="en-US" sz="2400" dirty="0"/>
              <a:t>，主要依赖于对</a:t>
            </a:r>
            <a:r>
              <a:rPr lang="en-US" altLang="zh-CN" sz="2400" dirty="0"/>
              <a:t>160</a:t>
            </a:r>
            <a:r>
              <a:rPr lang="zh-CN" altLang="en-US" sz="2400" dirty="0"/>
              <a:t>多个国家的</a:t>
            </a:r>
            <a:r>
              <a:rPr lang="en-US" altLang="zh-CN" sz="2400" dirty="0"/>
              <a:t>1000</a:t>
            </a:r>
            <a:r>
              <a:rPr lang="zh-CN" altLang="en-US" sz="2400" dirty="0"/>
              <a:t>多人提出一个简单的主观性问题：</a:t>
            </a:r>
            <a:r>
              <a:rPr lang="zh-CN" altLang="en-US" sz="2400" dirty="0">
                <a:highlight>
                  <a:srgbClr val="FFFF00"/>
                </a:highlight>
              </a:rPr>
              <a:t>“如果有一个从</a:t>
            </a:r>
            <a:r>
              <a:rPr lang="en-US" altLang="zh-CN" sz="2400" dirty="0">
                <a:highlight>
                  <a:srgbClr val="FFFF00"/>
                </a:highlight>
              </a:rPr>
              <a:t>0</a:t>
            </a:r>
            <a:r>
              <a:rPr lang="zh-CN" altLang="en-US" sz="2400" dirty="0">
                <a:highlight>
                  <a:srgbClr val="FFFF00"/>
                </a:highlight>
              </a:rPr>
              <a:t>分到</a:t>
            </a:r>
            <a:r>
              <a:rPr lang="en-US" altLang="zh-CN" sz="2400" dirty="0">
                <a:highlight>
                  <a:srgbClr val="FFFF00"/>
                </a:highlight>
              </a:rPr>
              <a:t>10</a:t>
            </a:r>
            <a:r>
              <a:rPr lang="zh-CN" altLang="en-US" sz="2400" dirty="0">
                <a:highlight>
                  <a:srgbClr val="FFFF00"/>
                </a:highlight>
              </a:rPr>
              <a:t>分的阶梯，顶层的</a:t>
            </a:r>
            <a:r>
              <a:rPr lang="en-US" altLang="zh-CN" sz="2400" dirty="0">
                <a:highlight>
                  <a:srgbClr val="FFFF00"/>
                </a:highlight>
              </a:rPr>
              <a:t>10</a:t>
            </a:r>
            <a:r>
              <a:rPr lang="zh-CN" altLang="en-US" sz="2400" dirty="0">
                <a:highlight>
                  <a:srgbClr val="FFFF00"/>
                </a:highlight>
              </a:rPr>
              <a:t>分代表你可能得到的最佳生活，底层的</a:t>
            </a:r>
            <a:r>
              <a:rPr lang="en-US" altLang="zh-CN" sz="2400" dirty="0">
                <a:highlight>
                  <a:srgbClr val="FFFF00"/>
                </a:highlight>
              </a:rPr>
              <a:t>0</a:t>
            </a:r>
            <a:r>
              <a:rPr lang="zh-CN" altLang="en-US" sz="2400" dirty="0">
                <a:highlight>
                  <a:srgbClr val="FFFF00"/>
                </a:highlight>
              </a:rPr>
              <a:t>分代表你可能得到的最差生活。你会给自己的生活打几分？</a:t>
            </a:r>
            <a:r>
              <a:rPr lang="en-US" altLang="zh-CN" sz="2400" dirty="0">
                <a:highlight>
                  <a:srgbClr val="FFFF00"/>
                </a:highlight>
              </a:rPr>
              <a:t>”</a:t>
            </a:r>
            <a:r>
              <a:rPr lang="zh-CN" altLang="en-US" sz="2400" dirty="0">
                <a:highlight>
                  <a:srgbClr val="FFFF00"/>
                </a:highlight>
              </a:rPr>
              <a:t>                              </a:t>
            </a:r>
          </a:p>
        </p:txBody>
      </p:sp>
      <p:pic>
        <p:nvPicPr>
          <p:cNvPr id="9" name="图片 8">
            <a:extLst>
              <a:ext uri="{FF2B5EF4-FFF2-40B4-BE49-F238E27FC236}">
                <a16:creationId xmlns:a16="http://schemas.microsoft.com/office/drawing/2014/main" id="{62111AC7-17EA-34B0-BCFA-454D334FB51A}"/>
              </a:ext>
            </a:extLst>
          </p:cNvPr>
          <p:cNvPicPr>
            <a:picLocks noChangeAspect="1"/>
          </p:cNvPicPr>
          <p:nvPr/>
        </p:nvPicPr>
        <p:blipFill>
          <a:blip r:embed="rId2"/>
          <a:stretch>
            <a:fillRect/>
          </a:stretch>
        </p:blipFill>
        <p:spPr>
          <a:xfrm>
            <a:off x="7129669" y="-118614"/>
            <a:ext cx="4602440" cy="6858000"/>
          </a:xfrm>
          <a:prstGeom prst="rect">
            <a:avLst/>
          </a:prstGeom>
        </p:spPr>
      </p:pic>
    </p:spTree>
    <p:extLst>
      <p:ext uri="{BB962C8B-B14F-4D97-AF65-F5344CB8AC3E}">
        <p14:creationId xmlns:p14="http://schemas.microsoft.com/office/powerpoint/2010/main" val="1987666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44281F5-313E-506F-FB44-82939E6F9217}"/>
              </a:ext>
            </a:extLst>
          </p:cNvPr>
          <p:cNvPicPr>
            <a:picLocks noChangeAspect="1"/>
          </p:cNvPicPr>
          <p:nvPr/>
        </p:nvPicPr>
        <p:blipFill>
          <a:blip r:embed="rId2"/>
          <a:stretch>
            <a:fillRect/>
          </a:stretch>
        </p:blipFill>
        <p:spPr>
          <a:xfrm>
            <a:off x="0" y="543915"/>
            <a:ext cx="12192000" cy="6259567"/>
          </a:xfrm>
          <a:prstGeom prst="rect">
            <a:avLst/>
          </a:prstGeom>
        </p:spPr>
      </p:pic>
    </p:spTree>
    <p:extLst>
      <p:ext uri="{BB962C8B-B14F-4D97-AF65-F5344CB8AC3E}">
        <p14:creationId xmlns:p14="http://schemas.microsoft.com/office/powerpoint/2010/main" val="750533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31CC35-5F24-1F75-E127-6B9D8B5ACD6C}"/>
              </a:ext>
            </a:extLst>
          </p:cNvPr>
          <p:cNvSpPr>
            <a:spLocks noGrp="1"/>
          </p:cNvSpPr>
          <p:nvPr>
            <p:ph type="title"/>
          </p:nvPr>
        </p:nvSpPr>
        <p:spPr>
          <a:xfrm>
            <a:off x="503350" y="367047"/>
            <a:ext cx="8473225" cy="618187"/>
          </a:xfrm>
        </p:spPr>
        <p:txBody>
          <a:bodyPr>
            <a:normAutofit fontScale="90000"/>
          </a:bodyPr>
          <a:lstStyle/>
          <a:p>
            <a:r>
              <a:rPr lang="en-US" altLang="zh-CN" b="1" dirty="0"/>
              <a:t>Statistical appendix </a:t>
            </a:r>
            <a:r>
              <a:rPr lang="zh-CN" altLang="en-US" b="1" dirty="0"/>
              <a:t>数据集解释</a:t>
            </a:r>
          </a:p>
        </p:txBody>
      </p:sp>
      <p:sp>
        <p:nvSpPr>
          <p:cNvPr id="3" name="文本框 2">
            <a:extLst>
              <a:ext uri="{FF2B5EF4-FFF2-40B4-BE49-F238E27FC236}">
                <a16:creationId xmlns:a16="http://schemas.microsoft.com/office/drawing/2014/main" id="{3A00062A-07F2-C8CE-CAB7-2AB853DF1BA3}"/>
              </a:ext>
            </a:extLst>
          </p:cNvPr>
          <p:cNvSpPr txBox="1"/>
          <p:nvPr/>
        </p:nvSpPr>
        <p:spPr>
          <a:xfrm>
            <a:off x="334851" y="985234"/>
            <a:ext cx="11526591" cy="5693866"/>
          </a:xfrm>
          <a:prstGeom prst="rect">
            <a:avLst/>
          </a:prstGeom>
          <a:noFill/>
        </p:spPr>
        <p:txBody>
          <a:bodyPr wrap="square" rtlCol="0">
            <a:spAutoFit/>
          </a:bodyPr>
          <a:lstStyle/>
          <a:p>
            <a:pPr algn="l"/>
            <a:r>
              <a:rPr lang="en-US" altLang="zh-CN" sz="2800" dirty="0">
                <a:solidFill>
                  <a:srgbClr val="FF0000"/>
                </a:solidFill>
                <a:latin typeface="CMR12"/>
              </a:rPr>
              <a:t>Life Ladder(</a:t>
            </a:r>
            <a:r>
              <a:rPr lang="zh-CN" altLang="en-US" sz="2800" dirty="0">
                <a:solidFill>
                  <a:srgbClr val="FF0000"/>
                </a:solidFill>
                <a:latin typeface="CMR12"/>
              </a:rPr>
              <a:t>幸福度</a:t>
            </a:r>
            <a:r>
              <a:rPr lang="en-US" altLang="zh-CN" sz="2800" dirty="0">
                <a:solidFill>
                  <a:srgbClr val="FF0000"/>
                </a:solidFill>
                <a:latin typeface="CMR12"/>
              </a:rPr>
              <a:t>):</a:t>
            </a:r>
          </a:p>
          <a:p>
            <a:pPr algn="l"/>
            <a:r>
              <a:rPr lang="zh-CN" altLang="en-US" sz="2400" dirty="0">
                <a:solidFill>
                  <a:srgbClr val="333333"/>
                </a:solidFill>
                <a:latin typeface="Helvetica Neue"/>
              </a:rPr>
              <a:t>测量方法：如</a:t>
            </a:r>
            <a:r>
              <a:rPr lang="zh-CN" altLang="en-US" sz="2400" b="0" i="0" dirty="0">
                <a:solidFill>
                  <a:srgbClr val="333333"/>
                </a:solidFill>
                <a:effectLst/>
                <a:latin typeface="Helvetica Neue"/>
              </a:rPr>
              <a:t>果有一个从</a:t>
            </a:r>
            <a:r>
              <a:rPr lang="en-US" altLang="zh-CN" sz="2400" b="0" i="0" dirty="0">
                <a:solidFill>
                  <a:srgbClr val="333333"/>
                </a:solidFill>
                <a:effectLst/>
                <a:latin typeface="Helvetica Neue"/>
              </a:rPr>
              <a:t>0</a:t>
            </a:r>
            <a:r>
              <a:rPr lang="zh-CN" altLang="en-US" sz="2400" b="0" i="0" dirty="0">
                <a:solidFill>
                  <a:srgbClr val="333333"/>
                </a:solidFill>
                <a:effectLst/>
                <a:latin typeface="Helvetica Neue"/>
              </a:rPr>
              <a:t>分到</a:t>
            </a:r>
            <a:r>
              <a:rPr lang="en-US" altLang="zh-CN" sz="2400" b="0" i="0" dirty="0">
                <a:solidFill>
                  <a:srgbClr val="333333"/>
                </a:solidFill>
                <a:effectLst/>
                <a:latin typeface="Helvetica Neue"/>
              </a:rPr>
              <a:t>10</a:t>
            </a:r>
            <a:r>
              <a:rPr lang="zh-CN" altLang="en-US" sz="2400" b="0" i="0" dirty="0">
                <a:solidFill>
                  <a:srgbClr val="333333"/>
                </a:solidFill>
                <a:effectLst/>
                <a:latin typeface="Helvetica Neue"/>
              </a:rPr>
              <a:t>分的阶梯，顶层的</a:t>
            </a:r>
            <a:r>
              <a:rPr lang="en-US" altLang="zh-CN" sz="2400" b="0" i="0" dirty="0">
                <a:solidFill>
                  <a:srgbClr val="333333"/>
                </a:solidFill>
                <a:effectLst/>
                <a:latin typeface="Helvetica Neue"/>
              </a:rPr>
              <a:t>10</a:t>
            </a:r>
            <a:r>
              <a:rPr lang="zh-CN" altLang="en-US" sz="2400" b="0" i="0" dirty="0">
                <a:solidFill>
                  <a:srgbClr val="333333"/>
                </a:solidFill>
                <a:effectLst/>
                <a:latin typeface="Helvetica Neue"/>
              </a:rPr>
              <a:t>分代表你可能得到的最佳生活，底层的</a:t>
            </a:r>
            <a:r>
              <a:rPr lang="en-US" altLang="zh-CN" sz="2400" b="0" i="0" dirty="0">
                <a:solidFill>
                  <a:srgbClr val="333333"/>
                </a:solidFill>
                <a:effectLst/>
                <a:latin typeface="Helvetica Neue"/>
              </a:rPr>
              <a:t>0</a:t>
            </a:r>
            <a:r>
              <a:rPr lang="zh-CN" altLang="en-US" sz="2400" b="0" i="0" dirty="0">
                <a:solidFill>
                  <a:srgbClr val="333333"/>
                </a:solidFill>
                <a:effectLst/>
                <a:latin typeface="Helvetica Neue"/>
              </a:rPr>
              <a:t>分代表你可能得到的最差生活。你会给自己的生活打几分？</a:t>
            </a:r>
            <a:endParaRPr lang="en-US" altLang="zh-CN" sz="2400" b="0" i="0" u="none" strike="noStrike" baseline="0" dirty="0">
              <a:latin typeface="CMR12"/>
            </a:endParaRPr>
          </a:p>
          <a:p>
            <a:pPr algn="l"/>
            <a:r>
              <a:rPr lang="zh-CN" altLang="en-US" sz="2400" dirty="0">
                <a:solidFill>
                  <a:srgbClr val="FF0000"/>
                </a:solidFill>
                <a:latin typeface="CMR12"/>
              </a:rPr>
              <a:t>预测会影响幸福度的自变量：</a:t>
            </a:r>
            <a:endParaRPr lang="en-US" altLang="zh-CN" sz="2400" b="0" i="0" u="none" strike="noStrike" baseline="0" dirty="0">
              <a:solidFill>
                <a:srgbClr val="FF0000"/>
              </a:solidFill>
              <a:latin typeface="CMR12"/>
            </a:endParaRPr>
          </a:p>
          <a:p>
            <a:pPr marL="285750" indent="-285750" algn="l">
              <a:buFont typeface="Arial" panose="020B0604020202020204" pitchFamily="34" charset="0"/>
              <a:buChar char="•"/>
            </a:pPr>
            <a:r>
              <a:rPr lang="en-US" altLang="zh-CN" sz="2400" dirty="0">
                <a:solidFill>
                  <a:srgbClr val="333333"/>
                </a:solidFill>
                <a:latin typeface="Helvetica Neue"/>
              </a:rPr>
              <a:t>Log GDP per capita</a:t>
            </a:r>
            <a:r>
              <a:rPr lang="zh-CN" altLang="en-US" sz="2400" dirty="0">
                <a:solidFill>
                  <a:srgbClr val="333333"/>
                </a:solidFill>
                <a:latin typeface="Helvetica Neue"/>
              </a:rPr>
              <a:t>人均生产总值</a:t>
            </a:r>
            <a:r>
              <a:rPr lang="en-US" altLang="zh-CN" sz="2400" dirty="0">
                <a:solidFill>
                  <a:srgbClr val="333333"/>
                </a:solidFill>
                <a:latin typeface="Helvetica Neue"/>
              </a:rPr>
              <a:t>(</a:t>
            </a:r>
            <a:r>
              <a:rPr lang="zh-CN" altLang="en-US" sz="2400" dirty="0">
                <a:solidFill>
                  <a:srgbClr val="333333"/>
                </a:solidFill>
                <a:latin typeface="Helvetica Neue"/>
              </a:rPr>
              <a:t>取对数</a:t>
            </a:r>
            <a:r>
              <a:rPr lang="en-US" altLang="zh-CN" sz="2400" dirty="0">
                <a:solidFill>
                  <a:srgbClr val="333333"/>
                </a:solidFill>
                <a:latin typeface="Helvetica Neue"/>
              </a:rPr>
              <a:t>)</a:t>
            </a:r>
          </a:p>
          <a:p>
            <a:pPr marL="285750" indent="-285750">
              <a:buFont typeface="Arial" panose="020B0604020202020204" pitchFamily="34" charset="0"/>
              <a:buChar char="•"/>
            </a:pPr>
            <a:r>
              <a:rPr lang="en-US" altLang="zh-CN" sz="2400" b="0" dirty="0">
                <a:solidFill>
                  <a:srgbClr val="000000"/>
                </a:solidFill>
                <a:effectLst/>
                <a:latin typeface="Consolas" panose="020B0609020204030204" pitchFamily="49" charset="0"/>
              </a:rPr>
              <a:t>Social support:</a:t>
            </a:r>
            <a:r>
              <a:rPr lang="zh-CN" altLang="en-US" sz="2400" b="0" dirty="0">
                <a:solidFill>
                  <a:srgbClr val="000000"/>
                </a:solidFill>
                <a:effectLst/>
                <a:latin typeface="Consolas" panose="020B0609020204030204" pitchFamily="49" charset="0"/>
              </a:rPr>
              <a:t>社会支持</a:t>
            </a:r>
          </a:p>
          <a:p>
            <a:pPr marL="342900" indent="-342900">
              <a:buFont typeface="Arial" panose="020B0604020202020204" pitchFamily="34" charset="0"/>
              <a:buChar char="•"/>
            </a:pPr>
            <a:r>
              <a:rPr lang="en-US" altLang="zh-CN" sz="2400" b="0" dirty="0">
                <a:solidFill>
                  <a:srgbClr val="000000"/>
                </a:solidFill>
                <a:effectLst/>
                <a:latin typeface="Consolas" panose="020B0609020204030204" pitchFamily="49" charset="0"/>
              </a:rPr>
              <a:t>Healthy life expectancy at birth:</a:t>
            </a:r>
            <a:r>
              <a:rPr lang="zh-CN" altLang="en-US" sz="2400" b="0" dirty="0">
                <a:solidFill>
                  <a:srgbClr val="000000"/>
                </a:solidFill>
                <a:effectLst/>
                <a:latin typeface="Consolas" panose="020B0609020204030204" pitchFamily="49" charset="0"/>
              </a:rPr>
              <a:t>健康预期寿命</a:t>
            </a:r>
            <a:endParaRPr lang="en-US" altLang="zh-CN" sz="2400" b="0" dirty="0">
              <a:solidFill>
                <a:srgbClr val="000000"/>
              </a:solidFill>
              <a:effectLst/>
              <a:latin typeface="Consolas" panose="020B0609020204030204" pitchFamily="49" charset="0"/>
            </a:endParaRPr>
          </a:p>
          <a:p>
            <a:pPr marL="342900" indent="-342900">
              <a:buFont typeface="Arial" panose="020B0604020202020204" pitchFamily="34" charset="0"/>
              <a:buChar char="•"/>
            </a:pPr>
            <a:r>
              <a:rPr lang="en-US" altLang="zh-CN" sz="2400" b="0" dirty="0">
                <a:solidFill>
                  <a:srgbClr val="000000"/>
                </a:solidFill>
                <a:effectLst/>
                <a:latin typeface="Consolas" panose="020B0609020204030204" pitchFamily="49" charset="0"/>
              </a:rPr>
              <a:t>Freedom to make life choices:</a:t>
            </a:r>
            <a:r>
              <a:rPr lang="zh-CN" altLang="en-US" sz="2400" b="0" dirty="0">
                <a:solidFill>
                  <a:srgbClr val="000000"/>
                </a:solidFill>
                <a:effectLst/>
                <a:latin typeface="Consolas" panose="020B0609020204030204" pitchFamily="49" charset="0"/>
              </a:rPr>
              <a:t>人生抉择自由</a:t>
            </a:r>
            <a:endParaRPr lang="en-US" altLang="zh-CN" sz="2400" b="0" dirty="0">
              <a:solidFill>
                <a:srgbClr val="000000"/>
              </a:solidFill>
              <a:effectLst/>
              <a:latin typeface="Consolas" panose="020B0609020204030204" pitchFamily="49" charset="0"/>
            </a:endParaRPr>
          </a:p>
          <a:p>
            <a:pPr marL="342900" indent="-342900">
              <a:buFont typeface="Arial" panose="020B0604020202020204" pitchFamily="34" charset="0"/>
              <a:buChar char="•"/>
            </a:pPr>
            <a:r>
              <a:rPr lang="en-US" altLang="zh-CN" sz="2400" b="0" dirty="0">
                <a:solidFill>
                  <a:srgbClr val="000000"/>
                </a:solidFill>
                <a:effectLst/>
                <a:latin typeface="Consolas" panose="020B0609020204030204" pitchFamily="49" charset="0"/>
              </a:rPr>
              <a:t>Generosity:</a:t>
            </a:r>
            <a:r>
              <a:rPr lang="zh-CN" altLang="en-US" sz="2400" b="0" dirty="0">
                <a:solidFill>
                  <a:srgbClr val="000000"/>
                </a:solidFill>
                <a:effectLst/>
                <a:latin typeface="Consolas" panose="020B0609020204030204" pitchFamily="49" charset="0"/>
              </a:rPr>
              <a:t>社会慷慨程度</a:t>
            </a:r>
            <a:endParaRPr lang="en-US" altLang="zh-CN" sz="2400" b="0" dirty="0">
              <a:solidFill>
                <a:srgbClr val="000000"/>
              </a:solidFill>
              <a:effectLst/>
              <a:latin typeface="Consolas" panose="020B0609020204030204" pitchFamily="49" charset="0"/>
            </a:endParaRPr>
          </a:p>
          <a:p>
            <a:pPr marL="342900" indent="-342900">
              <a:buFont typeface="Arial" panose="020B0604020202020204" pitchFamily="34" charset="0"/>
              <a:buChar char="•"/>
            </a:pPr>
            <a:r>
              <a:rPr lang="en-US" altLang="zh-CN" sz="2400" b="0" dirty="0">
                <a:solidFill>
                  <a:srgbClr val="000000"/>
                </a:solidFill>
                <a:effectLst/>
                <a:latin typeface="Consolas" panose="020B0609020204030204" pitchFamily="49" charset="0"/>
              </a:rPr>
              <a:t>Perceptions of corruption:</a:t>
            </a:r>
            <a:r>
              <a:rPr lang="zh-CN" altLang="en-US" sz="2400" b="0" dirty="0">
                <a:solidFill>
                  <a:srgbClr val="000000"/>
                </a:solidFill>
                <a:effectLst/>
                <a:latin typeface="Consolas" panose="020B0609020204030204" pitchFamily="49" charset="0"/>
              </a:rPr>
              <a:t>社会清廉程度</a:t>
            </a:r>
            <a:endParaRPr lang="en-US" altLang="zh-CN" sz="2400" b="0" dirty="0">
              <a:solidFill>
                <a:srgbClr val="000000"/>
              </a:solidFill>
              <a:effectLst/>
              <a:latin typeface="Consolas" panose="020B0609020204030204" pitchFamily="49" charset="0"/>
            </a:endParaRPr>
          </a:p>
          <a:p>
            <a:pPr marL="342900" indent="-342900">
              <a:buFont typeface="Arial" panose="020B0604020202020204" pitchFamily="34" charset="0"/>
              <a:buChar char="•"/>
            </a:pPr>
            <a:r>
              <a:rPr lang="en-US" altLang="zh-CN" sz="2400" b="0" dirty="0">
                <a:solidFill>
                  <a:srgbClr val="000000"/>
                </a:solidFill>
                <a:effectLst/>
                <a:latin typeface="Consolas" panose="020B0609020204030204" pitchFamily="49" charset="0"/>
              </a:rPr>
              <a:t>Positive affect:</a:t>
            </a:r>
            <a:r>
              <a:rPr lang="zh-CN" altLang="en-US" sz="2400" b="0" dirty="0">
                <a:solidFill>
                  <a:srgbClr val="000000"/>
                </a:solidFill>
                <a:effectLst/>
                <a:latin typeface="Consolas" panose="020B0609020204030204" pitchFamily="49" charset="0"/>
              </a:rPr>
              <a:t>积极影响</a:t>
            </a:r>
            <a:endParaRPr lang="en-US" altLang="zh-CN" sz="2400" b="0" dirty="0">
              <a:solidFill>
                <a:srgbClr val="000000"/>
              </a:solidFill>
              <a:effectLst/>
              <a:latin typeface="Consolas" panose="020B0609020204030204" pitchFamily="49" charset="0"/>
            </a:endParaRPr>
          </a:p>
          <a:p>
            <a:pPr marL="342900" indent="-342900">
              <a:buFont typeface="Arial" panose="020B0604020202020204" pitchFamily="34" charset="0"/>
              <a:buChar char="•"/>
            </a:pPr>
            <a:r>
              <a:rPr lang="en-US" altLang="zh-CN" sz="2400" b="0" dirty="0">
                <a:solidFill>
                  <a:srgbClr val="000000"/>
                </a:solidFill>
                <a:effectLst/>
                <a:latin typeface="Consolas" panose="020B0609020204030204" pitchFamily="49" charset="0"/>
              </a:rPr>
              <a:t>Negative affect:</a:t>
            </a:r>
            <a:r>
              <a:rPr lang="zh-CN" altLang="en-US" sz="2400" b="0" dirty="0">
                <a:solidFill>
                  <a:srgbClr val="000000"/>
                </a:solidFill>
                <a:effectLst/>
                <a:latin typeface="Consolas" panose="020B0609020204030204" pitchFamily="49" charset="0"/>
              </a:rPr>
              <a:t>消极影响</a:t>
            </a:r>
            <a:endParaRPr lang="en-US" altLang="zh-CN" sz="2400" b="0" dirty="0">
              <a:solidFill>
                <a:srgbClr val="000000"/>
              </a:solidFill>
              <a:effectLst/>
              <a:latin typeface="Consolas" panose="020B0609020204030204" pitchFamily="49" charset="0"/>
            </a:endParaRPr>
          </a:p>
          <a:p>
            <a:pPr marL="342900" indent="-342900">
              <a:buFont typeface="Arial" panose="020B0604020202020204" pitchFamily="34" charset="0"/>
              <a:buChar char="•"/>
            </a:pPr>
            <a:r>
              <a:rPr lang="en-US" altLang="zh-CN" sz="2400" b="0" dirty="0">
                <a:solidFill>
                  <a:srgbClr val="000000"/>
                </a:solidFill>
                <a:effectLst/>
                <a:latin typeface="Consolas" panose="020B0609020204030204" pitchFamily="49" charset="0"/>
              </a:rPr>
              <a:t>Confidence in national government:</a:t>
            </a:r>
            <a:r>
              <a:rPr lang="zh-CN" altLang="en-US" sz="2400" b="0" dirty="0">
                <a:solidFill>
                  <a:srgbClr val="000000"/>
                </a:solidFill>
                <a:effectLst/>
                <a:latin typeface="Consolas" panose="020B0609020204030204" pitchFamily="49" charset="0"/>
              </a:rPr>
              <a:t>对政府信任程度</a:t>
            </a:r>
            <a:endParaRPr lang="en-US" altLang="zh-CN" sz="2400" b="0" dirty="0">
              <a:solidFill>
                <a:srgbClr val="000000"/>
              </a:solidFill>
              <a:effectLst/>
              <a:latin typeface="Consolas" panose="020B0609020204030204" pitchFamily="49" charset="0"/>
            </a:endParaRPr>
          </a:p>
          <a:p>
            <a:pPr algn="l"/>
            <a:r>
              <a:rPr lang="zh-CN" altLang="en-US" sz="2400" dirty="0"/>
              <a:t>以上每种指标都有一种像测幸福度一样的可量化的基于社会学心理学的测试方法，这里不再一一细说</a:t>
            </a:r>
          </a:p>
        </p:txBody>
      </p:sp>
    </p:spTree>
    <p:extLst>
      <p:ext uri="{BB962C8B-B14F-4D97-AF65-F5344CB8AC3E}">
        <p14:creationId xmlns:p14="http://schemas.microsoft.com/office/powerpoint/2010/main" val="371733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86F-8BD5-D13B-59FF-E3D82850A8D8}"/>
              </a:ext>
            </a:extLst>
          </p:cNvPr>
          <p:cNvSpPr>
            <a:spLocks noGrp="1"/>
          </p:cNvSpPr>
          <p:nvPr>
            <p:ph type="title"/>
          </p:nvPr>
        </p:nvSpPr>
        <p:spPr>
          <a:xfrm>
            <a:off x="200696" y="49594"/>
            <a:ext cx="5356538" cy="742458"/>
          </a:xfrm>
        </p:spPr>
        <p:txBody>
          <a:bodyPr/>
          <a:lstStyle/>
          <a:p>
            <a:pPr marL="571500" indent="-571500">
              <a:buClr>
                <a:srgbClr val="FF6699"/>
              </a:buClr>
              <a:buFont typeface="Wingdings" panose="05000000000000000000" pitchFamily="2" charset="2"/>
              <a:buChar char="u"/>
            </a:pPr>
            <a:r>
              <a:rPr lang="zh-CN" altLang="en-US" b="1" dirty="0"/>
              <a:t>二</a:t>
            </a:r>
            <a:r>
              <a:rPr lang="en-US" altLang="zh-CN" b="1" dirty="0"/>
              <a:t>.</a:t>
            </a:r>
            <a:r>
              <a:rPr lang="zh-CN" altLang="en-US" b="1" dirty="0"/>
              <a:t>数据清洗</a:t>
            </a:r>
          </a:p>
        </p:txBody>
      </p:sp>
      <p:pic>
        <p:nvPicPr>
          <p:cNvPr id="4" name="图片 3">
            <a:extLst>
              <a:ext uri="{FF2B5EF4-FFF2-40B4-BE49-F238E27FC236}">
                <a16:creationId xmlns:a16="http://schemas.microsoft.com/office/drawing/2014/main" id="{2D922D4C-BDEA-65B2-9870-9ED26CF05A7D}"/>
              </a:ext>
            </a:extLst>
          </p:cNvPr>
          <p:cNvPicPr>
            <a:picLocks noChangeAspect="1"/>
          </p:cNvPicPr>
          <p:nvPr/>
        </p:nvPicPr>
        <p:blipFill>
          <a:blip r:embed="rId2"/>
          <a:stretch>
            <a:fillRect/>
          </a:stretch>
        </p:blipFill>
        <p:spPr>
          <a:xfrm>
            <a:off x="0" y="1277045"/>
            <a:ext cx="12192000" cy="2509013"/>
          </a:xfrm>
          <a:prstGeom prst="rect">
            <a:avLst/>
          </a:prstGeom>
        </p:spPr>
      </p:pic>
      <p:sp>
        <p:nvSpPr>
          <p:cNvPr id="5" name="文本框 4">
            <a:extLst>
              <a:ext uri="{FF2B5EF4-FFF2-40B4-BE49-F238E27FC236}">
                <a16:creationId xmlns:a16="http://schemas.microsoft.com/office/drawing/2014/main" id="{F1E8583D-FB50-9963-0C6D-275C47763613}"/>
              </a:ext>
            </a:extLst>
          </p:cNvPr>
          <p:cNvSpPr txBox="1"/>
          <p:nvPr/>
        </p:nvSpPr>
        <p:spPr>
          <a:xfrm>
            <a:off x="0" y="792052"/>
            <a:ext cx="5911403" cy="461665"/>
          </a:xfrm>
          <a:prstGeom prst="rect">
            <a:avLst/>
          </a:prstGeom>
          <a:noFill/>
        </p:spPr>
        <p:txBody>
          <a:bodyPr wrap="square" rtlCol="0">
            <a:spAutoFit/>
          </a:bodyPr>
          <a:lstStyle/>
          <a:p>
            <a:pPr marL="342900" indent="-342900">
              <a:buClr>
                <a:srgbClr val="FF6699"/>
              </a:buClr>
              <a:buFont typeface="Wingdings" panose="05000000000000000000" pitchFamily="2" charset="2"/>
              <a:buChar char="n"/>
            </a:pPr>
            <a:r>
              <a:rPr lang="zh-CN" altLang="en-US" sz="2400" b="1" dirty="0"/>
              <a:t>①数据补全</a:t>
            </a:r>
          </a:p>
        </p:txBody>
      </p:sp>
      <p:grpSp>
        <p:nvGrpSpPr>
          <p:cNvPr id="11" name="组合 10">
            <a:extLst>
              <a:ext uri="{FF2B5EF4-FFF2-40B4-BE49-F238E27FC236}">
                <a16:creationId xmlns:a16="http://schemas.microsoft.com/office/drawing/2014/main" id="{0E68D089-2DBB-3A6D-4942-EB5AA3DB1563}"/>
              </a:ext>
            </a:extLst>
          </p:cNvPr>
          <p:cNvGrpSpPr/>
          <p:nvPr/>
        </p:nvGrpSpPr>
        <p:grpSpPr>
          <a:xfrm>
            <a:off x="7182664" y="2027931"/>
            <a:ext cx="518760" cy="368280"/>
            <a:chOff x="7182664" y="2027931"/>
            <a:chExt cx="518760" cy="368280"/>
          </a:xfrm>
        </p:grpSpPr>
        <mc:AlternateContent xmlns:mc="http://schemas.openxmlformats.org/markup-compatibility/2006" xmlns:p14="http://schemas.microsoft.com/office/powerpoint/2010/main">
          <mc:Choice Requires="p14">
            <p:contentPart p14:bwMode="auto" r:id="rId3">
              <p14:nvContentPartPr>
                <p14:cNvPr id="6" name="墨迹 5">
                  <a:extLst>
                    <a:ext uri="{FF2B5EF4-FFF2-40B4-BE49-F238E27FC236}">
                      <a16:creationId xmlns:a16="http://schemas.microsoft.com/office/drawing/2014/main" id="{694A9F9D-D950-BD35-DE60-F745A2142C57}"/>
                    </a:ext>
                  </a:extLst>
                </p14:cNvPr>
                <p14:cNvContentPartPr/>
                <p14:nvPr/>
              </p14:nvContentPartPr>
              <p14:xfrm>
                <a:off x="7604584" y="2041251"/>
                <a:ext cx="360" cy="76680"/>
              </p14:xfrm>
            </p:contentPart>
          </mc:Choice>
          <mc:Fallback xmlns="">
            <p:pic>
              <p:nvPicPr>
                <p:cNvPr id="6" name="墨迹 5">
                  <a:extLst>
                    <a:ext uri="{FF2B5EF4-FFF2-40B4-BE49-F238E27FC236}">
                      <a16:creationId xmlns:a16="http://schemas.microsoft.com/office/drawing/2014/main" id="{694A9F9D-D950-BD35-DE60-F745A2142C57}"/>
                    </a:ext>
                  </a:extLst>
                </p:cNvPr>
                <p:cNvPicPr/>
                <p:nvPr/>
              </p:nvPicPr>
              <p:blipFill>
                <a:blip r:embed="rId4"/>
                <a:stretch>
                  <a:fillRect/>
                </a:stretch>
              </p:blipFill>
              <p:spPr>
                <a:xfrm>
                  <a:off x="7595944" y="2032251"/>
                  <a:ext cx="1800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墨迹 6">
                  <a:extLst>
                    <a:ext uri="{FF2B5EF4-FFF2-40B4-BE49-F238E27FC236}">
                      <a16:creationId xmlns:a16="http://schemas.microsoft.com/office/drawing/2014/main" id="{38496FBB-1005-526C-408E-7D7054F2DF7E}"/>
                    </a:ext>
                  </a:extLst>
                </p14:cNvPr>
                <p14:cNvContentPartPr/>
                <p14:nvPr/>
              </p14:nvContentPartPr>
              <p14:xfrm>
                <a:off x="7182664" y="2085891"/>
                <a:ext cx="422640" cy="297000"/>
              </p14:xfrm>
            </p:contentPart>
          </mc:Choice>
          <mc:Fallback xmlns="">
            <p:pic>
              <p:nvPicPr>
                <p:cNvPr id="7" name="墨迹 6">
                  <a:extLst>
                    <a:ext uri="{FF2B5EF4-FFF2-40B4-BE49-F238E27FC236}">
                      <a16:creationId xmlns:a16="http://schemas.microsoft.com/office/drawing/2014/main" id="{38496FBB-1005-526C-408E-7D7054F2DF7E}"/>
                    </a:ext>
                  </a:extLst>
                </p:cNvPr>
                <p:cNvPicPr/>
                <p:nvPr/>
              </p:nvPicPr>
              <p:blipFill>
                <a:blip r:embed="rId6"/>
                <a:stretch>
                  <a:fillRect/>
                </a:stretch>
              </p:blipFill>
              <p:spPr>
                <a:xfrm>
                  <a:off x="7173664" y="2077251"/>
                  <a:ext cx="44028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墨迹 7">
                  <a:extLst>
                    <a:ext uri="{FF2B5EF4-FFF2-40B4-BE49-F238E27FC236}">
                      <a16:creationId xmlns:a16="http://schemas.microsoft.com/office/drawing/2014/main" id="{7B26CDD1-B09D-8EB8-513D-324F9D2A05A6}"/>
                    </a:ext>
                  </a:extLst>
                </p14:cNvPr>
                <p14:cNvContentPartPr/>
                <p14:nvPr/>
              </p14:nvContentPartPr>
              <p14:xfrm>
                <a:off x="7604584" y="2027931"/>
                <a:ext cx="96840" cy="368280"/>
              </p14:xfrm>
            </p:contentPart>
          </mc:Choice>
          <mc:Fallback xmlns="">
            <p:pic>
              <p:nvPicPr>
                <p:cNvPr id="8" name="墨迹 7">
                  <a:extLst>
                    <a:ext uri="{FF2B5EF4-FFF2-40B4-BE49-F238E27FC236}">
                      <a16:creationId xmlns:a16="http://schemas.microsoft.com/office/drawing/2014/main" id="{7B26CDD1-B09D-8EB8-513D-324F9D2A05A6}"/>
                    </a:ext>
                  </a:extLst>
                </p:cNvPr>
                <p:cNvPicPr/>
                <p:nvPr/>
              </p:nvPicPr>
              <p:blipFill>
                <a:blip r:embed="rId8"/>
                <a:stretch>
                  <a:fillRect/>
                </a:stretch>
              </p:blipFill>
              <p:spPr>
                <a:xfrm>
                  <a:off x="7595944" y="2019291"/>
                  <a:ext cx="114480" cy="385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墨迹 9">
                  <a:extLst>
                    <a:ext uri="{FF2B5EF4-FFF2-40B4-BE49-F238E27FC236}">
                      <a16:creationId xmlns:a16="http://schemas.microsoft.com/office/drawing/2014/main" id="{4D137A87-1035-AB87-77A0-D4A417EBABBA}"/>
                    </a:ext>
                  </a:extLst>
                </p14:cNvPr>
                <p14:cNvContentPartPr/>
                <p14:nvPr/>
              </p14:nvContentPartPr>
              <p14:xfrm>
                <a:off x="7431064" y="2248971"/>
                <a:ext cx="172800" cy="18000"/>
              </p14:xfrm>
            </p:contentPart>
          </mc:Choice>
          <mc:Fallback xmlns="">
            <p:pic>
              <p:nvPicPr>
                <p:cNvPr id="10" name="墨迹 9">
                  <a:extLst>
                    <a:ext uri="{FF2B5EF4-FFF2-40B4-BE49-F238E27FC236}">
                      <a16:creationId xmlns:a16="http://schemas.microsoft.com/office/drawing/2014/main" id="{4D137A87-1035-AB87-77A0-D4A417EBABBA}"/>
                    </a:ext>
                  </a:extLst>
                </p:cNvPr>
                <p:cNvPicPr/>
                <p:nvPr/>
              </p:nvPicPr>
              <p:blipFill>
                <a:blip r:embed="rId10"/>
                <a:stretch>
                  <a:fillRect/>
                </a:stretch>
              </p:blipFill>
              <p:spPr>
                <a:xfrm>
                  <a:off x="7422064" y="2239971"/>
                  <a:ext cx="190440" cy="3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12" name="墨迹 11">
                <a:extLst>
                  <a:ext uri="{FF2B5EF4-FFF2-40B4-BE49-F238E27FC236}">
                    <a16:creationId xmlns:a16="http://schemas.microsoft.com/office/drawing/2014/main" id="{93276B6B-9A49-15E6-F14A-4B8D8CC8EDF2}"/>
                  </a:ext>
                </a:extLst>
              </p14:cNvPr>
              <p14:cNvContentPartPr/>
              <p14:nvPr/>
            </p14:nvContentPartPr>
            <p14:xfrm>
              <a:off x="11382064" y="2240691"/>
              <a:ext cx="55440" cy="488880"/>
            </p14:xfrm>
          </p:contentPart>
        </mc:Choice>
        <mc:Fallback xmlns="">
          <p:pic>
            <p:nvPicPr>
              <p:cNvPr id="12" name="墨迹 11">
                <a:extLst>
                  <a:ext uri="{FF2B5EF4-FFF2-40B4-BE49-F238E27FC236}">
                    <a16:creationId xmlns:a16="http://schemas.microsoft.com/office/drawing/2014/main" id="{93276B6B-9A49-15E6-F14A-4B8D8CC8EDF2}"/>
                  </a:ext>
                </a:extLst>
              </p:cNvPr>
              <p:cNvPicPr/>
              <p:nvPr/>
            </p:nvPicPr>
            <p:blipFill>
              <a:blip r:embed="rId12"/>
              <a:stretch>
                <a:fillRect/>
              </a:stretch>
            </p:blipFill>
            <p:spPr>
              <a:xfrm>
                <a:off x="11373424" y="2232051"/>
                <a:ext cx="73080" cy="506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墨迹 12">
                <a:extLst>
                  <a:ext uri="{FF2B5EF4-FFF2-40B4-BE49-F238E27FC236}">
                    <a16:creationId xmlns:a16="http://schemas.microsoft.com/office/drawing/2014/main" id="{537CE2ED-C699-5329-1FE5-EA41318EA818}"/>
                  </a:ext>
                </a:extLst>
              </p14:cNvPr>
              <p14:cNvContentPartPr/>
              <p14:nvPr/>
            </p14:nvContentPartPr>
            <p14:xfrm>
              <a:off x="11310784" y="2207571"/>
              <a:ext cx="480600" cy="655560"/>
            </p14:xfrm>
          </p:contentPart>
        </mc:Choice>
        <mc:Fallback xmlns="">
          <p:pic>
            <p:nvPicPr>
              <p:cNvPr id="13" name="墨迹 12">
                <a:extLst>
                  <a:ext uri="{FF2B5EF4-FFF2-40B4-BE49-F238E27FC236}">
                    <a16:creationId xmlns:a16="http://schemas.microsoft.com/office/drawing/2014/main" id="{537CE2ED-C699-5329-1FE5-EA41318EA818}"/>
                  </a:ext>
                </a:extLst>
              </p:cNvPr>
              <p:cNvPicPr/>
              <p:nvPr/>
            </p:nvPicPr>
            <p:blipFill>
              <a:blip r:embed="rId14"/>
              <a:stretch>
                <a:fillRect/>
              </a:stretch>
            </p:blipFill>
            <p:spPr>
              <a:xfrm>
                <a:off x="11302144" y="2198571"/>
                <a:ext cx="498240" cy="673200"/>
              </a:xfrm>
              <a:prstGeom prst="rect">
                <a:avLst/>
              </a:prstGeom>
            </p:spPr>
          </p:pic>
        </mc:Fallback>
      </mc:AlternateContent>
      <p:sp>
        <p:nvSpPr>
          <p:cNvPr id="14" name="文本框 13">
            <a:extLst>
              <a:ext uri="{FF2B5EF4-FFF2-40B4-BE49-F238E27FC236}">
                <a16:creationId xmlns:a16="http://schemas.microsoft.com/office/drawing/2014/main" id="{9DD009DA-9574-7ADF-4795-4920881A0D56}"/>
              </a:ext>
            </a:extLst>
          </p:cNvPr>
          <p:cNvSpPr txBox="1"/>
          <p:nvPr/>
        </p:nvSpPr>
        <p:spPr>
          <a:xfrm>
            <a:off x="64393" y="4185635"/>
            <a:ext cx="8667482" cy="461665"/>
          </a:xfrm>
          <a:prstGeom prst="rect">
            <a:avLst/>
          </a:prstGeom>
          <a:noFill/>
        </p:spPr>
        <p:txBody>
          <a:bodyPr wrap="square" rtlCol="0">
            <a:spAutoFit/>
          </a:bodyPr>
          <a:lstStyle/>
          <a:p>
            <a:r>
              <a:rPr lang="en-US" altLang="zh-CN" sz="2400" dirty="0"/>
              <a:t>A</a:t>
            </a:r>
            <a:r>
              <a:rPr lang="zh-CN" altLang="en-US" sz="2400" dirty="0"/>
              <a:t>类数据缺失</a:t>
            </a:r>
            <a:r>
              <a:rPr lang="en-US" altLang="zh-CN" sz="2400" dirty="0"/>
              <a:t>:</a:t>
            </a:r>
            <a:r>
              <a:rPr lang="zh-CN" altLang="en-US" sz="2400" dirty="0"/>
              <a:t>处理方法</a:t>
            </a:r>
            <a:r>
              <a:rPr lang="en-US" altLang="zh-CN" sz="2400" dirty="0"/>
              <a:t>:</a:t>
            </a:r>
            <a:r>
              <a:rPr lang="zh-CN" altLang="en-US" sz="2400" dirty="0"/>
              <a:t>用该国历年该指标的平均值补全</a:t>
            </a:r>
          </a:p>
        </p:txBody>
      </p:sp>
      <p:sp>
        <p:nvSpPr>
          <p:cNvPr id="15" name="文本框 14">
            <a:extLst>
              <a:ext uri="{FF2B5EF4-FFF2-40B4-BE49-F238E27FC236}">
                <a16:creationId xmlns:a16="http://schemas.microsoft.com/office/drawing/2014/main" id="{BB318695-6F2F-C950-EE1F-FCCA1F559E04}"/>
              </a:ext>
            </a:extLst>
          </p:cNvPr>
          <p:cNvSpPr txBox="1"/>
          <p:nvPr/>
        </p:nvSpPr>
        <p:spPr>
          <a:xfrm>
            <a:off x="64393" y="4887533"/>
            <a:ext cx="6574665" cy="830997"/>
          </a:xfrm>
          <a:prstGeom prst="rect">
            <a:avLst/>
          </a:prstGeom>
          <a:noFill/>
        </p:spPr>
        <p:txBody>
          <a:bodyPr wrap="square" rtlCol="0">
            <a:spAutoFit/>
          </a:bodyPr>
          <a:lstStyle/>
          <a:p>
            <a:r>
              <a:rPr lang="en-US" altLang="zh-CN" sz="2400" dirty="0"/>
              <a:t>B</a:t>
            </a:r>
            <a:r>
              <a:rPr lang="zh-CN" altLang="en-US" sz="2400" dirty="0"/>
              <a:t>类数据缺失</a:t>
            </a:r>
            <a:r>
              <a:rPr lang="en-US" altLang="zh-CN" sz="2400" dirty="0"/>
              <a:t>:</a:t>
            </a:r>
            <a:r>
              <a:rPr lang="zh-CN" altLang="en-US" sz="2400" dirty="0"/>
              <a:t>该国该指标没有任何数据</a:t>
            </a:r>
            <a:endParaRPr lang="en-US" altLang="zh-CN" sz="2400" dirty="0"/>
          </a:p>
          <a:p>
            <a:r>
              <a:rPr lang="zh-CN" altLang="en-US" sz="2400" dirty="0"/>
              <a:t>处理方法：用世界该指标的平均值补全</a:t>
            </a:r>
          </a:p>
        </p:txBody>
      </p:sp>
    </p:spTree>
    <p:extLst>
      <p:ext uri="{BB962C8B-B14F-4D97-AF65-F5344CB8AC3E}">
        <p14:creationId xmlns:p14="http://schemas.microsoft.com/office/powerpoint/2010/main" val="1502566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B29C74A-08A7-796E-87E7-4E99FBEAC016}"/>
              </a:ext>
            </a:extLst>
          </p:cNvPr>
          <p:cNvSpPr txBox="1"/>
          <p:nvPr/>
        </p:nvSpPr>
        <p:spPr>
          <a:xfrm>
            <a:off x="231820" y="251137"/>
            <a:ext cx="6020873" cy="461665"/>
          </a:xfrm>
          <a:prstGeom prst="rect">
            <a:avLst/>
          </a:prstGeom>
          <a:noFill/>
        </p:spPr>
        <p:txBody>
          <a:bodyPr wrap="square" rtlCol="0">
            <a:spAutoFit/>
          </a:bodyPr>
          <a:lstStyle/>
          <a:p>
            <a:pPr marL="285750" indent="-285750">
              <a:buClr>
                <a:srgbClr val="FF6699"/>
              </a:buClr>
              <a:buFont typeface="Wingdings" panose="05000000000000000000" pitchFamily="2" charset="2"/>
              <a:buChar char="n"/>
            </a:pPr>
            <a:r>
              <a:rPr lang="zh-CN" altLang="en-US" sz="2400" b="1" dirty="0"/>
              <a:t>②数据转换</a:t>
            </a:r>
          </a:p>
        </p:txBody>
      </p:sp>
      <p:pic>
        <p:nvPicPr>
          <p:cNvPr id="4" name="图片 3">
            <a:extLst>
              <a:ext uri="{FF2B5EF4-FFF2-40B4-BE49-F238E27FC236}">
                <a16:creationId xmlns:a16="http://schemas.microsoft.com/office/drawing/2014/main" id="{20DAA72E-D240-EB63-AA09-E57DAB5E58D1}"/>
              </a:ext>
            </a:extLst>
          </p:cNvPr>
          <p:cNvPicPr>
            <a:picLocks noChangeAspect="1"/>
          </p:cNvPicPr>
          <p:nvPr/>
        </p:nvPicPr>
        <p:blipFill>
          <a:blip r:embed="rId2"/>
          <a:stretch>
            <a:fillRect/>
          </a:stretch>
        </p:blipFill>
        <p:spPr>
          <a:xfrm>
            <a:off x="-90152" y="813924"/>
            <a:ext cx="12192000" cy="4315752"/>
          </a:xfrm>
          <a:prstGeom prst="rect">
            <a:avLst/>
          </a:prstGeom>
        </p:spPr>
      </p:pic>
    </p:spTree>
    <p:extLst>
      <p:ext uri="{BB962C8B-B14F-4D97-AF65-F5344CB8AC3E}">
        <p14:creationId xmlns:p14="http://schemas.microsoft.com/office/powerpoint/2010/main" val="2114643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E55F5E-71F4-456B-E2E8-5EAA840150E0}"/>
              </a:ext>
            </a:extLst>
          </p:cNvPr>
          <p:cNvSpPr>
            <a:spLocks noGrp="1"/>
          </p:cNvSpPr>
          <p:nvPr>
            <p:ph type="title"/>
          </p:nvPr>
        </p:nvSpPr>
        <p:spPr>
          <a:xfrm>
            <a:off x="-140595" y="178380"/>
            <a:ext cx="4654639" cy="774655"/>
          </a:xfrm>
        </p:spPr>
        <p:txBody>
          <a:bodyPr>
            <a:normAutofit/>
          </a:bodyPr>
          <a:lstStyle/>
          <a:p>
            <a:pPr marL="571500" indent="-571500">
              <a:buClr>
                <a:srgbClr val="FF6699"/>
              </a:buClr>
              <a:buFont typeface="Wingdings" panose="05000000000000000000" pitchFamily="2" charset="2"/>
              <a:buChar char="u"/>
            </a:pPr>
            <a:r>
              <a:rPr lang="zh-CN" altLang="en-US" b="1" dirty="0"/>
              <a:t>三</a:t>
            </a:r>
            <a:r>
              <a:rPr lang="en-US" altLang="zh-CN" b="1" dirty="0"/>
              <a:t>.</a:t>
            </a:r>
            <a:r>
              <a:rPr lang="zh-CN" altLang="en-US" b="1" dirty="0"/>
              <a:t>数据分析</a:t>
            </a:r>
          </a:p>
        </p:txBody>
      </p:sp>
      <p:pic>
        <p:nvPicPr>
          <p:cNvPr id="4" name="图片 3">
            <a:extLst>
              <a:ext uri="{FF2B5EF4-FFF2-40B4-BE49-F238E27FC236}">
                <a16:creationId xmlns:a16="http://schemas.microsoft.com/office/drawing/2014/main" id="{F8CAE8F1-6CAC-EE06-058C-C5FFCFCFA374}"/>
              </a:ext>
            </a:extLst>
          </p:cNvPr>
          <p:cNvPicPr>
            <a:picLocks noChangeAspect="1"/>
          </p:cNvPicPr>
          <p:nvPr/>
        </p:nvPicPr>
        <p:blipFill>
          <a:blip r:embed="rId2"/>
          <a:stretch>
            <a:fillRect/>
          </a:stretch>
        </p:blipFill>
        <p:spPr>
          <a:xfrm>
            <a:off x="3619751" y="-90152"/>
            <a:ext cx="8674311" cy="6948152"/>
          </a:xfrm>
          <a:prstGeom prst="rect">
            <a:avLst/>
          </a:prstGeom>
        </p:spPr>
      </p:pic>
      <p:sp>
        <p:nvSpPr>
          <p:cNvPr id="6" name="文本框 5">
            <a:extLst>
              <a:ext uri="{FF2B5EF4-FFF2-40B4-BE49-F238E27FC236}">
                <a16:creationId xmlns:a16="http://schemas.microsoft.com/office/drawing/2014/main" id="{9CE46868-11C8-DFE2-8090-923E07ED77ED}"/>
              </a:ext>
            </a:extLst>
          </p:cNvPr>
          <p:cNvSpPr txBox="1"/>
          <p:nvPr/>
        </p:nvSpPr>
        <p:spPr>
          <a:xfrm>
            <a:off x="128789" y="2292439"/>
            <a:ext cx="3445099" cy="1200329"/>
          </a:xfrm>
          <a:prstGeom prst="rect">
            <a:avLst/>
          </a:prstGeom>
          <a:noFill/>
        </p:spPr>
        <p:txBody>
          <a:bodyPr wrap="square" rtlCol="0">
            <a:spAutoFit/>
          </a:bodyPr>
          <a:lstStyle/>
          <a:p>
            <a:r>
              <a:rPr lang="en-US" altLang="zh-CN" b="0" dirty="0">
                <a:solidFill>
                  <a:srgbClr val="000000"/>
                </a:solidFill>
                <a:effectLst/>
                <a:latin typeface="Consolas" panose="020B0609020204030204" pitchFamily="49" charset="0"/>
              </a:rPr>
              <a:t>(</a:t>
            </a:r>
            <a:r>
              <a:rPr lang="zh-CN" altLang="en-US" b="0" dirty="0">
                <a:solidFill>
                  <a:srgbClr val="000000"/>
                </a:solidFill>
                <a:effectLst/>
                <a:latin typeface="Consolas" panose="020B0609020204030204" pitchFamily="49" charset="0"/>
              </a:rPr>
              <a:t>相关系数：</a:t>
            </a:r>
            <a:r>
              <a:rPr lang="en-US" altLang="zh-CN" b="0" dirty="0">
                <a:solidFill>
                  <a:srgbClr val="000000"/>
                </a:solidFill>
                <a:effectLst/>
                <a:latin typeface="Consolas" panose="020B0609020204030204" pitchFamily="49" charset="0"/>
              </a:rPr>
              <a:t>0.8</a:t>
            </a:r>
            <a:r>
              <a:rPr lang="zh-CN" altLang="en-US" b="0" dirty="0">
                <a:solidFill>
                  <a:srgbClr val="000000"/>
                </a:solidFill>
                <a:effectLst/>
                <a:latin typeface="Consolas" panose="020B0609020204030204" pitchFamily="49" charset="0"/>
              </a:rPr>
              <a:t>以上高度相关； </a:t>
            </a:r>
            <a:r>
              <a:rPr lang="en-US" altLang="zh-CN" b="0" dirty="0">
                <a:solidFill>
                  <a:srgbClr val="000000"/>
                </a:solidFill>
                <a:effectLst/>
                <a:latin typeface="Consolas" panose="020B0609020204030204" pitchFamily="49" charset="0"/>
              </a:rPr>
              <a:t>0.5-0.8 </a:t>
            </a:r>
            <a:r>
              <a:rPr lang="zh-CN" altLang="en-US" b="0" dirty="0">
                <a:solidFill>
                  <a:srgbClr val="000000"/>
                </a:solidFill>
                <a:effectLst/>
                <a:latin typeface="Consolas" panose="020B0609020204030204" pitchFamily="49" charset="0"/>
              </a:rPr>
              <a:t>中度相关； </a:t>
            </a:r>
            <a:r>
              <a:rPr lang="en-US" altLang="zh-CN" b="0" dirty="0">
                <a:solidFill>
                  <a:srgbClr val="000000"/>
                </a:solidFill>
                <a:effectLst/>
                <a:latin typeface="Consolas" panose="020B0609020204030204" pitchFamily="49" charset="0"/>
              </a:rPr>
              <a:t>0.3-0.5 </a:t>
            </a:r>
            <a:r>
              <a:rPr lang="zh-CN" altLang="en-US" b="0" dirty="0">
                <a:solidFill>
                  <a:srgbClr val="000000"/>
                </a:solidFill>
                <a:effectLst/>
                <a:latin typeface="Consolas" panose="020B0609020204030204" pitchFamily="49" charset="0"/>
              </a:rPr>
              <a:t>低度相关； 小于</a:t>
            </a:r>
            <a:r>
              <a:rPr lang="en-US" altLang="zh-CN" b="0" dirty="0">
                <a:solidFill>
                  <a:srgbClr val="000000"/>
                </a:solidFill>
                <a:effectLst/>
                <a:latin typeface="Consolas" panose="020B0609020204030204" pitchFamily="49" charset="0"/>
              </a:rPr>
              <a:t>0.3 </a:t>
            </a:r>
            <a:r>
              <a:rPr lang="zh-CN" altLang="en-US" b="0" dirty="0">
                <a:solidFill>
                  <a:srgbClr val="000000"/>
                </a:solidFill>
                <a:effectLst/>
                <a:latin typeface="Consolas" panose="020B0609020204030204" pitchFamily="49" charset="0"/>
              </a:rPr>
              <a:t>极弱，可视为不相关。</a:t>
            </a:r>
            <a:r>
              <a:rPr lang="en-US" altLang="zh-CN" b="0" dirty="0">
                <a:solidFill>
                  <a:srgbClr val="000000"/>
                </a:solidFill>
                <a:effectLst/>
                <a:latin typeface="Consolas" panose="020B0609020204030204" pitchFamily="49" charset="0"/>
              </a:rPr>
              <a:t>)</a:t>
            </a:r>
          </a:p>
        </p:txBody>
      </p:sp>
      <p:sp>
        <p:nvSpPr>
          <p:cNvPr id="8" name="文本框 7">
            <a:extLst>
              <a:ext uri="{FF2B5EF4-FFF2-40B4-BE49-F238E27FC236}">
                <a16:creationId xmlns:a16="http://schemas.microsoft.com/office/drawing/2014/main" id="{330355B3-0864-BEEA-EA82-09112F69FED5}"/>
              </a:ext>
            </a:extLst>
          </p:cNvPr>
          <p:cNvSpPr txBox="1"/>
          <p:nvPr/>
        </p:nvSpPr>
        <p:spPr>
          <a:xfrm>
            <a:off x="45076" y="953035"/>
            <a:ext cx="3393583" cy="830997"/>
          </a:xfrm>
          <a:prstGeom prst="rect">
            <a:avLst/>
          </a:prstGeom>
          <a:noFill/>
        </p:spPr>
        <p:txBody>
          <a:bodyPr wrap="square" rtlCol="0">
            <a:spAutoFit/>
          </a:bodyPr>
          <a:lstStyle/>
          <a:p>
            <a:pPr marL="285750" indent="-285750">
              <a:buClr>
                <a:srgbClr val="FF6699"/>
              </a:buClr>
              <a:buFont typeface="Wingdings" panose="05000000000000000000" pitchFamily="2" charset="2"/>
              <a:buChar char="n"/>
            </a:pPr>
            <a:r>
              <a:rPr lang="zh-CN" altLang="en-US" sz="2400" b="1" dirty="0"/>
              <a:t>①数据相关性分析与回归模型的建立</a:t>
            </a:r>
          </a:p>
        </p:txBody>
      </p:sp>
    </p:spTree>
    <p:extLst>
      <p:ext uri="{BB962C8B-B14F-4D97-AF65-F5344CB8AC3E}">
        <p14:creationId xmlns:p14="http://schemas.microsoft.com/office/powerpoint/2010/main" val="79168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59702E-2E32-24AC-9A35-A00ABCD0B912}"/>
              </a:ext>
            </a:extLst>
          </p:cNvPr>
          <p:cNvSpPr>
            <a:spLocks noGrp="1"/>
          </p:cNvSpPr>
          <p:nvPr>
            <p:ph type="title"/>
          </p:nvPr>
        </p:nvSpPr>
        <p:spPr>
          <a:xfrm>
            <a:off x="-32199" y="96592"/>
            <a:ext cx="6426558" cy="920840"/>
          </a:xfrm>
        </p:spPr>
        <p:txBody>
          <a:bodyPr/>
          <a:lstStyle/>
          <a:p>
            <a:r>
              <a:rPr lang="en-US" altLang="zh-CN" dirty="0"/>
              <a:t> </a:t>
            </a:r>
            <a:r>
              <a:rPr lang="zh-CN" altLang="en-US" b="1" dirty="0"/>
              <a:t>建立多元线性回归模型</a:t>
            </a:r>
          </a:p>
        </p:txBody>
      </p:sp>
      <p:sp>
        <p:nvSpPr>
          <p:cNvPr id="3" name="文本框 2">
            <a:extLst>
              <a:ext uri="{FF2B5EF4-FFF2-40B4-BE49-F238E27FC236}">
                <a16:creationId xmlns:a16="http://schemas.microsoft.com/office/drawing/2014/main" id="{D5D02619-A444-6072-3EC4-E0D22591B540}"/>
              </a:ext>
            </a:extLst>
          </p:cNvPr>
          <p:cNvSpPr txBox="1"/>
          <p:nvPr/>
        </p:nvSpPr>
        <p:spPr>
          <a:xfrm>
            <a:off x="167424" y="857492"/>
            <a:ext cx="11320531" cy="5324535"/>
          </a:xfrm>
          <a:prstGeom prst="rect">
            <a:avLst/>
          </a:prstGeom>
          <a:noFill/>
        </p:spPr>
        <p:txBody>
          <a:bodyPr wrap="square" rtlCol="0">
            <a:spAutoFit/>
          </a:bodyPr>
          <a:lstStyle/>
          <a:p>
            <a:r>
              <a:rPr lang="en-US" altLang="zh-CN" sz="2000" b="1" dirty="0">
                <a:solidFill>
                  <a:srgbClr val="000000"/>
                </a:solidFill>
                <a:effectLst/>
                <a:highlight>
                  <a:srgbClr val="FFFF00"/>
                </a:highlight>
                <a:latin typeface="Consolas" panose="020B0609020204030204" pitchFamily="49" charset="0"/>
              </a:rPr>
              <a:t>①</a:t>
            </a:r>
            <a:r>
              <a:rPr lang="zh-CN" altLang="en-US" sz="2000" b="1" dirty="0">
                <a:highlight>
                  <a:srgbClr val="FFFF00"/>
                </a:highlight>
              </a:rPr>
              <a:t>把无关的因素去掉建立多元线性回归模型</a:t>
            </a:r>
            <a:endParaRPr lang="en-US" altLang="zh-CN" sz="2000" b="1" dirty="0">
              <a:solidFill>
                <a:srgbClr val="000000"/>
              </a:solidFill>
              <a:effectLst/>
              <a:highlight>
                <a:srgbClr val="FFFF00"/>
              </a:highlight>
              <a:latin typeface="Consolas" panose="020B0609020204030204" pitchFamily="49" charset="0"/>
            </a:endParaRPr>
          </a:p>
          <a:p>
            <a:r>
              <a:rPr lang="en-US" altLang="zh-CN" sz="2000" b="0" dirty="0">
                <a:solidFill>
                  <a:srgbClr val="000000"/>
                </a:solidFill>
                <a:effectLst/>
                <a:latin typeface="Consolas" panose="020B0609020204030204" pitchFamily="49" charset="0"/>
              </a:rPr>
              <a:t>Life Ladder(</a:t>
            </a:r>
            <a:r>
              <a:rPr lang="zh-CN" altLang="en-US" sz="2000" b="0" dirty="0">
                <a:solidFill>
                  <a:srgbClr val="000000"/>
                </a:solidFill>
                <a:effectLst/>
                <a:latin typeface="Consolas" panose="020B0609020204030204" pitchFamily="49" charset="0"/>
              </a:rPr>
              <a:t>幸福度</a:t>
            </a:r>
            <a:r>
              <a:rPr lang="en-US" altLang="zh-CN" sz="2000" b="0" dirty="0">
                <a:solidFill>
                  <a:srgbClr val="000000"/>
                </a:solidFill>
                <a:effectLst/>
                <a:latin typeface="Consolas" panose="020B0609020204030204" pitchFamily="49" charset="0"/>
              </a:rPr>
              <a:t>)</a:t>
            </a:r>
          </a:p>
          <a:p>
            <a:r>
              <a:rPr lang="zh-CN" altLang="en-US" sz="2000" b="0" dirty="0">
                <a:solidFill>
                  <a:srgbClr val="000000"/>
                </a:solidFill>
                <a:effectLst/>
                <a:latin typeface="Consolas" panose="020B0609020204030204" pitchFamily="49" charset="0"/>
              </a:rPr>
              <a:t>与</a:t>
            </a:r>
            <a:r>
              <a:rPr lang="en-US" altLang="zh-CN" sz="2000" b="0" dirty="0" err="1">
                <a:solidFill>
                  <a:srgbClr val="000000"/>
                </a:solidFill>
                <a:effectLst/>
                <a:latin typeface="Consolas" panose="020B0609020204030204" pitchFamily="49" charset="0"/>
              </a:rPr>
              <a:t>year,Country</a:t>
            </a:r>
            <a:r>
              <a:rPr lang="en-US" altLang="zh-CN" sz="2000" b="0" dirty="0">
                <a:solidFill>
                  <a:srgbClr val="000000"/>
                </a:solidFill>
                <a:effectLst/>
                <a:latin typeface="Consolas" panose="020B0609020204030204" pitchFamily="49" charset="0"/>
              </a:rPr>
              <a:t> </a:t>
            </a:r>
            <a:r>
              <a:rPr lang="en-US" altLang="zh-CN" sz="2000" b="0" dirty="0" err="1">
                <a:solidFill>
                  <a:srgbClr val="000000"/>
                </a:solidFill>
                <a:effectLst/>
                <a:latin typeface="Consolas" panose="020B0609020204030204" pitchFamily="49" charset="0"/>
              </a:rPr>
              <a:t>name,Generosity,Confidence</a:t>
            </a:r>
            <a:r>
              <a:rPr lang="en-US" altLang="zh-CN" sz="2000" b="0" dirty="0">
                <a:solidFill>
                  <a:srgbClr val="000000"/>
                </a:solidFill>
                <a:effectLst/>
                <a:latin typeface="Consolas" panose="020B0609020204030204" pitchFamily="49" charset="0"/>
              </a:rPr>
              <a:t> in national government</a:t>
            </a:r>
            <a:r>
              <a:rPr lang="zh-CN" altLang="en-US" sz="2000" b="0" dirty="0">
                <a:solidFill>
                  <a:srgbClr val="000000"/>
                </a:solidFill>
                <a:effectLst/>
                <a:latin typeface="Consolas" panose="020B0609020204030204" pitchFamily="49" charset="0"/>
              </a:rPr>
              <a:t>几乎无关</a:t>
            </a:r>
            <a:endParaRPr lang="en-US" altLang="zh-CN" sz="2000" b="0" dirty="0">
              <a:solidFill>
                <a:srgbClr val="000000"/>
              </a:solidFill>
              <a:effectLst/>
              <a:latin typeface="Consolas" panose="020B0609020204030204" pitchFamily="49" charset="0"/>
            </a:endParaRPr>
          </a:p>
          <a:p>
            <a:r>
              <a:rPr lang="en-US" altLang="zh-CN" sz="2000" b="1" dirty="0">
                <a:highlight>
                  <a:srgbClr val="FFFF00"/>
                </a:highlight>
              </a:rPr>
              <a:t>②</a:t>
            </a:r>
            <a:r>
              <a:rPr lang="zh-CN" altLang="en-US" sz="2000" b="1" dirty="0">
                <a:highlight>
                  <a:srgbClr val="FFFF00"/>
                </a:highlight>
              </a:rPr>
              <a:t>训练集数据量：测试集数据量</a:t>
            </a:r>
            <a:r>
              <a:rPr lang="en-US" altLang="zh-CN" sz="2000" b="1" dirty="0">
                <a:highlight>
                  <a:srgbClr val="FFFF00"/>
                </a:highlight>
              </a:rPr>
              <a:t>=8:2</a:t>
            </a:r>
          </a:p>
          <a:p>
            <a:r>
              <a:rPr lang="en-US" altLang="zh-CN" sz="2000" b="0" dirty="0" err="1">
                <a:solidFill>
                  <a:srgbClr val="001080"/>
                </a:solidFill>
                <a:effectLst/>
                <a:latin typeface="Consolas" panose="020B0609020204030204" pitchFamily="49" charset="0"/>
              </a:rPr>
              <a:t>x_train</a:t>
            </a:r>
            <a:r>
              <a:rPr lang="en-US" altLang="zh-CN" sz="2000" b="0" dirty="0">
                <a:solidFill>
                  <a:srgbClr val="000000"/>
                </a:solidFill>
                <a:effectLst/>
                <a:latin typeface="Consolas" panose="020B0609020204030204" pitchFamily="49" charset="0"/>
              </a:rPr>
              <a:t>, </a:t>
            </a:r>
            <a:r>
              <a:rPr lang="en-US" altLang="zh-CN" sz="2000" b="0" dirty="0" err="1">
                <a:solidFill>
                  <a:srgbClr val="001080"/>
                </a:solidFill>
                <a:effectLst/>
                <a:latin typeface="Consolas" panose="020B0609020204030204" pitchFamily="49" charset="0"/>
              </a:rPr>
              <a:t>x_test</a:t>
            </a:r>
            <a:r>
              <a:rPr lang="en-US" altLang="zh-CN" sz="2000" b="0" dirty="0">
                <a:solidFill>
                  <a:srgbClr val="000000"/>
                </a:solidFill>
                <a:effectLst/>
                <a:latin typeface="Consolas" panose="020B0609020204030204" pitchFamily="49" charset="0"/>
              </a:rPr>
              <a:t>, </a:t>
            </a:r>
            <a:r>
              <a:rPr lang="en-US" altLang="zh-CN" sz="2000" b="0" dirty="0" err="1">
                <a:solidFill>
                  <a:srgbClr val="001080"/>
                </a:solidFill>
                <a:effectLst/>
                <a:latin typeface="Consolas" panose="020B0609020204030204" pitchFamily="49" charset="0"/>
              </a:rPr>
              <a:t>y_train</a:t>
            </a:r>
            <a:r>
              <a:rPr lang="en-US" altLang="zh-CN" sz="2000" b="0" dirty="0">
                <a:solidFill>
                  <a:srgbClr val="000000"/>
                </a:solidFill>
                <a:effectLst/>
                <a:latin typeface="Consolas" panose="020B0609020204030204" pitchFamily="49" charset="0"/>
              </a:rPr>
              <a:t>, </a:t>
            </a:r>
            <a:r>
              <a:rPr lang="en-US" altLang="zh-CN" sz="2000" b="0" dirty="0" err="1">
                <a:solidFill>
                  <a:srgbClr val="001080"/>
                </a:solidFill>
                <a:effectLst/>
                <a:latin typeface="Consolas" panose="020B0609020204030204" pitchFamily="49" charset="0"/>
              </a:rPr>
              <a:t>y_test</a:t>
            </a:r>
            <a:r>
              <a:rPr lang="en-US" altLang="zh-CN" sz="2000" b="0" dirty="0">
                <a:solidFill>
                  <a:srgbClr val="000000"/>
                </a:solidFill>
                <a:effectLst/>
                <a:latin typeface="Consolas" panose="020B0609020204030204" pitchFamily="49" charset="0"/>
              </a:rPr>
              <a:t> = </a:t>
            </a:r>
            <a:r>
              <a:rPr lang="en-US" altLang="zh-CN" sz="2000" b="0" dirty="0" err="1">
                <a:solidFill>
                  <a:srgbClr val="795E26"/>
                </a:solidFill>
                <a:effectLst/>
                <a:latin typeface="Consolas" panose="020B0609020204030204" pitchFamily="49" charset="0"/>
              </a:rPr>
              <a:t>train_test_split</a:t>
            </a:r>
            <a:r>
              <a:rPr lang="en-US" altLang="zh-CN" sz="2000" b="0" dirty="0">
                <a:solidFill>
                  <a:srgbClr val="000000"/>
                </a:solidFill>
                <a:effectLst/>
                <a:latin typeface="Consolas" panose="020B0609020204030204" pitchFamily="49" charset="0"/>
              </a:rPr>
              <a:t>(</a:t>
            </a:r>
            <a:r>
              <a:rPr lang="en-US" altLang="zh-CN" sz="2000" b="0" dirty="0">
                <a:solidFill>
                  <a:srgbClr val="001080"/>
                </a:solidFill>
                <a:effectLst/>
                <a:latin typeface="Consolas" panose="020B0609020204030204" pitchFamily="49" charset="0"/>
              </a:rPr>
              <a:t>x</a:t>
            </a:r>
            <a:r>
              <a:rPr lang="en-US" altLang="zh-CN" sz="2000" b="0" dirty="0">
                <a:solidFill>
                  <a:srgbClr val="000000"/>
                </a:solidFill>
                <a:effectLst/>
                <a:latin typeface="Consolas" panose="020B0609020204030204" pitchFamily="49" charset="0"/>
              </a:rPr>
              <a:t>, </a:t>
            </a:r>
            <a:r>
              <a:rPr lang="en-US" altLang="zh-CN" sz="2000" b="0" dirty="0">
                <a:solidFill>
                  <a:srgbClr val="001080"/>
                </a:solidFill>
                <a:effectLst/>
                <a:latin typeface="Consolas" panose="020B0609020204030204" pitchFamily="49" charset="0"/>
              </a:rPr>
              <a:t>y</a:t>
            </a:r>
            <a:r>
              <a:rPr lang="en-US" altLang="zh-CN" sz="2000" b="0" dirty="0">
                <a:solidFill>
                  <a:srgbClr val="000000"/>
                </a:solidFill>
                <a:effectLst/>
                <a:latin typeface="Consolas" panose="020B0609020204030204" pitchFamily="49" charset="0"/>
              </a:rPr>
              <a:t>, </a:t>
            </a:r>
            <a:r>
              <a:rPr lang="en-US" altLang="zh-CN" sz="2000" b="0" dirty="0" err="1">
                <a:solidFill>
                  <a:srgbClr val="001080"/>
                </a:solidFill>
                <a:effectLst/>
                <a:latin typeface="Consolas" panose="020B0609020204030204" pitchFamily="49" charset="0"/>
              </a:rPr>
              <a:t>test_size</a:t>
            </a:r>
            <a:r>
              <a:rPr lang="en-US" altLang="zh-CN" sz="2000" b="0" dirty="0">
                <a:solidFill>
                  <a:srgbClr val="000000"/>
                </a:solidFill>
                <a:effectLst/>
                <a:latin typeface="Consolas" panose="020B0609020204030204" pitchFamily="49" charset="0"/>
              </a:rPr>
              <a:t>=</a:t>
            </a:r>
            <a:r>
              <a:rPr lang="en-US" altLang="zh-CN" sz="2000" b="0" dirty="0">
                <a:solidFill>
                  <a:srgbClr val="098658"/>
                </a:solidFill>
                <a:effectLst/>
                <a:latin typeface="Consolas" panose="020B0609020204030204" pitchFamily="49" charset="0"/>
              </a:rPr>
              <a:t>0.2</a:t>
            </a:r>
            <a:r>
              <a:rPr lang="en-US" altLang="zh-CN" sz="2000" b="0" dirty="0">
                <a:solidFill>
                  <a:srgbClr val="000000"/>
                </a:solidFill>
                <a:effectLst/>
                <a:latin typeface="Consolas" panose="020B0609020204030204" pitchFamily="49" charset="0"/>
              </a:rPr>
              <a:t>, </a:t>
            </a:r>
            <a:r>
              <a:rPr lang="en-US" altLang="zh-CN" sz="2000" b="0" dirty="0">
                <a:solidFill>
                  <a:srgbClr val="001080"/>
                </a:solidFill>
                <a:effectLst/>
                <a:latin typeface="Consolas" panose="020B0609020204030204" pitchFamily="49" charset="0"/>
              </a:rPr>
              <a:t>shuffle</a:t>
            </a:r>
            <a:r>
              <a:rPr lang="en-US" altLang="zh-CN" sz="2000" b="0" dirty="0">
                <a:solidFill>
                  <a:srgbClr val="000000"/>
                </a:solidFill>
                <a:effectLst/>
                <a:latin typeface="Consolas" panose="020B0609020204030204" pitchFamily="49" charset="0"/>
              </a:rPr>
              <a:t>=</a:t>
            </a:r>
            <a:r>
              <a:rPr lang="en-US" altLang="zh-CN" sz="2000" b="0" dirty="0">
                <a:solidFill>
                  <a:srgbClr val="0000FF"/>
                </a:solidFill>
                <a:effectLst/>
                <a:latin typeface="Consolas" panose="020B0609020204030204" pitchFamily="49" charset="0"/>
              </a:rPr>
              <a:t>True</a:t>
            </a:r>
            <a:r>
              <a:rPr lang="en-US" altLang="zh-CN" sz="2000" b="0" dirty="0">
                <a:solidFill>
                  <a:srgbClr val="000000"/>
                </a:solidFill>
                <a:effectLst/>
                <a:latin typeface="Consolas" panose="020B0609020204030204" pitchFamily="49" charset="0"/>
              </a:rPr>
              <a:t>)</a:t>
            </a:r>
          </a:p>
          <a:p>
            <a:r>
              <a:rPr lang="zh-CN" altLang="en-US" sz="2000" b="0" i="0" dirty="0">
                <a:solidFill>
                  <a:srgbClr val="000000"/>
                </a:solidFill>
                <a:effectLst/>
                <a:latin typeface="Consolas" panose="020B0609020204030204" pitchFamily="49" charset="0"/>
              </a:rPr>
              <a:t>全体数据量： </a:t>
            </a:r>
            <a:r>
              <a:rPr lang="en-US" altLang="zh-CN" sz="2000" b="0" i="0" dirty="0">
                <a:solidFill>
                  <a:srgbClr val="000000"/>
                </a:solidFill>
                <a:effectLst/>
                <a:latin typeface="Consolas" panose="020B0609020204030204" pitchFamily="49" charset="0"/>
              </a:rPr>
              <a:t>2089 </a:t>
            </a:r>
            <a:r>
              <a:rPr lang="zh-CN" altLang="en-US" sz="2000" b="0" i="0" dirty="0">
                <a:solidFill>
                  <a:srgbClr val="000000"/>
                </a:solidFill>
                <a:effectLst/>
                <a:latin typeface="Consolas" panose="020B0609020204030204" pitchFamily="49" charset="0"/>
              </a:rPr>
              <a:t>训练集数据量： </a:t>
            </a:r>
            <a:r>
              <a:rPr lang="en-US" altLang="zh-CN" sz="2000" b="0" i="0" dirty="0">
                <a:solidFill>
                  <a:srgbClr val="000000"/>
                </a:solidFill>
                <a:effectLst/>
                <a:latin typeface="Consolas" panose="020B0609020204030204" pitchFamily="49" charset="0"/>
              </a:rPr>
              <a:t>1671 </a:t>
            </a:r>
            <a:r>
              <a:rPr lang="zh-CN" altLang="en-US" sz="2000" b="0" i="0" dirty="0">
                <a:solidFill>
                  <a:srgbClr val="000000"/>
                </a:solidFill>
                <a:effectLst/>
                <a:latin typeface="Consolas" panose="020B0609020204030204" pitchFamily="49" charset="0"/>
              </a:rPr>
              <a:t>测试集数据量： </a:t>
            </a:r>
            <a:r>
              <a:rPr lang="en-US" altLang="zh-CN" sz="2000" b="0" i="0" dirty="0">
                <a:solidFill>
                  <a:srgbClr val="000000"/>
                </a:solidFill>
                <a:effectLst/>
                <a:latin typeface="Consolas" panose="020B0609020204030204" pitchFamily="49" charset="0"/>
              </a:rPr>
              <a:t>418</a:t>
            </a:r>
            <a:endParaRPr lang="en-US" altLang="zh-CN" sz="2000" b="0" dirty="0">
              <a:solidFill>
                <a:srgbClr val="000000"/>
              </a:solidFill>
              <a:effectLst/>
              <a:latin typeface="Consolas" panose="020B0609020204030204" pitchFamily="49" charset="0"/>
            </a:endParaRPr>
          </a:p>
          <a:p>
            <a:r>
              <a:rPr lang="en-US" altLang="zh-CN" sz="2000" b="0" dirty="0">
                <a:solidFill>
                  <a:srgbClr val="001080"/>
                </a:solidFill>
                <a:effectLst/>
                <a:latin typeface="Consolas" panose="020B0609020204030204" pitchFamily="49" charset="0"/>
              </a:rPr>
              <a:t>model</a:t>
            </a:r>
            <a:r>
              <a:rPr lang="en-US" altLang="zh-CN" sz="2000" b="0" dirty="0">
                <a:solidFill>
                  <a:srgbClr val="000000"/>
                </a:solidFill>
                <a:effectLst/>
                <a:latin typeface="Consolas" panose="020B0609020204030204" pitchFamily="49" charset="0"/>
              </a:rPr>
              <a:t>=</a:t>
            </a:r>
            <a:r>
              <a:rPr lang="en-US" altLang="zh-CN" sz="2000" b="0" dirty="0" err="1">
                <a:solidFill>
                  <a:srgbClr val="267F99"/>
                </a:solidFill>
                <a:effectLst/>
                <a:latin typeface="Consolas" panose="020B0609020204030204" pitchFamily="49" charset="0"/>
              </a:rPr>
              <a:t>LinearRegression</a:t>
            </a:r>
            <a:r>
              <a:rPr lang="en-US" altLang="zh-CN" sz="2000" b="0" dirty="0">
                <a:solidFill>
                  <a:srgbClr val="000000"/>
                </a:solidFill>
                <a:effectLst/>
                <a:latin typeface="Consolas" panose="020B0609020204030204" pitchFamily="49" charset="0"/>
              </a:rPr>
              <a:t>()</a:t>
            </a:r>
          </a:p>
          <a:p>
            <a:r>
              <a:rPr lang="en-US" altLang="zh-CN" sz="2000" b="0" dirty="0" err="1">
                <a:solidFill>
                  <a:srgbClr val="001080"/>
                </a:solidFill>
                <a:effectLst/>
                <a:latin typeface="Consolas" panose="020B0609020204030204" pitchFamily="49" charset="0"/>
              </a:rPr>
              <a:t>model</a:t>
            </a:r>
            <a:r>
              <a:rPr lang="en-US" altLang="zh-CN" sz="2000" b="0" dirty="0" err="1">
                <a:solidFill>
                  <a:srgbClr val="000000"/>
                </a:solidFill>
                <a:effectLst/>
                <a:latin typeface="Consolas" panose="020B0609020204030204" pitchFamily="49" charset="0"/>
              </a:rPr>
              <a:t>.</a:t>
            </a:r>
            <a:r>
              <a:rPr lang="en-US" altLang="zh-CN" sz="2000" b="0" dirty="0" err="1">
                <a:solidFill>
                  <a:srgbClr val="795E26"/>
                </a:solidFill>
                <a:effectLst/>
                <a:latin typeface="Consolas" panose="020B0609020204030204" pitchFamily="49" charset="0"/>
              </a:rPr>
              <a:t>fit</a:t>
            </a:r>
            <a:r>
              <a:rPr lang="en-US" altLang="zh-CN" sz="2000" b="0" dirty="0">
                <a:solidFill>
                  <a:srgbClr val="000000"/>
                </a:solidFill>
                <a:effectLst/>
                <a:latin typeface="Consolas" panose="020B0609020204030204" pitchFamily="49" charset="0"/>
              </a:rPr>
              <a:t>(</a:t>
            </a:r>
            <a:r>
              <a:rPr lang="en-US" altLang="zh-CN" sz="2000" b="0" dirty="0" err="1">
                <a:solidFill>
                  <a:srgbClr val="001080"/>
                </a:solidFill>
                <a:effectLst/>
                <a:latin typeface="Consolas" panose="020B0609020204030204" pitchFamily="49" charset="0"/>
              </a:rPr>
              <a:t>x_train</a:t>
            </a:r>
            <a:r>
              <a:rPr lang="en-US" altLang="zh-CN" sz="2000" b="0" dirty="0" err="1">
                <a:solidFill>
                  <a:srgbClr val="000000"/>
                </a:solidFill>
                <a:effectLst/>
                <a:latin typeface="Consolas" panose="020B0609020204030204" pitchFamily="49" charset="0"/>
              </a:rPr>
              <a:t>,</a:t>
            </a:r>
            <a:r>
              <a:rPr lang="en-US" altLang="zh-CN" sz="2000" b="0" dirty="0" err="1">
                <a:solidFill>
                  <a:srgbClr val="001080"/>
                </a:solidFill>
                <a:effectLst/>
                <a:latin typeface="Consolas" panose="020B0609020204030204" pitchFamily="49" charset="0"/>
              </a:rPr>
              <a:t>y_train</a:t>
            </a:r>
            <a:r>
              <a:rPr lang="en-US" altLang="zh-CN" sz="2000" b="0" dirty="0">
                <a:solidFill>
                  <a:srgbClr val="000000"/>
                </a:solidFill>
                <a:effectLst/>
                <a:latin typeface="Consolas" panose="020B0609020204030204" pitchFamily="49" charset="0"/>
              </a:rPr>
              <a:t>)</a:t>
            </a:r>
          </a:p>
          <a:p>
            <a:r>
              <a:rPr lang="en-US" altLang="zh-CN" sz="2000" b="0" dirty="0" err="1">
                <a:solidFill>
                  <a:srgbClr val="001080"/>
                </a:solidFill>
                <a:effectLst/>
                <a:latin typeface="Consolas" panose="020B0609020204030204" pitchFamily="49" charset="0"/>
              </a:rPr>
              <a:t>y_test_predict</a:t>
            </a:r>
            <a:r>
              <a:rPr lang="en-US" altLang="zh-CN" sz="2000" b="0" dirty="0">
                <a:solidFill>
                  <a:srgbClr val="000000"/>
                </a:solidFill>
                <a:effectLst/>
                <a:latin typeface="Consolas" panose="020B0609020204030204" pitchFamily="49" charset="0"/>
              </a:rPr>
              <a:t>=</a:t>
            </a:r>
            <a:r>
              <a:rPr lang="en-US" altLang="zh-CN" sz="2000" b="0" dirty="0" err="1">
                <a:solidFill>
                  <a:srgbClr val="001080"/>
                </a:solidFill>
                <a:effectLst/>
                <a:latin typeface="Consolas" panose="020B0609020204030204" pitchFamily="49" charset="0"/>
              </a:rPr>
              <a:t>model</a:t>
            </a:r>
            <a:r>
              <a:rPr lang="en-US" altLang="zh-CN" sz="2000" b="0" dirty="0" err="1">
                <a:solidFill>
                  <a:srgbClr val="000000"/>
                </a:solidFill>
                <a:effectLst/>
                <a:latin typeface="Consolas" panose="020B0609020204030204" pitchFamily="49" charset="0"/>
              </a:rPr>
              <a:t>.</a:t>
            </a:r>
            <a:r>
              <a:rPr lang="en-US" altLang="zh-CN" sz="2000" b="0" dirty="0" err="1">
                <a:solidFill>
                  <a:srgbClr val="795E26"/>
                </a:solidFill>
                <a:effectLst/>
                <a:latin typeface="Consolas" panose="020B0609020204030204" pitchFamily="49" charset="0"/>
              </a:rPr>
              <a:t>predict</a:t>
            </a:r>
            <a:r>
              <a:rPr lang="en-US" altLang="zh-CN" sz="2000" b="0" dirty="0">
                <a:solidFill>
                  <a:srgbClr val="000000"/>
                </a:solidFill>
                <a:effectLst/>
                <a:latin typeface="Consolas" panose="020B0609020204030204" pitchFamily="49" charset="0"/>
              </a:rPr>
              <a:t>(</a:t>
            </a:r>
            <a:r>
              <a:rPr lang="en-US" altLang="zh-CN" sz="2000" b="0" dirty="0" err="1">
                <a:solidFill>
                  <a:srgbClr val="001080"/>
                </a:solidFill>
                <a:effectLst/>
                <a:latin typeface="Consolas" panose="020B0609020204030204" pitchFamily="49" charset="0"/>
              </a:rPr>
              <a:t>x_test</a:t>
            </a:r>
            <a:r>
              <a:rPr lang="en-US" altLang="zh-CN" sz="2000" b="0" dirty="0">
                <a:solidFill>
                  <a:srgbClr val="000000"/>
                </a:solidFill>
                <a:effectLst/>
                <a:latin typeface="Consolas" panose="020B0609020204030204" pitchFamily="49" charset="0"/>
              </a:rPr>
              <a:t>)</a:t>
            </a:r>
          </a:p>
          <a:p>
            <a:r>
              <a:rPr lang="en-US" altLang="zh-CN" sz="2000" b="0" dirty="0" err="1">
                <a:solidFill>
                  <a:srgbClr val="001080"/>
                </a:solidFill>
                <a:effectLst/>
                <a:latin typeface="Consolas" panose="020B0609020204030204" pitchFamily="49" charset="0"/>
              </a:rPr>
              <a:t>mse</a:t>
            </a:r>
            <a:r>
              <a:rPr lang="en-US" altLang="zh-CN" sz="2000" b="0" dirty="0">
                <a:solidFill>
                  <a:srgbClr val="000000"/>
                </a:solidFill>
                <a:effectLst/>
                <a:latin typeface="Consolas" panose="020B0609020204030204" pitchFamily="49" charset="0"/>
              </a:rPr>
              <a:t>=</a:t>
            </a:r>
            <a:r>
              <a:rPr lang="en-US" altLang="zh-CN" sz="2000" b="0" dirty="0" err="1">
                <a:solidFill>
                  <a:srgbClr val="795E26"/>
                </a:solidFill>
                <a:effectLst/>
                <a:latin typeface="Consolas" panose="020B0609020204030204" pitchFamily="49" charset="0"/>
              </a:rPr>
              <a:t>mean_squared_error</a:t>
            </a:r>
            <a:r>
              <a:rPr lang="en-US" altLang="zh-CN" sz="2000" b="0" dirty="0">
                <a:solidFill>
                  <a:srgbClr val="000000"/>
                </a:solidFill>
                <a:effectLst/>
                <a:latin typeface="Consolas" panose="020B0609020204030204" pitchFamily="49" charset="0"/>
              </a:rPr>
              <a:t>(</a:t>
            </a:r>
            <a:r>
              <a:rPr lang="en-US" altLang="zh-CN" sz="2000" b="0" dirty="0" err="1">
                <a:solidFill>
                  <a:srgbClr val="001080"/>
                </a:solidFill>
                <a:effectLst/>
                <a:latin typeface="Consolas" panose="020B0609020204030204" pitchFamily="49" charset="0"/>
              </a:rPr>
              <a:t>y_test</a:t>
            </a:r>
            <a:r>
              <a:rPr lang="en-US" altLang="zh-CN" sz="2000" b="0" dirty="0" err="1">
                <a:solidFill>
                  <a:srgbClr val="000000"/>
                </a:solidFill>
                <a:effectLst/>
                <a:latin typeface="Consolas" panose="020B0609020204030204" pitchFamily="49" charset="0"/>
              </a:rPr>
              <a:t>,</a:t>
            </a:r>
            <a:r>
              <a:rPr lang="en-US" altLang="zh-CN" sz="2000" b="0" dirty="0" err="1">
                <a:solidFill>
                  <a:srgbClr val="001080"/>
                </a:solidFill>
                <a:effectLst/>
                <a:latin typeface="Consolas" panose="020B0609020204030204" pitchFamily="49" charset="0"/>
              </a:rPr>
              <a:t>y_test_predict</a:t>
            </a:r>
            <a:r>
              <a:rPr lang="en-US" altLang="zh-CN" sz="2000" b="0" dirty="0">
                <a:solidFill>
                  <a:srgbClr val="000000"/>
                </a:solidFill>
                <a:effectLst/>
                <a:latin typeface="Consolas" panose="020B0609020204030204" pitchFamily="49" charset="0"/>
              </a:rPr>
              <a:t>)</a:t>
            </a:r>
          </a:p>
          <a:p>
            <a:r>
              <a:rPr lang="en-US" altLang="zh-CN" sz="2000" b="0" dirty="0">
                <a:solidFill>
                  <a:srgbClr val="795E26"/>
                </a:solidFill>
                <a:effectLst/>
                <a:latin typeface="Consolas" panose="020B0609020204030204" pitchFamily="49" charset="0"/>
              </a:rPr>
              <a:t>print</a:t>
            </a:r>
            <a:r>
              <a:rPr lang="en-US" altLang="zh-CN" sz="2000" b="0" dirty="0">
                <a:solidFill>
                  <a:srgbClr val="000000"/>
                </a:solidFill>
                <a:effectLst/>
                <a:latin typeface="Consolas" panose="020B0609020204030204" pitchFamily="49" charset="0"/>
              </a:rPr>
              <a:t>(</a:t>
            </a:r>
            <a:r>
              <a:rPr lang="en-US" altLang="zh-CN" sz="2000" dirty="0">
                <a:solidFill>
                  <a:srgbClr val="000000"/>
                </a:solidFill>
                <a:latin typeface="Consolas" panose="020B0609020204030204" pitchFamily="49" charset="0"/>
              </a:rPr>
              <a:t>“%0.2f”%</a:t>
            </a:r>
            <a:r>
              <a:rPr lang="en-US" altLang="zh-CN" sz="2000" b="0" dirty="0">
                <a:solidFill>
                  <a:srgbClr val="001080"/>
                </a:solidFill>
                <a:effectLst/>
                <a:latin typeface="Consolas" panose="020B0609020204030204" pitchFamily="49" charset="0"/>
              </a:rPr>
              <a:t>mse</a:t>
            </a:r>
            <a:r>
              <a:rPr lang="en-US" altLang="zh-CN" sz="2000" b="0" dirty="0">
                <a:solidFill>
                  <a:srgbClr val="000000"/>
                </a:solidFill>
                <a:effectLst/>
                <a:latin typeface="Consolas" panose="020B0609020204030204" pitchFamily="49" charset="0"/>
              </a:rPr>
              <a:t>)   </a:t>
            </a:r>
            <a:r>
              <a:rPr lang="en-US" altLang="zh-CN" sz="2000" b="1" dirty="0">
                <a:solidFill>
                  <a:srgbClr val="000000"/>
                </a:solidFill>
                <a:effectLst/>
                <a:highlight>
                  <a:srgbClr val="FFFF00"/>
                </a:highlight>
                <a:latin typeface="Consolas" panose="020B0609020204030204" pitchFamily="49" charset="0"/>
                <a:sym typeface="Wingdings" panose="05000000000000000000" pitchFamily="2" charset="2"/>
              </a:rPr>
              <a:t>0.33   </a:t>
            </a:r>
            <a:r>
              <a:rPr lang="zh-CN" altLang="en-US" sz="2000" b="1" dirty="0">
                <a:solidFill>
                  <a:srgbClr val="000000"/>
                </a:solidFill>
                <a:effectLst/>
                <a:highlight>
                  <a:srgbClr val="FFFF00"/>
                </a:highlight>
                <a:latin typeface="Consolas" panose="020B0609020204030204" pitchFamily="49" charset="0"/>
                <a:sym typeface="Wingdings" panose="05000000000000000000" pitchFamily="2" charset="2"/>
              </a:rPr>
              <a:t>均分误差较小，说明拟合效果较好</a:t>
            </a:r>
            <a:endParaRPr lang="en-US" altLang="zh-CN" sz="2000" b="1" dirty="0">
              <a:solidFill>
                <a:srgbClr val="000000"/>
              </a:solidFill>
              <a:effectLst/>
              <a:highlight>
                <a:srgbClr val="FFFF00"/>
              </a:highlight>
              <a:latin typeface="Consolas" panose="020B0609020204030204" pitchFamily="49" charset="0"/>
              <a:sym typeface="Wingdings" panose="05000000000000000000" pitchFamily="2" charset="2"/>
            </a:endParaRPr>
          </a:p>
          <a:p>
            <a:endParaRPr lang="en-US" altLang="zh-CN" sz="2000" b="0" dirty="0">
              <a:solidFill>
                <a:srgbClr val="000000"/>
              </a:solidFill>
              <a:effectLst/>
              <a:latin typeface="Consolas" panose="020B0609020204030204" pitchFamily="49" charset="0"/>
            </a:endParaRPr>
          </a:p>
          <a:p>
            <a:endParaRPr lang="en-US" altLang="zh-CN" sz="2000" dirty="0"/>
          </a:p>
          <a:p>
            <a:pPr marL="457200" indent="-457200">
              <a:buFont typeface="+mj-ea"/>
              <a:buAutoNum type="circleNumDbPlain"/>
            </a:pPr>
            <a:endParaRPr lang="en-US" altLang="zh-CN" sz="2000" dirty="0"/>
          </a:p>
          <a:p>
            <a:pPr marL="457200" indent="-457200">
              <a:buFont typeface="+mj-ea"/>
              <a:buAutoNum type="circleNumDbPlain"/>
            </a:pPr>
            <a:endParaRPr lang="en-US" altLang="zh-CN" sz="2000" dirty="0"/>
          </a:p>
          <a:p>
            <a:endParaRPr lang="zh-CN" altLang="en-US" sz="2000" dirty="0"/>
          </a:p>
        </p:txBody>
      </p:sp>
      <p:pic>
        <p:nvPicPr>
          <p:cNvPr id="12" name="图片 11">
            <a:extLst>
              <a:ext uri="{FF2B5EF4-FFF2-40B4-BE49-F238E27FC236}">
                <a16:creationId xmlns:a16="http://schemas.microsoft.com/office/drawing/2014/main" id="{953E2271-ADDE-1EF0-64FA-0AA675CDE0B3}"/>
              </a:ext>
            </a:extLst>
          </p:cNvPr>
          <p:cNvPicPr>
            <a:picLocks noChangeAspect="1"/>
          </p:cNvPicPr>
          <p:nvPr/>
        </p:nvPicPr>
        <p:blipFill>
          <a:blip r:embed="rId2"/>
          <a:stretch>
            <a:fillRect/>
          </a:stretch>
        </p:blipFill>
        <p:spPr>
          <a:xfrm>
            <a:off x="0" y="4537090"/>
            <a:ext cx="12192000" cy="2517313"/>
          </a:xfrm>
          <a:prstGeom prst="rect">
            <a:avLst/>
          </a:prstGeom>
        </p:spPr>
      </p:pic>
    </p:spTree>
    <p:extLst>
      <p:ext uri="{BB962C8B-B14F-4D97-AF65-F5344CB8AC3E}">
        <p14:creationId xmlns:p14="http://schemas.microsoft.com/office/powerpoint/2010/main" val="61883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1261</TotalTime>
  <Words>1100</Words>
  <Application>Microsoft Office PowerPoint</Application>
  <PresentationFormat>宽屏</PresentationFormat>
  <Paragraphs>89</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CMR12</vt:lpstr>
      <vt:lpstr>Helvetica Neue</vt:lpstr>
      <vt:lpstr>PingFang SC</vt:lpstr>
      <vt:lpstr>等线</vt:lpstr>
      <vt:lpstr>等线 Light</vt:lpstr>
      <vt:lpstr>Arial</vt:lpstr>
      <vt:lpstr>Consolas</vt:lpstr>
      <vt:lpstr>Wingdings</vt:lpstr>
      <vt:lpstr>Office 主题​​</vt:lpstr>
      <vt:lpstr>PowerPoint 演示文稿</vt:lpstr>
      <vt:lpstr>PowerPoint 演示文稿</vt:lpstr>
      <vt:lpstr>一.数据介绍</vt:lpstr>
      <vt:lpstr>PowerPoint 演示文稿</vt:lpstr>
      <vt:lpstr>Statistical appendix 数据集解释</vt:lpstr>
      <vt:lpstr>二.数据清洗</vt:lpstr>
      <vt:lpstr>PowerPoint 演示文稿</vt:lpstr>
      <vt:lpstr>三.数据分析</vt:lpstr>
      <vt:lpstr> 建立多元线性回归模型</vt:lpstr>
      <vt:lpstr>PowerPoint 演示文稿</vt:lpstr>
      <vt:lpstr>PowerPoint 演示文稿</vt:lpstr>
      <vt:lpstr>PowerPoint 演示文稿</vt:lpstr>
      <vt:lpstr>数据可视化</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nd 32kj</dc:creator>
  <cp:lastModifiedBy>32kj nd</cp:lastModifiedBy>
  <cp:revision>23</cp:revision>
  <dcterms:created xsi:type="dcterms:W3CDTF">2022-12-22T02:25:01Z</dcterms:created>
  <dcterms:modified xsi:type="dcterms:W3CDTF">2023-09-23T19:57:07Z</dcterms:modified>
</cp:coreProperties>
</file>