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0"/>
  </p:notes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257" r:id="rId9"/>
    <p:sldId id="258" r:id="rId10"/>
    <p:sldId id="477" r:id="rId11"/>
    <p:sldId id="365" r:id="rId12"/>
    <p:sldId id="364" r:id="rId13"/>
    <p:sldId id="259" r:id="rId14"/>
    <p:sldId id="260" r:id="rId15"/>
    <p:sldId id="372" r:id="rId16"/>
    <p:sldId id="363" r:id="rId17"/>
    <p:sldId id="476" r:id="rId18"/>
    <p:sldId id="373" r:id="rId19"/>
    <p:sldId id="366" r:id="rId20"/>
    <p:sldId id="375" r:id="rId21"/>
    <p:sldId id="367" r:id="rId22"/>
    <p:sldId id="386" r:id="rId23"/>
    <p:sldId id="374" r:id="rId24"/>
    <p:sldId id="261" r:id="rId25"/>
    <p:sldId id="368" r:id="rId26"/>
    <p:sldId id="262" r:id="rId27"/>
    <p:sldId id="370" r:id="rId28"/>
    <p:sldId id="376" r:id="rId29"/>
    <p:sldId id="369" r:id="rId30"/>
    <p:sldId id="263" r:id="rId31"/>
    <p:sldId id="377" r:id="rId32"/>
    <p:sldId id="378" r:id="rId33"/>
    <p:sldId id="380" r:id="rId34"/>
    <p:sldId id="379" r:id="rId35"/>
    <p:sldId id="381" r:id="rId36"/>
    <p:sldId id="382" r:id="rId37"/>
    <p:sldId id="383" r:id="rId38"/>
    <p:sldId id="283" r:id="rId39"/>
    <p:sldId id="285" r:id="rId40"/>
    <p:sldId id="387" r:id="rId41"/>
    <p:sldId id="389" r:id="rId42"/>
    <p:sldId id="287" r:id="rId43"/>
    <p:sldId id="388" r:id="rId44"/>
    <p:sldId id="288" r:id="rId45"/>
    <p:sldId id="292" r:id="rId46"/>
    <p:sldId id="290" r:id="rId47"/>
    <p:sldId id="393" r:id="rId48"/>
    <p:sldId id="291" r:id="rId49"/>
    <p:sldId id="394" r:id="rId50"/>
    <p:sldId id="395" r:id="rId51"/>
    <p:sldId id="396" r:id="rId52"/>
    <p:sldId id="397" r:id="rId53"/>
    <p:sldId id="399" r:id="rId54"/>
    <p:sldId id="409" r:id="rId55"/>
    <p:sldId id="410" r:id="rId56"/>
    <p:sldId id="413" r:id="rId57"/>
    <p:sldId id="401" r:id="rId58"/>
    <p:sldId id="411" r:id="rId59"/>
    <p:sldId id="412" r:id="rId60"/>
    <p:sldId id="405" r:id="rId61"/>
    <p:sldId id="415" r:id="rId62"/>
    <p:sldId id="414" r:id="rId63"/>
    <p:sldId id="407" r:id="rId64"/>
    <p:sldId id="296" r:id="rId65"/>
    <p:sldId id="297" r:id="rId66"/>
    <p:sldId id="390" r:id="rId67"/>
    <p:sldId id="391" r:id="rId68"/>
    <p:sldId id="300" r:id="rId69"/>
    <p:sldId id="301" r:id="rId70"/>
    <p:sldId id="302" r:id="rId71"/>
    <p:sldId id="303" r:id="rId72"/>
    <p:sldId id="416" r:id="rId73"/>
    <p:sldId id="418" r:id="rId74"/>
    <p:sldId id="304" r:id="rId75"/>
    <p:sldId id="419" r:id="rId76"/>
    <p:sldId id="305" r:id="rId77"/>
    <p:sldId id="306" r:id="rId78"/>
    <p:sldId id="420" r:id="rId79"/>
    <p:sldId id="421" r:id="rId80"/>
    <p:sldId id="422" r:id="rId81"/>
    <p:sldId id="435" r:id="rId82"/>
    <p:sldId id="434" r:id="rId83"/>
    <p:sldId id="423" r:id="rId84"/>
    <p:sldId id="424" r:id="rId85"/>
    <p:sldId id="425" r:id="rId86"/>
    <p:sldId id="426" r:id="rId87"/>
    <p:sldId id="427" r:id="rId88"/>
    <p:sldId id="428" r:id="rId89"/>
    <p:sldId id="429" r:id="rId90"/>
    <p:sldId id="430" r:id="rId91"/>
    <p:sldId id="431" r:id="rId92"/>
    <p:sldId id="432" r:id="rId93"/>
    <p:sldId id="433" r:id="rId94"/>
    <p:sldId id="321" r:id="rId95"/>
    <p:sldId id="322" r:id="rId96"/>
    <p:sldId id="323" r:id="rId97"/>
    <p:sldId id="436" r:id="rId98"/>
    <p:sldId id="437" r:id="rId99"/>
    <p:sldId id="324" r:id="rId100"/>
    <p:sldId id="326" r:id="rId101"/>
    <p:sldId id="438" r:id="rId102"/>
    <p:sldId id="317" r:id="rId103"/>
    <p:sldId id="318" r:id="rId104"/>
    <p:sldId id="319" r:id="rId105"/>
    <p:sldId id="320" r:id="rId106"/>
    <p:sldId id="327" r:id="rId107"/>
    <p:sldId id="328" r:id="rId108"/>
    <p:sldId id="439" r:id="rId109"/>
    <p:sldId id="331" r:id="rId110"/>
    <p:sldId id="440" r:id="rId111"/>
    <p:sldId id="332" r:id="rId112"/>
    <p:sldId id="333" r:id="rId113"/>
    <p:sldId id="441" r:id="rId114"/>
    <p:sldId id="442" r:id="rId115"/>
    <p:sldId id="443" r:id="rId116"/>
    <p:sldId id="444" r:id="rId117"/>
    <p:sldId id="445" r:id="rId118"/>
    <p:sldId id="446" r:id="rId119"/>
    <p:sldId id="447" r:id="rId120"/>
    <p:sldId id="448" r:id="rId121"/>
    <p:sldId id="449" r:id="rId122"/>
    <p:sldId id="450" r:id="rId123"/>
    <p:sldId id="468" r:id="rId124"/>
    <p:sldId id="338" r:id="rId125"/>
    <p:sldId id="339" r:id="rId126"/>
    <p:sldId id="451" r:id="rId127"/>
    <p:sldId id="454" r:id="rId128"/>
    <p:sldId id="456" r:id="rId129"/>
    <p:sldId id="457" r:id="rId130"/>
    <p:sldId id="458" r:id="rId131"/>
    <p:sldId id="455" r:id="rId132"/>
    <p:sldId id="452" r:id="rId133"/>
    <p:sldId id="459" r:id="rId134"/>
    <p:sldId id="460" r:id="rId135"/>
    <p:sldId id="462" r:id="rId136"/>
    <p:sldId id="463" r:id="rId137"/>
    <p:sldId id="464" r:id="rId138"/>
    <p:sldId id="465" r:id="rId139"/>
    <p:sldId id="466" r:id="rId140"/>
    <p:sldId id="467" r:id="rId141"/>
    <p:sldId id="461" r:id="rId142"/>
    <p:sldId id="469" r:id="rId143"/>
    <p:sldId id="470" r:id="rId144"/>
    <p:sldId id="471" r:id="rId145"/>
    <p:sldId id="472" r:id="rId146"/>
    <p:sldId id="473" r:id="rId147"/>
    <p:sldId id="474" r:id="rId148"/>
    <p:sldId id="475" r:id="rId1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1"/>
      <p:bold r:id="rId152"/>
      <p:italic r:id="rId153"/>
      <p:boldItalic r:id="rId154"/>
    </p:embeddedFont>
    <p:embeddedFont>
      <p:font typeface="Consolas" panose="020B0609020204030204" pitchFamily="49" charset="0"/>
      <p:regular r:id="rId155"/>
      <p:bold r:id="rId156"/>
      <p:italic r:id="rId157"/>
      <p:boldItalic r:id="rId158"/>
    </p:embeddedFont>
    <p:embeddedFont>
      <p:font typeface="Roboto" panose="020B0604020202020204" charset="0"/>
      <p:regular r:id="rId159"/>
      <p:bold r:id="rId160"/>
      <p:italic r:id="rId161"/>
      <p:boldItalic r:id="rId1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452D46E4-6906-4876-90A6-2A03B08E7254}">
          <p14:sldIdLst>
            <p14:sldId id="256"/>
            <p14:sldId id="357"/>
            <p14:sldId id="358"/>
            <p14:sldId id="359"/>
            <p14:sldId id="360"/>
            <p14:sldId id="361"/>
            <p14:sldId id="362"/>
            <p14:sldId id="257"/>
            <p14:sldId id="258"/>
            <p14:sldId id="477"/>
            <p14:sldId id="365"/>
            <p14:sldId id="364"/>
            <p14:sldId id="259"/>
            <p14:sldId id="260"/>
            <p14:sldId id="372"/>
            <p14:sldId id="363"/>
            <p14:sldId id="476"/>
            <p14:sldId id="373"/>
            <p14:sldId id="366"/>
            <p14:sldId id="375"/>
            <p14:sldId id="367"/>
            <p14:sldId id="386"/>
            <p14:sldId id="374"/>
            <p14:sldId id="261"/>
            <p14:sldId id="368"/>
            <p14:sldId id="262"/>
            <p14:sldId id="370"/>
            <p14:sldId id="376"/>
            <p14:sldId id="369"/>
            <p14:sldId id="263"/>
            <p14:sldId id="377"/>
            <p14:sldId id="378"/>
            <p14:sldId id="380"/>
            <p14:sldId id="379"/>
            <p14:sldId id="381"/>
            <p14:sldId id="382"/>
            <p14:sldId id="383"/>
            <p14:sldId id="283"/>
            <p14:sldId id="285"/>
            <p14:sldId id="387"/>
            <p14:sldId id="389"/>
            <p14:sldId id="287"/>
            <p14:sldId id="388"/>
            <p14:sldId id="288"/>
            <p14:sldId id="292"/>
            <p14:sldId id="290"/>
            <p14:sldId id="393"/>
            <p14:sldId id="291"/>
            <p14:sldId id="394"/>
            <p14:sldId id="395"/>
            <p14:sldId id="396"/>
            <p14:sldId id="397"/>
            <p14:sldId id="399"/>
            <p14:sldId id="409"/>
            <p14:sldId id="410"/>
            <p14:sldId id="413"/>
            <p14:sldId id="401"/>
            <p14:sldId id="411"/>
            <p14:sldId id="412"/>
            <p14:sldId id="405"/>
            <p14:sldId id="415"/>
            <p14:sldId id="414"/>
            <p14:sldId id="407"/>
            <p14:sldId id="296"/>
            <p14:sldId id="297"/>
            <p14:sldId id="390"/>
            <p14:sldId id="391"/>
            <p14:sldId id="300"/>
            <p14:sldId id="301"/>
            <p14:sldId id="302"/>
            <p14:sldId id="303"/>
            <p14:sldId id="416"/>
            <p14:sldId id="418"/>
            <p14:sldId id="304"/>
            <p14:sldId id="419"/>
            <p14:sldId id="305"/>
            <p14:sldId id="306"/>
            <p14:sldId id="420"/>
            <p14:sldId id="421"/>
            <p14:sldId id="422"/>
            <p14:sldId id="435"/>
            <p14:sldId id="434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321"/>
            <p14:sldId id="322"/>
            <p14:sldId id="323"/>
            <p14:sldId id="436"/>
            <p14:sldId id="437"/>
            <p14:sldId id="324"/>
            <p14:sldId id="326"/>
            <p14:sldId id="438"/>
            <p14:sldId id="317"/>
            <p14:sldId id="318"/>
            <p14:sldId id="319"/>
            <p14:sldId id="320"/>
            <p14:sldId id="327"/>
            <p14:sldId id="328"/>
            <p14:sldId id="439"/>
            <p14:sldId id="331"/>
            <p14:sldId id="440"/>
            <p14:sldId id="332"/>
            <p14:sldId id="333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68"/>
            <p14:sldId id="338"/>
            <p14:sldId id="339"/>
            <p14:sldId id="451"/>
            <p14:sldId id="454"/>
            <p14:sldId id="456"/>
            <p14:sldId id="457"/>
            <p14:sldId id="458"/>
            <p14:sldId id="455"/>
            <p14:sldId id="452"/>
            <p14:sldId id="459"/>
            <p14:sldId id="460"/>
            <p14:sldId id="462"/>
            <p14:sldId id="463"/>
            <p14:sldId id="464"/>
            <p14:sldId id="465"/>
            <p14:sldId id="466"/>
            <p14:sldId id="467"/>
            <p14:sldId id="461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font" Target="fonts/font9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font" Target="fonts/font10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11.fntdata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font" Target="fonts/font1.fntdata"/><Relationship Id="rId156" Type="http://schemas.openxmlformats.org/officeDocument/2006/relationships/font" Target="fonts/font6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font" Target="fonts/font4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5652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7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46eea2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46eea2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9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46eea2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46eea29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485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46eea2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46eea2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4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046eea29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046eea29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8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046eea29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046eea29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5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46eea29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46eea29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84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46eea29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46eea29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510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046eea29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046eea29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0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046eea29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046eea29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352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937de04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937de04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66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52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16cb201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16cb201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510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6cb2016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16cb2016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16cb201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16cb201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69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16cb2016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16cb2016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094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2d6f626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2d6f626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94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57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2d6f6261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2d6f6261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38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b2d6f6261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b2d6f6261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59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2d6f6261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2d6f6261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68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937de04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937de04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37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5eab15f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5eab15f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896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937de047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a937de047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180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46eea29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46eea29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688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46eea29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46eea29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926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22061d5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22061d5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698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22061d5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22061d5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362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22061d5c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22061d5c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57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22061d5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22061d5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843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22061d5c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22061d5c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689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23c7f1d2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23c7f1d2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274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23c7f1d2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23c7f1d2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41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5eab15f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5eab15f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935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500403f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500403f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605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500403f0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500403f0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25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500403f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500403f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376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500403f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500403f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644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500403f0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500403f0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9433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2d6f6261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b2d6f6261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119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2d6f6261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b2d6f6261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459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2d6f6261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2d6f6261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02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2d6f626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b2d6f626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7714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3292b09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3292b09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61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5eab15f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5eab15f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9392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3292b09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3292b09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5243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3292b09b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3292b09b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7283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b3292b09b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b3292b09b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941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3292b09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3292b09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6517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3292b09b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3292b09b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949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3292b09b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3292b09b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77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5eab15f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5eab15f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8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16cb2016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16cb2016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69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f5eab15f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f5eab15f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95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16cb2016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16cb2016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57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x-non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>
                <a:solidFill>
                  <a:schemeClr val="accent5">
                    <a:lumMod val="75000"/>
                  </a:schemeClr>
                </a:solidFill>
              </a:rPr>
              <a:t>React JS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C7F39-FC76-40E1-92DA-C6ECF50CD073}"/>
              </a:ext>
            </a:extLst>
          </p:cNvPr>
          <p:cNvSpPr txBox="1"/>
          <p:nvPr/>
        </p:nvSpPr>
        <p:spPr>
          <a:xfrm>
            <a:off x="598100" y="2712720"/>
            <a:ext cx="146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lt1"/>
                </a:solidFill>
                <a:latin typeface="Roboto"/>
                <a:ea typeface="Roboto"/>
              </a:rPr>
              <a:t>Orit Levi </a:t>
            </a:r>
          </a:p>
          <a:p>
            <a:r>
              <a:rPr lang="en-US" sz="1600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0527164013</a:t>
            </a:r>
            <a:endParaRPr lang="en-IL" sz="1600" dirty="0">
              <a:solidFill>
                <a:schemeClr val="lt1"/>
              </a:solidFill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AA12-096F-446B-8BFD-694B277A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How does React Work?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0BF8-985D-42CC-B081-20913471E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באמצעות ה ״</a:t>
            </a:r>
            <a:r>
              <a:rPr lang="en-US" dirty="0"/>
              <a:t>diff algorithm</a:t>
            </a:r>
            <a:r>
              <a:rPr lang="he-IL" dirty="0"/>
              <a:t>״ </a:t>
            </a:r>
            <a:r>
              <a:rPr lang="en-US" dirty="0"/>
              <a:t>react</a:t>
            </a:r>
            <a:r>
              <a:rPr lang="he-IL" dirty="0"/>
              <a:t> יודעת למצוא את מספר הצעדים המינימלי שצריך כדי לעדכן את ה </a:t>
            </a:r>
            <a:r>
              <a:rPr lang="en-US" dirty="0"/>
              <a:t>DOM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לאחר מכן היא מבצעת את אותם צעדים בלולאה אחת ( </a:t>
            </a:r>
            <a:r>
              <a:rPr lang="en-US" dirty="0"/>
              <a:t>event loop</a:t>
            </a:r>
            <a:r>
              <a:rPr lang="he-IL" dirty="0"/>
              <a:t>) מבלי לגרום אם יש יותר מאלמנט אחד שמתעדכן </a:t>
            </a:r>
            <a:r>
              <a:rPr lang="en-US" dirty="0"/>
              <a:t>react</a:t>
            </a:r>
            <a:r>
              <a:rPr lang="he-IL" dirty="0"/>
              <a:t> תדע לחכות לסיום ה </a:t>
            </a:r>
            <a:r>
              <a:rPr lang="en-US" dirty="0"/>
              <a:t>event loop </a:t>
            </a:r>
            <a:r>
              <a:rPr lang="he-IL" dirty="0"/>
              <a:t> ורק לאחר מכן תעדכן את ה- </a:t>
            </a:r>
            <a:r>
              <a:rPr lang="en-US" dirty="0"/>
              <a:t>DOM</a:t>
            </a:r>
            <a:r>
              <a:rPr lang="he-IL" dirty="0"/>
              <a:t>.</a:t>
            </a: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המשמעות היא שיש בדיוק פעם אחת שבה מציירים את ה </a:t>
            </a:r>
            <a:r>
              <a:rPr lang="en-US" dirty="0"/>
              <a:t>Real DOM</a:t>
            </a:r>
            <a:r>
              <a:rPr lang="he-IL" dirty="0"/>
              <a:t>,</a:t>
            </a:r>
            <a:br>
              <a:rPr lang="en-US" dirty="0"/>
            </a:br>
            <a:r>
              <a:rPr lang="he-IL" dirty="0"/>
              <a:t>כך כל תהליך ה-</a:t>
            </a:r>
            <a:r>
              <a:rPr lang="en-US" dirty="0"/>
              <a:t>layouts </a:t>
            </a:r>
            <a:r>
              <a:rPr lang="he-IL" dirty="0"/>
              <a:t> יפעל רק פעם אחת לעדכון ה- </a:t>
            </a:r>
            <a:r>
              <a:rPr lang="en-US" dirty="0"/>
              <a:t>Real DOM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450218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Key is not send as props</a:t>
            </a:r>
            <a:endParaRPr/>
          </a:p>
        </p:txBody>
      </p:sp>
      <p:sp>
        <p:nvSpPr>
          <p:cNvPr id="546" name="Google Shape;546;p8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888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x-none" dirty="0"/>
              <a:t>Keys </a:t>
            </a:r>
            <a:r>
              <a:rPr lang="he-IL" dirty="0"/>
              <a:t> משרתים כרמז ל-</a:t>
            </a:r>
            <a:r>
              <a:rPr lang="en-US" dirty="0"/>
              <a:t>React </a:t>
            </a:r>
            <a:r>
              <a:rPr lang="he-IL" dirty="0"/>
              <a:t> אך אינם עוברים ל  </a:t>
            </a:r>
            <a:r>
              <a:rPr lang="en-US" dirty="0"/>
              <a:t>component</a:t>
            </a:r>
            <a:r>
              <a:rPr lang="he-IL" dirty="0"/>
              <a:t> של ה </a:t>
            </a:r>
            <a:r>
              <a:rPr lang="en-US" dirty="0"/>
              <a:t>item</a:t>
            </a:r>
            <a:r>
              <a:rPr lang="he-IL" dirty="0"/>
              <a:t>.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אם יש צורך בערך זה ב </a:t>
            </a:r>
            <a:r>
              <a:rPr lang="en-US" dirty="0"/>
              <a:t>component</a:t>
            </a:r>
            <a:r>
              <a:rPr lang="he-IL" dirty="0"/>
              <a:t>, יש להעביר אותו בצורה מפורשת כ </a:t>
            </a:r>
            <a:r>
              <a:rPr lang="en-US" dirty="0"/>
              <a:t>props</a:t>
            </a:r>
            <a:r>
              <a:rPr lang="he-IL" dirty="0"/>
              <a:t> עם שם אחר.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47" name="Google Shape;54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8360"/>
            <a:ext cx="30575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46;p83">
            <a:extLst>
              <a:ext uri="{FF2B5EF4-FFF2-40B4-BE49-F238E27FC236}">
                <a16:creationId xmlns:a16="http://schemas.microsoft.com/office/drawing/2014/main" id="{8E90DE7F-069C-4AE6-8B46-E8DA066ECFF0}"/>
              </a:ext>
            </a:extLst>
          </p:cNvPr>
          <p:cNvSpPr txBox="1">
            <a:spLocks/>
          </p:cNvSpPr>
          <p:nvPr/>
        </p:nvSpPr>
        <p:spPr>
          <a:xfrm>
            <a:off x="189780" y="3301742"/>
            <a:ext cx="8520600" cy="88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ה </a:t>
            </a:r>
            <a:r>
              <a:rPr lang="en-US" dirty="0"/>
              <a:t>component </a:t>
            </a:r>
            <a:r>
              <a:rPr lang="he-IL" dirty="0"/>
              <a:t> של </a:t>
            </a:r>
            <a:r>
              <a:rPr lang="en-US" dirty="0"/>
              <a:t> Post </a:t>
            </a:r>
            <a:r>
              <a:rPr lang="he-IL" dirty="0"/>
              <a:t> יכול לקרוא את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props.id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אבל לא את </a:t>
            </a:r>
            <a:r>
              <a:rPr lang="en-US" dirty="0" err="1"/>
              <a:t>props.key</a:t>
            </a:r>
            <a:r>
              <a:rPr lang="he-IL" dirty="0"/>
              <a:t>!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A71A-51DD-443D-A1AB-39E97E50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Styling React Using CSS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934B2-5F69-4E7E-94CF-3DE0EECC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1399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 react</a:t>
            </a:r>
            <a:r>
              <a:rPr lang="he-IL" dirty="0"/>
              <a:t> מקובל לעצב או באמצעות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he-IL" dirty="0"/>
              <a:t> או באמצעות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inline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css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כדי להשתמש ב </a:t>
            </a:r>
            <a:r>
              <a:rPr lang="en-US" dirty="0"/>
              <a:t>class</a:t>
            </a:r>
            <a:r>
              <a:rPr lang="he-IL" dirty="0"/>
              <a:t> יש להעביר </a:t>
            </a:r>
            <a:r>
              <a:rPr lang="en-US" dirty="0"/>
              <a:t>props</a:t>
            </a:r>
            <a:r>
              <a:rPr lang="he-IL" dirty="0"/>
              <a:t> בשם </a:t>
            </a:r>
            <a:r>
              <a:rPr lang="en-US" dirty="0" err="1"/>
              <a:t>className</a:t>
            </a:r>
            <a:r>
              <a:rPr lang="he-IL" dirty="0"/>
              <a:t> ולתת לו את שם / שמות ה </a:t>
            </a:r>
            <a:r>
              <a:rPr lang="en-US" dirty="0"/>
              <a:t>class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9F812-5E5A-4783-9412-F6CADF012A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" b="11416"/>
          <a:stretch/>
        </p:blipFill>
        <p:spPr>
          <a:xfrm>
            <a:off x="311700" y="2103803"/>
            <a:ext cx="5863624" cy="814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D3524-D0E1-4320-A777-25ECEAFDA09C}"/>
              </a:ext>
            </a:extLst>
          </p:cNvPr>
          <p:cNvSpPr txBox="1"/>
          <p:nvPr/>
        </p:nvSpPr>
        <p:spPr>
          <a:xfrm>
            <a:off x="3292559" y="2992287"/>
            <a:ext cx="55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מקובל להתנות  את ה 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sym typeface="Roboto"/>
              </a:rPr>
              <a:t>class</a:t>
            </a: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 בערך של 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  <a:t>props</a:t>
            </a: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 או 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  <a:t>state</a:t>
            </a:r>
            <a:endParaRPr lang="en-IL" sz="1800" dirty="0">
              <a:solidFill>
                <a:srgbClr val="434343"/>
              </a:solidFill>
              <a:latin typeface="Roboto"/>
              <a:ea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B40C5-934F-4C6B-BC80-8FC699C4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3361619"/>
            <a:ext cx="4786080" cy="15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9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Styling React Using CSS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7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כדי לעצב באמצעות </a:t>
            </a:r>
            <a:r>
              <a:rPr lang="x-none" dirty="0"/>
              <a:t> inline style attribute</a:t>
            </a:r>
            <a:r>
              <a:rPr lang="he-IL" dirty="0"/>
              <a:t>,נשלח ערך ל </a:t>
            </a:r>
            <a:r>
              <a:rPr lang="en-US" dirty="0" err="1"/>
              <a:t>attr</a:t>
            </a:r>
            <a:r>
              <a:rPr lang="he-IL" dirty="0"/>
              <a:t> של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style</a:t>
            </a:r>
            <a:r>
              <a:rPr lang="he-IL" dirty="0"/>
              <a:t>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הערך שנשלח ל </a:t>
            </a:r>
            <a:r>
              <a:rPr lang="en-US" dirty="0"/>
              <a:t>attribute </a:t>
            </a:r>
            <a:r>
              <a:rPr lang="he-IL" dirty="0"/>
              <a:t> תמיד יהיה אובייקט.</a:t>
            </a:r>
            <a:br>
              <a:rPr lang="x-none" dirty="0"/>
            </a:br>
            <a:r>
              <a:rPr lang="he-IL" dirty="0"/>
              <a:t>ולכן תמיד נראה את ה </a:t>
            </a:r>
            <a:r>
              <a:rPr lang="en-US" dirty="0"/>
              <a:t>style</a:t>
            </a:r>
            <a:r>
              <a:rPr lang="he-IL" dirty="0"/>
              <a:t> מוקף בכפל סוגרים - </a:t>
            </a:r>
            <a:r>
              <a:rPr lang="x-none" dirty="0">
                <a:solidFill>
                  <a:schemeClr val="accent5">
                    <a:lumMod val="75000"/>
                  </a:schemeClr>
                </a:solidFill>
              </a:rPr>
              <a:t>{{}}</a:t>
            </a:r>
            <a:r>
              <a:rPr lang="he-IL" dirty="0"/>
              <a:t> צמד אחד עבור </a:t>
            </a:r>
            <a:r>
              <a:rPr lang="en-US" dirty="0"/>
              <a:t>JS</a:t>
            </a:r>
            <a:r>
              <a:rPr lang="he-IL" dirty="0"/>
              <a:t> בתוך </a:t>
            </a:r>
            <a:r>
              <a:rPr lang="en-US" dirty="0"/>
              <a:t>JSX</a:t>
            </a:r>
            <a:r>
              <a:rPr lang="he-IL" dirty="0"/>
              <a:t> והשני עבור אובייקט.</a:t>
            </a:r>
            <a:endParaRPr dirty="0"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89" name="Google Shape;489;p74"/>
          <p:cNvPicPr preferRelativeResize="0"/>
          <p:nvPr/>
        </p:nvPicPr>
        <p:blipFill rotWithShape="1">
          <a:blip r:embed="rId3">
            <a:alphaModFix/>
          </a:blip>
          <a:srcRect b="11035"/>
          <a:stretch/>
        </p:blipFill>
        <p:spPr>
          <a:xfrm>
            <a:off x="311700" y="2625875"/>
            <a:ext cx="4858575" cy="210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85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 txBox="1">
            <a:spLocks noGrp="1"/>
          </p:cNvSpPr>
          <p:nvPr>
            <p:ph type="body" idx="1"/>
          </p:nvPr>
        </p:nvSpPr>
        <p:spPr>
          <a:xfrm>
            <a:off x="311700" y="392450"/>
            <a:ext cx="8520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/>
              <a:t>בגלל שמדובר בקוד </a:t>
            </a:r>
            <a:r>
              <a:rPr lang="en-US" dirty="0"/>
              <a:t>JS </a:t>
            </a:r>
            <a:r>
              <a:rPr lang="he-IL" dirty="0"/>
              <a:t> מאפיינים של עיצוב בעלי שני שמות כמו </a:t>
            </a:r>
            <a:r>
              <a:rPr lang="x-none" dirty="0"/>
              <a:t> background-color</a:t>
            </a:r>
            <a:r>
              <a:rPr lang="he-IL" dirty="0"/>
              <a:t>יהיו כתובים ב </a:t>
            </a:r>
            <a:r>
              <a:rPr lang="x-none" dirty="0"/>
              <a:t> camel case</a:t>
            </a:r>
            <a:r>
              <a:rPr lang="he-IL" dirty="0"/>
              <a:t> :</a:t>
            </a:r>
            <a:endParaRPr dirty="0"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53" y="1497078"/>
            <a:ext cx="7119250" cy="271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2413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6"/>
          <p:cNvSpPr txBox="1">
            <a:spLocks noGrp="1"/>
          </p:cNvSpPr>
          <p:nvPr>
            <p:ph type="body" idx="1"/>
          </p:nvPr>
        </p:nvSpPr>
        <p:spPr>
          <a:xfrm>
            <a:off x="311700" y="409800"/>
            <a:ext cx="85206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כמו כן, ניתן ליצור את האובייקט שמכיל את הגדרות העיצוב מראש ורק אחר כך להפנות אליו את האלמנט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01" name="Google Shape;5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45" y="1002240"/>
            <a:ext cx="4349550" cy="381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87253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CSS Stylesheet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/>
              <a:t>ניתן להגדיר את העיצוב בקובץ נפרד ולשמור אותו בסיומת </a:t>
            </a:r>
            <a:r>
              <a:rPr lang="x-none" dirty="0">
                <a:solidFill>
                  <a:schemeClr val="accent4"/>
                </a:solidFill>
              </a:rPr>
              <a:t>.css</a:t>
            </a:r>
            <a:r>
              <a:rPr lang="x-none" dirty="0"/>
              <a:t> 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לאחר מכן לייבא אותו אל האפליקציה.</a:t>
            </a:r>
            <a:endParaRPr dirty="0"/>
          </a:p>
        </p:txBody>
      </p:sp>
      <p:pic>
        <p:nvPicPr>
          <p:cNvPr id="508" name="Google Shape;50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0535"/>
            <a:ext cx="4591225" cy="294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280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Introducing Hooks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8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Hooks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הם תוספת חדשה ב </a:t>
            </a:r>
            <a:r>
              <a:rPr lang="en-US" dirty="0"/>
              <a:t>React 16.8</a:t>
            </a:r>
            <a:r>
              <a:rPr lang="he-IL" dirty="0"/>
              <a:t>. הם נותנים לנו להשתמש ב</a:t>
            </a:r>
            <a:r>
              <a:rPr lang="en-US" dirty="0"/>
              <a:t>state </a:t>
            </a:r>
            <a:r>
              <a:rPr lang="he-IL" dirty="0"/>
              <a:t> ובתכונות אחרות של </a:t>
            </a:r>
            <a:r>
              <a:rPr lang="en-US" dirty="0"/>
              <a:t>React</a:t>
            </a:r>
            <a:r>
              <a:rPr lang="he-IL" dirty="0"/>
              <a:t> מבלי לכתוב </a:t>
            </a:r>
            <a:r>
              <a:rPr lang="en-US" dirty="0"/>
              <a:t>class components</a:t>
            </a:r>
            <a:r>
              <a:rPr lang="he-IL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54" name="Google Shape;55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4" y="2072575"/>
            <a:ext cx="5423350" cy="2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Why Hooks?</a:t>
            </a:r>
            <a:endParaRPr dirty="0"/>
          </a:p>
        </p:txBody>
      </p:sp>
      <p:sp>
        <p:nvSpPr>
          <p:cNvPr id="560" name="Google Shape;560;p8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/>
              <a:t>במשך חמש השנים בהם </a:t>
            </a:r>
            <a:r>
              <a:rPr lang="en-US" dirty="0"/>
              <a:t>react </a:t>
            </a:r>
            <a:r>
              <a:rPr lang="he-IL" dirty="0"/>
              <a:t> התפתחה ובמהלך כתיבה ותחזוקה של עשרות אלפי </a:t>
            </a:r>
            <a:r>
              <a:rPr lang="en-US" dirty="0"/>
              <a:t>components</a:t>
            </a:r>
            <a:r>
              <a:rPr lang="he-IL" dirty="0"/>
              <a:t> עלה מגוון רחב של בעיות שלכאורה לא קשורות אחת לשנייה ב </a:t>
            </a:r>
            <a:r>
              <a:rPr lang="en-US" dirty="0"/>
              <a:t>react</a:t>
            </a:r>
            <a:r>
              <a:rPr lang="he-IL" dirty="0"/>
              <a:t>.</a:t>
            </a:r>
          </a:p>
          <a:p>
            <a:pPr marL="0" lvl="0" indent="0" algn="r" rtl="1">
              <a:buNone/>
            </a:pPr>
            <a:endParaRPr lang="he-IL" dirty="0"/>
          </a:p>
          <a:p>
            <a:pPr marL="285750" indent="-285750" algn="r" rtl="1"/>
            <a:r>
              <a:rPr lang="he-IL" dirty="0"/>
              <a:t>קשה לעשות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שימוש חוזר </a:t>
            </a:r>
            <a:r>
              <a:rPr lang="he-IL" dirty="0"/>
              <a:t>בלוגיקה בין </a:t>
            </a:r>
            <a:r>
              <a:rPr lang="en-US" dirty="0"/>
              <a:t>components</a:t>
            </a:r>
          </a:p>
          <a:p>
            <a:pPr marL="285750" indent="-285750" algn="r" rtl="1"/>
            <a:r>
              <a:rPr lang="en-US" dirty="0"/>
              <a:t>components </a:t>
            </a:r>
            <a:r>
              <a:rPr lang="he-IL" dirty="0"/>
              <a:t>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מורכבים</a:t>
            </a:r>
            <a:r>
              <a:rPr lang="he-IL" dirty="0"/>
              <a:t> הופכים להיות קשים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להבנה</a:t>
            </a:r>
          </a:p>
          <a:p>
            <a:pPr marL="285750" indent="-285750" algn="r" rtl="1"/>
            <a:r>
              <a:rPr lang="he-IL" dirty="0"/>
              <a:t>שימוש ב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IL" dirty="0">
                <a:solidFill>
                  <a:schemeClr val="accent5">
                    <a:lumMod val="75000"/>
                  </a:schemeClr>
                </a:solidFill>
              </a:rPr>
              <a:t>lass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מבלבל גם אנשים וגם מחשבים (שימוש נכון ב </a:t>
            </a:r>
            <a:r>
              <a:rPr lang="en-IL" dirty="0"/>
              <a:t>this</a:t>
            </a:r>
            <a:r>
              <a:rPr lang="he-IL" dirty="0"/>
              <a:t> , </a:t>
            </a:r>
            <a:r>
              <a:rPr lang="en-IL" dirty="0"/>
              <a:t>minify</a:t>
            </a:r>
            <a:r>
              <a:rPr lang="he-IL" dirty="0"/>
              <a:t>)</a:t>
            </a:r>
          </a:p>
          <a:p>
            <a:pPr marL="0" lvl="0" indent="0" algn="r" rtl="1">
              <a:buNone/>
            </a:pPr>
            <a:endParaRPr lang="he-IL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260D-15B5-4F0C-AD78-28271AFD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Why Hooks?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BB39-CF56-4F56-8253-572670274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לאחר חמש שנים גילו מפתחי </a:t>
            </a:r>
            <a:r>
              <a:rPr lang="en-US" dirty="0"/>
              <a:t>react  </a:t>
            </a:r>
            <a:r>
              <a:rPr lang="he-IL" dirty="0"/>
              <a:t> גילו כי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hooks</a:t>
            </a:r>
            <a:r>
              <a:rPr lang="he-IL" dirty="0"/>
              <a:t> פותרים הרבה מבעיות אלו:</a:t>
            </a:r>
          </a:p>
          <a:p>
            <a:pPr algn="r" rtl="1"/>
            <a:endParaRPr lang="he-IL" dirty="0"/>
          </a:p>
          <a:p>
            <a:pPr algn="r" rtl="1"/>
            <a:r>
              <a:rPr lang="en-IL" dirty="0"/>
              <a:t>Hooks </a:t>
            </a:r>
            <a:r>
              <a:rPr lang="he-IL" dirty="0"/>
              <a:t> מאפשרים לעשות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שימוש מחדש בלוגיקה </a:t>
            </a:r>
            <a:r>
              <a:rPr lang="he-IL" dirty="0"/>
              <a:t>מבלי לשנות את סדר ה </a:t>
            </a:r>
            <a:r>
              <a:rPr lang="en-IL" dirty="0"/>
              <a:t>components</a:t>
            </a:r>
            <a:r>
              <a:rPr lang="he-IL" dirty="0"/>
              <a:t> . ניתן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לייצא</a:t>
            </a:r>
            <a:r>
              <a:rPr lang="he-IL" dirty="0"/>
              <a:t> לוגיקה מתוך </a:t>
            </a:r>
            <a:r>
              <a:rPr lang="en-US" dirty="0"/>
              <a:t>component</a:t>
            </a:r>
            <a:r>
              <a:rPr lang="he-IL" dirty="0"/>
              <a:t>. (מקל על שיתוף </a:t>
            </a:r>
            <a:r>
              <a:rPr lang="en-IL" dirty="0"/>
              <a:t>hooks</a:t>
            </a:r>
            <a:r>
              <a:rPr lang="he-IL" dirty="0"/>
              <a:t> בין </a:t>
            </a:r>
            <a:r>
              <a:rPr lang="en-IL" dirty="0"/>
              <a:t>components</a:t>
            </a:r>
            <a:r>
              <a:rPr lang="he-IL" dirty="0"/>
              <a:t> )</a:t>
            </a:r>
          </a:p>
          <a:p>
            <a:pPr algn="r" rtl="1"/>
            <a:r>
              <a:rPr lang="he-IL" dirty="0"/>
              <a:t>שימוש ב </a:t>
            </a:r>
            <a:r>
              <a:rPr lang="en-IL" dirty="0"/>
              <a:t>Hooks </a:t>
            </a:r>
            <a:r>
              <a:rPr lang="he-IL" dirty="0"/>
              <a:t> נותן לנו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לפצל חלקים </a:t>
            </a:r>
            <a:r>
              <a:rPr lang="he-IL" dirty="0"/>
              <a:t>קשורים של </a:t>
            </a:r>
            <a:r>
              <a:rPr lang="en-IL" dirty="0"/>
              <a:t>component</a:t>
            </a:r>
            <a:r>
              <a:rPr lang="he-IL" dirty="0"/>
              <a:t> לפונקציות קטנות יותר (לדוגמה </a:t>
            </a:r>
            <a:r>
              <a:rPr lang="en-IL" dirty="0"/>
              <a:t>setup</a:t>
            </a:r>
            <a:r>
              <a:rPr lang="he-IL" dirty="0"/>
              <a:t> ל</a:t>
            </a:r>
            <a:r>
              <a:rPr lang="en-IL" dirty="0"/>
              <a:t>subscription</a:t>
            </a:r>
            <a:r>
              <a:rPr lang="he-IL" dirty="0"/>
              <a:t> או </a:t>
            </a:r>
            <a:r>
              <a:rPr lang="en-IL" dirty="0"/>
              <a:t>fetch</a:t>
            </a:r>
            <a:r>
              <a:rPr lang="he-IL" dirty="0"/>
              <a:t>), במקום להיות מוכרחים לפצל בתוך מתודות </a:t>
            </a:r>
            <a:r>
              <a:rPr lang="en-IL" dirty="0"/>
              <a:t>lifecycle</a:t>
            </a:r>
            <a:r>
              <a:rPr lang="he-IL" dirty="0"/>
              <a:t> ב</a:t>
            </a:r>
            <a:r>
              <a:rPr lang="en-IL" dirty="0"/>
              <a:t>class</a:t>
            </a:r>
            <a:r>
              <a:rPr lang="he-IL" dirty="0"/>
              <a:t>. </a:t>
            </a:r>
          </a:p>
          <a:p>
            <a:pPr algn="r" rtl="1"/>
            <a:r>
              <a:rPr lang="he-IL" dirty="0"/>
              <a:t>שימוש ב</a:t>
            </a:r>
            <a:r>
              <a:rPr lang="en-IL" dirty="0"/>
              <a:t>Hooks</a:t>
            </a:r>
            <a:r>
              <a:rPr lang="he-IL" dirty="0"/>
              <a:t> מאפשר להשתמש בהרבה מהיכולות של </a:t>
            </a:r>
            <a:r>
              <a:rPr lang="en-IL" dirty="0"/>
              <a:t>react</a:t>
            </a:r>
            <a:r>
              <a:rPr lang="he-IL" dirty="0"/>
              <a:t>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מבלי</a:t>
            </a:r>
            <a:r>
              <a:rPr lang="he-IL" dirty="0"/>
              <a:t> לכתוב </a:t>
            </a:r>
            <a:r>
              <a:rPr lang="en-IL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components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853551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But what is a Hook?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88"/>
          <p:cNvSpPr txBox="1">
            <a:spLocks noGrp="1"/>
          </p:cNvSpPr>
          <p:nvPr>
            <p:ph type="body" idx="1"/>
          </p:nvPr>
        </p:nvSpPr>
        <p:spPr>
          <a:xfrm>
            <a:off x="311700" y="1229874"/>
            <a:ext cx="8520600" cy="2724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1600"/>
              </a:spcBef>
              <a:buNone/>
            </a:pPr>
            <a:r>
              <a:rPr lang="en-US" dirty="0"/>
              <a:t>Hooks</a:t>
            </a:r>
            <a:r>
              <a:rPr lang="he-IL" dirty="0"/>
              <a:t> (</a:t>
            </a:r>
            <a:r>
              <a:rPr lang="en-US" dirty="0"/>
              <a:t>hook into </a:t>
            </a:r>
            <a:r>
              <a:rPr lang="he-IL" dirty="0"/>
              <a:t>=להתחבר) הם פונקציות שנותנות לך “להתחבר” ל-</a:t>
            </a:r>
            <a:r>
              <a:rPr lang="en-US" dirty="0"/>
              <a:t>state </a:t>
            </a:r>
            <a:r>
              <a:rPr lang="he-IL" dirty="0"/>
              <a:t> של </a:t>
            </a:r>
            <a:r>
              <a:rPr lang="en-US" dirty="0"/>
              <a:t>React </a:t>
            </a:r>
            <a:r>
              <a:rPr lang="he-IL" dirty="0"/>
              <a:t>ותכונות מחזור חיים מתוך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 components</a:t>
            </a:r>
            <a:r>
              <a:rPr lang="he-IL" dirty="0"/>
              <a:t>.</a:t>
            </a:r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en-US" dirty="0"/>
              <a:t>Hooks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לא עובדים בתוך </a:t>
            </a:r>
            <a:r>
              <a:rPr lang="en-US" dirty="0"/>
              <a:t>class</a:t>
            </a:r>
            <a:r>
              <a:rPr lang="he-IL" dirty="0"/>
              <a:t>, הם נותנים אפשרות להשתמש ב</a:t>
            </a:r>
            <a:r>
              <a:rPr lang="en-US" dirty="0"/>
              <a:t>React </a:t>
            </a:r>
            <a:r>
              <a:rPr lang="he-IL" dirty="0"/>
              <a:t> מבלי לכתוב </a:t>
            </a:r>
            <a:r>
              <a:rPr lang="en-US" dirty="0"/>
              <a:t>classes</a:t>
            </a:r>
            <a:r>
              <a:rPr lang="he-IL" dirty="0"/>
              <a:t>. </a:t>
            </a:r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en-US" dirty="0"/>
              <a:t>React</a:t>
            </a:r>
            <a:r>
              <a:rPr lang="he-IL" dirty="0"/>
              <a:t> מספקת מספר </a:t>
            </a:r>
            <a:r>
              <a:rPr lang="en-US" dirty="0"/>
              <a:t>Hooks</a:t>
            </a:r>
            <a:r>
              <a:rPr lang="he-IL" dirty="0"/>
              <a:t> מובנים כמו </a:t>
            </a:r>
            <a:r>
              <a:rPr lang="en-US" dirty="0" err="1"/>
              <a:t>useState</a:t>
            </a:r>
            <a:r>
              <a:rPr lang="he-IL" dirty="0"/>
              <a:t>.</a:t>
            </a:r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he-IL" dirty="0"/>
              <a:t>ניתן ליצור בנוסף </a:t>
            </a:r>
            <a:r>
              <a:rPr lang="en-US" dirty="0"/>
              <a:t>Hooks</a:t>
            </a:r>
            <a:r>
              <a:rPr lang="he-IL" dirty="0"/>
              <a:t> באופן עצמאי.</a:t>
            </a:r>
            <a:endParaRPr lang="en-IL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project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11700" y="1041687"/>
            <a:ext cx="8520600" cy="3339000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ניתן ליצור פרויקט </a:t>
            </a:r>
            <a:r>
              <a:rPr lang="en-US" dirty="0"/>
              <a:t>react </a:t>
            </a:r>
            <a:r>
              <a:rPr lang="he-IL" dirty="0"/>
              <a:t> בעזרת פקודת </a:t>
            </a:r>
            <a:r>
              <a:rPr lang="en-US" dirty="0" err="1"/>
              <a:t>npm</a:t>
            </a:r>
            <a:r>
              <a:rPr lang="en-US" dirty="0"/>
              <a:t>/</a:t>
            </a:r>
            <a:r>
              <a:rPr lang="en-US" dirty="0" err="1"/>
              <a:t>npx</a:t>
            </a:r>
            <a:endParaRPr lang="he-IL" dirty="0"/>
          </a:p>
          <a:p>
            <a:pPr algn="r" rtl="1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npx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create-react-app my-app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  <a:p>
            <a:pPr marL="114300" indent="0" algn="r" rtl="1">
              <a:buNone/>
            </a:pPr>
            <a:r>
              <a:rPr lang="he-IL" dirty="0"/>
              <a:t>או</a:t>
            </a:r>
          </a:p>
          <a:p>
            <a:pPr algn="r" rtl="1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install create-react-app -g</a:t>
            </a:r>
          </a:p>
          <a:p>
            <a:pPr marL="114300" indent="0" algn="r" rtl="1">
              <a:buNone/>
            </a:pPr>
            <a:r>
              <a:rPr lang="he-IL" dirty="0"/>
              <a:t>     כעת </a:t>
            </a:r>
            <a:r>
              <a:rPr lang="en-US" dirty="0"/>
              <a:t> NPM </a:t>
            </a:r>
            <a:r>
              <a:rPr lang="he-IL" dirty="0"/>
              <a:t>יתקין את</a:t>
            </a:r>
            <a:r>
              <a:rPr lang="en-US" dirty="0"/>
              <a:t>create-react-app </a:t>
            </a:r>
          </a:p>
          <a:p>
            <a:pPr marL="114300" indent="0" algn="r" rtl="1">
              <a:buNone/>
            </a:pPr>
            <a:r>
              <a:rPr lang="he-IL" dirty="0"/>
              <a:t>     לאחר שההתקנה תגמר, הריצו את הפקודה:</a:t>
            </a:r>
          </a:p>
          <a:p>
            <a:pPr marL="114300" indent="0" algn="r" rtl="1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create-react-app &lt;project-name&gt;    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בשני הצורות נוצרה תיקייה בשם הפרויקט ובתוכה מותקן כל הדרוש על מנת לכתוב אפליקציה ב-</a:t>
            </a:r>
            <a:r>
              <a:rPr lang="en-US" dirty="0"/>
              <a:t> React 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33514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BA7B-3ED7-458A-9990-2A87CE94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When would I use a Hook?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9EDC-E165-468C-9F9A-A215F419D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מתי נשתמש ב </a:t>
            </a:r>
            <a:r>
              <a:rPr lang="en-US" dirty="0"/>
              <a:t>hook</a:t>
            </a:r>
            <a:r>
              <a:rPr lang="he-IL" dirty="0"/>
              <a:t>?</a:t>
            </a:r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אם כתבנו </a:t>
            </a:r>
            <a:r>
              <a:rPr lang="en-US" dirty="0"/>
              <a:t>function component </a:t>
            </a:r>
            <a:r>
              <a:rPr lang="he-IL" dirty="0"/>
              <a:t> וגילנו שיש לנו צורך להוסיף לו </a:t>
            </a:r>
            <a:r>
              <a:rPr lang="en-US" dirty="0"/>
              <a:t> state</a:t>
            </a:r>
            <a:r>
              <a:rPr lang="he-IL" dirty="0"/>
              <a:t>,</a:t>
            </a:r>
          </a:p>
          <a:p>
            <a:pPr marL="114300" indent="0" algn="r" rtl="1">
              <a:buNone/>
            </a:pPr>
            <a:r>
              <a:rPr lang="he-IL" dirty="0"/>
              <a:t>בעבר, ברגע זה היה  נדרש להמיר אותו ל </a:t>
            </a:r>
            <a:r>
              <a:rPr lang="en-US" dirty="0"/>
              <a:t>class</a:t>
            </a:r>
            <a:r>
              <a:rPr lang="he-IL" dirty="0"/>
              <a:t>,</a:t>
            </a:r>
          </a:p>
          <a:p>
            <a:pPr marL="114300" indent="0" algn="r" rtl="1">
              <a:buNone/>
            </a:pPr>
            <a:r>
              <a:rPr lang="he-IL" dirty="0"/>
              <a:t>היום ניתן להשתמש ב </a:t>
            </a:r>
            <a:r>
              <a:rPr lang="en-US" dirty="0"/>
              <a:t>Hook </a:t>
            </a:r>
            <a:r>
              <a:rPr lang="he-IL" dirty="0"/>
              <a:t> ולהשאיר את ה </a:t>
            </a:r>
            <a:r>
              <a:rPr lang="en-US" dirty="0"/>
              <a:t>component</a:t>
            </a:r>
            <a:r>
              <a:rPr lang="he-IL" dirty="0"/>
              <a:t> להיות </a:t>
            </a:r>
            <a:r>
              <a:rPr lang="en-US" dirty="0"/>
              <a:t> function component</a:t>
            </a:r>
            <a:r>
              <a:rPr lang="he-IL" dirty="0"/>
              <a:t>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איפה לא נשתמש ב </a:t>
            </a:r>
            <a:r>
              <a:rPr lang="en-US" dirty="0"/>
              <a:t>hook</a:t>
            </a:r>
            <a:r>
              <a:rPr lang="he-IL" dirty="0"/>
              <a:t>?</a:t>
            </a:r>
            <a:endParaRPr lang="en-US" dirty="0"/>
          </a:p>
          <a:p>
            <a:pPr marL="114300" indent="0" algn="r" rtl="1">
              <a:buNone/>
            </a:pPr>
            <a:r>
              <a:rPr lang="en-US" dirty="0"/>
              <a:t>Hooks</a:t>
            </a:r>
            <a:r>
              <a:rPr lang="he-IL" dirty="0"/>
              <a:t> לא עובדים בתוך מחלקות. אך ניתן להשתמש בהם במקום לכתוב </a:t>
            </a:r>
            <a:r>
              <a:rPr lang="en-US" dirty="0"/>
              <a:t>class component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38705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State Hook</a:t>
            </a:r>
            <a:endParaRPr/>
          </a:p>
        </p:txBody>
      </p:sp>
      <p:sp>
        <p:nvSpPr>
          <p:cNvPr id="584" name="Google Shape;584;p8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515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דוגמה זו </a:t>
            </a:r>
            <a:r>
              <a:rPr lang="he-IL" dirty="0" err="1"/>
              <a:t>מרנדרת</a:t>
            </a:r>
            <a:r>
              <a:rPr lang="he-IL" dirty="0"/>
              <a:t> מונה. בעת לחיצה על כפתור, ערך המונה עולה.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Google Shape;591;p90">
            <a:extLst>
              <a:ext uri="{FF2B5EF4-FFF2-40B4-BE49-F238E27FC236}">
                <a16:creationId xmlns:a16="http://schemas.microsoft.com/office/drawing/2014/main" id="{5A7D5F85-1D0D-44E0-9331-AC5B1CD09A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5" y="1455420"/>
            <a:ext cx="6649315" cy="342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State Hook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1DD072-408E-4643-8C58-239883E4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17800"/>
            <a:ext cx="8051029" cy="358468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8801-C3CB-4209-9A06-E9472026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state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280F-3EC1-4B59-A63C-CC80EBED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9494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class component</a:t>
            </a:r>
            <a:r>
              <a:rPr lang="he-IL" dirty="0"/>
              <a:t>, אנו מאתחלים את ה </a:t>
            </a:r>
            <a:r>
              <a:rPr lang="en-US" dirty="0"/>
              <a:t>state</a:t>
            </a:r>
            <a:r>
              <a:rPr lang="he-IL" dirty="0"/>
              <a:t> של </a:t>
            </a:r>
            <a:r>
              <a:rPr lang="en-US" dirty="0"/>
              <a:t>count</a:t>
            </a:r>
            <a:r>
              <a:rPr lang="he-IL" dirty="0"/>
              <a:t> ב </a:t>
            </a:r>
            <a:r>
              <a:rPr lang="en-US" dirty="0" err="1"/>
              <a:t>constaructor</a:t>
            </a:r>
            <a:r>
              <a:rPr lang="en-US" dirty="0"/>
              <a:t> 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אתחול עם ערך 0 על ידי הגדרת </a:t>
            </a:r>
            <a:r>
              <a:rPr lang="en-US" dirty="0" err="1"/>
              <a:t>this.state</a:t>
            </a:r>
            <a:r>
              <a:rPr lang="he-IL" dirty="0"/>
              <a:t> השווה ל { </a:t>
            </a:r>
            <a:r>
              <a:rPr lang="en-US" dirty="0"/>
              <a:t>count: 0</a:t>
            </a:r>
            <a:r>
              <a:rPr lang="he-IL" dirty="0"/>
              <a:t> } :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9D333-9ADA-403A-9F4A-7D9FAD09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179320"/>
            <a:ext cx="4017986" cy="17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222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A7B9-1684-4B43-B0D5-E7067442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State with Hook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8E6A-0557-4D41-9B26-4BEC83DE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19328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function component</a:t>
            </a:r>
            <a:r>
              <a:rPr lang="he-IL" dirty="0"/>
              <a:t>, אין לנו </a:t>
            </a:r>
            <a:r>
              <a:rPr lang="en-US" dirty="0"/>
              <a:t>this</a:t>
            </a:r>
            <a:r>
              <a:rPr lang="he-IL" dirty="0"/>
              <a:t>, אז אין לנו דרך להתייחס ל </a:t>
            </a:r>
            <a:r>
              <a:rPr lang="en-US" dirty="0" err="1"/>
              <a:t>this.state</a:t>
            </a:r>
            <a:r>
              <a:rPr lang="he-IL" dirty="0"/>
              <a:t> ואין לנו מי שישמור על ה </a:t>
            </a:r>
            <a:r>
              <a:rPr lang="en-US" dirty="0"/>
              <a:t>state</a:t>
            </a:r>
            <a:r>
              <a:rPr lang="he-IL" dirty="0"/>
              <a:t> לאורך חיי ה </a:t>
            </a:r>
            <a:r>
              <a:rPr lang="en-US" dirty="0"/>
              <a:t>component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לכן נקרא ל </a:t>
            </a:r>
            <a:r>
              <a:rPr lang="en-US" dirty="0" err="1"/>
              <a:t>useState</a:t>
            </a:r>
            <a:r>
              <a:rPr lang="en-US" dirty="0"/>
              <a:t> hook </a:t>
            </a:r>
            <a:r>
              <a:rPr lang="he-IL" dirty="0"/>
              <a:t> מתוך ה </a:t>
            </a:r>
            <a:r>
              <a:rPr lang="en-US" dirty="0"/>
              <a:t>component </a:t>
            </a:r>
            <a:r>
              <a:rPr lang="he-IL" dirty="0"/>
              <a:t>: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F1CE3-7C13-4F5A-A0F1-68208086C0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635235"/>
            <a:ext cx="3917400" cy="12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50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DDD2-9BDA-49D0-BF19-EE4E10C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calling </a:t>
            </a:r>
            <a:r>
              <a:rPr lang="en-US" dirty="0" err="1"/>
              <a:t>useState</a:t>
            </a:r>
            <a:r>
              <a:rPr lang="en-US" dirty="0"/>
              <a:t> do?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7572F-A945-47D5-9788-5871FAE41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הפונקציה </a:t>
            </a:r>
            <a:r>
              <a:rPr lang="en-US" dirty="0" err="1"/>
              <a:t>useState</a:t>
            </a:r>
            <a:r>
              <a:rPr lang="he-IL" dirty="0"/>
              <a:t> היא דרך חדשה להשיג את אותן מטרות שהשגנו באמצעות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he-IL" dirty="0"/>
              <a:t>במחלקה.</a:t>
            </a:r>
          </a:p>
          <a:p>
            <a:pPr marL="114300" indent="0" algn="r" rtl="1">
              <a:buNone/>
            </a:pPr>
            <a:r>
              <a:rPr lang="he-IL" dirty="0"/>
              <a:t>בדרך כלל, משתנים “נעלמים” כשהפונקציה מסיימת את פעולתה אבל משתני </a:t>
            </a:r>
            <a:r>
              <a:rPr lang="en-US" dirty="0"/>
              <a:t>state</a:t>
            </a:r>
            <a:r>
              <a:rPr lang="he-IL" dirty="0"/>
              <a:t> נשמרים על ידי </a:t>
            </a:r>
            <a:r>
              <a:rPr lang="en-US" dirty="0"/>
              <a:t>React</a:t>
            </a:r>
            <a:r>
              <a:rPr lang="he-IL" dirty="0"/>
              <a:t> ובכל פעם שה </a:t>
            </a:r>
            <a:r>
              <a:rPr lang="en-US" dirty="0"/>
              <a:t>Component</a:t>
            </a:r>
            <a:r>
              <a:rPr lang="he-IL" dirty="0"/>
              <a:t> </a:t>
            </a:r>
            <a:r>
              <a:rPr lang="he-IL" dirty="0" err="1"/>
              <a:t>יתרנדר</a:t>
            </a:r>
            <a:r>
              <a:rPr lang="he-IL" dirty="0"/>
              <a:t> מחדש (ה </a:t>
            </a:r>
            <a:r>
              <a:rPr lang="en-US" dirty="0"/>
              <a:t>function component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יקרא שוב) נקבל את ה </a:t>
            </a:r>
            <a:r>
              <a:rPr lang="en-US" dirty="0"/>
              <a:t>state  </a:t>
            </a:r>
            <a:r>
              <a:rPr lang="he-IL" dirty="0"/>
              <a:t>שהגדרנו במצב בו עזבנו אותו </a:t>
            </a:r>
            <a:r>
              <a:rPr lang="he-IL" dirty="0" err="1"/>
              <a:t>ברינדור</a:t>
            </a:r>
            <a:r>
              <a:rPr lang="he-IL" dirty="0"/>
              <a:t> הקודם.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הפונקציה </a:t>
            </a:r>
            <a:r>
              <a:rPr lang="en-US" dirty="0" err="1"/>
              <a:t>useState</a:t>
            </a:r>
            <a:r>
              <a:rPr lang="he-IL" dirty="0"/>
              <a:t> מגדירה משתנה </a:t>
            </a:r>
            <a:r>
              <a:rPr lang="en-US" dirty="0"/>
              <a:t>state </a:t>
            </a:r>
            <a:r>
              <a:rPr lang="he-IL" dirty="0"/>
              <a:t> ומחזירה לנו אותו.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בדוגמה זו המשתנה נקרא </a:t>
            </a:r>
            <a:r>
              <a:rPr lang="en-US" dirty="0"/>
              <a:t>count</a:t>
            </a:r>
            <a:r>
              <a:rPr lang="he-IL" dirty="0"/>
              <a:t> אך ניתן לקרוא לו בכל שם אחר. זוהי דרך “לשמור” על ערכים בין הקריאות.</a:t>
            </a:r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69812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B568-AC66-472B-8EAA-FEB490E6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pass to </a:t>
            </a:r>
            <a:r>
              <a:rPr lang="en-US" dirty="0" err="1"/>
              <a:t>useState</a:t>
            </a:r>
            <a:r>
              <a:rPr lang="en-US" dirty="0"/>
              <a:t> as an argument?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8E55-896D-4812-969E-E55DE41C8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הקלט היחיד ל- </a:t>
            </a:r>
            <a:r>
              <a:rPr lang="en-US" dirty="0" err="1"/>
              <a:t>useState</a:t>
            </a:r>
            <a:r>
              <a:rPr lang="en-US" dirty="0"/>
              <a:t>() hook</a:t>
            </a:r>
            <a:r>
              <a:rPr lang="he-IL" dirty="0"/>
              <a:t> הוא ה- </a:t>
            </a:r>
            <a:r>
              <a:rPr lang="en-US" dirty="0"/>
              <a:t>state</a:t>
            </a:r>
            <a:r>
              <a:rPr lang="he-IL" dirty="0"/>
              <a:t> ההתחלתי.</a:t>
            </a:r>
          </a:p>
          <a:p>
            <a:pPr marL="114300" indent="0" algn="r" rtl="1">
              <a:buNone/>
            </a:pPr>
            <a:r>
              <a:rPr lang="he-IL" dirty="0"/>
              <a:t>שלא כמו ה </a:t>
            </a:r>
            <a:r>
              <a:rPr lang="en-US" dirty="0"/>
              <a:t>state</a:t>
            </a:r>
            <a:r>
              <a:rPr lang="he-IL" dirty="0"/>
              <a:t> ב </a:t>
            </a:r>
            <a:r>
              <a:rPr lang="en-US" dirty="0"/>
              <a:t>class component</a:t>
            </a:r>
            <a:r>
              <a:rPr lang="he-IL" dirty="0"/>
              <a:t>, </a:t>
            </a:r>
            <a:r>
              <a:rPr lang="en-US" dirty="0"/>
              <a:t>state</a:t>
            </a:r>
            <a:r>
              <a:rPr lang="he-IL" dirty="0"/>
              <a:t> לא חייב להיות אובייקט. הוא יכול להיות מספר או מחרוזת.</a:t>
            </a:r>
            <a:br>
              <a:rPr lang="he-IL" dirty="0"/>
            </a:b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בדוגמה זו, אנו רוצים למנות את מספר ההקלקות של המשתמש, אז נעביר 0 כ- </a:t>
            </a:r>
            <a:r>
              <a:rPr lang="en-US" dirty="0"/>
              <a:t>state</a:t>
            </a:r>
            <a:r>
              <a:rPr lang="he-IL" dirty="0"/>
              <a:t> התחלתי למשתנה שלנו.</a:t>
            </a:r>
            <a:br>
              <a:rPr lang="he-IL" dirty="0"/>
            </a:b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אם נרצה לשמור שתי ערכים שונים ב- </a:t>
            </a:r>
            <a:r>
              <a:rPr lang="en-US" dirty="0"/>
              <a:t>state</a:t>
            </a:r>
            <a:r>
              <a:rPr lang="he-IL" dirty="0"/>
              <a:t>, נקרא ל- </a:t>
            </a:r>
            <a:r>
              <a:rPr lang="en-US" dirty="0" err="1"/>
              <a:t>useState</a:t>
            </a:r>
            <a:r>
              <a:rPr lang="he-IL" dirty="0"/>
              <a:t>() פעמיים.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01382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5F5D-D620-4551-949D-C33180A6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useState</a:t>
            </a:r>
            <a:r>
              <a:rPr lang="en-US" dirty="0"/>
              <a:t> return?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538F-AC6A-4AA7-A2F6-3A0D5D153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מהפונקציה חוזר זוג של ערכים:</a:t>
            </a:r>
          </a:p>
          <a:p>
            <a:pPr marL="114300" indent="0" algn="r" rtl="1">
              <a:buNone/>
            </a:pPr>
            <a:br>
              <a:rPr lang="en-US" dirty="0"/>
            </a:br>
            <a:r>
              <a:rPr lang="he-IL" dirty="0"/>
              <a:t>המשתנה של ה </a:t>
            </a:r>
            <a:r>
              <a:rPr lang="en-US" dirty="0"/>
              <a:t>state </a:t>
            </a:r>
            <a:r>
              <a:rPr lang="he-IL" dirty="0"/>
              <a:t> (מקביל למשתנה שהגדרנו ב </a:t>
            </a:r>
            <a:r>
              <a:rPr lang="en-US" dirty="0" err="1"/>
              <a:t>this.state</a:t>
            </a:r>
            <a:r>
              <a:rPr lang="en-US" dirty="0"/>
              <a:t> </a:t>
            </a:r>
            <a:r>
              <a:rPr lang="he-IL" dirty="0"/>
              <a:t>)</a:t>
            </a:r>
            <a:br>
              <a:rPr lang="en-US" dirty="0"/>
            </a:b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פונקציה שעל ידה ניתן לעדכן את ה </a:t>
            </a:r>
            <a:r>
              <a:rPr lang="en-US" dirty="0"/>
              <a:t>state</a:t>
            </a:r>
            <a:r>
              <a:rPr lang="he-IL" dirty="0"/>
              <a:t> (מקביל לפונקציה </a:t>
            </a:r>
            <a:r>
              <a:rPr lang="en-US" dirty="0" err="1"/>
              <a:t>setState</a:t>
            </a:r>
            <a:r>
              <a:rPr lang="he-IL" dirty="0"/>
              <a:t> של </a:t>
            </a:r>
            <a:r>
              <a:rPr lang="en-US" dirty="0"/>
              <a:t>class</a:t>
            </a:r>
            <a:r>
              <a:rPr lang="he-IL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78087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DE6C-B902-4245-A26E-C215F7B8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- Conclusion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477F-71B6-46FA-8397-2971EE92B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לסיכום ע"פ הדוגמה לעייל: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אנו מגדירים משתנה </a:t>
            </a:r>
            <a:r>
              <a:rPr lang="en-US" dirty="0"/>
              <a:t>state</a:t>
            </a:r>
            <a:r>
              <a:rPr lang="he-IL" dirty="0"/>
              <a:t> חדש בשם </a:t>
            </a:r>
            <a:r>
              <a:rPr lang="en-US" dirty="0"/>
              <a:t>count</a:t>
            </a:r>
            <a:r>
              <a:rPr lang="he-IL" dirty="0"/>
              <a:t>, וקובעים אותו כ- 0.</a:t>
            </a:r>
            <a:br>
              <a:rPr lang="he-IL" dirty="0"/>
            </a:br>
            <a:endParaRPr lang="he-IL" dirty="0"/>
          </a:p>
          <a:p>
            <a:pPr marL="114300" indent="0" algn="r" rtl="1">
              <a:buNone/>
            </a:pPr>
            <a:r>
              <a:rPr lang="en-US" dirty="0"/>
              <a:t>React</a:t>
            </a:r>
            <a:r>
              <a:rPr lang="he-IL" dirty="0"/>
              <a:t> יזכור את הערך נוכחי בין </a:t>
            </a:r>
            <a:r>
              <a:rPr lang="he-IL" dirty="0" err="1"/>
              <a:t>רינדורים</a:t>
            </a:r>
            <a:r>
              <a:rPr lang="he-IL" dirty="0"/>
              <a:t>, ויספק את הערך האחרון לפונקציה שלנו.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אם אנחנו רוצים לעדכן את ה- </a:t>
            </a:r>
            <a:r>
              <a:rPr lang="en-US" dirty="0"/>
              <a:t>count</a:t>
            </a:r>
            <a:r>
              <a:rPr lang="he-IL" dirty="0"/>
              <a:t> הנוכחי, נקרא ל- </a:t>
            </a:r>
            <a:r>
              <a:rPr lang="en-US" dirty="0" err="1"/>
              <a:t>setCount</a:t>
            </a:r>
            <a:r>
              <a:rPr lang="he-IL" dirty="0"/>
              <a:t>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19493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6D8B-0456-4185-8D1F-73327175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1900"/>
            <a:ext cx="8520600" cy="607800"/>
          </a:xfrm>
        </p:spPr>
        <p:txBody>
          <a:bodyPr/>
          <a:lstStyle/>
          <a:p>
            <a:r>
              <a:rPr lang="en-US" b="1" dirty="0"/>
              <a:t>Reading State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AF7D-8DF9-4F23-8397-88A8CBBB4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5303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גישה למשתנה </a:t>
            </a:r>
            <a:r>
              <a:rPr lang="en-US" dirty="0"/>
              <a:t>state</a:t>
            </a:r>
            <a:r>
              <a:rPr lang="he-IL" dirty="0"/>
              <a:t> במחלקה תיעשה ע"י </a:t>
            </a:r>
            <a:r>
              <a:rPr lang="en-IL" dirty="0" err="1"/>
              <a:t>this.state.count</a:t>
            </a:r>
            <a:br>
              <a:rPr lang="he-IL" dirty="0"/>
            </a:br>
            <a:endParaRPr lang="en-I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14F9D6-5037-4C0E-A516-C3F63350CA0A}"/>
              </a:ext>
            </a:extLst>
          </p:cNvPr>
          <p:cNvSpPr txBox="1">
            <a:spLocks/>
          </p:cNvSpPr>
          <p:nvPr/>
        </p:nvSpPr>
        <p:spPr>
          <a:xfrm>
            <a:off x="311700" y="2380496"/>
            <a:ext cx="8520600" cy="53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None/>
            </a:pPr>
            <a:r>
              <a:rPr lang="he-IL" dirty="0"/>
              <a:t>גישה למשתנה </a:t>
            </a:r>
            <a:r>
              <a:rPr lang="en-US" dirty="0"/>
              <a:t>state</a:t>
            </a:r>
            <a:r>
              <a:rPr lang="he-IL" dirty="0"/>
              <a:t> בפונקציה תהיה ישירה</a:t>
            </a:r>
            <a:br>
              <a:rPr lang="he-IL" dirty="0"/>
            </a:b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2A9437-9FA7-46A6-8141-B7CBF1F776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1760220"/>
            <a:ext cx="4008840" cy="472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F0940A-FEE6-4BDD-9EFF-AA7441DB45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3058677"/>
            <a:ext cx="3704040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6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element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אלמנטים הם אבן הבניין הקטנה ביותר של אפליקציות </a:t>
            </a:r>
            <a:r>
              <a:rPr lang="en-US" dirty="0"/>
              <a:t>react</a:t>
            </a:r>
            <a:r>
              <a:rPr lang="he-IL" dirty="0"/>
              <a:t>.</a:t>
            </a: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אלמנט מתאר מה רוצים להציג במסך: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2" y="2267331"/>
            <a:ext cx="3915321" cy="476316"/>
          </a:xfrm>
          <a:prstGeom prst="rect">
            <a:avLst/>
          </a:prstGeom>
        </p:spPr>
      </p:pic>
      <p:pic>
        <p:nvPicPr>
          <p:cNvPr id="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65662" y="2955722"/>
            <a:ext cx="3009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280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5543-A42A-47E7-AEBC-DBDA7283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State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D3AF-9F84-4695-84C0-A9A5D9CC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52272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במחלקה, אנו צריכים לקרוא ל </a:t>
            </a:r>
            <a:r>
              <a:rPr lang="en-US" dirty="0" err="1"/>
              <a:t>this.setState</a:t>
            </a:r>
            <a:r>
              <a:rPr lang="en-US" dirty="0"/>
              <a:t>()</a:t>
            </a:r>
            <a:r>
              <a:rPr lang="he-IL" dirty="0"/>
              <a:t> על מנת לעדכן את </a:t>
            </a:r>
            <a:r>
              <a:rPr lang="en-US" dirty="0"/>
              <a:t>count</a:t>
            </a:r>
            <a:r>
              <a:rPr lang="he-IL" dirty="0"/>
              <a:t>: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977D6-5AB6-4167-AD87-751761C66D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752600"/>
            <a:ext cx="5548080" cy="81915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3FFB8F-9DE9-4E40-98A3-E31AD3E1E735}"/>
              </a:ext>
            </a:extLst>
          </p:cNvPr>
          <p:cNvSpPr txBox="1">
            <a:spLocks/>
          </p:cNvSpPr>
          <p:nvPr/>
        </p:nvSpPr>
        <p:spPr>
          <a:xfrm>
            <a:off x="311700" y="2571750"/>
            <a:ext cx="85206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None/>
            </a:pPr>
            <a:r>
              <a:rPr lang="he-IL" dirty="0"/>
              <a:t>בפונקציה נקרא ל </a:t>
            </a:r>
            <a:r>
              <a:rPr lang="en-US" dirty="0" err="1"/>
              <a:t>setCount</a:t>
            </a:r>
            <a:r>
              <a:rPr lang="he-IL" dirty="0"/>
              <a:t> ואין שימוש ב </a:t>
            </a:r>
            <a:r>
              <a:rPr lang="en-US" dirty="0"/>
              <a:t>this </a:t>
            </a:r>
            <a:r>
              <a:rPr lang="he-IL" dirty="0"/>
              <a:t> כי פונקציה זו היא בעצם משתנה ב </a:t>
            </a:r>
            <a:r>
              <a:rPr lang="en-US" dirty="0"/>
              <a:t>function component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F65D61-7B49-4395-AC5F-5BE746A933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3597910"/>
            <a:ext cx="407742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475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CE4B-A860-429D-869C-53D65796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destructuring</a:t>
            </a:r>
            <a:r>
              <a:rPr lang="he-IL" dirty="0"/>
              <a:t> 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9B234-7625-4D42-BE77-DF85D4E8E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202386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מה המשמעות של סוגריים מרובעות?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Syntax JavaScript</a:t>
            </a:r>
            <a:r>
              <a:rPr lang="he-IL" dirty="0"/>
              <a:t> זה נקרא “</a:t>
            </a:r>
            <a:r>
              <a:rPr lang="en-US" dirty="0"/>
              <a:t>array </a:t>
            </a:r>
            <a:r>
              <a:rPr lang="en-US" dirty="0" err="1"/>
              <a:t>destructuring</a:t>
            </a:r>
            <a:r>
              <a:rPr lang="he-IL" dirty="0"/>
              <a:t>”. </a:t>
            </a:r>
            <a:br>
              <a:rPr lang="he-IL" dirty="0"/>
            </a:br>
            <a:r>
              <a:rPr lang="he-IL" dirty="0"/>
              <a:t>זה אומר שאנחנו מכינים שני משתנים חדשים </a:t>
            </a:r>
            <a:r>
              <a:rPr lang="en-US" dirty="0"/>
              <a:t>count</a:t>
            </a:r>
            <a:r>
              <a:rPr lang="he-IL" dirty="0"/>
              <a:t> ו- </a:t>
            </a:r>
            <a:r>
              <a:rPr lang="en-US" dirty="0" err="1"/>
              <a:t>setCount</a:t>
            </a:r>
            <a:r>
              <a:rPr lang="he-IL" dirty="0"/>
              <a:t>, כאשר </a:t>
            </a:r>
            <a:r>
              <a:rPr lang="en-US" dirty="0"/>
              <a:t>count </a:t>
            </a:r>
            <a:r>
              <a:rPr lang="he-IL" dirty="0"/>
              <a:t> יהיה שווה לערך הראשון שמוחזר מ- </a:t>
            </a:r>
            <a:r>
              <a:rPr lang="en-US" dirty="0" err="1"/>
              <a:t>useState</a:t>
            </a:r>
            <a:r>
              <a:rPr lang="he-IL" dirty="0"/>
              <a:t>, ו </a:t>
            </a:r>
            <a:r>
              <a:rPr lang="en-US" dirty="0" err="1"/>
              <a:t>setCount</a:t>
            </a:r>
            <a:r>
              <a:rPr lang="en-US" dirty="0"/>
              <a:t> </a:t>
            </a:r>
            <a:r>
              <a:rPr lang="he-IL" dirty="0"/>
              <a:t> יהיה שווה לערך השני.</a:t>
            </a:r>
            <a:br>
              <a:rPr lang="he-IL" dirty="0"/>
            </a:br>
            <a:r>
              <a:rPr lang="he-IL" dirty="0"/>
              <a:t>זה מקביל לקוד הבא:</a:t>
            </a:r>
            <a:endParaRPr lang="en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82C7B-002B-461A-86CE-42C662E3C4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06513"/>
            <a:ext cx="3179445" cy="415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C39F0-36BE-49BD-993F-B4CDF0E0CBF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01"/>
          <a:stretch/>
        </p:blipFill>
        <p:spPr>
          <a:xfrm>
            <a:off x="311700" y="3253740"/>
            <a:ext cx="50375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781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346D-6BF6-49AB-A082-0078612D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Multiple State Variables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964F-118B-4DBE-AAB1-9439C033D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ניתן להגדיר כמה משתני </a:t>
            </a:r>
            <a:r>
              <a:rPr lang="en-US" dirty="0"/>
              <a:t>state</a:t>
            </a:r>
            <a:r>
              <a:rPr lang="he-IL" dirty="0"/>
              <a:t>: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אין חובה להשתמש בהרבה משתני </a:t>
            </a:r>
            <a:r>
              <a:rPr lang="en-US" dirty="0"/>
              <a:t>state</a:t>
            </a:r>
            <a:r>
              <a:rPr lang="he-IL" dirty="0"/>
              <a:t>.</a:t>
            </a:r>
            <a:br>
              <a:rPr lang="he-IL" dirty="0"/>
            </a:br>
            <a:r>
              <a:rPr lang="he-IL" dirty="0"/>
              <a:t>משתני </a:t>
            </a:r>
            <a:r>
              <a:rPr lang="en-US" dirty="0"/>
              <a:t>state</a:t>
            </a:r>
            <a:r>
              <a:rPr lang="he-IL" dirty="0"/>
              <a:t> יכולים לשמור אובייקטים ומערכים.</a:t>
            </a:r>
          </a:p>
          <a:p>
            <a:pPr marL="114300" indent="0" algn="r" rtl="1">
              <a:buNone/>
            </a:pPr>
            <a:r>
              <a:rPr lang="he-IL" dirty="0"/>
              <a:t>בניגוד ל- </a:t>
            </a:r>
            <a:r>
              <a:rPr lang="en-US" dirty="0" err="1"/>
              <a:t>this.setState</a:t>
            </a:r>
            <a:r>
              <a:rPr lang="en-US" dirty="0"/>
              <a:t> </a:t>
            </a:r>
            <a:r>
              <a:rPr lang="he-IL" dirty="0"/>
              <a:t> ב </a:t>
            </a:r>
            <a:r>
              <a:rPr lang="en-US" dirty="0"/>
              <a:t>class </a:t>
            </a:r>
            <a:r>
              <a:rPr lang="he-IL" dirty="0"/>
              <a:t>, עדכון משתנה </a:t>
            </a:r>
            <a:r>
              <a:rPr lang="en-US" dirty="0"/>
              <a:t>state</a:t>
            </a:r>
            <a:r>
              <a:rPr lang="he-IL" dirty="0"/>
              <a:t> תמיד מחליף את הקודם במקום למזג אותו.</a:t>
            </a:r>
          </a:p>
          <a:p>
            <a:pPr marL="11430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92BE3-D758-4F39-980A-FAD1192339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610360"/>
            <a:ext cx="5045160" cy="11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118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6FA3-C3B9-4C41-83D9-3A5ACD13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State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FE23-D425-4100-8031-12452BBB3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אם ה </a:t>
            </a:r>
            <a:r>
              <a:rPr lang="en-US" dirty="0"/>
              <a:t>state</a:t>
            </a:r>
            <a:r>
              <a:rPr lang="he-IL" dirty="0"/>
              <a:t> החדש מחושב באמצעות ה </a:t>
            </a:r>
            <a:r>
              <a:rPr lang="en-US" dirty="0"/>
              <a:t>state</a:t>
            </a:r>
            <a:r>
              <a:rPr lang="he-IL" dirty="0"/>
              <a:t> הקודם(כמו </a:t>
            </a:r>
            <a:r>
              <a:rPr lang="en-US" dirty="0"/>
              <a:t>counter</a:t>
            </a:r>
            <a:r>
              <a:rPr lang="he-IL" dirty="0"/>
              <a:t>), ניתן להעביר פונקציה ל </a:t>
            </a:r>
            <a:r>
              <a:rPr lang="en-US" dirty="0" err="1"/>
              <a:t>setState</a:t>
            </a:r>
            <a:r>
              <a:rPr lang="he-IL" dirty="0"/>
              <a:t>. הפונקציה תקבל את הערך הקודם ותחזיר ערך מעודכן.</a:t>
            </a:r>
            <a:endParaRPr lang="en-US" dirty="0"/>
          </a:p>
          <a:p>
            <a:pPr marL="114300" indent="0" algn="r" rtl="1">
              <a:buNone/>
            </a:pPr>
            <a:endParaRPr lang="en-IL" dirty="0"/>
          </a:p>
          <a:p>
            <a:pPr algn="r" rtl="1"/>
            <a:r>
              <a:rPr lang="he-IL" dirty="0"/>
              <a:t>אם הפונקציה </a:t>
            </a:r>
            <a:r>
              <a:rPr lang="en-US" dirty="0" err="1"/>
              <a:t>setState</a:t>
            </a:r>
            <a:r>
              <a:rPr lang="he-IL" dirty="0"/>
              <a:t> מקבלת ערך שווה לזה שקיים ב-</a:t>
            </a:r>
            <a:r>
              <a:rPr lang="en-US" dirty="0"/>
              <a:t>state</a:t>
            </a:r>
            <a:r>
              <a:rPr lang="he-IL" dirty="0"/>
              <a:t> הנוכחי, ה </a:t>
            </a:r>
            <a:r>
              <a:rPr lang="en-US" dirty="0"/>
              <a:t>render</a:t>
            </a:r>
            <a:r>
              <a:rPr lang="he-IL" dirty="0"/>
              <a:t> </a:t>
            </a:r>
            <a:r>
              <a:rPr lang="he-IL" dirty="0" err="1"/>
              <a:t>ידולג</a:t>
            </a:r>
            <a:r>
              <a:rPr lang="he-IL" dirty="0"/>
              <a:t> ולא יתבצע.</a:t>
            </a:r>
            <a:br>
              <a:rPr lang="en-US" dirty="0"/>
            </a:br>
            <a:r>
              <a:rPr lang="he-IL" dirty="0"/>
              <a:t>לכן </a:t>
            </a:r>
            <a:r>
              <a:rPr lang="en-US" dirty="0"/>
              <a:t>state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מסוג מערכים ואובייקטים תמיד ניצור אותם מחדש עם אותם ערכים ולא נשנה את הקיים.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6338738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Effect Hook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4" name="Google Shape;624;p95"/>
          <p:cNvSpPr txBox="1">
            <a:spLocks noGrp="1"/>
          </p:cNvSpPr>
          <p:nvPr>
            <p:ph type="body" idx="1"/>
          </p:nvPr>
        </p:nvSpPr>
        <p:spPr>
          <a:xfrm>
            <a:off x="6179820" y="1229874"/>
            <a:ext cx="2652480" cy="176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/>
              <a:t>באמצעות ה</a:t>
            </a:r>
            <a:r>
              <a:rPr lang="en-US" dirty="0"/>
              <a:t>Effect Hook</a:t>
            </a:r>
            <a:r>
              <a:rPr lang="he-IL" dirty="0"/>
              <a:t> ניתן להפעיל תופעות לוואי</a:t>
            </a:r>
            <a:r>
              <a:rPr lang="en-US" dirty="0"/>
              <a:t> </a:t>
            </a:r>
            <a:r>
              <a:rPr lang="he-IL" dirty="0"/>
              <a:t>שיתרחשו מיד לאחר </a:t>
            </a:r>
            <a:r>
              <a:rPr lang="en-US" dirty="0"/>
              <a:t>render</a:t>
            </a:r>
            <a:r>
              <a:rPr lang="he-IL" dirty="0"/>
              <a:t> של </a:t>
            </a:r>
          </a:p>
          <a:p>
            <a:pPr marL="0" lvl="0" indent="0" algn="r" rtl="1">
              <a:buNone/>
            </a:pPr>
            <a:r>
              <a:rPr lang="x-none" dirty="0"/>
              <a:t>function components</a:t>
            </a:r>
            <a:r>
              <a:rPr lang="he-IL" dirty="0"/>
              <a:t> :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0F6BB-40C8-4D55-A901-951014ED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33406"/>
            <a:ext cx="4777274" cy="3522505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Using the Effect Hook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96"/>
          <p:cNvSpPr txBox="1">
            <a:spLocks noGrp="1"/>
          </p:cNvSpPr>
          <p:nvPr>
            <p:ph type="body" idx="1"/>
          </p:nvPr>
        </p:nvSpPr>
        <p:spPr>
          <a:xfrm>
            <a:off x="311700" y="1229874"/>
            <a:ext cx="8520600" cy="3357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r" rtl="1">
              <a:buNone/>
            </a:pPr>
            <a:r>
              <a:rPr lang="he-IL" dirty="0"/>
              <a:t>מתי נשתמש ב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useEffect</a:t>
            </a:r>
            <a:r>
              <a:rPr lang="he-IL" dirty="0"/>
              <a:t> ?</a:t>
            </a:r>
          </a:p>
          <a:p>
            <a:pPr marL="114300" lvl="0" indent="0" algn="r" rtl="1">
              <a:buNone/>
            </a:pPr>
            <a:endParaRPr lang="he-IL" dirty="0"/>
          </a:p>
          <a:p>
            <a:pPr marL="114300" lvl="0" indent="0" algn="r" rtl="1">
              <a:buNone/>
            </a:pPr>
            <a:r>
              <a:rPr lang="he-IL" dirty="0"/>
              <a:t>אחזור מידע, הגדרת </a:t>
            </a:r>
            <a:r>
              <a:rPr lang="en-US" dirty="0"/>
              <a:t>subscription</a:t>
            </a:r>
            <a:r>
              <a:rPr lang="he-IL" dirty="0"/>
              <a:t>, ושינוי ידני של ה- </a:t>
            </a:r>
            <a:r>
              <a:rPr lang="en-US" dirty="0"/>
              <a:t>DOM</a:t>
            </a:r>
            <a:r>
              <a:rPr lang="he-IL" dirty="0"/>
              <a:t> ב</a:t>
            </a:r>
            <a:r>
              <a:rPr lang="en-US" dirty="0"/>
              <a:t> react components </a:t>
            </a:r>
            <a:r>
              <a:rPr lang="he-IL" dirty="0"/>
              <a:t>הם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דוגמאות</a:t>
            </a:r>
            <a:r>
              <a:rPr lang="he-IL" dirty="0"/>
              <a:t> של תופעות לוואי – </a:t>
            </a:r>
            <a:r>
              <a:rPr lang="en-US" dirty="0"/>
              <a:t>side effect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</a:t>
            </a:r>
            <a:r>
              <a:rPr lang="en-US" dirty="0"/>
              <a:t>use effect</a:t>
            </a:r>
            <a:r>
              <a:rPr lang="he-IL" dirty="0"/>
              <a:t> הוא בעצם שילוב של הפעולות שהיינו מבצעים ב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componentDidMount</a:t>
            </a:r>
            <a:r>
              <a:rPr lang="he-IL" dirty="0"/>
              <a:t>, 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componentDidUpdate</a:t>
            </a:r>
            <a:r>
              <a:rPr lang="he-IL" dirty="0"/>
              <a:t> , ו-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componentWillUnmount</a:t>
            </a:r>
            <a:r>
              <a:rPr lang="he-IL" dirty="0"/>
              <a:t>.</a:t>
            </a:r>
          </a:p>
          <a:p>
            <a:pPr marL="114300" lvl="0" indent="0" algn="r" rtl="1">
              <a:buNone/>
            </a:pPr>
            <a:endParaRPr lang="he-IL" dirty="0"/>
          </a:p>
          <a:p>
            <a:pPr marL="114300" lvl="0" indent="0" algn="r" rtl="1">
              <a:buNone/>
            </a:pPr>
            <a:r>
              <a:rPr lang="he-IL" dirty="0"/>
              <a:t>ב </a:t>
            </a:r>
            <a:r>
              <a:rPr lang="en-US" dirty="0" err="1"/>
              <a:t>useEffect</a:t>
            </a:r>
            <a:r>
              <a:rPr lang="he-IL" dirty="0"/>
              <a:t> ניתן להגדיר פעולות שיקרו לאחר </a:t>
            </a:r>
            <a:r>
              <a:rPr lang="en-US" dirty="0"/>
              <a:t>render</a:t>
            </a:r>
            <a:r>
              <a:rPr lang="he-IL" dirty="0"/>
              <a:t> של ה </a:t>
            </a:r>
            <a:r>
              <a:rPr lang="en-US" dirty="0"/>
              <a:t>component</a:t>
            </a:r>
            <a:r>
              <a:rPr lang="he-IL" dirty="0"/>
              <a:t>.</a:t>
            </a:r>
            <a:endParaRPr lang="en-IL" dirty="0"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0F87-B9F8-4A6D-AC7C-E882C0FA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Effect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2FB0-0114-426A-9E69-6CE2EE12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507485"/>
          </a:xfrm>
        </p:spPr>
        <p:txBody>
          <a:bodyPr/>
          <a:lstStyle/>
          <a:p>
            <a:pPr marL="114300" indent="0" algn="r" rtl="1">
              <a:buNone/>
            </a:pPr>
            <a:r>
              <a:rPr lang="en-US" dirty="0" err="1"/>
              <a:t>useEffect</a:t>
            </a:r>
            <a:r>
              <a:rPr lang="he-IL" dirty="0"/>
              <a:t> מקבל כפרמטר </a:t>
            </a:r>
            <a:r>
              <a:rPr lang="en-US" dirty="0"/>
              <a:t>callback</a:t>
            </a:r>
            <a:r>
              <a:rPr lang="he-IL" dirty="0"/>
              <a:t> שהוא פונקציה לביצוע לאחר כל </a:t>
            </a:r>
            <a:r>
              <a:rPr lang="en-US" dirty="0"/>
              <a:t>render</a:t>
            </a:r>
            <a:r>
              <a:rPr lang="he-IL" dirty="0"/>
              <a:t>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65C5A-C474-4246-ACD0-80F551E9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49435"/>
            <a:ext cx="609685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7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118D-5686-4FEF-914D-3E28513A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 in Class Component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26E1-069D-420D-961C-380E7C6A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4828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class component </a:t>
            </a:r>
            <a:r>
              <a:rPr lang="he-IL" dirty="0"/>
              <a:t> המתודה </a:t>
            </a:r>
            <a:r>
              <a:rPr lang="en-US" dirty="0"/>
              <a:t>render </a:t>
            </a:r>
            <a:r>
              <a:rPr lang="he-IL" dirty="0"/>
              <a:t> היא שלב מוקדם מידי לבצע פעולות של</a:t>
            </a:r>
            <a:r>
              <a:rPr lang="en-US" dirty="0"/>
              <a:t>side effects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ולכן ב </a:t>
            </a:r>
            <a:r>
              <a:rPr lang="en-US" dirty="0"/>
              <a:t>class components </a:t>
            </a:r>
            <a:r>
              <a:rPr lang="he-IL" dirty="0"/>
              <a:t> תופעות לוואי מוגדרות בתוך </a:t>
            </a:r>
            <a:r>
              <a:rPr lang="en-US" dirty="0" err="1"/>
              <a:t>componentDidMount</a:t>
            </a:r>
            <a:r>
              <a:rPr lang="he-IL" dirty="0"/>
              <a:t> ו- </a:t>
            </a:r>
            <a:r>
              <a:rPr lang="en-US" dirty="0" err="1"/>
              <a:t>componentDidUpdate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F11EE-6721-4A09-B0A9-409D0AC0CE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2571750"/>
            <a:ext cx="5311860" cy="17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84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DF88-7840-4413-B92B-D9F25894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 in Class Component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9314-8A75-4582-874F-6A43EB129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נשים לב כיצד צריך לשכפל את הקוד בין שתי מתודות מחזור החיים.</a:t>
            </a:r>
          </a:p>
          <a:p>
            <a:pPr marL="114300" indent="0" algn="r" rtl="1">
              <a:buNone/>
            </a:pPr>
            <a:r>
              <a:rPr lang="he-IL" dirty="0"/>
              <a:t>כדי שיקרה מיד אז – </a:t>
            </a:r>
            <a:r>
              <a:rPr lang="en-US" dirty="0" err="1"/>
              <a:t>componentDidMount</a:t>
            </a:r>
            <a:r>
              <a:rPr lang="en-US" dirty="0"/>
              <a:t> </a:t>
            </a: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ותמיד בכל </a:t>
            </a:r>
            <a:r>
              <a:rPr lang="en-US" dirty="0"/>
              <a:t>render</a:t>
            </a:r>
            <a:r>
              <a:rPr lang="he-IL" dirty="0"/>
              <a:t> מחדש ב – </a:t>
            </a:r>
            <a:r>
              <a:rPr lang="en-US" dirty="0" err="1"/>
              <a:t>componentDidUpdate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272140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29DF-3150-4CC3-9125-9A06DFBB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Side Effect With hook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4C65-3981-4AD9-91E4-4CB9CB00C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לעומת זאת, מה </a:t>
            </a:r>
            <a:r>
              <a:rPr lang="en-US" dirty="0" err="1"/>
              <a:t>useEffect</a:t>
            </a:r>
            <a:r>
              <a:rPr lang="he-IL" dirty="0"/>
              <a:t> עושה?</a:t>
            </a: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על ידי שימוש ב-</a:t>
            </a:r>
            <a:r>
              <a:rPr lang="en-US" dirty="0"/>
              <a:t>Hook</a:t>
            </a:r>
            <a:r>
              <a:rPr lang="he-IL" dirty="0"/>
              <a:t> הזה, אנו אומרים ל </a:t>
            </a:r>
            <a:r>
              <a:rPr lang="en-US" dirty="0"/>
              <a:t>react</a:t>
            </a:r>
            <a:r>
              <a:rPr lang="he-IL" dirty="0"/>
              <a:t> ש </a:t>
            </a:r>
            <a:r>
              <a:rPr lang="en-US" dirty="0"/>
              <a:t> component</a:t>
            </a:r>
            <a:r>
              <a:rPr lang="he-IL" dirty="0"/>
              <a:t> זה צריך לבצע משהו לאחר ה </a:t>
            </a:r>
            <a:r>
              <a:rPr lang="en-US" dirty="0"/>
              <a:t>render</a:t>
            </a:r>
            <a:r>
              <a:rPr lang="he-IL" dirty="0"/>
              <a:t>.</a:t>
            </a:r>
            <a:br>
              <a:rPr lang="he-IL" dirty="0"/>
            </a:br>
            <a:r>
              <a:rPr lang="en-US" dirty="0"/>
              <a:t>react</a:t>
            </a:r>
            <a:r>
              <a:rPr lang="he-IL" dirty="0"/>
              <a:t> זוכרת את הפונקציה שאנו מעבירים אליה (ה </a:t>
            </a:r>
            <a:r>
              <a:rPr lang="en-US" dirty="0"/>
              <a:t>effect</a:t>
            </a:r>
            <a:r>
              <a:rPr lang="he-IL" dirty="0"/>
              <a:t> שלנו),</a:t>
            </a:r>
          </a:p>
          <a:p>
            <a:pPr marL="114300" indent="0" algn="r" rtl="1">
              <a:buNone/>
            </a:pPr>
            <a:r>
              <a:rPr lang="he-IL" dirty="0"/>
              <a:t>ומפעילה אותה לאחר ביצוע עדכוני ה-</a:t>
            </a:r>
            <a:r>
              <a:rPr lang="en-US" dirty="0"/>
              <a:t>DOM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בדוגמה לעייל ה </a:t>
            </a:r>
            <a:r>
              <a:rPr lang="en-US" dirty="0"/>
              <a:t>effect</a:t>
            </a:r>
            <a:r>
              <a:rPr lang="he-IL" dirty="0"/>
              <a:t> הוא עריכת כותרת העמוד לאחר לחיצה.</a:t>
            </a:r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663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28410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React Render 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024467"/>
            <a:ext cx="8520600" cy="318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600" dirty="0"/>
              <a:t>React's goal is in many ways to render HTML in a web page.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sz="1600" dirty="0"/>
              <a:t>React renders HTML to the web page by using a function called </a:t>
            </a:r>
            <a:r>
              <a:rPr lang="x-none" sz="1600" dirty="0">
                <a:solidFill>
                  <a:schemeClr val="accent4"/>
                </a:solidFill>
              </a:rPr>
              <a:t>ReactDOM.render()</a:t>
            </a:r>
            <a:r>
              <a:rPr lang="x-none" sz="1600" dirty="0"/>
              <a:t>.</a:t>
            </a:r>
            <a:br>
              <a:rPr lang="x-none" sz="1600" dirty="0"/>
            </a:br>
            <a:r>
              <a:rPr lang="x-none" sz="1600" dirty="0"/>
              <a:t>The </a:t>
            </a:r>
            <a:r>
              <a:rPr lang="x-none" sz="1600" dirty="0">
                <a:solidFill>
                  <a:schemeClr val="accent4"/>
                </a:solidFill>
              </a:rPr>
              <a:t>ReactDOM.render() </a:t>
            </a:r>
            <a:r>
              <a:rPr lang="x-none" sz="1600" dirty="0"/>
              <a:t>function takes two arguments, HTML code and an HTML element.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sz="1600" dirty="0"/>
              <a:t>The purpose of the function is to display the specified HTML code inside the specified HTML element.</a:t>
            </a:r>
          </a:p>
          <a:p>
            <a:pPr marL="114300" indent="0" algn="r" rtl="1">
              <a:buNone/>
            </a:pPr>
            <a:r>
              <a:rPr lang="en-US" b="1" dirty="0"/>
              <a:t>Reac</a:t>
            </a:r>
            <a:r>
              <a:rPr lang="en-US" sz="1600" b="1" i="1" dirty="0"/>
              <a:t>t</a:t>
            </a:r>
            <a:r>
              <a:rPr lang="he-IL" sz="1600" i="1" dirty="0"/>
              <a:t>  </a:t>
            </a:r>
            <a:r>
              <a:rPr lang="he-IL" sz="1600" i="1" dirty="0" err="1"/>
              <a:t>מרנדרת</a:t>
            </a:r>
            <a:r>
              <a:rPr lang="he-IL" sz="1600" i="1" dirty="0"/>
              <a:t> </a:t>
            </a:r>
            <a:r>
              <a:rPr lang="en-US" sz="1600" i="1" dirty="0"/>
              <a:t>HTML</a:t>
            </a:r>
            <a:r>
              <a:rPr lang="he-IL" sz="1600" i="1" dirty="0"/>
              <a:t> באמצעות הפונקציה </a:t>
            </a:r>
            <a:r>
              <a:rPr lang="x-none" sz="1600" dirty="0">
                <a:solidFill>
                  <a:schemeClr val="accent4"/>
                </a:solidFill>
              </a:rPr>
              <a:t>ReactDOM.render()</a:t>
            </a:r>
            <a:endParaRPr lang="en-US" sz="1600" i="1" dirty="0"/>
          </a:p>
          <a:p>
            <a:pPr marL="114300" indent="0" algn="r" rtl="1">
              <a:buNone/>
            </a:pPr>
            <a:r>
              <a:rPr lang="he-IL" sz="1600" i="1" dirty="0"/>
              <a:t>לפונקציה שולחים 2 פרמטרים- הראשון הוא אלמנט של </a:t>
            </a:r>
            <a:r>
              <a:rPr lang="en-US" sz="1600" i="1" dirty="0"/>
              <a:t>JSX </a:t>
            </a:r>
            <a:r>
              <a:rPr lang="he-IL" sz="1600" i="1" dirty="0"/>
              <a:t> והשני הוא האלמנט ב </a:t>
            </a:r>
            <a:r>
              <a:rPr lang="en-US" sz="1600" i="1" dirty="0"/>
              <a:t>DOM</a:t>
            </a:r>
            <a:r>
              <a:rPr lang="he-IL" sz="1600" i="1" dirty="0"/>
              <a:t> אליו אני מעוניינים להזריק את האלמנט החדש.</a:t>
            </a:r>
            <a:endParaRPr lang="en-US" sz="1600" i="1" dirty="0"/>
          </a:p>
          <a:p>
            <a:pPr marL="0" lvl="0" indent="0" algn="r" rtl="1">
              <a:spcBef>
                <a:spcPts val="1600"/>
              </a:spcBef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C268-A2BE-478C-A135-45D37EC0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useEffect</a:t>
            </a:r>
            <a:r>
              <a:rPr lang="en-US" dirty="0"/>
              <a:t> Use closures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845A-6718-4DD8-8B7D-FE49D6AC1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מדוע קוראים ל </a:t>
            </a:r>
            <a:r>
              <a:rPr lang="en-US" dirty="0" err="1"/>
              <a:t>useEffect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מתוך ה </a:t>
            </a:r>
            <a:r>
              <a:rPr lang="en-US" dirty="0"/>
              <a:t>Component</a:t>
            </a:r>
            <a:r>
              <a:rPr lang="he-IL" dirty="0"/>
              <a:t>? </a:t>
            </a:r>
            <a:endParaRPr lang="en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הגדרת </a:t>
            </a:r>
            <a:r>
              <a:rPr lang="en-US" dirty="0" err="1"/>
              <a:t>useEffect</a:t>
            </a:r>
            <a:r>
              <a:rPr lang="he-IL" dirty="0"/>
              <a:t> בתוך ה </a:t>
            </a:r>
            <a:r>
              <a:rPr lang="en-US" dirty="0"/>
              <a:t>component</a:t>
            </a:r>
            <a:r>
              <a:rPr lang="he-IL" dirty="0"/>
              <a:t> נותנת לנו גישה למשתנה של ה </a:t>
            </a:r>
            <a:r>
              <a:rPr lang="en-US" dirty="0"/>
              <a:t>state</a:t>
            </a:r>
            <a:r>
              <a:rPr lang="he-IL" dirty="0"/>
              <a:t> (או כל </a:t>
            </a:r>
            <a:r>
              <a:rPr lang="en-US" dirty="0"/>
              <a:t>prop</a:t>
            </a:r>
            <a:r>
              <a:rPr lang="he-IL" dirty="0"/>
              <a:t> אחר) ישר מה-</a:t>
            </a:r>
            <a:r>
              <a:rPr lang="en-US" dirty="0"/>
              <a:t>effect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אין צורך לשלוח אותו ל </a:t>
            </a:r>
            <a:r>
              <a:rPr lang="en-US" dirty="0"/>
              <a:t>react</a:t>
            </a:r>
            <a:r>
              <a:rPr lang="he-IL" dirty="0"/>
              <a:t> כי זה כבר בתוך ה- </a:t>
            </a:r>
            <a:r>
              <a:rPr lang="en-US" dirty="0"/>
              <a:t>scope</a:t>
            </a:r>
            <a:r>
              <a:rPr lang="he-IL" dirty="0"/>
              <a:t> של הפונקציה.</a:t>
            </a:r>
          </a:p>
          <a:p>
            <a:pPr marL="114300" indent="0" algn="r" rtl="1">
              <a:buNone/>
            </a:pPr>
            <a:br>
              <a:rPr lang="he-IL" dirty="0"/>
            </a:br>
            <a:r>
              <a:rPr lang="en-US" dirty="0"/>
              <a:t>React</a:t>
            </a:r>
            <a:r>
              <a:rPr lang="he-IL" dirty="0"/>
              <a:t> משתמשת כאן ב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closures</a:t>
            </a:r>
            <a:r>
              <a:rPr lang="en-US" dirty="0"/>
              <a:t> </a:t>
            </a:r>
            <a:r>
              <a:rPr lang="he-IL" dirty="0"/>
              <a:t> של </a:t>
            </a:r>
            <a:r>
              <a:rPr lang="en-US" dirty="0"/>
              <a:t>JavaScript</a:t>
            </a:r>
            <a:r>
              <a:rPr lang="he-IL" dirty="0"/>
              <a:t>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52523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B1F7-FCE5-40A6-B3C1-1F18788A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IL" dirty="0" err="1"/>
              <a:t>useEffect</a:t>
            </a:r>
            <a:r>
              <a:rPr lang="en-IL" dirty="0"/>
              <a:t> </a:t>
            </a:r>
            <a:r>
              <a:rPr lang="en-US" dirty="0"/>
              <a:t>in running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6DA0-D651-43E3-8454-A6A668297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כברירת מחדל, </a:t>
            </a:r>
            <a:r>
              <a:rPr lang="en-US" dirty="0" err="1"/>
              <a:t>useEffect</a:t>
            </a:r>
            <a:r>
              <a:rPr lang="he-IL" dirty="0"/>
              <a:t> רץ גם אחרי ה</a:t>
            </a:r>
            <a:r>
              <a:rPr lang="en-US" dirty="0"/>
              <a:t> </a:t>
            </a:r>
            <a:r>
              <a:rPr lang="en-IL" dirty="0"/>
              <a:t>render</a:t>
            </a:r>
            <a:r>
              <a:rPr lang="he-IL" dirty="0"/>
              <a:t> הראשון וגם אחרי כל עדכון.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en-IL" dirty="0"/>
              <a:t>effects</a:t>
            </a:r>
            <a:r>
              <a:rPr lang="he-IL" dirty="0"/>
              <a:t> קורים “אחרי </a:t>
            </a:r>
            <a:r>
              <a:rPr lang="en-IL" dirty="0"/>
              <a:t>render</a:t>
            </a:r>
            <a:r>
              <a:rPr lang="he-IL" dirty="0"/>
              <a:t>”.</a:t>
            </a:r>
            <a:endParaRPr lang="en-US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en-US" dirty="0"/>
              <a:t>R</a:t>
            </a:r>
            <a:r>
              <a:rPr lang="en-IL" dirty="0" err="1"/>
              <a:t>eact</a:t>
            </a:r>
            <a:r>
              <a:rPr lang="he-IL" dirty="0"/>
              <a:t> מבטיחה שה -  </a:t>
            </a:r>
            <a:r>
              <a:rPr lang="en-IL" dirty="0"/>
              <a:t>effects</a:t>
            </a:r>
            <a:r>
              <a:rPr lang="he-IL" dirty="0"/>
              <a:t> רץ רק לאחר שה </a:t>
            </a:r>
            <a:r>
              <a:rPr lang="en-IL" dirty="0"/>
              <a:t>DOM</a:t>
            </a:r>
            <a:r>
              <a:rPr lang="he-IL" dirty="0"/>
              <a:t> עודכן.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11220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B723-1D18-40EB-B99E-3636E89A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Without Cleanup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2BBF-5685-49D3-AE18-BAADBE63B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יש שני סוגים של </a:t>
            </a:r>
            <a:r>
              <a:rPr lang="en-US" dirty="0"/>
              <a:t>side effects</a:t>
            </a:r>
            <a:r>
              <a:rPr lang="he-IL" dirty="0"/>
              <a:t> ב </a:t>
            </a:r>
            <a:r>
              <a:rPr lang="en-US" dirty="0"/>
              <a:t>react  components</a:t>
            </a:r>
            <a:r>
              <a:rPr lang="he-IL" dirty="0"/>
              <a:t> –</a:t>
            </a:r>
            <a:br>
              <a:rPr lang="en-US" dirty="0"/>
            </a:br>
            <a:r>
              <a:rPr lang="he-IL" dirty="0"/>
              <a:t>פעולות שאינן דורשות ניקוי ופעולות הדורשות ניקוי.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פעולות כמו:</a:t>
            </a:r>
            <a:br>
              <a:rPr lang="en-US" dirty="0"/>
            </a:br>
            <a:r>
              <a:rPr lang="he-IL" dirty="0"/>
              <a:t>בקשות רשת, שינויים ידניים של ה- </a:t>
            </a:r>
            <a:r>
              <a:rPr lang="en-IL" dirty="0"/>
              <a:t>DOM</a:t>
            </a:r>
            <a:r>
              <a:rPr lang="he-IL" dirty="0"/>
              <a:t>, ו- </a:t>
            </a:r>
            <a:r>
              <a:rPr lang="en-IL" dirty="0"/>
              <a:t>logging </a:t>
            </a:r>
            <a:r>
              <a:rPr lang="he-IL" dirty="0"/>
              <a:t> הם</a:t>
            </a:r>
            <a:r>
              <a:rPr lang="en-US" dirty="0"/>
              <a:t>Effects Without Cleanup </a:t>
            </a:r>
            <a:r>
              <a:rPr lang="he-IL" dirty="0"/>
              <a:t>– כלומר, קוד שאינו יוצר אלמנטים הדורשים ניקוי. ניתן להריץ אותם ומיד לשכוח מהם.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בפעולות אלו הפונקציה שנשלח ל </a:t>
            </a:r>
            <a:r>
              <a:rPr lang="en-US" dirty="0" err="1"/>
              <a:t>useEffect</a:t>
            </a:r>
            <a:r>
              <a:rPr lang="he-IL" dirty="0"/>
              <a:t> לא מחזירה ערך.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093204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11E3-6375-476A-9D0F-71B7E1A3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Effects with </a:t>
            </a:r>
            <a:r>
              <a:rPr lang="en-IL" dirty="0" err="1"/>
              <a:t>Cleanup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5F4B-BB0E-4AF1-B3FC-4B43FFD1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יש פעמים שאנו מעוניינים להגדיר </a:t>
            </a:r>
            <a:r>
              <a:rPr lang="en-IL" dirty="0"/>
              <a:t>effects </a:t>
            </a:r>
            <a:r>
              <a:rPr lang="he-IL" dirty="0"/>
              <a:t> שכן דורשים ניקוי.</a:t>
            </a:r>
            <a:br>
              <a:rPr lang="he-IL" dirty="0"/>
            </a:b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לדוגמא, אולי נרצה להגדיר </a:t>
            </a:r>
            <a:r>
              <a:rPr lang="en-IL" dirty="0"/>
              <a:t>subscription</a:t>
            </a:r>
            <a:r>
              <a:rPr lang="he-IL" dirty="0"/>
              <a:t> למקור מידע חיצוני כלשהו. </a:t>
            </a:r>
            <a:br>
              <a:rPr lang="en-US" dirty="0"/>
            </a:br>
            <a:r>
              <a:rPr lang="he-IL" dirty="0"/>
              <a:t>במקרה זה, זה חשוב לנקות על מנת שלא תהיה דליפת זיכרון!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880878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844A-C566-4352-9E46-51092B07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 err="1"/>
              <a:t>Cleanup</a:t>
            </a:r>
            <a:r>
              <a:rPr lang="en-IL" dirty="0"/>
              <a:t> Effects</a:t>
            </a:r>
            <a:r>
              <a:rPr lang="en-US" dirty="0"/>
              <a:t> – class component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8B89-026A-49D2-AED0-9270D9C8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00278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sz="1600" dirty="0"/>
              <a:t>ב </a:t>
            </a:r>
            <a:r>
              <a:rPr lang="en-US" sz="1600" dirty="0"/>
              <a:t>class component</a:t>
            </a:r>
            <a:r>
              <a:rPr lang="he-IL" sz="1600" dirty="0"/>
              <a:t> בדרך כלל מגדירים </a:t>
            </a:r>
            <a:r>
              <a:rPr lang="en-US" sz="1600" dirty="0"/>
              <a:t>subscription</a:t>
            </a:r>
            <a:r>
              <a:rPr lang="he-IL" sz="1600" dirty="0"/>
              <a:t> בתוך </a:t>
            </a:r>
            <a:r>
              <a:rPr lang="en-US" sz="1600" dirty="0" err="1"/>
              <a:t>componentDidMount</a:t>
            </a:r>
            <a:r>
              <a:rPr lang="he-IL" sz="1600" dirty="0"/>
              <a:t>, ומנקים אותו בתוך </a:t>
            </a:r>
            <a:r>
              <a:rPr lang="en-US" sz="1600" dirty="0" err="1"/>
              <a:t>componentWillUnmount</a:t>
            </a:r>
            <a:r>
              <a:rPr lang="he-IL" sz="1600" dirty="0"/>
              <a:t>.</a:t>
            </a:r>
            <a:br>
              <a:rPr lang="he-IL" sz="1600" dirty="0"/>
            </a:br>
            <a:r>
              <a:rPr lang="he-IL" sz="1600" dirty="0"/>
              <a:t>לדוגמה, ב </a:t>
            </a:r>
            <a:r>
              <a:rPr lang="en-US" sz="1600" dirty="0"/>
              <a:t>Component</a:t>
            </a:r>
            <a:r>
              <a:rPr lang="he-IL" sz="1600" dirty="0"/>
              <a:t> של </a:t>
            </a:r>
            <a:r>
              <a:rPr lang="en-US" sz="1600" dirty="0"/>
              <a:t>clock</a:t>
            </a:r>
            <a:r>
              <a:rPr lang="he-IL" sz="1600" dirty="0"/>
              <a:t> אנו צריכים להגדיר את ה </a:t>
            </a:r>
            <a:r>
              <a:rPr lang="en-US" sz="1600" dirty="0"/>
              <a:t>timer</a:t>
            </a:r>
            <a:r>
              <a:rPr lang="he-IL" sz="1600" dirty="0"/>
              <a:t> ולאפס אותו:</a:t>
            </a:r>
            <a:endParaRPr lang="en-IL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EBBCB-C0B5-4FC2-84CE-ABCEBF2F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179320"/>
            <a:ext cx="2896320" cy="17776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37741F-B2FC-4470-9CDE-AF4CCC4ED8B3}"/>
              </a:ext>
            </a:extLst>
          </p:cNvPr>
          <p:cNvSpPr/>
          <p:nvPr/>
        </p:nvSpPr>
        <p:spPr>
          <a:xfrm>
            <a:off x="311700" y="4059309"/>
            <a:ext cx="852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באופן זה, </a:t>
            </a:r>
            <a:r>
              <a:rPr lang="en-US" sz="1600" dirty="0" err="1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componentDidMount</a:t>
            </a:r>
            <a:r>
              <a:rPr lang="he-IL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 ו </a:t>
            </a:r>
            <a:r>
              <a:rPr lang="en-US" sz="1600" dirty="0" err="1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componentWillUnmount</a:t>
            </a:r>
            <a:r>
              <a:rPr lang="he-IL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 צריכות לשקף אחת את </a:t>
            </a:r>
            <a:r>
              <a:rPr lang="he-IL" sz="1600" dirty="0" err="1">
                <a:solidFill>
                  <a:schemeClr val="dk2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השניה</a:t>
            </a:r>
            <a:r>
              <a:rPr lang="he-IL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.</a:t>
            </a:r>
            <a:br>
              <a:rPr lang="en-US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</a:br>
            <a:r>
              <a:rPr lang="he-IL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מתודות מחזור חיים מכריחות אותנו לפצל את הלוגיקה למרות שהקוד בשניהם קשור לאותו </a:t>
            </a:r>
            <a:r>
              <a:rPr lang="en-US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effect</a:t>
            </a:r>
            <a:r>
              <a:rPr lang="he-IL" sz="1600" dirty="0">
                <a:latin typeface="Roboto" panose="020B0604020202020204" charset="0"/>
                <a:ea typeface="Roboto" panose="020B0604020202020204" charset="0"/>
                <a:cs typeface="Arial" panose="020B0604020202020204" pitchFamily="34" charset="0"/>
              </a:rPr>
              <a:t>.</a:t>
            </a:r>
            <a:r>
              <a:rPr lang="he-IL" sz="1600" dirty="0">
                <a:latin typeface="Roboto" panose="020B0604020202020204" charset="0"/>
                <a:ea typeface="Roboto" panose="020B0604020202020204" charset="0"/>
                <a:cs typeface="Calibri" panose="020F0502020204030204" pitchFamily="34" charset="0"/>
              </a:rPr>
              <a:t> </a:t>
            </a:r>
            <a:endParaRPr lang="en-IL" sz="16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216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6E0D-2CE4-4BD4-B7AE-329EE696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 err="1"/>
              <a:t>Cleanup</a:t>
            </a:r>
            <a:r>
              <a:rPr lang="en-IL" dirty="0"/>
              <a:t> Effects</a:t>
            </a:r>
            <a:r>
              <a:rPr lang="en-US" dirty="0"/>
              <a:t> – Effect Hook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05BF-51AD-4E1A-82D5-91B89B16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607800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לעומת זאת השימוש ב </a:t>
            </a:r>
            <a:r>
              <a:rPr lang="en-US" dirty="0" err="1"/>
              <a:t>useEffect</a:t>
            </a:r>
            <a:r>
              <a:rPr lang="he-IL" dirty="0"/>
              <a:t> נראה כך: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D4FB4-6FCB-4C5C-9880-76C43C58D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62"/>
          <a:stretch/>
        </p:blipFill>
        <p:spPr>
          <a:xfrm>
            <a:off x="280590" y="1351674"/>
            <a:ext cx="4291410" cy="1772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F2635D-FADB-46A1-B28A-EE471FA4F4B8}"/>
              </a:ext>
            </a:extLst>
          </p:cNvPr>
          <p:cNvSpPr/>
          <p:nvPr/>
        </p:nvSpPr>
        <p:spPr>
          <a:xfrm>
            <a:off x="152400" y="3130170"/>
            <a:ext cx="8626560" cy="13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algn="r" rtl="1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ל </a:t>
            </a:r>
            <a:r>
              <a:rPr lang="en-US" sz="1800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useEffect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יש מנגנון ניקוי אופציונאלי.</a:t>
            </a:r>
            <a:b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</a:b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כל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effect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שדורש ניקוי, יכול להחזיר פונקציה שמנקה אחריו.</a:t>
            </a:r>
            <a:b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</a:b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באופן זה </a:t>
            </a:r>
            <a:r>
              <a:rPr lang="he-IL" sz="1800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הלוגיקות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להוספה והסרה של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subscriptions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 קרובות אחת </a:t>
            </a:r>
            <a:r>
              <a:rPr lang="he-IL" sz="1800" dirty="0" err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לשניה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. הן חלק מאותו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effect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!</a:t>
            </a:r>
            <a:endParaRPr lang="en-IL" sz="1800" dirty="0">
              <a:solidFill>
                <a:schemeClr val="dk2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16674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EDCE-BA34-438E-9BC2-4F4E6E86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React Cleanup?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09642-B971-4ADE-96D4-3342CF35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מתי </a:t>
            </a:r>
            <a:r>
              <a:rPr lang="en-US" dirty="0"/>
              <a:t>react </a:t>
            </a:r>
            <a:r>
              <a:rPr lang="he-IL" dirty="0"/>
              <a:t> מנקה אחרי </a:t>
            </a:r>
            <a:r>
              <a:rPr lang="en-IL" dirty="0"/>
              <a:t>effect</a:t>
            </a:r>
            <a:r>
              <a:rPr lang="he-IL" dirty="0"/>
              <a:t>?</a:t>
            </a:r>
            <a:br>
              <a:rPr lang="he-IL" dirty="0"/>
            </a:br>
            <a:r>
              <a:rPr lang="en-US" dirty="0"/>
              <a:t>react</a:t>
            </a:r>
            <a:r>
              <a:rPr lang="he-IL" dirty="0"/>
              <a:t> מפעילה את הפונקציה של הניקוי (שהחזרנו מ </a:t>
            </a:r>
            <a:r>
              <a:rPr lang="en-US" dirty="0" err="1"/>
              <a:t>useEffect</a:t>
            </a:r>
            <a:r>
              <a:rPr lang="he-IL" dirty="0"/>
              <a:t>) בזמן </a:t>
            </a:r>
            <a:r>
              <a:rPr lang="en-IL" dirty="0"/>
              <a:t>unmounting</a:t>
            </a:r>
            <a:r>
              <a:rPr lang="he-IL" dirty="0"/>
              <a:t> של </a:t>
            </a:r>
            <a:r>
              <a:rPr lang="en-US" dirty="0"/>
              <a:t>component</a:t>
            </a:r>
            <a:r>
              <a:rPr lang="he-IL" dirty="0"/>
              <a:t>.</a:t>
            </a:r>
            <a:br>
              <a:rPr lang="en-IL" dirty="0"/>
            </a:b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בנוסף, כפי שלמדנו קודם, </a:t>
            </a:r>
            <a:r>
              <a:rPr lang="en-IL" dirty="0"/>
              <a:t>effects</a:t>
            </a:r>
            <a:r>
              <a:rPr lang="he-IL" dirty="0"/>
              <a:t> רצים אחרי כל </a:t>
            </a:r>
            <a:r>
              <a:rPr lang="en-IL" dirty="0"/>
              <a:t>render</a:t>
            </a:r>
            <a:r>
              <a:rPr lang="he-IL" dirty="0"/>
              <a:t> ולא רק פעם אחת ולכן </a:t>
            </a:r>
            <a:r>
              <a:rPr lang="en-US" dirty="0"/>
              <a:t>react </a:t>
            </a:r>
            <a:r>
              <a:rPr lang="he-IL" dirty="0"/>
              <a:t> מנקה גם </a:t>
            </a:r>
            <a:r>
              <a:rPr lang="en-IL" dirty="0"/>
              <a:t>effects</a:t>
            </a:r>
            <a:r>
              <a:rPr lang="he-IL" dirty="0"/>
              <a:t> מ </a:t>
            </a:r>
            <a:r>
              <a:rPr lang="en-IL" dirty="0"/>
              <a:t>render</a:t>
            </a:r>
            <a:r>
              <a:rPr lang="he-IL" dirty="0"/>
              <a:t> קודמים לפני הרצת </a:t>
            </a:r>
            <a:r>
              <a:rPr lang="en-IL" dirty="0"/>
              <a:t>effects</a:t>
            </a:r>
            <a:r>
              <a:rPr lang="he-IL" dirty="0"/>
              <a:t> בפעם הבאה. (בשביל </a:t>
            </a:r>
            <a:r>
              <a:rPr lang="he-IL" dirty="0" err="1"/>
              <a:t>להמנע</a:t>
            </a:r>
            <a:r>
              <a:rPr lang="he-IL" dirty="0"/>
              <a:t> מבאגים ולהרוויח ביצועים טובים)</a:t>
            </a:r>
            <a:endParaRPr lang="en-IL" dirty="0"/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ניתן לקרוא לפונקציה של הניקוי בכל שם.. או לספק פונקציה אנונימית.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593985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7DFA-F2C8-4CC4-AEEF-B55E4B79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2FE1-2D7C-4A35-8DEB-A5C9AA849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ע"י </a:t>
            </a:r>
            <a:r>
              <a:rPr lang="en-IL" dirty="0" err="1"/>
              <a:t>useEffect</a:t>
            </a:r>
            <a:r>
              <a:rPr lang="en-IL" dirty="0"/>
              <a:t> </a:t>
            </a:r>
            <a:r>
              <a:rPr lang="he-IL" dirty="0"/>
              <a:t> ניתן להגדיר סוגים שונים של </a:t>
            </a:r>
            <a:r>
              <a:rPr lang="en-US" dirty="0"/>
              <a:t>side effect</a:t>
            </a:r>
            <a:r>
              <a:rPr lang="he-IL" dirty="0"/>
              <a:t> (תופעות לוואי) כדי שיתבצעו לאחר </a:t>
            </a:r>
            <a:r>
              <a:rPr lang="en-US" dirty="0"/>
              <a:t>render</a:t>
            </a:r>
            <a:r>
              <a:rPr lang="he-IL" dirty="0"/>
              <a:t> של </a:t>
            </a:r>
            <a:r>
              <a:rPr lang="en-US" dirty="0"/>
              <a:t>component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en-IL" dirty="0"/>
              <a:t>Effects</a:t>
            </a:r>
            <a:r>
              <a:rPr lang="he-IL" dirty="0"/>
              <a:t> שאינם דורשים ניקיון יבצעו פעולה ולא יחזירו כלום.</a:t>
            </a:r>
          </a:p>
          <a:p>
            <a:pPr algn="r" rtl="1"/>
            <a:r>
              <a:rPr lang="en-IL" dirty="0"/>
              <a:t>Effects</a:t>
            </a:r>
            <a:r>
              <a:rPr lang="he-IL" dirty="0"/>
              <a:t> שדורשים ניקיון יחזירו מה </a:t>
            </a:r>
            <a:r>
              <a:rPr lang="en-US" dirty="0"/>
              <a:t>effect</a:t>
            </a:r>
            <a:r>
              <a:rPr lang="he-IL" dirty="0"/>
              <a:t> פונקציה של ניקיון.</a:t>
            </a:r>
            <a:endParaRPr lang="en-US" dirty="0"/>
          </a:p>
          <a:p>
            <a:pPr algn="r" rtl="1"/>
            <a:r>
              <a:rPr lang="he-IL" dirty="0"/>
              <a:t>ניתן להגדיר כמה </a:t>
            </a:r>
            <a:r>
              <a:rPr lang="en-US" dirty="0" err="1"/>
              <a:t>useEffect</a:t>
            </a:r>
            <a:r>
              <a:rPr lang="he-IL" dirty="0"/>
              <a:t> באותו </a:t>
            </a:r>
            <a:r>
              <a:rPr lang="en-US" dirty="0"/>
              <a:t>component </a:t>
            </a:r>
            <a:r>
              <a:rPr lang="he-IL" dirty="0"/>
              <a:t> כדי לפצל קוד עבור כל פעולה.</a:t>
            </a:r>
            <a:endParaRPr lang="en-IL" dirty="0"/>
          </a:p>
          <a:p>
            <a:pPr algn="r" rtl="1"/>
            <a:r>
              <a:rPr lang="he-IL" dirty="0"/>
              <a:t>באמצעות </a:t>
            </a:r>
            <a:r>
              <a:rPr lang="en-IL" dirty="0"/>
              <a:t>Hooks</a:t>
            </a:r>
            <a:r>
              <a:rPr lang="he-IL" dirty="0"/>
              <a:t> ניתן לפצל קוד בהתבסס על מה שהוא עושה ולא בהתבסס על שם מתודת מחזור חיים.</a:t>
            </a:r>
          </a:p>
          <a:p>
            <a:pPr algn="r" rtl="1"/>
            <a:r>
              <a:rPr lang="en-US" dirty="0"/>
              <a:t>React</a:t>
            </a:r>
            <a:r>
              <a:rPr lang="he-IL" dirty="0"/>
              <a:t> יחיל כל </a:t>
            </a:r>
            <a:r>
              <a:rPr lang="en-IL" dirty="0"/>
              <a:t>effect</a:t>
            </a:r>
            <a:r>
              <a:rPr lang="he-IL" dirty="0"/>
              <a:t> </a:t>
            </a:r>
            <a:r>
              <a:rPr lang="en-IL" dirty="0"/>
              <a:t> </a:t>
            </a:r>
            <a:r>
              <a:rPr lang="he-IL" dirty="0"/>
              <a:t>שהוגדר על ידי ה </a:t>
            </a:r>
            <a:r>
              <a:rPr lang="en-US" dirty="0"/>
              <a:t>component</a:t>
            </a:r>
            <a:r>
              <a:rPr lang="he-IL" dirty="0"/>
              <a:t>, ע"פ סדר ההגדרה.</a:t>
            </a:r>
            <a:endParaRPr lang="en-IL" dirty="0"/>
          </a:p>
          <a:p>
            <a:pPr algn="r" rtl="1"/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027504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D5F2-A439-4DEE-A1B5-F9922A66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use effect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F171-4762-4895-A067-C81C219A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85038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הפונקציה </a:t>
            </a:r>
            <a:r>
              <a:rPr lang="en-IL" dirty="0" err="1"/>
              <a:t>componentDidUpdate</a:t>
            </a:r>
            <a:r>
              <a:rPr lang="he-IL" dirty="0"/>
              <a:t> מקבלת כפרמטר את ה </a:t>
            </a:r>
            <a:r>
              <a:rPr lang="en-IL" dirty="0" err="1"/>
              <a:t>prevProps</a:t>
            </a:r>
            <a:r>
              <a:rPr lang="he-IL" dirty="0"/>
              <a:t> ואת </a:t>
            </a:r>
            <a:r>
              <a:rPr lang="en-IL" dirty="0" err="1"/>
              <a:t>prevState</a:t>
            </a:r>
            <a:r>
              <a:rPr lang="he-IL" dirty="0"/>
              <a:t>.</a:t>
            </a:r>
            <a:br>
              <a:rPr lang="he-IL" dirty="0"/>
            </a:br>
            <a:r>
              <a:rPr lang="he-IL" dirty="0"/>
              <a:t>פעמים רבות נכתוב קוד שירוץ רק בתנאי שזיהנו שאכן ה </a:t>
            </a:r>
            <a:r>
              <a:rPr lang="en-US" dirty="0"/>
              <a:t>props </a:t>
            </a:r>
            <a:r>
              <a:rPr lang="he-IL" dirty="0"/>
              <a:t> או ה </a:t>
            </a:r>
            <a:r>
              <a:rPr lang="en-US" dirty="0"/>
              <a:t>state </a:t>
            </a:r>
            <a:r>
              <a:rPr lang="he-IL" dirty="0"/>
              <a:t> השתנו.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ECCAC-8157-4C4B-9C22-5832598F3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0534" y="2169160"/>
            <a:ext cx="5069205" cy="15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225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725-B3B4-400A-8506-09A734F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use effect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61FE-30B5-421D-A614-B07C07ED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43712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he-IL" dirty="0"/>
              <a:t> ניתן להתנות את הפעולה באופן מובנה.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אפשר לומר ל </a:t>
            </a:r>
            <a:r>
              <a:rPr lang="en-US" dirty="0"/>
              <a:t>react </a:t>
            </a:r>
            <a:r>
              <a:rPr lang="he-IL" dirty="0"/>
              <a:t> לדלג על ה </a:t>
            </a:r>
            <a:r>
              <a:rPr lang="en-US" dirty="0"/>
              <a:t>effect</a:t>
            </a:r>
            <a:r>
              <a:rPr lang="he-IL" dirty="0"/>
              <a:t> אם ערכים מסוימים לא השתנו בין </a:t>
            </a:r>
            <a:r>
              <a:rPr lang="en-US" dirty="0"/>
              <a:t>render</a:t>
            </a:r>
            <a:r>
              <a:rPr lang="he-IL" dirty="0"/>
              <a:t> אחד לשני.</a:t>
            </a:r>
          </a:p>
          <a:p>
            <a:pPr marL="114300" indent="0" algn="r" rtl="1">
              <a:buNone/>
            </a:pPr>
            <a:r>
              <a:rPr lang="he-IL" dirty="0"/>
              <a:t>על מנת לעשות זאת, ניתן להעביר מערך כארגומנט שני ל- </a:t>
            </a:r>
            <a:r>
              <a:rPr lang="en-US" dirty="0" err="1"/>
              <a:t>useEffect</a:t>
            </a:r>
            <a:r>
              <a:rPr lang="he-IL" dirty="0"/>
              <a:t>,</a:t>
            </a:r>
          </a:p>
          <a:p>
            <a:pPr marL="114300" indent="0" algn="r" rtl="1">
              <a:buNone/>
            </a:pPr>
            <a:r>
              <a:rPr lang="he-IL" dirty="0"/>
              <a:t>ה </a:t>
            </a:r>
            <a:r>
              <a:rPr lang="en-US" dirty="0"/>
              <a:t>effect</a:t>
            </a:r>
            <a:r>
              <a:rPr lang="he-IL" dirty="0"/>
              <a:t>  ירוץ רק בתנאי שהמשתנה ששלחנו במערך משתנה.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DB3FE-581C-4EB3-BD83-C1E3084904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2971800"/>
            <a:ext cx="4755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0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57" y="572644"/>
            <a:ext cx="8284849" cy="5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57" y="1288494"/>
            <a:ext cx="3532790" cy="15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32" y="3049844"/>
            <a:ext cx="2481400" cy="13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6D2F-BB05-4BC1-8496-0153EA3F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Limit use effect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438F-BBA7-45FD-A371-78245454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203910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אם שלחנו במערך מספר ערכים, </a:t>
            </a:r>
            <a:r>
              <a:rPr lang="en-US" dirty="0"/>
              <a:t>react</a:t>
            </a:r>
            <a:r>
              <a:rPr lang="he-IL" dirty="0"/>
              <a:t> יריץ את ה-</a:t>
            </a:r>
            <a:r>
              <a:rPr lang="en-IL" dirty="0"/>
              <a:t>effect</a:t>
            </a:r>
            <a:r>
              <a:rPr lang="he-IL" dirty="0"/>
              <a:t> מחדש גם אם רק אחד מהם שונה.</a:t>
            </a:r>
            <a:endParaRPr lang="en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לכן אם רוצים להריץ </a:t>
            </a:r>
            <a:r>
              <a:rPr lang="en-US" dirty="0"/>
              <a:t>effect</a:t>
            </a:r>
            <a:r>
              <a:rPr lang="he-IL" dirty="0"/>
              <a:t> ולנקות אותו רק פעם אחת (ב- </a:t>
            </a:r>
            <a:r>
              <a:rPr lang="en-US" dirty="0"/>
              <a:t>mount</a:t>
            </a:r>
            <a:r>
              <a:rPr lang="he-IL" dirty="0"/>
              <a:t> ו- </a:t>
            </a:r>
            <a:r>
              <a:rPr lang="en-US" dirty="0"/>
              <a:t>unmount</a:t>
            </a:r>
            <a:r>
              <a:rPr lang="he-IL" dirty="0"/>
              <a:t>),</a:t>
            </a:r>
            <a:br>
              <a:rPr lang="en-US" dirty="0"/>
            </a:br>
            <a:r>
              <a:rPr lang="he-IL" dirty="0"/>
              <a:t>ניתן להעביר מערך ריק ([]) כארגומנט שני.</a:t>
            </a:r>
            <a:br>
              <a:rPr lang="en-US" dirty="0"/>
            </a:br>
            <a:r>
              <a:rPr lang="he-IL" dirty="0"/>
              <a:t>זה אומר ל </a:t>
            </a:r>
            <a:r>
              <a:rPr lang="en-US" dirty="0"/>
              <a:t>react</a:t>
            </a:r>
            <a:r>
              <a:rPr lang="he-IL" dirty="0"/>
              <a:t> שה-</a:t>
            </a:r>
            <a:r>
              <a:rPr lang="en-US" dirty="0"/>
              <a:t>effect</a:t>
            </a:r>
            <a:r>
              <a:rPr lang="he-IL" dirty="0"/>
              <a:t> לא תלוי בשום ערך מ- </a:t>
            </a:r>
            <a:r>
              <a:rPr lang="en-US" dirty="0"/>
              <a:t>props</a:t>
            </a:r>
            <a:r>
              <a:rPr lang="he-IL" dirty="0"/>
              <a:t> או </a:t>
            </a:r>
            <a:r>
              <a:rPr lang="en-US" dirty="0"/>
              <a:t>state</a:t>
            </a:r>
            <a:r>
              <a:rPr lang="he-IL" dirty="0"/>
              <a:t>, אז הוא לא צריך לרוץ מחדש בכל </a:t>
            </a:r>
            <a:r>
              <a:rPr lang="en-US" dirty="0"/>
              <a:t>render</a:t>
            </a:r>
            <a:r>
              <a:rPr lang="he-IL" dirty="0"/>
              <a:t>.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5E60E-7999-4DFC-AE55-90B72DC3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030340"/>
            <a:ext cx="4042774" cy="16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890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7F1E-7485-40F4-9CCB-A3C450C6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1900"/>
            <a:ext cx="8520600" cy="607800"/>
          </a:xfrm>
        </p:spPr>
        <p:txBody>
          <a:bodyPr/>
          <a:lstStyle/>
          <a:p>
            <a:r>
              <a:rPr lang="en-US" b="1" dirty="0"/>
              <a:t>Rules of hooks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01F40-3187-402A-A421-95BB8B10A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en-US" dirty="0"/>
              <a:t>Hooks </a:t>
            </a:r>
            <a:r>
              <a:rPr lang="he-IL" dirty="0"/>
              <a:t> הם פונקציות </a:t>
            </a:r>
            <a:r>
              <a:rPr lang="en-US" dirty="0"/>
              <a:t>JavaScript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יש שני חוקים אותם יש להקפיד למלא ע"מ ש </a:t>
            </a:r>
            <a:r>
              <a:rPr lang="en-US" dirty="0"/>
              <a:t>react</a:t>
            </a:r>
            <a:r>
              <a:rPr lang="he-IL" dirty="0"/>
              <a:t> תגיב בהתאם למצופה:</a:t>
            </a:r>
          </a:p>
          <a:p>
            <a:pPr marL="114300" indent="0" algn="l">
              <a:buNone/>
            </a:pPr>
            <a:endParaRPr lang="he-IL" dirty="0"/>
          </a:p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Only Call Hooks at the Top Level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 algn="l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Only Call Hooks from React Functions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43735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9247-5EF4-4ACD-9F71-4848C651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1900"/>
            <a:ext cx="8520600" cy="607800"/>
          </a:xfrm>
        </p:spPr>
        <p:txBody>
          <a:bodyPr/>
          <a:lstStyle/>
          <a:p>
            <a:r>
              <a:rPr lang="en-US" dirty="0"/>
              <a:t>Only Call Hooks at the Top Level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1469-307F-42B9-8565-5474A2C63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תמיד יש להשתמש ב- </a:t>
            </a:r>
            <a:r>
              <a:rPr lang="en-US" dirty="0"/>
              <a:t>Hooks </a:t>
            </a:r>
            <a:r>
              <a:rPr lang="he-IL" dirty="0"/>
              <a:t>רק ברמה העליונה של ה </a:t>
            </a:r>
            <a:r>
              <a:rPr lang="en-US" dirty="0"/>
              <a:t>component</a:t>
            </a:r>
            <a:r>
              <a:rPr lang="he-IL" dirty="0"/>
              <a:t>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כלומר, ניתן לקרוא ל- </a:t>
            </a:r>
            <a:r>
              <a:rPr lang="en-US" dirty="0"/>
              <a:t>Hooks</a:t>
            </a:r>
            <a:r>
              <a:rPr lang="he-IL" dirty="0"/>
              <a:t> רק ברמה העליונה ואין לקרוא לו בתוך לולאות, תנאים או פונקציות מקוננות.</a:t>
            </a:r>
            <a:endParaRPr lang="en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על ידי אכיפת כלל זה ניתן להבטיח ש </a:t>
            </a:r>
            <a:r>
              <a:rPr lang="en-US" dirty="0"/>
              <a:t>Hooks </a:t>
            </a:r>
            <a:r>
              <a:rPr lang="he-IL" dirty="0"/>
              <a:t>יקראו באותו סדר כל פעם שה </a:t>
            </a:r>
            <a:r>
              <a:rPr lang="en-US" dirty="0"/>
              <a:t>component</a:t>
            </a:r>
            <a:r>
              <a:rPr lang="he-IL" dirty="0"/>
              <a:t> </a:t>
            </a:r>
            <a:r>
              <a:rPr lang="he-IL" dirty="0" err="1"/>
              <a:t>מתרנדר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כי רק כך </a:t>
            </a:r>
            <a:r>
              <a:rPr lang="en-US" dirty="0"/>
              <a:t>react</a:t>
            </a:r>
            <a:r>
              <a:rPr lang="he-IL" dirty="0"/>
              <a:t> תדע לשמור את ה- </a:t>
            </a:r>
            <a:r>
              <a:rPr lang="en-US" dirty="0"/>
              <a:t>state</a:t>
            </a:r>
            <a:r>
              <a:rPr lang="he-IL" dirty="0"/>
              <a:t> של </a:t>
            </a:r>
            <a:r>
              <a:rPr lang="en-US" dirty="0"/>
              <a:t>Hooks</a:t>
            </a:r>
            <a:r>
              <a:rPr lang="he-IL" dirty="0"/>
              <a:t> בין </a:t>
            </a:r>
            <a:r>
              <a:rPr lang="en-US" dirty="0"/>
              <a:t>render</a:t>
            </a:r>
            <a:r>
              <a:rPr lang="he-IL" dirty="0"/>
              <a:t> אחד לשני.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הכלל הוא גם לגבי </a:t>
            </a:r>
            <a:r>
              <a:rPr lang="en-US" dirty="0" err="1"/>
              <a:t>useState</a:t>
            </a:r>
            <a:r>
              <a:rPr lang="en-US" dirty="0"/>
              <a:t> </a:t>
            </a:r>
            <a:r>
              <a:rPr lang="he-IL" dirty="0"/>
              <a:t>וגם לגבי </a:t>
            </a:r>
            <a:r>
              <a:rPr lang="en-US" dirty="0" err="1"/>
              <a:t>useEffect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157540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45C2-075F-430B-BAFB-335F7EC3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Call Hooks at the Top Level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7342-41CF-47AA-ADE2-6EB89ED1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1229875"/>
            <a:ext cx="2279100" cy="199338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בדוגמה זו הוגדרו כמה </a:t>
            </a:r>
            <a:r>
              <a:rPr lang="en-US" dirty="0"/>
              <a:t>state</a:t>
            </a:r>
            <a:r>
              <a:rPr lang="he-IL" dirty="0"/>
              <a:t> וכמה </a:t>
            </a:r>
            <a:r>
              <a:rPr lang="en-US" dirty="0"/>
              <a:t>effect</a:t>
            </a:r>
            <a:r>
              <a:rPr lang="he-IL" dirty="0"/>
              <a:t> באותו </a:t>
            </a:r>
            <a:r>
              <a:rPr lang="en-US" dirty="0"/>
              <a:t>component</a:t>
            </a:r>
            <a:r>
              <a:rPr lang="he-IL" dirty="0"/>
              <a:t>: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224D1-33CE-4443-8256-A14F28A471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1199394"/>
            <a:ext cx="4351740" cy="36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652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7951-DDEC-49BD-AFA0-C7CACE46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Only Call Hooks at the Top Level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23715-34AA-4494-9911-121C1B76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1018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אם כן, איך </a:t>
            </a:r>
            <a:r>
              <a:rPr lang="en-US" dirty="0"/>
              <a:t>react</a:t>
            </a:r>
            <a:r>
              <a:rPr lang="he-IL" dirty="0"/>
              <a:t> יודעת איזה </a:t>
            </a:r>
            <a:r>
              <a:rPr lang="en-IL" dirty="0"/>
              <a:t>state</a:t>
            </a:r>
            <a:r>
              <a:rPr lang="he-IL" dirty="0"/>
              <a:t> מתאים לאיזו קריאת </a:t>
            </a:r>
            <a:r>
              <a:rPr lang="en-IL" dirty="0" err="1"/>
              <a:t>useState</a:t>
            </a:r>
            <a:r>
              <a:rPr lang="he-IL" dirty="0"/>
              <a:t>?</a:t>
            </a:r>
          </a:p>
          <a:p>
            <a:pPr marL="114300" indent="0" algn="r" rtl="1">
              <a:buNone/>
            </a:pPr>
            <a:r>
              <a:rPr lang="he-IL" dirty="0"/>
              <a:t>התשובה היא ש </a:t>
            </a:r>
            <a:r>
              <a:rPr lang="en-US" dirty="0"/>
              <a:t>react</a:t>
            </a:r>
            <a:r>
              <a:rPr lang="he-IL" dirty="0"/>
              <a:t> מסתמכת על סדר קריאת ה- </a:t>
            </a:r>
            <a:r>
              <a:rPr lang="en-IL" dirty="0"/>
              <a:t>Hooks</a:t>
            </a:r>
            <a:r>
              <a:rPr lang="he-IL" dirty="0"/>
              <a:t>.</a:t>
            </a:r>
            <a:br>
              <a:rPr lang="he-IL" dirty="0"/>
            </a:br>
            <a:r>
              <a:rPr lang="he-IL" dirty="0"/>
              <a:t>דוגמה זו עובדת בגלל שסדר קריאות ה- </a:t>
            </a:r>
            <a:r>
              <a:rPr lang="en-IL" dirty="0"/>
              <a:t>Hooks</a:t>
            </a:r>
            <a:r>
              <a:rPr lang="he-IL" dirty="0"/>
              <a:t> הוא אותו דבר בכל </a:t>
            </a:r>
            <a:r>
              <a:rPr lang="en-US" dirty="0"/>
              <a:t>render</a:t>
            </a:r>
            <a:r>
              <a:rPr lang="he-IL" dirty="0"/>
              <a:t>: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C1B2C-C352-45D5-BC70-78A91D79D6BF}"/>
              </a:ext>
            </a:extLst>
          </p:cNvPr>
          <p:cNvPicPr/>
          <p:nvPr/>
        </p:nvPicPr>
        <p:blipFill rotWithShape="1">
          <a:blip r:embed="rId2"/>
          <a:srcRect b="11513"/>
          <a:stretch/>
        </p:blipFill>
        <p:spPr>
          <a:xfrm>
            <a:off x="441325" y="2297430"/>
            <a:ext cx="5731510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40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0EC6-D728-4EB2-8F4D-686FBB7E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Only Call Hooks at the Top Level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EA86-0233-4688-A8B9-9699A0CBF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כל עוד סדר הקריאות ל </a:t>
            </a:r>
            <a:r>
              <a:rPr lang="en-IL" dirty="0"/>
              <a:t>Hook </a:t>
            </a:r>
            <a:r>
              <a:rPr lang="he-IL" dirty="0"/>
              <a:t> שווה בין כל ה </a:t>
            </a:r>
            <a:r>
              <a:rPr lang="en-US" dirty="0"/>
              <a:t>render</a:t>
            </a:r>
            <a:r>
              <a:rPr lang="he-IL" dirty="0"/>
              <a:t>, </a:t>
            </a:r>
            <a:r>
              <a:rPr lang="en-US" dirty="0"/>
              <a:t>react </a:t>
            </a:r>
            <a:r>
              <a:rPr lang="he-IL" dirty="0"/>
              <a:t> יכולה לקשר כל </a:t>
            </a:r>
            <a:r>
              <a:rPr lang="en-IL" dirty="0"/>
              <a:t>state </a:t>
            </a:r>
            <a:r>
              <a:rPr lang="he-IL" dirty="0"/>
              <a:t> למשתנה שלו ע"פ הסדר בו הוא נקרא בפעם הקודמת.</a:t>
            </a:r>
            <a:br>
              <a:rPr lang="he-IL" dirty="0"/>
            </a:br>
            <a:r>
              <a:rPr lang="he-IL" dirty="0"/>
              <a:t>אבל מה קורה אם שמים קריאת </a:t>
            </a:r>
            <a:r>
              <a:rPr lang="en-IL" dirty="0"/>
              <a:t>Hook</a:t>
            </a:r>
            <a:r>
              <a:rPr lang="he-IL" dirty="0"/>
              <a:t> (לדוגמה, ה </a:t>
            </a:r>
            <a:r>
              <a:rPr lang="en-US" dirty="0"/>
              <a:t>effect</a:t>
            </a:r>
            <a:r>
              <a:rPr lang="he-IL" dirty="0"/>
              <a:t> של </a:t>
            </a:r>
            <a:r>
              <a:rPr lang="en-IL" dirty="0" err="1"/>
              <a:t>persistForm</a:t>
            </a:r>
            <a:r>
              <a:rPr lang="he-IL" dirty="0"/>
              <a:t>) בתוך </a:t>
            </a:r>
            <a:r>
              <a:rPr lang="en-IL" dirty="0"/>
              <a:t>condition</a:t>
            </a:r>
            <a:r>
              <a:rPr lang="he-IL" dirty="0"/>
              <a:t>?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72599-83FA-4DDF-B1CC-9045DBB9BB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2274" y="2564130"/>
            <a:ext cx="4424045" cy="12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943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DFC0-A672-4687-B4F2-E85082F5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Only Call Hooks at the Top Level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2905-876D-4AE7-AD4A-1D492595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741925"/>
          </a:xfrm>
        </p:spPr>
        <p:txBody>
          <a:bodyPr/>
          <a:lstStyle/>
          <a:p>
            <a:pPr marL="114300" indent="0" algn="r" rtl="1">
              <a:buNone/>
            </a:pPr>
            <a:r>
              <a:rPr lang="en-US" dirty="0"/>
              <a:t>React </a:t>
            </a:r>
            <a:r>
              <a:rPr lang="he-IL" dirty="0"/>
              <a:t> לא ידעה מה להחזיר לקריאה השנייה של ה- </a:t>
            </a:r>
            <a:r>
              <a:rPr lang="en-US" dirty="0"/>
              <a:t>Hook </a:t>
            </a:r>
            <a:r>
              <a:rPr lang="en-US" dirty="0" err="1"/>
              <a:t>useState</a:t>
            </a:r>
            <a:r>
              <a:rPr lang="he-IL" dirty="0"/>
              <a:t>. </a:t>
            </a:r>
            <a:r>
              <a:rPr lang="en-US" dirty="0"/>
              <a:t>react </a:t>
            </a:r>
            <a:r>
              <a:rPr lang="he-IL" dirty="0"/>
              <a:t> ציפתה שקריאת ה- </a:t>
            </a:r>
            <a:r>
              <a:rPr lang="en-US" dirty="0"/>
              <a:t>Hook</a:t>
            </a:r>
            <a:r>
              <a:rPr lang="he-IL" dirty="0"/>
              <a:t> השנייה ב </a:t>
            </a:r>
            <a:r>
              <a:rPr lang="en-US" dirty="0"/>
              <a:t>component</a:t>
            </a:r>
            <a:r>
              <a:rPr lang="he-IL" dirty="0"/>
              <a:t> זה תהיה תואמת לאפקט </a:t>
            </a:r>
            <a:r>
              <a:rPr lang="en-US" dirty="0" err="1"/>
              <a:t>persistForm</a:t>
            </a:r>
            <a:r>
              <a:rPr lang="he-IL" dirty="0"/>
              <a:t>, בדיוק כמו ב </a:t>
            </a:r>
            <a:r>
              <a:rPr lang="en-US" dirty="0"/>
              <a:t>render</a:t>
            </a:r>
            <a:r>
              <a:rPr lang="he-IL" dirty="0"/>
              <a:t> הקודם, אבל מהנקודה שדילגנו על הקריאה ל</a:t>
            </a:r>
            <a:r>
              <a:rPr lang="en-US" dirty="0" err="1"/>
              <a:t>useEffect</a:t>
            </a:r>
            <a:r>
              <a:rPr lang="he-IL" dirty="0"/>
              <a:t>, כל קריאת </a:t>
            </a:r>
            <a:r>
              <a:rPr lang="en-US" dirty="0"/>
              <a:t>Hook</a:t>
            </a:r>
            <a:r>
              <a:rPr lang="he-IL" dirty="0"/>
              <a:t> אחרי זה תזוז באחד, ולא תהיה התאמה כמצופה.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לכן תמיד יש להקפיד לקרוא ל </a:t>
            </a:r>
            <a:r>
              <a:rPr lang="en-US" dirty="0"/>
              <a:t>hook</a:t>
            </a:r>
            <a:r>
              <a:rPr lang="he-IL" dirty="0"/>
              <a:t> ברמה העליונה ביותר של ה</a:t>
            </a:r>
            <a:r>
              <a:rPr lang="en-US" dirty="0"/>
              <a:t>function component</a:t>
            </a:r>
            <a:r>
              <a:rPr lang="he-IL" dirty="0"/>
              <a:t> :</a:t>
            </a:r>
            <a:endParaRPr lang="en-IL" dirty="0"/>
          </a:p>
          <a:p>
            <a:pPr marL="114300" indent="0" algn="r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B9CF9-824C-49A2-AD67-93C2A3A57D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350" y="3066097"/>
            <a:ext cx="4679950" cy="14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114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D277-4CC9-4BAC-A18E-550CEB95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/>
              <a:t>Only Call Hooks from React Functions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67BDB-AD53-45C6-9426-2A772F3E0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לא ניתן לקרוא ל </a:t>
            </a:r>
            <a:r>
              <a:rPr lang="en-US" dirty="0"/>
              <a:t>hook</a:t>
            </a:r>
            <a:r>
              <a:rPr lang="he-IL" dirty="0"/>
              <a:t> מתוך פונקציית </a:t>
            </a:r>
            <a:r>
              <a:rPr lang="en-US" dirty="0" err="1"/>
              <a:t>js</a:t>
            </a:r>
            <a:r>
              <a:rPr lang="he-IL" dirty="0"/>
              <a:t> רגילה אלא רק מתוך:</a:t>
            </a:r>
          </a:p>
          <a:p>
            <a:pPr marL="114300" indent="0" algn="r" rtl="1">
              <a:buNone/>
            </a:pPr>
            <a:endParaRPr lang="en-IL" dirty="0"/>
          </a:p>
          <a:p>
            <a:pPr lvl="0" algn="r" rtl="1"/>
            <a:r>
              <a:rPr lang="en-US" dirty="0"/>
              <a:t>function component</a:t>
            </a:r>
            <a:endParaRPr lang="en-IL" dirty="0"/>
          </a:p>
          <a:p>
            <a:pPr lvl="0" algn="r" rtl="1"/>
            <a:r>
              <a:rPr lang="en-US" dirty="0"/>
              <a:t>custom hook</a:t>
            </a:r>
            <a:endParaRPr lang="en-IL" dirty="0"/>
          </a:p>
          <a:p>
            <a:pPr marL="114300" indent="0" algn="r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096188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1939-593B-483E-BD39-0E8D3EB9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Ref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08E1-4186-4CA8-ADA8-0E16A412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2061965"/>
          </a:xfrm>
        </p:spPr>
        <p:txBody>
          <a:bodyPr/>
          <a:lstStyle/>
          <a:p>
            <a:pPr marL="114300" indent="0" algn="r" rtl="1">
              <a:buNone/>
            </a:pPr>
            <a:r>
              <a:rPr lang="en-IL" dirty="0" err="1"/>
              <a:t>useRef</a:t>
            </a:r>
            <a:r>
              <a:rPr lang="en-IL" dirty="0"/>
              <a:t> </a:t>
            </a:r>
            <a:r>
              <a:rPr lang="he-IL" dirty="0"/>
              <a:t>מחזיר אובייקט</a:t>
            </a:r>
            <a:r>
              <a:rPr lang="en-IL" dirty="0"/>
              <a:t> ref </a:t>
            </a:r>
            <a:r>
              <a:rPr lang="he-IL" dirty="0"/>
              <a:t>שניתן לשינוי שמאפיין ה </a:t>
            </a:r>
            <a:r>
              <a:rPr lang="en-IL" dirty="0"/>
              <a:t>current </a:t>
            </a:r>
            <a:r>
              <a:rPr lang="he-IL" dirty="0"/>
              <a:t>שלו מאותחל לארגומנט המועבר</a:t>
            </a:r>
            <a:r>
              <a:rPr lang="en-IL" dirty="0"/>
              <a:t> (</a:t>
            </a:r>
            <a:r>
              <a:rPr lang="en-IL" dirty="0" err="1"/>
              <a:t>intialValue</a:t>
            </a:r>
            <a:r>
              <a:rPr lang="en-IL" dirty="0"/>
              <a:t>)</a:t>
            </a:r>
            <a:r>
              <a:rPr lang="he-IL" dirty="0"/>
              <a:t>. האובייקט המוחזר יתמיד לכל מחזור החיים של ה </a:t>
            </a:r>
            <a:r>
              <a:rPr lang="en-US" dirty="0"/>
              <a:t>component</a:t>
            </a:r>
            <a:r>
              <a:rPr lang="he-IL" dirty="0"/>
              <a:t>. כלומר במקרה ששיננו אות בפעם הבאה שנכנס לפונקציה נקבל את אותו משתנה עם הערך המעודכן.(ולא ערך כפי שהוגדר בתחילת הפונקציה).</a:t>
            </a:r>
            <a:endParaRPr lang="en-US" dirty="0"/>
          </a:p>
          <a:p>
            <a:pPr marL="114300" indent="0" algn="r" rtl="1">
              <a:buNone/>
            </a:pP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ניתן לומר ש </a:t>
            </a:r>
            <a:r>
              <a:rPr lang="en-US" dirty="0" err="1"/>
              <a:t>useRef</a:t>
            </a:r>
            <a:r>
              <a:rPr lang="he-IL" dirty="0"/>
              <a:t> מחליף את ה </a:t>
            </a:r>
            <a:r>
              <a:rPr lang="en-US" dirty="0"/>
              <a:t>class members </a:t>
            </a:r>
            <a:r>
              <a:rPr lang="he-IL" dirty="0"/>
              <a:t> של ה </a:t>
            </a:r>
            <a:r>
              <a:rPr lang="en-US" dirty="0"/>
              <a:t>class component</a:t>
            </a:r>
            <a:r>
              <a:rPr lang="he-IL" dirty="0"/>
              <a:t>.</a:t>
            </a:r>
            <a:endParaRPr lang="en-IL" dirty="0"/>
          </a:p>
          <a:p>
            <a:pPr marL="114300" indent="0" algn="r">
              <a:buNone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6F387-146D-4134-8F59-17FD468AB8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2112" y="3839527"/>
            <a:ext cx="522033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Introducing JSX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0658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spcBef>
                <a:spcPts val="1600"/>
              </a:spcBef>
              <a:buNone/>
            </a:pPr>
            <a:r>
              <a:rPr lang="en-US" i="1" dirty="0"/>
              <a:t>JSX </a:t>
            </a:r>
            <a:r>
              <a:rPr lang="he-IL" i="1" dirty="0"/>
              <a:t> מייצר אלמנטים של</a:t>
            </a:r>
            <a:r>
              <a:rPr lang="en-US" i="1" dirty="0"/>
              <a:t>REACT </a:t>
            </a:r>
            <a:r>
              <a:rPr lang="he-IL" i="1" dirty="0"/>
              <a:t>.</a:t>
            </a:r>
            <a:endParaRPr lang="es-AR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This funny tag syntax is neither a string nor HTML.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It is called JSX, and it is a syntax extension to JavaScript. It’s recommend using it with React to describe what the UI should look like. JSX may remind you of a template language, but it comes with the full power of JavaScript.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JSX produces React “elements”.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95" y="1771576"/>
            <a:ext cx="3866900" cy="48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78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0609"/>
            <a:ext cx="8520600" cy="607800"/>
          </a:xfrm>
        </p:spPr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71457"/>
            <a:ext cx="8520600" cy="33390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JSX - </a:t>
            </a:r>
            <a:r>
              <a:rPr lang="en-US" sz="2000" b="1" dirty="0"/>
              <a:t>JavaScript XML</a:t>
            </a:r>
            <a:r>
              <a:rPr lang="en-US" sz="2000" dirty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JSX allows us to write HTML in React.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JSX makes it easier to write and add HTML in React.</a:t>
            </a:r>
          </a:p>
          <a:p>
            <a:pPr marL="114300" indent="0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600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A183-EA1C-49A8-95AF-A42D80D4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543DF-3022-4466-B990-DADF851C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720845"/>
          </a:xfrm>
        </p:spPr>
        <p:txBody>
          <a:bodyPr/>
          <a:lstStyle/>
          <a:p>
            <a:pPr marL="114300" indent="0" algn="r" rtl="1">
              <a:buNone/>
            </a:pPr>
            <a:r>
              <a:rPr lang="en-US" dirty="0"/>
              <a:t>Babel</a:t>
            </a:r>
            <a:r>
              <a:rPr lang="he-IL" dirty="0"/>
              <a:t> מקמפל</a:t>
            </a:r>
            <a:r>
              <a:rPr lang="en-US" dirty="0"/>
              <a:t> JSX </a:t>
            </a:r>
            <a:r>
              <a:rPr lang="he-IL" dirty="0"/>
              <a:t>לקריאות לפונקציה </a:t>
            </a:r>
            <a:r>
              <a:rPr lang="en-US" dirty="0"/>
              <a:t> </a:t>
            </a:r>
            <a:r>
              <a:rPr lang="en-US" dirty="0" err="1"/>
              <a:t>React.createElement</a:t>
            </a:r>
            <a:r>
              <a:rPr lang="en-US" dirty="0"/>
              <a:t>()</a:t>
            </a: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כתיבה באמצעות </a:t>
            </a:r>
            <a:r>
              <a:rPr lang="en-US" dirty="0"/>
              <a:t>JSX</a:t>
            </a:r>
            <a:r>
              <a:rPr lang="he-IL" dirty="0"/>
              <a:t>:</a:t>
            </a:r>
          </a:p>
          <a:p>
            <a:pPr marL="114300" indent="0" algn="r" rtl="1">
              <a:buNone/>
            </a:pP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D2C98-40DA-4C41-832B-DB9D0FB7780A}"/>
              </a:ext>
            </a:extLst>
          </p:cNvPr>
          <p:cNvSpPr txBox="1"/>
          <p:nvPr/>
        </p:nvSpPr>
        <p:spPr>
          <a:xfrm>
            <a:off x="311700" y="2019300"/>
            <a:ext cx="852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r" rtl="1">
              <a:buNone/>
            </a:pPr>
            <a:endParaRPr lang="he-IL" sz="1800" dirty="0">
              <a:solidFill>
                <a:schemeClr val="dk2"/>
              </a:solidFill>
              <a:latin typeface="Roboto"/>
              <a:ea typeface="Roboto"/>
            </a:endParaRPr>
          </a:p>
          <a:p>
            <a:pPr marL="114300" indent="0" algn="r" rtl="1">
              <a:buNone/>
            </a:pP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לאחר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babel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יראה כך:</a:t>
            </a:r>
          </a:p>
          <a:p>
            <a:pPr marL="114300" indent="0" algn="r" rtl="1">
              <a:buNone/>
            </a:pPr>
            <a:endParaRPr lang="he-IL" sz="1800" dirty="0">
              <a:solidFill>
                <a:schemeClr val="dk2"/>
              </a:solidFill>
              <a:latin typeface="Roboto"/>
              <a:ea typeface="Roboto"/>
            </a:endParaRPr>
          </a:p>
          <a:p>
            <a:pPr marL="114300" indent="0" algn="r" rtl="1">
              <a:buNone/>
            </a:pPr>
            <a:endParaRPr lang="he-IL" sz="1800" dirty="0">
              <a:solidFill>
                <a:schemeClr val="dk2"/>
              </a:solidFill>
              <a:latin typeface="Roboto"/>
              <a:ea typeface="Roboto"/>
            </a:endParaRPr>
          </a:p>
          <a:p>
            <a:pPr marL="114300" indent="0" algn="r" rtl="1">
              <a:buNone/>
            </a:pPr>
            <a:b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</a:b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ניתן לראות מדוגמה זו במוחש איך כתיבת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JSX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מפשטת את הצורה של יצירת </a:t>
            </a:r>
            <a:r>
              <a:rPr lang="he-IL" sz="1800" dirty="0" err="1">
                <a:solidFill>
                  <a:schemeClr val="dk2"/>
                </a:solidFill>
                <a:latin typeface="Roboto"/>
                <a:ea typeface="Roboto"/>
              </a:rPr>
              <a:t>אלמנטי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HTML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באמצעות קוד.</a:t>
            </a:r>
          </a:p>
          <a:p>
            <a:pPr marL="114300" indent="0" algn="r" rtl="1">
              <a:buNone/>
            </a:pPr>
            <a:endParaRPr lang="en-US" sz="1800" dirty="0">
              <a:solidFill>
                <a:schemeClr val="dk2"/>
              </a:solidFill>
              <a:latin typeface="Roboto"/>
              <a:ea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F0B34-1199-4174-9F89-0C668BF7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940817"/>
            <a:ext cx="5906220" cy="361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67D27-5236-4D7B-B532-7473CF7D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738717"/>
            <a:ext cx="7414980" cy="4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50" y="944177"/>
            <a:ext cx="7894320" cy="8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50" y="2502313"/>
            <a:ext cx="8045964" cy="865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27650" y="403489"/>
            <a:ext cx="4578900" cy="4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x-non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With JSX</a:t>
            </a: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27650" y="1967241"/>
            <a:ext cx="45789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x-none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Without JSX</a:t>
            </a:r>
            <a:endParaRPr kumimoji="0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764C6-E9EA-4EF4-BAE0-93E8CE1297C8}"/>
              </a:ext>
            </a:extLst>
          </p:cNvPr>
          <p:cNvSpPr/>
          <p:nvPr/>
        </p:nvSpPr>
        <p:spPr>
          <a:xfrm>
            <a:off x="127650" y="3565351"/>
            <a:ext cx="82086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r" rtl="1"/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  <a:t>React</a:t>
            </a: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 לא דורשת שימוש ב-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  <a:t>JSX</a:t>
            </a: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,</a:t>
            </a:r>
            <a:b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</a:b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אבל לרוב רגילים להשתמש בו בתור סיוע ויזואלי.</a:t>
            </a:r>
          </a:p>
          <a:p>
            <a:pPr marL="114300" lvl="0" algn="r" rtl="1"/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שימוש ב 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  <a:t>JSX</a:t>
            </a: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 בנוסף, מאפשר ל-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</a:rPr>
              <a:t>React</a:t>
            </a:r>
            <a:r>
              <a:rPr lang="he-IL" sz="1800" dirty="0">
                <a:solidFill>
                  <a:srgbClr val="434343"/>
                </a:solidFill>
                <a:latin typeface="Roboto"/>
                <a:ea typeface="Roboto"/>
              </a:rPr>
              <a:t> להראות הודעות שגיאה והתרעות יותר שימושיות.</a:t>
            </a:r>
            <a:endParaRPr lang="en-US" sz="1800" dirty="0">
              <a:solidFill>
                <a:srgbClr val="43434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230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8692" y="148963"/>
            <a:ext cx="8520600" cy="607800"/>
          </a:xfrm>
        </p:spPr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05217" y="756763"/>
            <a:ext cx="8520600" cy="3339000"/>
          </a:xfrm>
        </p:spPr>
        <p:txBody>
          <a:bodyPr/>
          <a:lstStyle/>
          <a:p>
            <a:pPr algn="r" rtl="1"/>
            <a:r>
              <a:rPr lang="he-IL" sz="1600" dirty="0"/>
              <a:t>קוד </a:t>
            </a:r>
            <a:r>
              <a:rPr lang="en-US" sz="1600" dirty="0"/>
              <a:t>JSX</a:t>
            </a:r>
            <a:r>
              <a:rPr lang="he-IL" sz="1600" dirty="0"/>
              <a:t> יכול ליצור אלמנטים עם תתי אלמנטים</a:t>
            </a:r>
            <a:endParaRPr lang="en-US" sz="1600" dirty="0"/>
          </a:p>
          <a:p>
            <a:pPr marL="114300" indent="0" algn="r" rtl="1">
              <a:buNone/>
            </a:pPr>
            <a:endParaRPr lang="he-IL" sz="1600" dirty="0"/>
          </a:p>
          <a:p>
            <a:pPr algn="r" rtl="1"/>
            <a:endParaRPr lang="he-IL" sz="1600" dirty="0"/>
          </a:p>
          <a:p>
            <a:pPr marL="114300" indent="0" algn="r" rtl="1">
              <a:buNone/>
            </a:pPr>
            <a:endParaRPr lang="he-IL" sz="1600" dirty="0"/>
          </a:p>
          <a:p>
            <a:pPr algn="r" rtl="1"/>
            <a:endParaRPr lang="en-US" sz="1600" dirty="0"/>
          </a:p>
          <a:p>
            <a:pPr marL="114300" indent="0">
              <a:buNone/>
            </a:pPr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pic>
        <p:nvPicPr>
          <p:cNvPr id="5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5217" y="1364563"/>
            <a:ext cx="3320577" cy="18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b="1" dirty="0"/>
              <a:t>CLI - command-line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ממשק שורת הפקודה</a:t>
            </a:r>
            <a:r>
              <a:rPr lang="en-US" dirty="0"/>
              <a:t> (CLI) </a:t>
            </a:r>
            <a:r>
              <a:rPr lang="he-IL" dirty="0"/>
              <a:t>הוא ממשק מבוסס טקסט המשמש להפעלת תוכנה ומערכות הפעלה תוך שהוא מאפשר למשתמש להגיב לפקודות חזותיות על ידי הקלדת פקודות בודדות בממשק וקבלת תשובה באותו אופן</a:t>
            </a:r>
            <a:r>
              <a:rPr lang="en-US" dirty="0"/>
              <a:t>.</a:t>
            </a:r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en-US" dirty="0"/>
              <a:t>CLI</a:t>
            </a:r>
            <a:r>
              <a:rPr lang="he-IL" dirty="0"/>
              <a:t> שונה למדי מממשק המשתמש הגרפי (</a:t>
            </a:r>
            <a:r>
              <a:rPr lang="en-US" dirty="0"/>
              <a:t>GUI</a:t>
            </a:r>
            <a:r>
              <a:rPr lang="he-IL" dirty="0"/>
              <a:t>) המשמש כיום במערכות ההפעלה האחרונות. המשתמש כותב פקודה לחץ על "</a:t>
            </a:r>
            <a:r>
              <a:rPr lang="en-US" dirty="0"/>
              <a:t>Enter</a:t>
            </a:r>
            <a:r>
              <a:rPr lang="he-IL" dirty="0"/>
              <a:t>" ואז ממתין לתגובה,</a:t>
            </a:r>
          </a:p>
          <a:p>
            <a:pPr marL="114300" indent="0" algn="r" rtl="1">
              <a:buNone/>
            </a:pPr>
            <a:r>
              <a:rPr lang="he-IL" dirty="0"/>
              <a:t>ה- </a:t>
            </a:r>
            <a:r>
              <a:rPr lang="en-US" dirty="0"/>
              <a:t>CLI </a:t>
            </a:r>
            <a:r>
              <a:rPr lang="he-IL" dirty="0"/>
              <a:t> מקבל את הפקודה, מעבד אותה בהתאם, ומראה את הפלט / תוצאה באותו המסך.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8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493822"/>
          </a:xfrm>
        </p:spPr>
        <p:txBody>
          <a:bodyPr/>
          <a:lstStyle/>
          <a:p>
            <a:pPr lvl="0" algn="r" rtl="1">
              <a:buClr>
                <a:srgbClr val="434343"/>
              </a:buClr>
            </a:pPr>
            <a:r>
              <a:rPr lang="he-IL" sz="1600" dirty="0">
                <a:solidFill>
                  <a:srgbClr val="434343"/>
                </a:solidFill>
              </a:rPr>
              <a:t>ניתן לשלב קוד </a:t>
            </a:r>
            <a:r>
              <a:rPr lang="en-US" sz="1600" dirty="0">
                <a:solidFill>
                  <a:srgbClr val="434343"/>
                </a:solidFill>
              </a:rPr>
              <a:t>JS </a:t>
            </a:r>
            <a:r>
              <a:rPr lang="he-IL" sz="1600" dirty="0">
                <a:solidFill>
                  <a:srgbClr val="434343"/>
                </a:solidFill>
              </a:rPr>
              <a:t> רגיל בתוך </a:t>
            </a:r>
            <a:r>
              <a:rPr lang="en-US" sz="1600" dirty="0">
                <a:solidFill>
                  <a:srgbClr val="434343"/>
                </a:solidFill>
              </a:rPr>
              <a:t>JSX</a:t>
            </a:r>
            <a:r>
              <a:rPr lang="he-IL" sz="1600" dirty="0">
                <a:solidFill>
                  <a:srgbClr val="434343"/>
                </a:solidFill>
              </a:rPr>
              <a:t> כאשר קוד ה </a:t>
            </a:r>
            <a:r>
              <a:rPr lang="en-US" sz="1600" dirty="0">
                <a:solidFill>
                  <a:srgbClr val="434343"/>
                </a:solidFill>
              </a:rPr>
              <a:t>JS</a:t>
            </a:r>
            <a:r>
              <a:rPr lang="he-IL" sz="1600" dirty="0">
                <a:solidFill>
                  <a:srgbClr val="434343"/>
                </a:solidFill>
              </a:rPr>
              <a:t> עטוף בסוגרים מסולסלות – {}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0" y="1723696"/>
            <a:ext cx="5707249" cy="17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4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 algn="r" rtl="1"/>
            <a:r>
              <a:rPr lang="he-IL" dirty="0"/>
              <a:t>ניתן לשלב קוד </a:t>
            </a:r>
            <a:r>
              <a:rPr lang="en-US" dirty="0"/>
              <a:t>JSX</a:t>
            </a:r>
            <a:r>
              <a:rPr lang="he-IL" dirty="0"/>
              <a:t> בתוך קוד </a:t>
            </a:r>
            <a:r>
              <a:rPr lang="en-US" dirty="0"/>
              <a:t>JS </a:t>
            </a:r>
            <a:r>
              <a:rPr lang="he-IL" dirty="0"/>
              <a:t> כמו לולאות או החזרת ערך מפונקציה.</a:t>
            </a:r>
            <a:endParaRPr lang="en-US" dirty="0"/>
          </a:p>
          <a:p>
            <a:endParaRPr lang="he-IL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1709637"/>
            <a:ext cx="4144686" cy="13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87464" y="311957"/>
            <a:ext cx="4344132" cy="42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1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Specifying Attributes with JSX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You may use quotes to specify string literals as attributes: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You may also use curly braces to embed a JavaScript expression in an attribute: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indent="0" algn="r" rtl="1">
              <a:spcBef>
                <a:spcPts val="1600"/>
              </a:spcBef>
              <a:buNone/>
            </a:pPr>
            <a:r>
              <a:rPr lang="en-US" dirty="0"/>
              <a:t>Html attribute</a:t>
            </a:r>
            <a:r>
              <a:rPr lang="he-IL" dirty="0"/>
              <a:t> באמצעות</a:t>
            </a:r>
            <a:r>
              <a:rPr lang="en-US" dirty="0"/>
              <a:t> JSX </a:t>
            </a:r>
            <a:r>
              <a:rPr lang="he-IL" dirty="0"/>
              <a:t>ייכתב בתוך סוגרים מסולסלות וללא </a:t>
            </a:r>
            <a:r>
              <a:rPr lang="he-IL" dirty="0" err="1"/>
              <a:t>מרכאות</a:t>
            </a:r>
            <a:endParaRPr lang="en-US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75" y="1810700"/>
            <a:ext cx="4580597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75" y="2749850"/>
            <a:ext cx="4620613" cy="46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610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React 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Conceptually, components are like JavaScript functions. They accept arbitrary inputs (called “props”) and return React elements describing what should appear on the screen.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en-US" b="1" i="1" dirty="0"/>
              <a:t>Components</a:t>
            </a:r>
            <a:r>
              <a:rPr lang="he-IL" i="1" dirty="0"/>
              <a:t> הן כמו פונקציות </a:t>
            </a:r>
            <a:r>
              <a:rPr lang="en-US" i="1" dirty="0"/>
              <a:t>JS</a:t>
            </a:r>
            <a:r>
              <a:rPr lang="he-IL" i="1" dirty="0"/>
              <a:t>- הן </a:t>
            </a:r>
            <a:r>
              <a:rPr lang="he-IL" b="1" i="1" dirty="0"/>
              <a:t>מקבלות</a:t>
            </a:r>
            <a:r>
              <a:rPr lang="he-IL" i="1" dirty="0"/>
              <a:t> קלט (שנקרא </a:t>
            </a:r>
            <a:r>
              <a:rPr lang="en-US" i="1" dirty="0"/>
              <a:t>props</a:t>
            </a:r>
            <a:r>
              <a:rPr lang="he-IL" i="1" dirty="0"/>
              <a:t> ) </a:t>
            </a:r>
            <a:r>
              <a:rPr lang="he-IL" b="1" i="1" dirty="0"/>
              <a:t>ומחזירות</a:t>
            </a:r>
            <a:r>
              <a:rPr lang="he-IL" i="1" dirty="0"/>
              <a:t> אלמנטים של </a:t>
            </a:r>
            <a:r>
              <a:rPr lang="en-US" i="1" dirty="0"/>
              <a:t>React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16859"/>
            <a:ext cx="8520600" cy="3339000"/>
          </a:xfrm>
        </p:spPr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Components are independent and reusable bits of code. Each piece in isolated.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They serve the same purpose as JavaScript functions, but work in isolation and returns HTML via a render function.</a:t>
            </a:r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he-IL" sz="1600" dirty="0"/>
              <a:t>ל</a:t>
            </a:r>
            <a:r>
              <a:rPr lang="en-US" sz="1600" dirty="0"/>
              <a:t>Component</a:t>
            </a:r>
            <a:r>
              <a:rPr lang="he-IL" sz="1600" dirty="0"/>
              <a:t> יש את אותה מטרה כמו פונקציה - לייצר חתיכת קוד מבודדת וניתנת לשימוש חוזר. אך היא שונה מפונקציה בעובדה שהיא פועלת באופן עצמאי ומחזירה </a:t>
            </a:r>
            <a:r>
              <a:rPr lang="en-US" sz="1600" dirty="0"/>
              <a:t>HTML</a:t>
            </a:r>
            <a:r>
              <a:rPr lang="he-IL" sz="1600" dirty="0"/>
              <a:t>.</a:t>
            </a:r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he-IL" dirty="0"/>
              <a:t>יש שני סוגים של </a:t>
            </a:r>
            <a:r>
              <a:rPr lang="en-US" dirty="0"/>
              <a:t>Components</a:t>
            </a:r>
            <a:r>
              <a:rPr lang="he-IL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 components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1969856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Component</a:t>
            </a:r>
            <a:r>
              <a:rPr lang="en-US" dirty="0"/>
              <a:t>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When creating a React component, the component's name must start with an uppercase letter.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React treats components starting with lowercase letters as DOM tags. For example, </a:t>
            </a:r>
            <a:r>
              <a:rPr lang="x-none" dirty="0">
                <a:solidFill>
                  <a:schemeClr val="accent4"/>
                </a:solidFill>
              </a:rPr>
              <a:t>&lt;div /&gt;</a:t>
            </a:r>
            <a:r>
              <a:rPr lang="x-none" dirty="0"/>
              <a:t> represents an HTML div tag, but </a:t>
            </a:r>
            <a:r>
              <a:rPr lang="x-none" dirty="0">
                <a:solidFill>
                  <a:schemeClr val="accent4"/>
                </a:solidFill>
              </a:rPr>
              <a:t>&lt;Car /&gt;</a:t>
            </a:r>
            <a:r>
              <a:rPr lang="x-none" dirty="0"/>
              <a:t> represents a component and requires </a:t>
            </a:r>
            <a:r>
              <a:rPr lang="x-none" dirty="0">
                <a:solidFill>
                  <a:schemeClr val="accent4"/>
                </a:solidFill>
              </a:rPr>
              <a:t>Car</a:t>
            </a:r>
            <a:r>
              <a:rPr lang="x-none" dirty="0"/>
              <a:t> to be in scope.</a:t>
            </a:r>
            <a:endParaRPr dirty="0"/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he-IL" dirty="0" err="1"/>
              <a:t>קומפוננטה</a:t>
            </a:r>
            <a:r>
              <a:rPr lang="he-IL" dirty="0"/>
              <a:t> של </a:t>
            </a:r>
            <a:r>
              <a:rPr lang="en-US" dirty="0"/>
              <a:t>react</a:t>
            </a:r>
            <a:r>
              <a:rPr lang="he-IL" dirty="0"/>
              <a:t> תמיד תכתב ב </a:t>
            </a:r>
            <a:r>
              <a:rPr lang="en-US" dirty="0"/>
              <a:t>uppercase</a:t>
            </a:r>
            <a:r>
              <a:rPr lang="he-IL" dirty="0"/>
              <a:t> (אות תחילית גדולה) כדי להבדיל אותה מתגית אמתית של </a:t>
            </a:r>
            <a:r>
              <a:rPr lang="en-US" dirty="0"/>
              <a:t>HTML</a:t>
            </a:r>
            <a:r>
              <a:rPr lang="he-IL" dirty="0"/>
              <a:t>: </a:t>
            </a:r>
            <a:r>
              <a:rPr lang="x-none" dirty="0">
                <a:solidFill>
                  <a:schemeClr val="accent4"/>
                </a:solidFill>
              </a:rPr>
              <a:t>&lt;Car /&gt;</a:t>
            </a:r>
            <a:r>
              <a:rPr lang="x-none" dirty="0"/>
              <a:t> </a:t>
            </a:r>
            <a:r>
              <a:rPr lang="he-IL" dirty="0"/>
              <a:t> </a:t>
            </a:r>
            <a:r>
              <a:rPr lang="he-IL" b="1" dirty="0"/>
              <a:t>ולא</a:t>
            </a:r>
            <a:r>
              <a:rPr lang="he-IL" dirty="0"/>
              <a:t> </a:t>
            </a:r>
            <a:r>
              <a:rPr lang="x-none" dirty="0">
                <a:solidFill>
                  <a:schemeClr val="accent4"/>
                </a:solidFill>
              </a:rPr>
              <a:t>&lt;</a:t>
            </a: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x-none" dirty="0">
                <a:solidFill>
                  <a:schemeClr val="accent4"/>
                </a:solidFill>
              </a:rPr>
              <a:t>ar /&gt;</a:t>
            </a:r>
            <a:r>
              <a:rPr lang="x-none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Function Component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08725" y="1050850"/>
            <a:ext cx="8520600" cy="77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1600"/>
              </a:spcBef>
              <a:buNone/>
            </a:pPr>
            <a:r>
              <a:rPr lang="he-IL" dirty="0"/>
              <a:t>הדרך הפשוטה ביותר להגדיר </a:t>
            </a:r>
            <a:r>
              <a:rPr lang="en-US" dirty="0"/>
              <a:t>Component</a:t>
            </a:r>
            <a:r>
              <a:rPr lang="he-IL" dirty="0"/>
              <a:t> היא לכתוב פונקציית </a:t>
            </a:r>
            <a:r>
              <a:rPr lang="en-US" dirty="0"/>
              <a:t>JavaScript</a:t>
            </a:r>
            <a:r>
              <a:rPr lang="he-IL" dirty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" y="1828800"/>
            <a:ext cx="3477110" cy="800212"/>
          </a:xfrm>
          <a:prstGeom prst="rect">
            <a:avLst/>
          </a:prstGeom>
        </p:spPr>
      </p:pic>
      <p:sp>
        <p:nvSpPr>
          <p:cNvPr id="8" name="Google Shape;135;p21"/>
          <p:cNvSpPr txBox="1">
            <a:spLocks/>
          </p:cNvSpPr>
          <p:nvPr/>
        </p:nvSpPr>
        <p:spPr>
          <a:xfrm>
            <a:off x="272091" y="2629012"/>
            <a:ext cx="8520600" cy="152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פונקציה זו היא </a:t>
            </a:r>
            <a:r>
              <a:rPr lang="he-IL" dirty="0" err="1"/>
              <a:t>קומפוננטת</a:t>
            </a:r>
            <a:r>
              <a:rPr lang="en-US" dirty="0"/>
              <a:t>React </a:t>
            </a:r>
            <a:r>
              <a:rPr lang="he-IL" dirty="0"/>
              <a:t> חוקית משום שהיא מקבלת כפרמטר אובייקט נתונים יחיד  מסוג </a:t>
            </a:r>
            <a:r>
              <a:rPr lang="en-US" dirty="0"/>
              <a:t>props</a:t>
            </a:r>
            <a:r>
              <a:rPr lang="he-IL" dirty="0"/>
              <a:t> (קיצור של המילה תכונות - </a:t>
            </a:r>
            <a:r>
              <a:rPr lang="en-US" dirty="0"/>
              <a:t>properties</a:t>
            </a:r>
            <a:r>
              <a:rPr lang="he-IL" dirty="0"/>
              <a:t>) ומחזירה אלמנט של </a:t>
            </a:r>
            <a:r>
              <a:rPr lang="en-US" dirty="0"/>
              <a:t>React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הם נקראות “</a:t>
            </a:r>
            <a:r>
              <a:rPr lang="en-US" dirty="0"/>
              <a:t>Function Components</a:t>
            </a:r>
            <a:r>
              <a:rPr lang="he-IL" dirty="0"/>
              <a:t>” משום שהם פשוט פונקציות </a:t>
            </a:r>
            <a:r>
              <a:rPr lang="en-US" dirty="0"/>
              <a:t>JavaScript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9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Function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כדי להשתמש ב </a:t>
            </a:r>
            <a:r>
              <a:rPr lang="en-US" dirty="0"/>
              <a:t>Function component</a:t>
            </a:r>
            <a:r>
              <a:rPr lang="he-IL" dirty="0"/>
              <a:t>	יש ליצר ממנה תגית בדומה ממש לתחביר </a:t>
            </a:r>
            <a:r>
              <a:rPr lang="en-US" dirty="0"/>
              <a:t>HTML </a:t>
            </a:r>
            <a:r>
              <a:rPr lang="he-IL" dirty="0"/>
              <a:t>: </a:t>
            </a:r>
            <a:endParaRPr lang="en-US" dirty="0"/>
          </a:p>
          <a:p>
            <a:pPr marL="0" indent="0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	</a:t>
            </a:r>
            <a:r>
              <a:rPr lang="en-US" dirty="0">
                <a:solidFill>
                  <a:schemeClr val="accent2"/>
                </a:solidFill>
              </a:rPr>
              <a:t>&lt;Welcome /&gt;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כדי לשלוח פרמטר לקומפוננט כ </a:t>
            </a:r>
            <a:r>
              <a:rPr lang="en-US" dirty="0"/>
              <a:t>props</a:t>
            </a:r>
            <a:r>
              <a:rPr lang="he-IL" dirty="0"/>
              <a:t> יש להגדיר אותו כמו הגדרה של </a:t>
            </a:r>
            <a:r>
              <a:rPr lang="en-US" dirty="0"/>
              <a:t>html attribute</a:t>
            </a:r>
            <a:r>
              <a:rPr lang="he-IL" dirty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</a:rPr>
              <a:t>&lt;Welcome name="Sara"&gt;&lt;/Welcome&gt;</a:t>
            </a:r>
          </a:p>
        </p:txBody>
      </p:sp>
    </p:spTree>
    <p:extLst>
      <p:ext uri="{BB962C8B-B14F-4D97-AF65-F5344CB8AC3E}">
        <p14:creationId xmlns:p14="http://schemas.microsoft.com/office/powerpoint/2010/main" val="219685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component has to include the extends </a:t>
            </a:r>
            <a:r>
              <a:rPr lang="en-US" dirty="0" err="1">
                <a:solidFill>
                  <a:schemeClr val="accent4"/>
                </a:solidFill>
              </a:rPr>
              <a:t>React.Component</a:t>
            </a:r>
            <a:r>
              <a:rPr lang="en-US" dirty="0"/>
              <a:t> statement, this statement creates an inheritance to </a:t>
            </a:r>
            <a:r>
              <a:rPr lang="en-US" dirty="0" err="1">
                <a:solidFill>
                  <a:schemeClr val="accent4"/>
                </a:solidFill>
              </a:rPr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The component also requires a </a:t>
            </a:r>
            <a:r>
              <a:rPr lang="en-US" dirty="0">
                <a:solidFill>
                  <a:schemeClr val="accent4"/>
                </a:solidFill>
              </a:rPr>
              <a:t>render()</a:t>
            </a:r>
            <a:r>
              <a:rPr lang="en-US" dirty="0"/>
              <a:t> method, this method returns HTML.</a:t>
            </a:r>
          </a:p>
          <a:p>
            <a:pPr marL="114300" indent="0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en-US" dirty="0"/>
              <a:t>Class component</a:t>
            </a:r>
            <a:r>
              <a:rPr lang="he-IL" dirty="0"/>
              <a:t> צריכה לרשת מ </a:t>
            </a:r>
            <a:r>
              <a:rPr lang="en-US" dirty="0" err="1">
                <a:solidFill>
                  <a:schemeClr val="accent4"/>
                </a:solidFill>
              </a:rPr>
              <a:t>React.Component</a:t>
            </a:r>
            <a:r>
              <a:rPr lang="he-IL" dirty="0">
                <a:solidFill>
                  <a:schemeClr val="accent4"/>
                </a:solidFill>
              </a:rPr>
              <a:t> </a:t>
            </a:r>
            <a:r>
              <a:rPr lang="he-IL" dirty="0"/>
              <a:t>ולממש את הפונקציה </a:t>
            </a:r>
            <a:r>
              <a:rPr lang="en-US" dirty="0">
                <a:solidFill>
                  <a:schemeClr val="accent4"/>
                </a:solidFill>
              </a:rPr>
              <a:t>render</a:t>
            </a:r>
            <a:r>
              <a:rPr lang="he-IL" dirty="0">
                <a:solidFill>
                  <a:schemeClr val="accent4"/>
                </a:solidFill>
              </a:rPr>
              <a:t> </a:t>
            </a:r>
            <a:r>
              <a:rPr lang="he-IL" dirty="0"/>
              <a:t>שהיא מחזירה </a:t>
            </a:r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279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en-US" dirty="0"/>
              <a:t>Node.js</a:t>
            </a:r>
            <a:r>
              <a:rPr lang="he-IL" dirty="0"/>
              <a:t> היא סביבת ריצה לשפת</a:t>
            </a:r>
            <a:r>
              <a:rPr lang="en-US" dirty="0"/>
              <a:t> JavaScript </a:t>
            </a:r>
            <a:r>
              <a:rPr lang="he-IL" dirty="0"/>
              <a:t>שמבוססת על מנוע </a:t>
            </a:r>
            <a:r>
              <a:rPr lang="en-US" dirty="0"/>
              <a:t> V8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br>
              <a:rPr lang="en-US" dirty="0"/>
            </a:br>
            <a:r>
              <a:rPr lang="en-US" dirty="0"/>
              <a:t>Node.js</a:t>
            </a:r>
            <a:r>
              <a:rPr lang="he-IL" dirty="0"/>
              <a:t> מאפשרת לקוד </a:t>
            </a:r>
            <a:r>
              <a:rPr lang="en-US" dirty="0"/>
              <a:t>JavaScript</a:t>
            </a:r>
            <a:r>
              <a:rPr lang="he-IL" dirty="0"/>
              <a:t> לרוץ ללא צורך בדפדפן.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ל</a:t>
            </a:r>
            <a:r>
              <a:rPr lang="en-US" dirty="0"/>
              <a:t>Node.js </a:t>
            </a:r>
            <a:r>
              <a:rPr lang="he-IL" dirty="0"/>
              <a:t> יש סט של </a:t>
            </a:r>
            <a:r>
              <a:rPr lang="en-US" dirty="0"/>
              <a:t>built-in modules</a:t>
            </a:r>
            <a:r>
              <a:rPr lang="he-IL" dirty="0"/>
              <a:t> בהם ניתן להשתמש ללא התקנה נוספת.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3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Create a Class Component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2392717"/>
            <a:ext cx="85206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he-IL" dirty="0"/>
              <a:t>זוהי דוגמה ל </a:t>
            </a:r>
            <a:r>
              <a:rPr lang="en-US" dirty="0"/>
              <a:t>class components </a:t>
            </a:r>
            <a:r>
              <a:rPr lang="he-IL" dirty="0"/>
              <a:t> בשם </a:t>
            </a:r>
            <a:r>
              <a:rPr lang="en-US" dirty="0"/>
              <a:t>Welcome </a:t>
            </a:r>
            <a:r>
              <a:rPr lang="he-IL" dirty="0"/>
              <a:t> כדי להשתמש בה, יש ליצר ממנה תגית בדומה ממש לתחביר </a:t>
            </a:r>
            <a:r>
              <a:rPr lang="en-US" dirty="0"/>
              <a:t>HTML</a:t>
            </a:r>
            <a:r>
              <a:rPr lang="he-IL" dirty="0"/>
              <a:t> : </a:t>
            </a:r>
            <a:r>
              <a:rPr lang="x-none" dirty="0">
                <a:solidFill>
                  <a:schemeClr val="accent2"/>
                </a:solidFill>
              </a:rPr>
              <a:t>&lt;</a:t>
            </a:r>
            <a:r>
              <a:rPr lang="en-US" dirty="0">
                <a:solidFill>
                  <a:schemeClr val="accent2"/>
                </a:solidFill>
              </a:rPr>
              <a:t>Welcome</a:t>
            </a:r>
            <a:r>
              <a:rPr lang="x-none" dirty="0">
                <a:solidFill>
                  <a:schemeClr val="accent2"/>
                </a:solidFill>
              </a:rPr>
              <a:t> /&gt;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8" y="1109863"/>
            <a:ext cx="4029637" cy="11907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Rendering a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429242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כאשר </a:t>
            </a:r>
            <a:r>
              <a:rPr lang="en-US" dirty="0"/>
              <a:t> React </a:t>
            </a:r>
            <a:r>
              <a:rPr lang="he-IL" dirty="0"/>
              <a:t>רואה אלמנט המייצג </a:t>
            </a:r>
            <a:r>
              <a:rPr lang="he-IL" dirty="0" err="1"/>
              <a:t>קומפוננטה</a:t>
            </a:r>
            <a:r>
              <a:rPr lang="he-IL" dirty="0"/>
              <a:t> שהוגדרה על ידי המשתמש, היא מעבירה את המאפיינים שהוגדרו ב-</a:t>
            </a:r>
            <a:r>
              <a:rPr lang="en-US" dirty="0"/>
              <a:t> JSX </a:t>
            </a:r>
            <a:r>
              <a:rPr lang="he-IL" dirty="0"/>
              <a:t>ואת </a:t>
            </a:r>
            <a:r>
              <a:rPr lang="he-IL" dirty="0" err="1"/>
              <a:t>ה”ילדים</a:t>
            </a:r>
            <a:r>
              <a:rPr lang="he-IL" dirty="0"/>
              <a:t>” </a:t>
            </a:r>
            <a:r>
              <a:rPr lang="he-IL" dirty="0" err="1"/>
              <a:t>לקומפוננטה</a:t>
            </a:r>
            <a:r>
              <a:rPr lang="he-IL" dirty="0"/>
              <a:t> זו כאובייקט יחיד.</a:t>
            </a:r>
            <a:br>
              <a:rPr lang="en-US" dirty="0"/>
            </a:br>
            <a:r>
              <a:rPr lang="he-IL" dirty="0"/>
              <a:t>אנו קוראים לאובייקט זה </a:t>
            </a:r>
            <a:r>
              <a:rPr lang="en-US" dirty="0"/>
              <a:t>“props”</a:t>
            </a:r>
          </a:p>
          <a:p>
            <a:pPr marL="114300" indent="0" algn="r" rtl="1">
              <a:buNone/>
            </a:pPr>
            <a:r>
              <a:rPr lang="he-IL" dirty="0"/>
              <a:t>לדוגמה – אם נסתכל שוב על ה </a:t>
            </a:r>
            <a:r>
              <a:rPr lang="en-US" dirty="0"/>
              <a:t>component </a:t>
            </a:r>
            <a:r>
              <a:rPr lang="he-IL" dirty="0"/>
              <a:t> שיצרנו</a:t>
            </a:r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9" y="2659117"/>
            <a:ext cx="361047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Rendering a Component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אנחנו קוראים ל</a:t>
            </a:r>
            <a:r>
              <a:rPr lang="en-US" dirty="0"/>
              <a:t>-</a:t>
            </a:r>
            <a:r>
              <a:rPr lang="en-US" dirty="0" err="1"/>
              <a:t>ReactDOM.render</a:t>
            </a:r>
            <a:r>
              <a:rPr lang="en-US" dirty="0"/>
              <a:t>() </a:t>
            </a:r>
            <a:r>
              <a:rPr lang="he-IL" dirty="0"/>
              <a:t>עם האלמנט</a:t>
            </a:r>
            <a:r>
              <a:rPr lang="en-US" dirty="0"/>
              <a:t> &lt;Welcome name="Sara" /&gt;: </a:t>
            </a:r>
            <a:endParaRPr lang="he-IL" dirty="0"/>
          </a:p>
          <a:p>
            <a:pPr marL="114300" indent="0" algn="r" rtl="1">
              <a:buNone/>
            </a:pPr>
            <a:endParaRPr lang="en-US" dirty="0"/>
          </a:p>
          <a:p>
            <a:pPr algn="r" rtl="1"/>
            <a:r>
              <a:rPr lang="en-US" dirty="0"/>
              <a:t>React</a:t>
            </a:r>
            <a:r>
              <a:rPr lang="he-IL" dirty="0"/>
              <a:t> קוראת </a:t>
            </a:r>
            <a:r>
              <a:rPr lang="he-IL" dirty="0" err="1"/>
              <a:t>לקומפוננטת</a:t>
            </a:r>
            <a:r>
              <a:rPr lang="en-US" dirty="0"/>
              <a:t> Welcome </a:t>
            </a:r>
            <a:r>
              <a:rPr lang="he-IL" dirty="0"/>
              <a:t>עם</a:t>
            </a:r>
            <a:r>
              <a:rPr lang="en-US" dirty="0"/>
              <a:t> {name: 'Sara'} </a:t>
            </a:r>
            <a:r>
              <a:rPr lang="he-IL" dirty="0"/>
              <a:t>בתור ה – </a:t>
            </a:r>
            <a:r>
              <a:rPr lang="en-US" dirty="0"/>
              <a:t>props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endParaRPr lang="en-US" dirty="0"/>
          </a:p>
          <a:p>
            <a:pPr algn="r" rtl="1"/>
            <a:r>
              <a:rPr lang="he-IL" dirty="0" err="1"/>
              <a:t>קומפוננטת</a:t>
            </a:r>
            <a:r>
              <a:rPr lang="en-US" dirty="0"/>
              <a:t> Welcome </a:t>
            </a:r>
            <a:r>
              <a:rPr lang="he-IL" dirty="0"/>
              <a:t>שלנו מחזירה אלמנט</a:t>
            </a:r>
            <a:r>
              <a:rPr lang="en-US" dirty="0"/>
              <a:t> &lt;h1&gt;Hello, Sara&lt;/h1&gt; </a:t>
            </a:r>
            <a:r>
              <a:rPr lang="he-IL" dirty="0"/>
              <a:t>בתור התוצאה שלה</a:t>
            </a:r>
            <a:r>
              <a:rPr lang="en-US" dirty="0"/>
              <a:t>.</a:t>
            </a:r>
            <a:endParaRPr lang="he-IL" dirty="0"/>
          </a:p>
          <a:p>
            <a:pPr marL="114300" indent="0" algn="r" rtl="1">
              <a:buNone/>
            </a:pPr>
            <a:endParaRPr lang="en-US" dirty="0"/>
          </a:p>
          <a:p>
            <a:pPr algn="r" rtl="1"/>
            <a:r>
              <a:rPr lang="en-US" dirty="0"/>
              <a:t>React DOM</a:t>
            </a:r>
            <a:r>
              <a:rPr lang="he-IL" dirty="0"/>
              <a:t> מעדכן את ה-</a:t>
            </a:r>
            <a:r>
              <a:rPr lang="en-US" dirty="0"/>
              <a:t>DOM</a:t>
            </a:r>
            <a:r>
              <a:rPr lang="he-IL" dirty="0"/>
              <a:t> להיות תואם ל-&lt;</a:t>
            </a:r>
            <a:r>
              <a:rPr lang="en-US" dirty="0"/>
              <a:t>h1&gt;Hello, Sara&lt;/h1</a:t>
            </a:r>
            <a:r>
              <a:rPr lang="he-IL" dirty="0"/>
              <a:t>&gt;.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8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798622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 err="1"/>
              <a:t>קומפוננטות</a:t>
            </a:r>
            <a:r>
              <a:rPr lang="he-IL" dirty="0"/>
              <a:t> יכולות להתייחס </a:t>
            </a:r>
            <a:r>
              <a:rPr lang="he-IL" dirty="0" err="1"/>
              <a:t>לקומפוננטות</a:t>
            </a:r>
            <a:r>
              <a:rPr lang="he-IL" dirty="0"/>
              <a:t> אחרות בפלט שלהם</a:t>
            </a: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למשל, אנו יכולים ליצור </a:t>
            </a:r>
            <a:r>
              <a:rPr lang="he-IL" dirty="0" err="1"/>
              <a:t>קומפוננטת</a:t>
            </a:r>
            <a:r>
              <a:rPr lang="he-IL" dirty="0"/>
              <a:t> </a:t>
            </a:r>
            <a:r>
              <a:rPr lang="en-US" dirty="0"/>
              <a:t>App</a:t>
            </a:r>
            <a:r>
              <a:rPr lang="he-IL" dirty="0"/>
              <a:t> </a:t>
            </a:r>
            <a:r>
              <a:rPr lang="he-IL" dirty="0" err="1"/>
              <a:t>שמרנדרת</a:t>
            </a:r>
            <a:r>
              <a:rPr lang="he-IL" dirty="0"/>
              <a:t> את </a:t>
            </a:r>
            <a:r>
              <a:rPr lang="en-US" dirty="0"/>
              <a:t>Welcome</a:t>
            </a:r>
            <a:r>
              <a:rPr lang="he-IL" dirty="0"/>
              <a:t> הרבה פעמים: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5387"/>
          <a:stretch/>
        </p:blipFill>
        <p:spPr>
          <a:xfrm>
            <a:off x="311700" y="2028497"/>
            <a:ext cx="3991532" cy="27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Components in Components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8274" y="1070818"/>
            <a:ext cx="85206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אנחנו גם יכולים לשלב סוגי אלמנטים או </a:t>
            </a:r>
            <a:r>
              <a:rPr lang="he-IL" dirty="0" err="1"/>
              <a:t>קומפוננטות</a:t>
            </a:r>
            <a:r>
              <a:rPr lang="he-IL" dirty="0"/>
              <a:t> שונות בתוך </a:t>
            </a:r>
            <a:r>
              <a:rPr lang="en-US" dirty="0"/>
              <a:t>component</a:t>
            </a:r>
            <a:r>
              <a:rPr lang="he-IL" dirty="0"/>
              <a:t>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44" y="1504615"/>
            <a:ext cx="4669500" cy="330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268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Components in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16288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React is all about re-using code, and it can be smart to insert some of your components in separate files.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To do that, create a new file with a </a:t>
            </a:r>
            <a:r>
              <a:rPr lang="x-none" dirty="0">
                <a:solidFill>
                  <a:schemeClr val="accent4"/>
                </a:solidFill>
              </a:rPr>
              <a:t>.js</a:t>
            </a:r>
            <a:r>
              <a:rPr lang="x-none" dirty="0"/>
              <a:t> file extension and put the code inside it: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Note that the file must start by importing React (as before), and it has to end with the statement </a:t>
            </a:r>
            <a:r>
              <a:rPr lang="x-none" dirty="0">
                <a:solidFill>
                  <a:schemeClr val="accent4"/>
                </a:solidFill>
              </a:rPr>
              <a:t>export default Car;</a:t>
            </a:r>
            <a:r>
              <a:rPr lang="x-none" dirty="0"/>
              <a:t>.</a:t>
            </a:r>
            <a:endParaRPr dirty="0"/>
          </a:p>
          <a:p>
            <a:pPr marL="114300" indent="0" algn="r" rtl="1">
              <a:buNone/>
            </a:pPr>
            <a:endParaRPr lang="he-IL" sz="1600" i="1" dirty="0"/>
          </a:p>
          <a:p>
            <a:pPr marL="114300" indent="0" algn="r" rtl="1">
              <a:buNone/>
            </a:pPr>
            <a:r>
              <a:rPr lang="he-IL" sz="1600" i="1" dirty="0"/>
              <a:t>ע"מ לאפשר שימוש כפול ברכיבים שנוצרו  ניתן להגדיר אותם בקבצים </a:t>
            </a:r>
          </a:p>
          <a:p>
            <a:pPr marL="114300" lvl="0" indent="0" algn="r" rtl="1">
              <a:buNone/>
            </a:pPr>
            <a:r>
              <a:rPr lang="he-IL" sz="1600" i="1" dirty="0"/>
              <a:t>שימו לב שהקובץ חייב להתחיל בייבוא </a:t>
            </a:r>
            <a:r>
              <a:rPr lang="es-AR" sz="1600" i="1" dirty="0" err="1"/>
              <a:t>React</a:t>
            </a:r>
            <a:r>
              <a:rPr lang="he-IL" sz="1600" i="1" dirty="0"/>
              <a:t>(כמו קודם), והוא צריך להסתיים עם ברירת המחדל של יצוא ההצהרה של שם </a:t>
            </a:r>
            <a:r>
              <a:rPr lang="he-IL" sz="1600" i="1" dirty="0" err="1"/>
              <a:t>קומפוננטה</a:t>
            </a:r>
            <a:r>
              <a:rPr lang="es-AR" sz="1600" dirty="0" err="1">
                <a:solidFill>
                  <a:schemeClr val="accent4"/>
                </a:solidFill>
              </a:rPr>
              <a:t>export</a:t>
            </a:r>
            <a:r>
              <a:rPr lang="es-AR" sz="1600" dirty="0">
                <a:solidFill>
                  <a:schemeClr val="accent4"/>
                </a:solidFill>
              </a:rPr>
              <a:t> default Car;</a:t>
            </a:r>
            <a:r>
              <a:rPr lang="es-AR" sz="1600" dirty="0"/>
              <a:t>.</a:t>
            </a:r>
          </a:p>
          <a:p>
            <a:pPr marL="114300" indent="0" algn="r" rtl="1">
              <a:buNone/>
            </a:pPr>
            <a:endParaRPr lang="es-AR" sz="16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039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Components in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70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This is the new file, we named it "Car.js":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5" y="1878200"/>
            <a:ext cx="5479850" cy="281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99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Components in Files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704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To be able to use the Car component, you have to import the file in your application.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0799"/>
            <a:ext cx="8520600" cy="2051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22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Props</a:t>
            </a:r>
            <a:endParaRPr dirty="0"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10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כדי להשפיע על מאפיינים של </a:t>
            </a:r>
            <a:r>
              <a:rPr lang="en-US" dirty="0"/>
              <a:t>component</a:t>
            </a:r>
            <a:r>
              <a:rPr lang="he-IL" dirty="0"/>
              <a:t> מחוץ להגדרה שלו ניתן להשתמש ב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props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Props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הם בעצם כמו פרמטרים הנשלחים לפונקציה המוזרקים ל </a:t>
            </a:r>
            <a:r>
              <a:rPr lang="en-US" dirty="0"/>
              <a:t>component</a:t>
            </a:r>
            <a:r>
              <a:rPr lang="he-IL" dirty="0"/>
              <a:t> כמו </a:t>
            </a:r>
            <a:r>
              <a:rPr lang="en-US" dirty="0"/>
              <a:t>attribute</a:t>
            </a:r>
            <a:r>
              <a:rPr lang="he-IL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1" y="2153861"/>
            <a:ext cx="65341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311700" y="140813"/>
            <a:ext cx="8520600" cy="1431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If you have a variable to send, and not a string as in the example above, you just put the variable name inside curly brackets:</a:t>
            </a:r>
            <a:endParaRPr lang="he-IL" dirty="0"/>
          </a:p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על מנת לשלוח משתנים </a:t>
            </a:r>
            <a:r>
              <a:rPr lang="he-IL" dirty="0" err="1"/>
              <a:t>לקומפוננטה</a:t>
            </a:r>
            <a:endParaRPr lang="he-IL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 (ולא </a:t>
            </a:r>
            <a:r>
              <a:rPr lang="en-US" dirty="0"/>
              <a:t>string</a:t>
            </a:r>
            <a:r>
              <a:rPr lang="he-IL" dirty="0"/>
              <a:t> קבוע) יש לעטוף את המשתנה ב{}</a:t>
            </a:r>
            <a:br>
              <a:rPr lang="en-US" dirty="0"/>
            </a:br>
            <a:r>
              <a:rPr lang="he-IL" dirty="0"/>
              <a:t>מהסיבה שזה קוד </a:t>
            </a:r>
            <a:r>
              <a:rPr lang="en-US" dirty="0"/>
              <a:t>JS</a:t>
            </a:r>
            <a:r>
              <a:rPr lang="he-IL" dirty="0"/>
              <a:t> בתוך </a:t>
            </a:r>
            <a:r>
              <a:rPr lang="en-US" dirty="0"/>
              <a:t>JSX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6744"/>
            <a:ext cx="4484024" cy="3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en-US" dirty="0" err="1"/>
              <a:t>npm</a:t>
            </a:r>
            <a:r>
              <a:rPr lang="he-IL" dirty="0"/>
              <a:t> הוא מנהל החבילות של פלטפורמת ה-</a:t>
            </a:r>
            <a:r>
              <a:rPr lang="en-US" dirty="0"/>
              <a:t>JavaScript</a:t>
            </a:r>
            <a:r>
              <a:rPr lang="he-IL" dirty="0"/>
              <a:t> של </a:t>
            </a:r>
            <a:r>
              <a:rPr lang="en-US" dirty="0"/>
              <a:t>Node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הוא מציב מודולים כך ש</a:t>
            </a:r>
            <a:r>
              <a:rPr lang="en-US" dirty="0"/>
              <a:t>node </a:t>
            </a:r>
            <a:r>
              <a:rPr lang="he-IL" dirty="0"/>
              <a:t> יוכל למצוא אותם, ומנהל את </a:t>
            </a:r>
            <a:r>
              <a:rPr lang="he-IL" dirty="0" err="1"/>
              <a:t>קונפליקטי</a:t>
            </a:r>
            <a:r>
              <a:rPr lang="he-IL" dirty="0"/>
              <a:t> התלות בצורה חכמה. ניתן להגדיר את אופן השימוש בו כדי לתמוך במגוון רחב של מקרי שימוש.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en-US" dirty="0"/>
              <a:t>NPM</a:t>
            </a:r>
            <a:r>
              <a:rPr lang="he-IL" dirty="0"/>
              <a:t> מורכב משני חלקים עיקריים</a:t>
            </a:r>
            <a:r>
              <a:rPr lang="en-US" dirty="0"/>
              <a:t>:</a:t>
            </a:r>
            <a:endParaRPr lang="he-IL" dirty="0"/>
          </a:p>
          <a:p>
            <a:pPr algn="r" rtl="1"/>
            <a:r>
              <a:rPr lang="he-IL" dirty="0"/>
              <a:t>כלי (פקודות) </a:t>
            </a:r>
            <a:r>
              <a:rPr lang="en-US" dirty="0"/>
              <a:t> CLI </a:t>
            </a:r>
            <a:r>
              <a:rPr lang="he-IL" dirty="0"/>
              <a:t>לפרסום והורדת חבילות.</a:t>
            </a:r>
          </a:p>
          <a:p>
            <a:pPr algn="r" rtl="1"/>
            <a:r>
              <a:rPr lang="he-IL" dirty="0"/>
              <a:t>מאגר מקוון שמארח חבילות </a:t>
            </a:r>
            <a:r>
              <a:rPr lang="en-US" dirty="0"/>
              <a:t>JavaScript</a:t>
            </a:r>
            <a:r>
              <a:rPr lang="he-IL" dirty="0"/>
              <a:t>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84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כאמור, </a:t>
            </a:r>
            <a:r>
              <a:rPr lang="en-US" dirty="0"/>
              <a:t>React</a:t>
            </a:r>
            <a:r>
              <a:rPr lang="he-IL" dirty="0"/>
              <a:t> מזריקה את הפרמטרים ל</a:t>
            </a:r>
            <a:r>
              <a:rPr lang="en-US" dirty="0"/>
              <a:t>component </a:t>
            </a:r>
            <a:r>
              <a:rPr lang="he-IL" dirty="0"/>
              <a:t> בתוך אובייקט הנקרא </a:t>
            </a:r>
            <a:r>
              <a:rPr lang="en-US" dirty="0"/>
              <a:t>props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לכן ע"מ להתייחס אליהם בתוך ה </a:t>
            </a:r>
            <a:r>
              <a:rPr lang="en-US" dirty="0"/>
              <a:t>component</a:t>
            </a:r>
            <a:r>
              <a:rPr lang="he-IL" dirty="0"/>
              <a:t> יש לחלץ מתוך </a:t>
            </a:r>
            <a:r>
              <a:rPr lang="en-US" dirty="0"/>
              <a:t>props</a:t>
            </a:r>
            <a:r>
              <a:rPr lang="he-IL" dirty="0"/>
              <a:t>, לדוגמה </a:t>
            </a:r>
            <a:r>
              <a:rPr lang="en-US" dirty="0"/>
              <a:t> props.name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ה </a:t>
            </a:r>
            <a:r>
              <a:rPr lang="en-US" dirty="0"/>
              <a:t>scope</a:t>
            </a:r>
            <a:r>
              <a:rPr lang="he-IL" dirty="0"/>
              <a:t> בו נמצא את ה </a:t>
            </a:r>
            <a:r>
              <a:rPr lang="en-US" dirty="0"/>
              <a:t>props </a:t>
            </a:r>
            <a:r>
              <a:rPr lang="he-IL" dirty="0"/>
              <a:t> משתנה בין </a:t>
            </a:r>
            <a:r>
              <a:rPr lang="en-US" dirty="0"/>
              <a:t>function component </a:t>
            </a:r>
            <a:r>
              <a:rPr lang="he-IL" dirty="0"/>
              <a:t> ל </a:t>
            </a:r>
            <a:r>
              <a:rPr lang="en-US" dirty="0"/>
              <a:t>class component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function component </a:t>
            </a:r>
            <a:r>
              <a:rPr lang="he-IL" dirty="0"/>
              <a:t> הוא נשלח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כפרמטר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class component</a:t>
            </a:r>
            <a:r>
              <a:rPr lang="he-IL" dirty="0"/>
              <a:t> הוא קיים על ה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87" y="2678658"/>
            <a:ext cx="3305636" cy="7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87" y="3700143"/>
            <a:ext cx="402963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66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props.children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676414"/>
          </a:xfrm>
        </p:spPr>
        <p:txBody>
          <a:bodyPr/>
          <a:lstStyle/>
          <a:p>
            <a:pPr marL="114300" indent="0" algn="r" rtl="1">
              <a:buNone/>
            </a:pPr>
            <a:r>
              <a:rPr lang="en-US" dirty="0" err="1"/>
              <a:t>props.children</a:t>
            </a:r>
            <a:r>
              <a:rPr lang="he-IL" dirty="0"/>
              <a:t> זמין בכל </a:t>
            </a:r>
            <a:r>
              <a:rPr lang="he-IL" dirty="0" err="1"/>
              <a:t>קומפוננטה</a:t>
            </a:r>
            <a:r>
              <a:rPr lang="he-IL" dirty="0"/>
              <a:t>. הוא מכיל את התוכן בין תגי הפתיחה והסגירה של </a:t>
            </a:r>
            <a:r>
              <a:rPr lang="he-IL" dirty="0" err="1"/>
              <a:t>קומפוננטה</a:t>
            </a:r>
            <a:r>
              <a:rPr lang="he-IL" dirty="0"/>
              <a:t>. לדוגמה: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27" y="1694214"/>
            <a:ext cx="2791215" cy="342948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453590" y="2032421"/>
            <a:ext cx="8520600" cy="4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None/>
            </a:pPr>
            <a:r>
              <a:rPr lang="he-IL" dirty="0"/>
              <a:t>המחרוזת </a:t>
            </a:r>
            <a:r>
              <a:rPr lang="en-US" dirty="0"/>
              <a:t>Hello world! </a:t>
            </a:r>
            <a:r>
              <a:rPr lang="he-IL" dirty="0"/>
              <a:t> זמינה ב-</a:t>
            </a:r>
            <a:r>
              <a:rPr lang="en-US" dirty="0" err="1"/>
              <a:t>props.children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he-IL" dirty="0" err="1"/>
              <a:t>בקומפוננטת</a:t>
            </a:r>
            <a:r>
              <a:rPr lang="he-IL" dirty="0"/>
              <a:t> </a:t>
            </a:r>
            <a:r>
              <a:rPr lang="en-US" dirty="0"/>
              <a:t>Welcome</a:t>
            </a:r>
            <a:r>
              <a:rPr lang="he-IL" dirty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27" y="2552335"/>
            <a:ext cx="3229426" cy="743054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453590" y="3259117"/>
            <a:ext cx="8520600" cy="46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None/>
            </a:pPr>
            <a:r>
              <a:rPr lang="he-IL" dirty="0"/>
              <a:t>עבור </a:t>
            </a:r>
            <a:r>
              <a:rPr lang="he-IL" dirty="0" err="1"/>
              <a:t>קומפוננטות</a:t>
            </a:r>
            <a:r>
              <a:rPr lang="he-IL" dirty="0"/>
              <a:t> המוגדרות כמחלקות, יש להשתמש ב-</a:t>
            </a:r>
            <a:r>
              <a:rPr lang="en-US" dirty="0" err="1"/>
              <a:t>this.props.children</a:t>
            </a:r>
            <a:r>
              <a:rPr lang="he-IL" dirty="0"/>
              <a:t> :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27" y="3726290"/>
            <a:ext cx="324847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10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Props are Read-Only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44"/>
          <p:cNvSpPr txBox="1">
            <a:spLocks noGrp="1"/>
          </p:cNvSpPr>
          <p:nvPr>
            <p:ph type="body" idx="1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בכל </a:t>
            </a:r>
            <a:r>
              <a:rPr lang="en-US" dirty="0"/>
              <a:t>component</a:t>
            </a:r>
            <a:r>
              <a:rPr lang="he-IL" dirty="0"/>
              <a:t> גם </a:t>
            </a:r>
            <a:r>
              <a:rPr lang="en-US" dirty="0"/>
              <a:t>function </a:t>
            </a:r>
            <a:r>
              <a:rPr lang="he-IL" dirty="0"/>
              <a:t> וגם </a:t>
            </a:r>
            <a:r>
              <a:rPr lang="en-US" dirty="0"/>
              <a:t>class</a:t>
            </a:r>
            <a:r>
              <a:rPr lang="he-IL" dirty="0"/>
              <a:t> לעולם אסור לשנות את ה </a:t>
            </a:r>
            <a:r>
              <a:rPr lang="en-US" dirty="0"/>
              <a:t>props</a:t>
            </a:r>
            <a:r>
              <a:rPr lang="he-IL" dirty="0"/>
              <a:t> !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כדי להבין את המושג 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pure function</a:t>
            </a:r>
            <a:r>
              <a:rPr lang="he-IL" dirty="0"/>
              <a:t>" – "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פונקציה טהורה</a:t>
            </a:r>
            <a:r>
              <a:rPr lang="he-IL" dirty="0"/>
              <a:t>" ניתן להתבונן בדוגמא: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r" rtl="1">
              <a:buNone/>
            </a:pPr>
            <a:r>
              <a:rPr lang="he-IL" dirty="0"/>
              <a:t>פונקציה זו נקראת “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פונקציה טהורה</a:t>
            </a:r>
            <a:r>
              <a:rPr lang="he-IL" dirty="0"/>
              <a:t>” מכיוון שהיא לא מנסה לשנות את הקלט שלה, ותמיד מחזירה את אותה התוצאה עבור אותו קלט.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לעומת זאת, פונקציה זו אינה טהורה משום שהיא משנה את הקלט שלה:</a:t>
            </a:r>
            <a:endParaRPr lang="en-US" dirty="0"/>
          </a:p>
          <a:p>
            <a:pPr marL="0" lvl="0" indent="0" algn="r" rtl="1">
              <a:buNone/>
            </a:pPr>
            <a:endParaRPr lang="en-US" dirty="0"/>
          </a:p>
          <a:p>
            <a:pPr marL="0" lvl="0" indent="0" algn="r" rtl="1">
              <a:spcBef>
                <a:spcPts val="1600"/>
              </a:spcBef>
              <a:buNone/>
            </a:pP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5" y="1983712"/>
            <a:ext cx="2099989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75" y="3992612"/>
            <a:ext cx="30861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Props are Read-Only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en-US" dirty="0"/>
              <a:t>React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היא די גמישה אבל יש לה כלל אחד נוקשה: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כל </a:t>
            </a:r>
            <a:r>
              <a:rPr lang="he-IL" dirty="0" err="1"/>
              <a:t>קומפוננטות</a:t>
            </a:r>
            <a:r>
              <a:rPr lang="he-IL" dirty="0"/>
              <a:t> </a:t>
            </a:r>
            <a:r>
              <a:rPr lang="en-US" dirty="0"/>
              <a:t>React  </a:t>
            </a:r>
            <a:r>
              <a:rPr lang="he-IL" dirty="0"/>
              <a:t> חייבות לפעול כמו פונקציות טהורות ביחס ל-</a:t>
            </a:r>
            <a:r>
              <a:rPr lang="en-US" dirty="0"/>
              <a:t>props 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שלהן!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1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React State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9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React components has a built-in state object.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The state object is where you store property values that belongs to the component.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When the state object changes, the component re-renders.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306;p45"/>
          <p:cNvSpPr txBox="1">
            <a:spLocks/>
          </p:cNvSpPr>
          <p:nvPr/>
        </p:nvSpPr>
        <p:spPr>
          <a:xfrm>
            <a:off x="311700" y="3157975"/>
            <a:ext cx="8338314" cy="122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 dirty="0"/>
              <a:t>State </a:t>
            </a:r>
            <a:r>
              <a:rPr lang="he-IL" sz="1600" dirty="0"/>
              <a:t> הוא אובייקט מובנה בתוך </a:t>
            </a:r>
            <a:r>
              <a:rPr lang="en-US" sz="1600" dirty="0"/>
              <a:t>React components</a:t>
            </a:r>
            <a:r>
              <a:rPr lang="he-IL" sz="1600" dirty="0"/>
              <a:t> שמאחסן מאפיינים ששייכים ל </a:t>
            </a:r>
            <a:r>
              <a:rPr lang="en-US" sz="1600" dirty="0"/>
              <a:t>component</a:t>
            </a:r>
            <a:br>
              <a:rPr lang="he-IL" sz="1600" dirty="0"/>
            </a:br>
            <a:r>
              <a:rPr lang="en-US" sz="1600" dirty="0"/>
              <a:t>		</a:t>
            </a:r>
            <a:r>
              <a:rPr lang="he-IL" sz="1600" dirty="0"/>
              <a:t>כאשר האובייקט </a:t>
            </a:r>
            <a:r>
              <a:rPr lang="en-US" sz="1600" dirty="0"/>
              <a:t>state</a:t>
            </a:r>
            <a:r>
              <a:rPr lang="he-IL" sz="1600" dirty="0"/>
              <a:t> משתנה, הרכיב </a:t>
            </a:r>
            <a:r>
              <a:rPr lang="he-IL" sz="1600" dirty="0" err="1"/>
              <a:t>מתרנדר</a:t>
            </a:r>
            <a:r>
              <a:rPr lang="he-IL" sz="1600" dirty="0"/>
              <a:t> מחדש.</a:t>
            </a:r>
            <a:endParaRPr lang="en-US"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What is the difference between state and props?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4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280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</a:t>
            </a:r>
            <a:r>
              <a:rPr lang="x-none" dirty="0">
                <a:solidFill>
                  <a:schemeClr val="accent4"/>
                </a:solidFill>
              </a:rPr>
              <a:t>rops</a:t>
            </a:r>
            <a:r>
              <a:rPr lang="he-IL" dirty="0">
                <a:solidFill>
                  <a:schemeClr val="accent4"/>
                </a:solidFill>
              </a:rPr>
              <a:t> ו- </a:t>
            </a:r>
            <a:r>
              <a:rPr lang="x-none" dirty="0"/>
              <a:t> </a:t>
            </a:r>
            <a:r>
              <a:rPr lang="x-none" dirty="0">
                <a:solidFill>
                  <a:schemeClr val="accent4"/>
                </a:solidFill>
              </a:rPr>
              <a:t>state</a:t>
            </a:r>
            <a:r>
              <a:rPr lang="he-IL" dirty="0">
                <a:solidFill>
                  <a:schemeClr val="accent4"/>
                </a:solidFill>
              </a:rPr>
              <a:t> </a:t>
            </a:r>
            <a:r>
              <a:rPr lang="he-IL" dirty="0"/>
              <a:t>שניהם אובייקטים רגילים של </a:t>
            </a:r>
            <a:r>
              <a:rPr lang="en-US" dirty="0"/>
              <a:t>JS</a:t>
            </a:r>
            <a:r>
              <a:rPr lang="he-IL" dirty="0"/>
              <a:t>, ושניהם מכילים מידע שמשפיע על הפלט של העיבוד.</a:t>
            </a:r>
          </a:p>
          <a:p>
            <a:pPr marL="0" lvl="0" indent="0" algn="r" rtl="1">
              <a:spcBef>
                <a:spcPts val="0"/>
              </a:spcBef>
              <a:spcAft>
                <a:spcPts val="1600"/>
              </a:spcAft>
              <a:buNone/>
            </a:pPr>
            <a:r>
              <a:rPr lang="he-IL" dirty="0"/>
              <a:t>אך, הם שונים במובן חשוב אחד:</a:t>
            </a:r>
            <a:r>
              <a:rPr lang="x-none" dirty="0"/>
              <a:t> 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props</a:t>
            </a:r>
            <a:r>
              <a:rPr lang="he-IL" dirty="0"/>
              <a:t> הוא אובייקט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שמועבר</a:t>
            </a:r>
            <a:r>
              <a:rPr lang="he-IL" dirty="0"/>
              <a:t> ל </a:t>
            </a:r>
            <a:r>
              <a:rPr lang="en-US" dirty="0"/>
              <a:t>component</a:t>
            </a:r>
            <a:r>
              <a:rPr lang="he-IL" dirty="0"/>
              <a:t> מחוץ לה (כמו פרמטר הנשלח לפונקציה)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he-IL" dirty="0"/>
              <a:t> הוא אובייקט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שמוגדר</a:t>
            </a:r>
            <a:r>
              <a:rPr lang="he-IL" dirty="0"/>
              <a:t> ומנוהל בתוך ה </a:t>
            </a:r>
            <a:r>
              <a:rPr lang="en-US" dirty="0"/>
              <a:t>component</a:t>
            </a:r>
            <a:r>
              <a:rPr lang="he-IL" dirty="0"/>
              <a:t> (כמו משתנה שמוגדר בתוך הפונקציה)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Initializing the state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47"/>
          <p:cNvSpPr txBox="1">
            <a:spLocks noGrp="1"/>
          </p:cNvSpPr>
          <p:nvPr>
            <p:ph type="body" idx="1"/>
          </p:nvPr>
        </p:nvSpPr>
        <p:spPr>
          <a:xfrm>
            <a:off x="311700" y="1077475"/>
            <a:ext cx="8520600" cy="499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The state object is initialized in the constructor.</a:t>
            </a:r>
            <a:br>
              <a:rPr lang="x-none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75" y="1837675"/>
            <a:ext cx="34861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18;p47"/>
          <p:cNvSpPr txBox="1">
            <a:spLocks/>
          </p:cNvSpPr>
          <p:nvPr/>
        </p:nvSpPr>
        <p:spPr>
          <a:xfrm>
            <a:off x="4572000" y="1837675"/>
            <a:ext cx="3929224" cy="49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 rtl="1">
              <a:buFont typeface="Roboto"/>
              <a:buNone/>
            </a:pPr>
            <a:r>
              <a:rPr lang="he-IL" sz="1600" dirty="0"/>
              <a:t>אתחול של ה </a:t>
            </a:r>
            <a:r>
              <a:rPr lang="en-US" sz="1600" dirty="0"/>
              <a:t>state</a:t>
            </a:r>
            <a:r>
              <a:rPr lang="he-IL" sz="1600" dirty="0"/>
              <a:t> יבוצע ב </a:t>
            </a:r>
            <a:r>
              <a:rPr lang="en-US" sz="1600" dirty="0"/>
              <a:t>constructor</a:t>
            </a:r>
          </a:p>
          <a:p>
            <a:pPr marL="0" indent="0">
              <a:spcBef>
                <a:spcPts val="1600"/>
              </a:spcBef>
              <a:buFont typeface="Roboto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Initializing the state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56739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state object can contain as many properties as you like.</a:t>
            </a:r>
          </a:p>
          <a:p>
            <a:pPr marL="114300" lvl="0" indent="0">
              <a:buNone/>
            </a:pPr>
            <a:endParaRPr lang="en-US" dirty="0"/>
          </a:p>
        </p:txBody>
      </p:sp>
      <p:pic>
        <p:nvPicPr>
          <p:cNvPr id="4" name="Google Shape;32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2259" y="1797269"/>
            <a:ext cx="2480050" cy="30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8;p47"/>
          <p:cNvSpPr txBox="1">
            <a:spLocks/>
          </p:cNvSpPr>
          <p:nvPr/>
        </p:nvSpPr>
        <p:spPr>
          <a:xfrm>
            <a:off x="4801344" y="1797269"/>
            <a:ext cx="4030956" cy="49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lvl="0" indent="0" algn="r" rtl="1">
              <a:buNone/>
            </a:pPr>
            <a:r>
              <a:rPr lang="he-IL" sz="1600" dirty="0"/>
              <a:t>ה </a:t>
            </a:r>
            <a:r>
              <a:rPr lang="en-US" sz="1600" dirty="0"/>
              <a:t>state</a:t>
            </a:r>
            <a:r>
              <a:rPr lang="he-IL" sz="1600" dirty="0"/>
              <a:t> יכול להכיל כמה מאפיינים שנרצה.</a:t>
            </a:r>
            <a:endParaRPr lang="en-US" sz="1600" dirty="0"/>
          </a:p>
          <a:p>
            <a:pPr marL="0" indent="0">
              <a:spcBef>
                <a:spcPts val="1600"/>
              </a:spcBef>
              <a:buFont typeface="Roboto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10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Using the state Object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4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77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Refer to the </a:t>
            </a:r>
            <a:r>
              <a:rPr lang="x-none" dirty="0">
                <a:solidFill>
                  <a:schemeClr val="accent4"/>
                </a:solidFill>
              </a:rPr>
              <a:t>state</a:t>
            </a:r>
            <a:r>
              <a:rPr lang="x-none" dirty="0"/>
              <a:t> object anywhere in the component by using the </a:t>
            </a:r>
            <a:r>
              <a:rPr lang="x-none" i="1" dirty="0">
                <a:solidFill>
                  <a:schemeClr val="accent4"/>
                </a:solidFill>
              </a:rPr>
              <a:t>this.state.propertyname</a:t>
            </a:r>
            <a:r>
              <a:rPr lang="x-none" dirty="0">
                <a:solidFill>
                  <a:schemeClr val="accent4"/>
                </a:solidFill>
              </a:rPr>
              <a:t> </a:t>
            </a:r>
            <a:r>
              <a:rPr lang="x-none" dirty="0"/>
              <a:t>syntax: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27" name="Google Shape;3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9050"/>
            <a:ext cx="34671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6;p48"/>
          <p:cNvSpPr txBox="1">
            <a:spLocks/>
          </p:cNvSpPr>
          <p:nvPr/>
        </p:nvSpPr>
        <p:spPr>
          <a:xfrm>
            <a:off x="3573515" y="2007476"/>
            <a:ext cx="5348121" cy="7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 rtl="1">
              <a:buFont typeface="Roboto"/>
              <a:buNone/>
            </a:pPr>
            <a:r>
              <a:rPr lang="he-IL" sz="1600" dirty="0"/>
              <a:t>הגישה ל</a:t>
            </a:r>
            <a:r>
              <a:rPr lang="en-US" sz="1600" dirty="0">
                <a:solidFill>
                  <a:schemeClr val="accent4"/>
                </a:solidFill>
              </a:rPr>
              <a:t>state</a:t>
            </a:r>
            <a:r>
              <a:rPr lang="en-US" sz="1600" dirty="0"/>
              <a:t> </a:t>
            </a:r>
            <a:r>
              <a:rPr lang="he-IL" sz="1600" dirty="0"/>
              <a:t> מכל מקום ב </a:t>
            </a:r>
            <a:r>
              <a:rPr lang="en-US" sz="1600" dirty="0"/>
              <a:t>component</a:t>
            </a:r>
            <a:r>
              <a:rPr lang="he-IL" sz="1600" dirty="0"/>
              <a:t> היא באמצעות 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4"/>
                </a:solidFill>
              </a:rPr>
              <a:t>this.state.propertyname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dirty="0"/>
              <a:t>:</a:t>
            </a:r>
          </a:p>
          <a:p>
            <a:pPr marL="0" indent="0">
              <a:spcBef>
                <a:spcPts val="1600"/>
              </a:spcBef>
              <a:buFont typeface="Roboto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buFont typeface="Roboto"/>
              <a:buNone/>
            </a:pPr>
            <a:endParaRPr lang="en-US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Using the state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298691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המקום היחידי שבו יכולים לבצע השמה ל-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this.state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 הוא ה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constructor</a:t>
            </a:r>
          </a:p>
          <a:p>
            <a:pPr marL="114300" indent="0" algn="r" rtl="1">
              <a:buNone/>
            </a:pPr>
            <a:r>
              <a:rPr lang="he-IL" dirty="0"/>
              <a:t>לאחר מכן אין לשנות את ה </a:t>
            </a:r>
            <a:r>
              <a:rPr lang="en-US" dirty="0"/>
              <a:t>state</a:t>
            </a:r>
            <a:r>
              <a:rPr lang="he-IL" dirty="0"/>
              <a:t> ישירות!</a:t>
            </a:r>
          </a:p>
          <a:p>
            <a:pPr marL="114300" indent="0" algn="r" rtl="1">
              <a:buNone/>
            </a:pPr>
            <a:r>
              <a:rPr lang="he-IL" dirty="0"/>
              <a:t>אם נשנה את </a:t>
            </a:r>
            <a:r>
              <a:rPr lang="en-US" dirty="0"/>
              <a:t>state</a:t>
            </a:r>
            <a:r>
              <a:rPr lang="he-IL" dirty="0"/>
              <a:t> ישירות </a:t>
            </a:r>
            <a:r>
              <a:rPr lang="en-US" dirty="0"/>
              <a:t>react</a:t>
            </a:r>
            <a:r>
              <a:rPr lang="he-IL" dirty="0"/>
              <a:t> לא תדע שהוא השתנה ולא תדע לקרוא מחדש לפונקציה </a:t>
            </a:r>
            <a:r>
              <a:rPr lang="en-US" dirty="0"/>
              <a:t>render</a:t>
            </a:r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0" y="2553321"/>
            <a:ext cx="2915057" cy="550849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11700" y="3128925"/>
            <a:ext cx="8520600" cy="64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None/>
            </a:pPr>
            <a:r>
              <a:rPr lang="he-IL" dirty="0"/>
              <a:t>כדי לשנות את ה </a:t>
            </a:r>
            <a:r>
              <a:rPr lang="en-US" dirty="0"/>
              <a:t>state</a:t>
            </a:r>
            <a:r>
              <a:rPr lang="he-IL" dirty="0"/>
              <a:t> נשתמש בפונקציה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setState</a:t>
            </a:r>
            <a:r>
              <a:rPr lang="he-IL" dirty="0"/>
              <a:t> (ירושה מ- </a:t>
            </a:r>
            <a:r>
              <a:rPr lang="en-US" dirty="0" err="1"/>
              <a:t>react.component</a:t>
            </a:r>
            <a:r>
              <a:rPr lang="he-IL" dirty="0"/>
              <a:t>) </a:t>
            </a:r>
            <a:endParaRPr lang="en-US" dirty="0"/>
          </a:p>
          <a:p>
            <a:pPr marL="114300" indent="0" algn="r" rtl="1">
              <a:buFont typeface="Roboto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0" y="3930870"/>
            <a:ext cx="287695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package.json</a:t>
            </a:r>
            <a:br>
              <a:rPr lang="he-IL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על מנת להתחיל להתקין חבילות, עלינו ליצור את הקובץ הראשי של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he-IL" dirty="0"/>
              <a:t>והוא קובץ בשם 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קובץ זה מכיל מידע כללי על הפרויקט שלנו כגון: שם, תיאור, מחבר, רישיון שימוש ומידע חשוב נוסף – תיעוד ההרחבות שהותקנו בפרויקט הנוכחי</a:t>
            </a:r>
            <a:r>
              <a:rPr lang="en-US" dirty="0"/>
              <a:t>.</a:t>
            </a:r>
            <a:r>
              <a:rPr lang="he-IL" dirty="0"/>
              <a:t> תיעוד זה מחולק לשתי "קטגוריות</a:t>
            </a:r>
            <a:r>
              <a:rPr lang="en-US" dirty="0"/>
              <a:t>":</a:t>
            </a:r>
            <a:endParaRPr lang="he-IL" dirty="0"/>
          </a:p>
          <a:p>
            <a:pPr algn="r" rtl="1"/>
            <a:r>
              <a:rPr lang="en-US" dirty="0" err="1"/>
              <a:t>devDependencies</a:t>
            </a:r>
            <a:r>
              <a:rPr lang="he-IL" dirty="0"/>
              <a:t> - </a:t>
            </a:r>
            <a:r>
              <a:rPr lang="en-US" dirty="0"/>
              <a:t> </a:t>
            </a:r>
            <a:r>
              <a:rPr lang="he-IL" dirty="0"/>
              <a:t>הרחבות שיכנסו לאובייקט זה הן הרחבות שנחוצות לסביבת הפיתוח, כלומר הן משמשות לפיתוח האפליקציה בלבד</a:t>
            </a:r>
            <a:r>
              <a:rPr lang="en-US" dirty="0"/>
              <a:t>.</a:t>
            </a:r>
            <a:endParaRPr lang="he-IL" dirty="0"/>
          </a:p>
          <a:p>
            <a:pPr algn="r" rtl="1"/>
            <a:r>
              <a:rPr lang="en-US" dirty="0"/>
              <a:t>dependencies</a:t>
            </a:r>
            <a:r>
              <a:rPr lang="he-IL" dirty="0"/>
              <a:t> – הרחבות שיכנסו לאובייקט זה הן הרחבות שנחוצות לסביבת הייצור, כלומר שהאפליקציה חייבת את ההרחבות הללו על מנת לרוץ כהלכה בייצור.</a:t>
            </a:r>
          </a:p>
          <a:p>
            <a:pPr marL="1143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47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Using the state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134953"/>
          </a:xfrm>
        </p:spPr>
        <p:txBody>
          <a:bodyPr/>
          <a:lstStyle/>
          <a:p>
            <a:pPr marL="114300" lvl="0" indent="0" algn="r" rtl="1">
              <a:buNone/>
            </a:pPr>
            <a:r>
              <a:rPr lang="he-IL" dirty="0"/>
              <a:t>לפונקציה  </a:t>
            </a:r>
            <a:r>
              <a:rPr lang="en-US" dirty="0" err="1"/>
              <a:t>setState</a:t>
            </a:r>
            <a:r>
              <a:rPr lang="he-IL" dirty="0"/>
              <a:t> נשלח אובייקט חדש עם הערך המעודכן.</a:t>
            </a:r>
          </a:p>
          <a:p>
            <a:pPr marL="114300" lvl="0" indent="0" algn="r" rtl="1">
              <a:buNone/>
            </a:pPr>
            <a:r>
              <a:rPr lang="he-IL" dirty="0"/>
              <a:t>במידה </a:t>
            </a:r>
            <a:r>
              <a:rPr lang="he-IL" dirty="0" err="1"/>
              <a:t>וה</a:t>
            </a:r>
            <a:r>
              <a:rPr lang="en-US" dirty="0"/>
              <a:t>state </a:t>
            </a:r>
            <a:r>
              <a:rPr lang="he-IL" dirty="0"/>
              <a:t> מכיל כמה משתנים אין צורך לשלוח את כל ה </a:t>
            </a:r>
            <a:r>
              <a:rPr lang="en-US" dirty="0"/>
              <a:t>state </a:t>
            </a:r>
            <a:r>
              <a:rPr lang="he-IL" dirty="0"/>
              <a:t> אלא את המשתנים שעודכנו בלבד.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80" y="2086691"/>
            <a:ext cx="2562583" cy="149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90367"/>
            <a:ext cx="353426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78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 Flows 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2049353"/>
          </a:xfrm>
        </p:spPr>
        <p:txBody>
          <a:bodyPr/>
          <a:lstStyle/>
          <a:p>
            <a:pPr marL="114300" lvl="0" indent="0" algn="r" rtl="1">
              <a:buNone/>
            </a:pPr>
            <a:r>
              <a:rPr lang="he-IL" dirty="0"/>
              <a:t>לא </a:t>
            </a:r>
            <a:r>
              <a:rPr lang="he-IL" dirty="0" err="1"/>
              <a:t>קומפוננטות</a:t>
            </a:r>
            <a:r>
              <a:rPr lang="he-IL" dirty="0"/>
              <a:t> הורים ולא </a:t>
            </a:r>
            <a:r>
              <a:rPr lang="he-IL" dirty="0" err="1"/>
              <a:t>קומפוננטות</a:t>
            </a:r>
            <a:r>
              <a:rPr lang="he-IL" dirty="0"/>
              <a:t> ילדים יכולות לדעת אם </a:t>
            </a:r>
            <a:r>
              <a:rPr lang="he-IL" dirty="0" err="1"/>
              <a:t>קומפוננטה</a:t>
            </a:r>
            <a:r>
              <a:rPr lang="he-IL" dirty="0"/>
              <a:t> מסוימת בעלת </a:t>
            </a:r>
            <a:r>
              <a:rPr lang="en-US" dirty="0"/>
              <a:t>state</a:t>
            </a:r>
            <a:r>
              <a:rPr lang="he-IL" dirty="0"/>
              <a:t> או ללא </a:t>
            </a:r>
            <a:r>
              <a:rPr lang="en-US" dirty="0"/>
              <a:t>state</a:t>
            </a:r>
            <a:r>
              <a:rPr lang="he-IL" dirty="0"/>
              <a:t>, ולא צריך לשנות להן אם היא מוגדרת כפונקציה או כמחלקה.</a:t>
            </a:r>
            <a:br>
              <a:rPr lang="he-IL" dirty="0"/>
            </a:br>
            <a:r>
              <a:rPr lang="he-IL" dirty="0"/>
              <a:t>זו הסיבה ש-</a:t>
            </a:r>
            <a:r>
              <a:rPr lang="en-US" dirty="0"/>
              <a:t>state</a:t>
            </a:r>
            <a:r>
              <a:rPr lang="he-IL" dirty="0"/>
              <a:t> נקרא לעתים קרובות מקומי או </a:t>
            </a:r>
            <a:r>
              <a:rPr lang="en-US" dirty="0"/>
              <a:t>encapsulated</a:t>
            </a:r>
            <a:r>
              <a:rPr lang="he-IL" dirty="0"/>
              <a:t>. הוא אינו נגיש לאף </a:t>
            </a:r>
            <a:r>
              <a:rPr lang="he-IL" dirty="0" err="1"/>
              <a:t>קומפוננטה</a:t>
            </a:r>
            <a:r>
              <a:rPr lang="he-IL" dirty="0"/>
              <a:t> אחרת פרט לזו שהוא בבעלותה ומגדירה אותו.</a:t>
            </a:r>
            <a:endParaRPr lang="en-US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 err="1"/>
              <a:t>קומפוננטה</a:t>
            </a:r>
            <a:r>
              <a:rPr lang="he-IL" dirty="0"/>
              <a:t> יכולה להעביר את ה-</a:t>
            </a:r>
            <a:r>
              <a:rPr lang="en-US" dirty="0"/>
              <a:t>state </a:t>
            </a:r>
            <a:r>
              <a:rPr lang="he-IL" dirty="0"/>
              <a:t> שלה למטה בתור </a:t>
            </a:r>
            <a:r>
              <a:rPr lang="en-US" dirty="0"/>
              <a:t>props</a:t>
            </a:r>
            <a:r>
              <a:rPr lang="he-IL" dirty="0"/>
              <a:t> </a:t>
            </a:r>
            <a:r>
              <a:rPr lang="he-IL" dirty="0" err="1"/>
              <a:t>לקומפוננטות</a:t>
            </a:r>
            <a:r>
              <a:rPr lang="he-IL" dirty="0"/>
              <a:t> הילדים שלה: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9" y="3491303"/>
            <a:ext cx="357237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09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 Flows Down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861684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 err="1"/>
              <a:t>הקומפוננטה</a:t>
            </a:r>
            <a:r>
              <a:rPr lang="he-IL" dirty="0"/>
              <a:t> </a:t>
            </a:r>
            <a:r>
              <a:rPr lang="en-US" dirty="0" err="1"/>
              <a:t>FormattedDate</a:t>
            </a:r>
            <a:r>
              <a:rPr lang="en-US" dirty="0"/>
              <a:t> </a:t>
            </a:r>
            <a:r>
              <a:rPr lang="he-IL" dirty="0"/>
              <a:t> תקבל את ה-</a:t>
            </a:r>
            <a:r>
              <a:rPr lang="en-US" dirty="0"/>
              <a:t>date </a:t>
            </a:r>
            <a:r>
              <a:rPr lang="he-IL" dirty="0"/>
              <a:t> ב-</a:t>
            </a:r>
            <a:r>
              <a:rPr lang="en-US" dirty="0"/>
              <a:t>props </a:t>
            </a:r>
            <a:r>
              <a:rPr lang="he-IL" dirty="0"/>
              <a:t> שלה ולא תדע אם הוא בא מה-</a:t>
            </a:r>
            <a:r>
              <a:rPr lang="en-US" dirty="0"/>
              <a:t>state </a:t>
            </a:r>
            <a:r>
              <a:rPr lang="he-IL" dirty="0"/>
              <a:t> של </a:t>
            </a:r>
            <a:r>
              <a:rPr lang="en-US" dirty="0"/>
              <a:t>Clock </a:t>
            </a:r>
            <a:r>
              <a:rPr lang="he-IL" dirty="0"/>
              <a:t> מה-</a:t>
            </a:r>
            <a:r>
              <a:rPr lang="en-US" dirty="0"/>
              <a:t>props </a:t>
            </a:r>
            <a:r>
              <a:rPr lang="he-IL" dirty="0"/>
              <a:t> של </a:t>
            </a:r>
            <a:r>
              <a:rPr lang="en-US" dirty="0"/>
              <a:t>Clock </a:t>
            </a:r>
            <a:r>
              <a:rPr lang="he-IL" dirty="0"/>
              <a:t> או שהוקלד ידנית: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71" y="2091559"/>
            <a:ext cx="4772691" cy="743054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311700" y="2953242"/>
            <a:ext cx="8520600" cy="125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None/>
            </a:pPr>
            <a:r>
              <a:rPr lang="he-IL" dirty="0"/>
              <a:t>זה נקרא זרימת הנתונים “</a:t>
            </a:r>
            <a:r>
              <a:rPr lang="en-US" dirty="0"/>
              <a:t>top-down</a:t>
            </a:r>
            <a:r>
              <a:rPr lang="he-IL" dirty="0"/>
              <a:t>” או “חד כיווניות”. כל </a:t>
            </a:r>
            <a:r>
              <a:rPr lang="en-US" dirty="0"/>
              <a:t>state </a:t>
            </a:r>
            <a:r>
              <a:rPr lang="he-IL" dirty="0"/>
              <a:t> הוא תמיד בבעלות </a:t>
            </a:r>
            <a:r>
              <a:rPr lang="he-IL" dirty="0" err="1"/>
              <a:t>קומפוננטה</a:t>
            </a:r>
            <a:r>
              <a:rPr lang="he-IL" dirty="0"/>
              <a:t> מסוימת, וכל נתון או ממשק משתמש הנגזר מה-</a:t>
            </a:r>
            <a:r>
              <a:rPr lang="en-US" dirty="0"/>
              <a:t>state </a:t>
            </a:r>
            <a:r>
              <a:rPr lang="he-IL" dirty="0"/>
              <a:t> הזה יוכלו להשפיע רק על 			</a:t>
            </a:r>
            <a:r>
              <a:rPr lang="he-IL" dirty="0" err="1"/>
              <a:t>קומפוננטות</a:t>
            </a:r>
            <a:r>
              <a:rPr lang="he-IL" dirty="0"/>
              <a:t> שנמצאות “מתחתיהם” בעץ.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Adding Events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08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x-none" sz="2000" dirty="0"/>
              <a:t>React events are written in camelCase syntax:</a:t>
            </a:r>
            <a:br>
              <a:rPr lang="en-US" sz="2000" dirty="0"/>
            </a:br>
            <a:r>
              <a:rPr lang="x-none" sz="2000" dirty="0">
                <a:solidFill>
                  <a:schemeClr val="accent4"/>
                </a:solidFill>
              </a:rPr>
              <a:t>onClick</a:t>
            </a:r>
            <a:r>
              <a:rPr lang="x-none" sz="2000" dirty="0"/>
              <a:t> instead of </a:t>
            </a:r>
            <a:r>
              <a:rPr lang="x-none" sz="2000" dirty="0">
                <a:solidFill>
                  <a:schemeClr val="accent4"/>
                </a:solidFill>
              </a:rPr>
              <a:t>onclick</a:t>
            </a:r>
            <a:r>
              <a:rPr lang="x-none" sz="2000" dirty="0"/>
              <a:t>.</a:t>
            </a:r>
            <a:endParaRPr sz="2000" dirty="0"/>
          </a:p>
          <a:p>
            <a:pPr marL="285750" indent="-285750">
              <a:spcBef>
                <a:spcPts val="1600"/>
              </a:spcBef>
            </a:pPr>
            <a:r>
              <a:rPr lang="x-none" sz="2000" dirty="0"/>
              <a:t>React event handlers are written inside curly braces:</a:t>
            </a:r>
            <a:br>
              <a:rPr lang="en-US" sz="2000" dirty="0"/>
            </a:br>
            <a:r>
              <a:rPr lang="x-none" sz="2000" dirty="0">
                <a:solidFill>
                  <a:schemeClr val="accent4"/>
                </a:solidFill>
              </a:rPr>
              <a:t>onClick={save} </a:t>
            </a:r>
            <a:r>
              <a:rPr lang="x-none" sz="2000" dirty="0"/>
              <a:t> instead of </a:t>
            </a:r>
            <a:r>
              <a:rPr lang="x-none" sz="2000" dirty="0">
                <a:solidFill>
                  <a:schemeClr val="accent4"/>
                </a:solidFill>
              </a:rPr>
              <a:t>onClick="save()"</a:t>
            </a:r>
            <a:r>
              <a:rPr lang="x-none" sz="2000" dirty="0"/>
              <a:t>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26" name="Google Shape;4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0" y="3851649"/>
            <a:ext cx="4076150" cy="4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70" y="3253254"/>
            <a:ext cx="4407886" cy="4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813740" y="3348038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כפתור של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7456" y="3896045"/>
            <a:ext cx="18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כפתור של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lang="en-US" sz="1800" dirty="0">
              <a:solidFill>
                <a:schemeClr val="accent5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273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</a:t>
            </a:r>
            <a:r>
              <a:rPr lang="en-US" dirty="0"/>
              <a:t>  </a:t>
            </a:r>
            <a:r>
              <a:rPr lang="he-IL" dirty="0"/>
              <a:t>כמו שמקובל ברב השפות היא מילה שמורה שכוונתה ל </a:t>
            </a:r>
            <a:r>
              <a:rPr lang="en-US" dirty="0"/>
              <a:t>context </a:t>
            </a:r>
            <a:r>
              <a:rPr lang="he-IL" dirty="0"/>
              <a:t> (ההקשר) </a:t>
            </a:r>
            <a:br>
              <a:rPr lang="en-US" dirty="0"/>
            </a:br>
            <a:r>
              <a:rPr lang="he-IL" dirty="0"/>
              <a:t>בו רץ  הקוד.</a:t>
            </a:r>
          </a:p>
          <a:p>
            <a:pPr algn="r" rtl="1"/>
            <a:r>
              <a:rPr lang="he-IL" dirty="0"/>
              <a:t>ב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global scope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ה </a:t>
            </a:r>
            <a:r>
              <a:rPr lang="en-US" dirty="0"/>
              <a:t>this</a:t>
            </a:r>
            <a:r>
              <a:rPr lang="he-IL" dirty="0"/>
              <a:t> הוא ה </a:t>
            </a:r>
            <a:r>
              <a:rPr lang="en-US" dirty="0"/>
              <a:t>window</a:t>
            </a:r>
            <a:r>
              <a:rPr lang="he-IL" dirty="0"/>
              <a:t>.</a:t>
            </a:r>
            <a:endParaRPr lang="en-US" dirty="0"/>
          </a:p>
          <a:p>
            <a:pPr algn="r" rtl="1"/>
            <a:r>
              <a:rPr lang="he-IL" dirty="0"/>
              <a:t>גם בתוך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פונקציה</a:t>
            </a:r>
            <a:r>
              <a:rPr lang="he-IL" dirty="0"/>
              <a:t> הכתובה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global scope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/>
              <a:t>ה</a:t>
            </a:r>
            <a:r>
              <a:rPr lang="en-US" dirty="0"/>
              <a:t>this </a:t>
            </a:r>
            <a:r>
              <a:rPr lang="he-IL" dirty="0"/>
              <a:t> משויך עדיין ל </a:t>
            </a:r>
            <a:r>
              <a:rPr lang="en-US" dirty="0"/>
              <a:t>global scope </a:t>
            </a:r>
            <a:r>
              <a:rPr lang="he-IL" dirty="0"/>
              <a:t> שהוא ה </a:t>
            </a:r>
            <a:r>
              <a:rPr lang="en-US" dirty="0"/>
              <a:t>window</a:t>
            </a:r>
            <a:r>
              <a:rPr lang="he-IL" dirty="0"/>
              <a:t>.</a:t>
            </a:r>
          </a:p>
          <a:p>
            <a:pPr lvl="0" algn="r" rtl="1"/>
            <a:r>
              <a:rPr lang="he-IL" dirty="0"/>
              <a:t>בתוך פונקציה של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אובייקט</a:t>
            </a:r>
            <a:r>
              <a:rPr lang="he-IL" dirty="0"/>
              <a:t> ה </a:t>
            </a:r>
            <a:r>
              <a:rPr lang="en-US" dirty="0"/>
              <a:t>this</a:t>
            </a:r>
            <a:r>
              <a:rPr lang="he-IL" dirty="0"/>
              <a:t> משויך לאובייקט.</a:t>
            </a:r>
          </a:p>
          <a:p>
            <a:pPr lvl="0" algn="r" rtl="1"/>
            <a:r>
              <a:rPr lang="he-IL" dirty="0"/>
              <a:t>בתוך פונקציה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הכתובה מחוץ </a:t>
            </a:r>
            <a:r>
              <a:rPr lang="he-IL" dirty="0"/>
              <a:t>לאובייקט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ונקראת מתוך </a:t>
            </a:r>
            <a:r>
              <a:rPr lang="he-IL" dirty="0"/>
              <a:t>האובייקט ה </a:t>
            </a:r>
            <a:r>
              <a:rPr lang="en-US" dirty="0"/>
              <a:t>this </a:t>
            </a:r>
            <a:r>
              <a:rPr lang="he-IL" dirty="0"/>
              <a:t> מאבד את הקשר לאובייקט</a:t>
            </a:r>
            <a:endParaRPr lang="en-US" dirty="0"/>
          </a:p>
          <a:p>
            <a:pPr marL="114300" indent="0" algn="r" rtl="1">
              <a:buNone/>
            </a:pPr>
            <a:br>
              <a:rPr lang="he-I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99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809132"/>
          </a:xfrm>
        </p:spPr>
        <p:txBody>
          <a:bodyPr/>
          <a:lstStyle/>
          <a:p>
            <a:pPr marL="114300" lvl="0" indent="0" algn="r" rtl="1">
              <a:buNone/>
            </a:pPr>
            <a:r>
              <a:rPr lang="he-IL" dirty="0"/>
              <a:t>הפונקציה</a:t>
            </a:r>
            <a:r>
              <a:rPr lang="en-US" dirty="0"/>
              <a:t>bind() </a:t>
            </a:r>
            <a:r>
              <a:rPr lang="he-IL" dirty="0"/>
              <a:t> יוצרת פונקציה חדשה שכאשר היא נקראת, ה </a:t>
            </a:r>
            <a:r>
              <a:rPr lang="en-US" dirty="0"/>
              <a:t>this</a:t>
            </a:r>
            <a:r>
              <a:rPr lang="he-IL" dirty="0"/>
              <a:t> שבתוכה מתייחס לאובייקט שהיא קבלה כפרמטר.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31" y="2251082"/>
            <a:ext cx="390579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7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 Functions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1700" y="1017800"/>
            <a:ext cx="8520600" cy="80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 algn="r" rtl="1">
              <a:buFont typeface="Roboto"/>
              <a:buNone/>
            </a:pPr>
            <a:r>
              <a:rPr lang="he-IL" dirty="0"/>
              <a:t>נתן לשלוח לפונקציה </a:t>
            </a:r>
            <a:r>
              <a:rPr lang="en-US" dirty="0"/>
              <a:t>bind</a:t>
            </a:r>
            <a:r>
              <a:rPr lang="he-IL" dirty="0"/>
              <a:t> פרמטרים נוספים, הם ישלחו כפרמטרים לפונקציה החדשה בעת שתרוץ.</a:t>
            </a:r>
          </a:p>
          <a:p>
            <a:pPr marL="114300" indent="0">
              <a:buFont typeface="Roboto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7" y="1826932"/>
            <a:ext cx="603016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83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in class component</a:t>
            </a:r>
            <a:endParaRPr dirty="0"/>
          </a:p>
        </p:txBody>
      </p:sp>
      <p:sp>
        <p:nvSpPr>
          <p:cNvPr id="440" name="Google Shape;440;p66"/>
          <p:cNvSpPr txBox="1">
            <a:spLocks noGrp="1"/>
          </p:cNvSpPr>
          <p:nvPr>
            <p:ph type="body" idx="1"/>
          </p:nvPr>
        </p:nvSpPr>
        <p:spPr>
          <a:xfrm>
            <a:off x="4792716" y="1229875"/>
            <a:ext cx="4039583" cy="2028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/>
              <a:t>מתודות מחלקה אינן</a:t>
            </a:r>
            <a:r>
              <a:rPr lang="en-US" dirty="0"/>
              <a:t>bound </a:t>
            </a:r>
            <a:r>
              <a:rPr lang="he-IL" dirty="0"/>
              <a:t> כברירת מחדל.</a:t>
            </a:r>
            <a:br>
              <a:rPr lang="en-US" dirty="0"/>
            </a:br>
            <a:r>
              <a:rPr lang="he-IL" dirty="0"/>
              <a:t>כדי שכאשר </a:t>
            </a:r>
            <a:r>
              <a:rPr lang="en-US" dirty="0" err="1"/>
              <a:t>handleClick</a:t>
            </a:r>
            <a:r>
              <a:rPr lang="he-IL" dirty="0"/>
              <a:t> יקרא למעשה</a:t>
            </a:r>
            <a:br>
              <a:rPr lang="en-US" dirty="0"/>
            </a:br>
            <a:r>
              <a:rPr lang="he-IL" dirty="0"/>
              <a:t>ה </a:t>
            </a:r>
            <a:r>
              <a:rPr lang="en-US" dirty="0"/>
              <a:t>this</a:t>
            </a:r>
            <a:r>
              <a:rPr lang="he-IL" dirty="0"/>
              <a:t> יהיה משויך למופע של ה </a:t>
            </a:r>
            <a:r>
              <a:rPr lang="en-US" dirty="0"/>
              <a:t>component</a:t>
            </a:r>
            <a:br>
              <a:rPr lang="en-US" dirty="0"/>
            </a:br>
            <a:r>
              <a:rPr lang="he-IL" dirty="0"/>
              <a:t>יש לבצע </a:t>
            </a:r>
            <a:r>
              <a:rPr lang="en-US" dirty="0"/>
              <a:t>bind</a:t>
            </a:r>
            <a:r>
              <a:rPr lang="he-IL" dirty="0"/>
              <a:t> למתודה.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r="8444" b="12260"/>
          <a:stretch/>
        </p:blipFill>
        <p:spPr>
          <a:xfrm>
            <a:off x="311699" y="1229874"/>
            <a:ext cx="4586121" cy="36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2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Arrow Function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767091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מכיוון שאחד היתרונות של </a:t>
            </a:r>
            <a:r>
              <a:rPr lang="en-US" dirty="0"/>
              <a:t>arrow function</a:t>
            </a:r>
            <a:r>
              <a:rPr lang="he-IL" dirty="0"/>
              <a:t> זה לשמור על ה </a:t>
            </a:r>
            <a:r>
              <a:rPr lang="en-US" dirty="0"/>
              <a:t>this </a:t>
            </a:r>
            <a:r>
              <a:rPr lang="he-IL" dirty="0"/>
              <a:t> המקורי, ניתן להשתמש בהן לצורך זה גם בקריאה לפונקציה של המחלקה מתוך </a:t>
            </a:r>
            <a:r>
              <a:rPr lang="en-US" dirty="0"/>
              <a:t>event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4167" y="1996966"/>
            <a:ext cx="507746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5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Function Class Member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777601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פתרון נוסף הוא שהפונקציה שתופעל בעת אירוע תוגדר כשדה ב </a:t>
            </a:r>
            <a:r>
              <a:rPr lang="en-US" dirty="0"/>
              <a:t>class </a:t>
            </a:r>
            <a:r>
              <a:rPr lang="he-IL" dirty="0"/>
              <a:t> שהוא בעצם </a:t>
            </a:r>
            <a:r>
              <a:rPr lang="en-US" dirty="0"/>
              <a:t>arrow function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1786" y="1788237"/>
            <a:ext cx="509651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6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/>
              <a:t>פקודות נפוצות</a:t>
            </a:r>
            <a:br>
              <a:rPr lang="he-IL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init</a:t>
            </a:r>
            <a:r>
              <a:rPr lang="he-IL" dirty="0">
                <a:solidFill>
                  <a:srgbClr val="00B0F0"/>
                </a:solidFill>
              </a:rPr>
              <a:t> </a:t>
            </a:r>
            <a:r>
              <a:rPr lang="he-IL" dirty="0"/>
              <a:t>	</a:t>
            </a:r>
            <a:r>
              <a:rPr lang="en-US" dirty="0"/>
              <a:t> </a:t>
            </a:r>
            <a:r>
              <a:rPr lang="he-IL" dirty="0"/>
              <a:t>		יצירת קובץ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he-IL" dirty="0"/>
              <a:t> בפרויקט חדש.</a:t>
            </a:r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install [package name]</a:t>
            </a:r>
            <a:r>
              <a:rPr lang="he-IL" dirty="0"/>
              <a:t> 	התקנה של ספרייה</a:t>
            </a:r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install package –save</a:t>
            </a:r>
            <a:r>
              <a:rPr lang="he-IL" dirty="0"/>
              <a:t> 	התקנה של ספריה ותיעוד של השימוש בקובץ 					</a:t>
            </a:r>
            <a:r>
              <a:rPr lang="en-US" dirty="0" err="1"/>
              <a:t>package.json</a:t>
            </a:r>
            <a:endParaRPr lang="en-US" dirty="0"/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install package --save-dev</a:t>
            </a:r>
            <a:r>
              <a:rPr lang="he-I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e-IL" dirty="0"/>
              <a:t>התקנה של ספריה ותיעוד של השימוש בקובץ 					</a:t>
            </a:r>
            <a:r>
              <a:rPr lang="en-US" dirty="0" err="1"/>
              <a:t>package.json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תחת  </a:t>
            </a:r>
            <a:r>
              <a:rPr lang="en-US" dirty="0" err="1"/>
              <a:t>devDependencies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15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Passing Arguments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כדי להעביר פרמטרים ל </a:t>
            </a:r>
            <a:r>
              <a:rPr lang="x-none" dirty="0"/>
              <a:t> </a:t>
            </a:r>
            <a:r>
              <a:rPr lang="x-none" dirty="0">
                <a:solidFill>
                  <a:schemeClr val="accent5">
                    <a:lumMod val="75000"/>
                  </a:schemeClr>
                </a:solidFill>
              </a:rPr>
              <a:t>event handler</a:t>
            </a:r>
            <a:r>
              <a:rPr lang="he-IL" dirty="0"/>
              <a:t>יש שתי אפשרויות:</a:t>
            </a:r>
          </a:p>
          <a:p>
            <a:pPr marL="342900" algn="r" rtl="1">
              <a:buFont typeface="+mj-lt"/>
              <a:buAutoNum type="arabicPeriod"/>
            </a:pPr>
            <a:r>
              <a:rPr lang="he-IL" dirty="0"/>
              <a:t>ליצור פונקציה אנונימית שהיא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arrow function</a:t>
            </a:r>
            <a:r>
              <a:rPr lang="he-IL" dirty="0"/>
              <a:t>, הפונקציה תפעיל את ה </a:t>
            </a:r>
            <a:r>
              <a:rPr lang="x-none" dirty="0"/>
              <a:t>event handler</a:t>
            </a:r>
            <a:r>
              <a:rPr lang="he-IL" dirty="0"/>
              <a:t> עם הפרמטר הרצוי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63" name="Google Shape;46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0" y="2255575"/>
            <a:ext cx="6033650" cy="256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863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Passing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91423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2. לקרוא לפונקציה </a:t>
            </a:r>
            <a:r>
              <a:rPr lang="en-US" dirty="0"/>
              <a:t>bind </a:t>
            </a:r>
            <a:r>
              <a:rPr lang="he-IL" dirty="0"/>
              <a:t> של ה</a:t>
            </a:r>
            <a:r>
              <a:rPr lang="en-US" dirty="0"/>
              <a:t>event handler  </a:t>
            </a:r>
            <a:r>
              <a:rPr lang="he-IL" dirty="0"/>
              <a:t> ולקשר אותו ל</a:t>
            </a:r>
            <a:r>
              <a:rPr lang="en-US" dirty="0"/>
              <a:t>this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en-US" dirty="0"/>
              <a:t> </a:t>
            </a:r>
            <a:r>
              <a:rPr lang="he-IL" dirty="0"/>
              <a:t>הפרמטר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השני</a:t>
            </a:r>
            <a:r>
              <a:rPr lang="he-IL" dirty="0"/>
              <a:t> והלאה ישלח כפרמטר לפונקציה של ה </a:t>
            </a:r>
            <a:r>
              <a:rPr lang="en-US" dirty="0"/>
              <a:t>event handler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469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272" y="2039143"/>
            <a:ext cx="7023450" cy="268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783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Passing Arguments</a:t>
            </a:r>
            <a:endParaRPr lang="en-US" dirty="0"/>
          </a:p>
        </p:txBody>
      </p:sp>
      <p:sp>
        <p:nvSpPr>
          <p:cNvPr id="5" name="Google Shape;470;p71"/>
          <p:cNvSpPr txBox="1">
            <a:spLocks/>
          </p:cNvSpPr>
          <p:nvPr/>
        </p:nvSpPr>
        <p:spPr>
          <a:xfrm>
            <a:off x="311700" y="1276011"/>
            <a:ext cx="8520600" cy="266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 rtl="1">
              <a:spcAft>
                <a:spcPts val="1600"/>
              </a:spcAft>
              <a:buNone/>
            </a:pPr>
            <a:r>
              <a:rPr lang="he-IL" dirty="0"/>
              <a:t>לתשומת לב:</a:t>
            </a:r>
          </a:p>
          <a:p>
            <a:pPr marL="0" indent="0" algn="r" rtl="1">
              <a:spcAft>
                <a:spcPts val="1600"/>
              </a:spcAft>
              <a:buNone/>
            </a:pPr>
            <a:r>
              <a:rPr lang="he-IL" dirty="0"/>
              <a:t>הפונקציה</a:t>
            </a:r>
            <a:r>
              <a:rPr lang="en-US" dirty="0"/>
              <a:t>bind </a:t>
            </a:r>
            <a:r>
              <a:rPr lang="he-IL" dirty="0"/>
              <a:t> כאמור, מחזירה פונקציה חדשה שאותה יפעיל ה </a:t>
            </a:r>
            <a:r>
              <a:rPr lang="en-US" dirty="0"/>
              <a:t>event handler</a:t>
            </a:r>
            <a:r>
              <a:rPr lang="he-IL" dirty="0"/>
              <a:t> בכל פעם שיפעל. </a:t>
            </a:r>
          </a:p>
          <a:p>
            <a:pPr marL="0" indent="0" algn="r" rtl="1">
              <a:spcAft>
                <a:spcPts val="1600"/>
              </a:spcAft>
              <a:buNone/>
            </a:pPr>
            <a:r>
              <a:rPr lang="he-IL" dirty="0"/>
              <a:t>אם לא נקרא לפונקציה </a:t>
            </a:r>
            <a:r>
              <a:rPr lang="en-US" dirty="0"/>
              <a:t>bind</a:t>
            </a:r>
            <a:r>
              <a:rPr lang="he-IL" dirty="0"/>
              <a:t> אלא נכתוב</a:t>
            </a:r>
            <a:br>
              <a:rPr lang="en-US" dirty="0"/>
            </a:br>
            <a:r>
              <a:rPr lang="x-none" dirty="0">
                <a:solidFill>
                  <a:schemeClr val="accent4"/>
                </a:solidFill>
              </a:rPr>
              <a:t>this.save(this, "John")</a:t>
            </a:r>
            <a:r>
              <a:rPr lang="x-none" dirty="0"/>
              <a:t> </a:t>
            </a:r>
            <a:r>
              <a:rPr lang="he-IL" dirty="0"/>
              <a:t> במקום </a:t>
            </a:r>
            <a:r>
              <a:rPr lang="x-none" dirty="0">
                <a:solidFill>
                  <a:schemeClr val="accent4"/>
                </a:solidFill>
              </a:rPr>
              <a:t>this.save.bind(this, "John")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he-IL" dirty="0"/>
              <a:t>הפונקציה </a:t>
            </a:r>
            <a:r>
              <a:rPr lang="en-US" dirty="0"/>
              <a:t>save</a:t>
            </a:r>
            <a:r>
              <a:rPr lang="he-IL" dirty="0"/>
              <a:t> תרוץ מיד (כאשר נוצר האלמנט ב </a:t>
            </a:r>
            <a:r>
              <a:rPr lang="en-US" dirty="0"/>
              <a:t>JSX</a:t>
            </a:r>
            <a:r>
              <a:rPr lang="he-IL" dirty="0"/>
              <a:t>) במקום לחכות ללחיצה על הכפתור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99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React Event Object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7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002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</a:t>
            </a:r>
            <a:r>
              <a:rPr lang="he-IL" dirty="0"/>
              <a:t> מעבירה לכל </a:t>
            </a:r>
            <a:r>
              <a:rPr lang="en-US" dirty="0"/>
              <a:t>event handler</a:t>
            </a:r>
            <a:r>
              <a:rPr lang="he-IL" dirty="0"/>
              <a:t> את הארגומנט </a:t>
            </a:r>
            <a:r>
              <a:rPr lang="en-US" dirty="0"/>
              <a:t>e</a:t>
            </a:r>
            <a:r>
              <a:rPr lang="he-IL" dirty="0"/>
              <a:t> שמייצג את האירוע שקרה.</a:t>
            </a:r>
            <a:endParaRPr dirty="0"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he-IL" dirty="0"/>
              <a:t>כאשר משתמשים ב </a:t>
            </a:r>
            <a:r>
              <a:rPr lang="x-none" dirty="0"/>
              <a:t>arrow function </a:t>
            </a:r>
            <a:r>
              <a:rPr lang="he-IL" dirty="0"/>
              <a:t> אנחנו צריכים לשלוח את הפרמטר </a:t>
            </a:r>
            <a:r>
              <a:rPr lang="x-none" dirty="0"/>
              <a:t> event </a:t>
            </a:r>
            <a:r>
              <a:rPr lang="he-IL" dirty="0"/>
              <a:t>ידנית</a:t>
            </a:r>
            <a:r>
              <a:rPr lang="x-none" dirty="0"/>
              <a:t>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77" name="Google Shape;477;p72"/>
          <p:cNvPicPr preferRelativeResize="0"/>
          <p:nvPr/>
        </p:nvPicPr>
        <p:blipFill rotWithShape="1">
          <a:blip r:embed="rId3">
            <a:alphaModFix/>
          </a:blip>
          <a:srcRect b="5447"/>
          <a:stretch/>
        </p:blipFill>
        <p:spPr>
          <a:xfrm>
            <a:off x="311700" y="2232350"/>
            <a:ext cx="5209725" cy="2581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465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Lifecycle of Components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/>
              <a:t>לכל </a:t>
            </a:r>
            <a:r>
              <a:rPr lang="en-US" dirty="0"/>
              <a:t>component</a:t>
            </a:r>
            <a:r>
              <a:rPr lang="he-IL" dirty="0"/>
              <a:t> ב-</a:t>
            </a:r>
            <a:r>
              <a:rPr lang="en-US" dirty="0"/>
              <a:t>React</a:t>
            </a:r>
            <a:r>
              <a:rPr lang="he-IL" dirty="0"/>
              <a:t> יש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x-none" dirty="0">
                <a:solidFill>
                  <a:schemeClr val="accent5">
                    <a:lumMod val="75000"/>
                  </a:schemeClr>
                </a:solidFill>
              </a:rPr>
              <a:t>ifecycle</a:t>
            </a:r>
            <a:r>
              <a:rPr lang="he-IL" dirty="0"/>
              <a:t> (מחזור חיים) שניתן </a:t>
            </a:r>
            <a:r>
              <a:rPr lang="he-IL" dirty="0" err="1"/>
              <a:t>לנטר</a:t>
            </a:r>
            <a:r>
              <a:rPr lang="he-IL" dirty="0"/>
              <a:t> ולתפעל אותו במהלך שלושת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השלבים</a:t>
            </a:r>
            <a:r>
              <a:rPr lang="he-IL" dirty="0"/>
              <a:t> העיקריים שלו.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השלבים הם: </a:t>
            </a:r>
            <a:r>
              <a:rPr lang="x-none" b="1" dirty="0">
                <a:solidFill>
                  <a:schemeClr val="accent5">
                    <a:lumMod val="75000"/>
                  </a:schemeClr>
                </a:solidFill>
              </a:rPr>
              <a:t>Mounting </a:t>
            </a:r>
            <a:r>
              <a:rPr lang="he-I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e-IL" dirty="0">
                <a:solidFill>
                  <a:schemeClr val="bg2"/>
                </a:solidFill>
              </a:rPr>
              <a:t>,</a:t>
            </a:r>
            <a:r>
              <a:rPr lang="he-I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x-none" b="1" dirty="0">
                <a:solidFill>
                  <a:schemeClr val="accent5">
                    <a:lumMod val="75000"/>
                  </a:schemeClr>
                </a:solidFill>
              </a:rPr>
              <a:t>Updating</a:t>
            </a:r>
            <a:r>
              <a:rPr lang="x-none" dirty="0"/>
              <a:t> </a:t>
            </a:r>
            <a:r>
              <a:rPr lang="he-IL" dirty="0"/>
              <a:t> ו- </a:t>
            </a:r>
            <a:r>
              <a:rPr lang="x-none" dirty="0"/>
              <a:t> </a:t>
            </a:r>
            <a:r>
              <a:rPr lang="x-none" b="1" dirty="0">
                <a:solidFill>
                  <a:schemeClr val="accent5">
                    <a:lumMod val="75000"/>
                  </a:schemeClr>
                </a:solidFill>
              </a:rPr>
              <a:t>Unmounting</a:t>
            </a:r>
            <a:r>
              <a:rPr lang="he-IL" b="1" dirty="0"/>
              <a:t>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x-none" dirty="0"/>
              <a:t>Mounting - putting elements into the DOM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dirty="0"/>
              <a:t>Updating</a:t>
            </a:r>
            <a:r>
              <a:rPr lang="he-IL" dirty="0"/>
              <a:t> </a:t>
            </a:r>
            <a:r>
              <a:rPr lang="x-none" dirty="0"/>
              <a:t>- when a component is updated</a:t>
            </a:r>
            <a:r>
              <a:rPr lang="en-US" dirty="0"/>
              <a:t> (re-render)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dirty="0"/>
              <a:t>Unmounting -  when a component is removed from the DOM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Mounting</a:t>
            </a:r>
            <a:endParaRPr dirty="0"/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311700" y="1163375"/>
            <a:ext cx="8520600" cy="3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x-none" dirty="0">
                <a:solidFill>
                  <a:schemeClr val="accent5">
                    <a:lumMod val="75000"/>
                  </a:schemeClr>
                </a:solidFill>
              </a:rPr>
              <a:t>Mounting</a:t>
            </a:r>
            <a:r>
              <a:rPr lang="he-IL" dirty="0"/>
              <a:t> הכוונה כאשר מופע של </a:t>
            </a:r>
            <a:r>
              <a:rPr lang="en-US" dirty="0"/>
              <a:t>component</a:t>
            </a:r>
            <a:r>
              <a:rPr lang="he-IL" dirty="0"/>
              <a:t>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נוצר</a:t>
            </a:r>
            <a:r>
              <a:rPr lang="he-IL" dirty="0"/>
              <a:t> וה-  </a:t>
            </a:r>
            <a:r>
              <a:rPr lang="x-none" dirty="0"/>
              <a:t> elements</a:t>
            </a:r>
            <a:r>
              <a:rPr lang="he-IL" dirty="0"/>
              <a:t> מוכנסים אל ה </a:t>
            </a:r>
            <a:r>
              <a:rPr lang="x-none" dirty="0"/>
              <a:t>DOM</a:t>
            </a:r>
            <a:r>
              <a:rPr lang="he-IL" dirty="0"/>
              <a:t>.</a:t>
            </a:r>
            <a:endParaRPr dirty="0"/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he-IL" dirty="0"/>
              <a:t>בזמן זה </a:t>
            </a:r>
            <a:r>
              <a:rPr lang="en-US" dirty="0"/>
              <a:t>React</a:t>
            </a:r>
            <a:r>
              <a:rPr lang="he-IL" dirty="0"/>
              <a:t> קוראת למתודות הבאות ע"פ הסדר להלן: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x-none" dirty="0"/>
              <a:t>constructor()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dirty="0"/>
              <a:t>render()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x-none" dirty="0"/>
              <a:t>componentDidMount()</a:t>
            </a:r>
            <a:endParaRPr dirty="0"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he-IL" dirty="0"/>
              <a:t>		תמיד יש ליצור פונקציית </a:t>
            </a:r>
            <a:r>
              <a:rPr lang="x-none" dirty="0">
                <a:solidFill>
                  <a:schemeClr val="accent5">
                    <a:lumMod val="75000"/>
                  </a:schemeClr>
                </a:solidFill>
              </a:rPr>
              <a:t>render()</a:t>
            </a:r>
            <a:r>
              <a:rPr lang="he-IL" dirty="0"/>
              <a:t> והיא תמיד תקרא!</a:t>
            </a:r>
            <a:br>
              <a:rPr lang="en-US" dirty="0"/>
            </a:br>
            <a:r>
              <a:rPr lang="he-IL" dirty="0"/>
              <a:t>		שאר הפונקציות הם אופציונליות ויקראו במידה והוגדרו.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Mounting - </a:t>
            </a:r>
            <a:r>
              <a:rPr lang="x-none" dirty="0"/>
              <a:t>Constructor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08725" y="1050850"/>
            <a:ext cx="8520600" cy="27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r" rtl="1"/>
            <a:r>
              <a:rPr lang="he-IL" dirty="0"/>
              <a:t>פונקציית ה </a:t>
            </a:r>
            <a:r>
              <a:rPr lang="x-none" dirty="0"/>
              <a:t>constructor</a:t>
            </a:r>
            <a:r>
              <a:rPr lang="he-IL" dirty="0"/>
              <a:t> נקראת ראשונה (במידה וקיימת) בזמן אתחול </a:t>
            </a:r>
            <a:r>
              <a:rPr lang="en-US" dirty="0"/>
              <a:t>component</a:t>
            </a:r>
            <a:r>
              <a:rPr lang="he-IL" dirty="0"/>
              <a:t>.</a:t>
            </a:r>
          </a:p>
          <a:p>
            <a:pPr marL="285750" indent="-285750" algn="r" rtl="1"/>
            <a:r>
              <a:rPr lang="he-IL" dirty="0"/>
              <a:t>ה </a:t>
            </a:r>
            <a:r>
              <a:rPr lang="x-none" dirty="0"/>
              <a:t>constructor</a:t>
            </a:r>
            <a:r>
              <a:rPr lang="he-IL" dirty="0"/>
              <a:t> משמש לאתחול ה </a:t>
            </a:r>
            <a:r>
              <a:rPr lang="en-US" dirty="0"/>
              <a:t>state</a:t>
            </a:r>
            <a:r>
              <a:rPr lang="he-IL" dirty="0"/>
              <a:t> וליצירת </a:t>
            </a:r>
            <a:r>
              <a:rPr lang="en-US" dirty="0"/>
              <a:t>binding</a:t>
            </a:r>
            <a:r>
              <a:rPr lang="he-IL" dirty="0"/>
              <a:t> עבור מתודות.</a:t>
            </a:r>
          </a:p>
          <a:p>
            <a:pPr marL="285750" indent="-285750" algn="r" rtl="1"/>
            <a:r>
              <a:rPr lang="he-IL" dirty="0"/>
              <a:t>ב </a:t>
            </a:r>
            <a:r>
              <a:rPr lang="en-US" dirty="0"/>
              <a:t>JS</a:t>
            </a:r>
            <a:r>
              <a:rPr lang="he-IL" dirty="0"/>
              <a:t> מחלקות יורשות בעלות פונקציית </a:t>
            </a:r>
            <a:r>
              <a:rPr lang="en-US" dirty="0"/>
              <a:t>constructor </a:t>
            </a:r>
            <a:r>
              <a:rPr lang="he-IL" dirty="0"/>
              <a:t> חייבות לקרוא ל </a:t>
            </a:r>
            <a:r>
              <a:rPr lang="en-US" dirty="0"/>
              <a:t>constructor </a:t>
            </a:r>
            <a:r>
              <a:rPr lang="he-IL" dirty="0"/>
              <a:t> של מחלקת האב.</a:t>
            </a:r>
            <a:br>
              <a:rPr lang="en-US" dirty="0"/>
            </a:br>
            <a:r>
              <a:rPr lang="he-IL" dirty="0"/>
              <a:t>לכן </a:t>
            </a:r>
            <a:r>
              <a:rPr lang="en-US" dirty="0"/>
              <a:t>constructor </a:t>
            </a:r>
            <a:r>
              <a:rPr lang="he-IL" dirty="0"/>
              <a:t> של </a:t>
            </a:r>
            <a:r>
              <a:rPr lang="en-US" dirty="0"/>
              <a:t>component </a:t>
            </a:r>
            <a:r>
              <a:rPr lang="he-IL" dirty="0"/>
              <a:t> תמיד יתחיל עם קריאה ל </a:t>
            </a:r>
            <a:r>
              <a:rPr lang="en-US" dirty="0"/>
              <a:t>constructor</a:t>
            </a:r>
            <a:r>
              <a:rPr lang="he-IL" dirty="0"/>
              <a:t> של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React.Component</a:t>
            </a:r>
            <a:endParaRPr lang="he-IL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 algn="r" rtl="1"/>
            <a:r>
              <a:rPr lang="he-IL" dirty="0"/>
              <a:t>ה </a:t>
            </a:r>
            <a:r>
              <a:rPr lang="en-US" dirty="0"/>
              <a:t>constructor </a:t>
            </a:r>
            <a:r>
              <a:rPr lang="he-IL" dirty="0"/>
              <a:t> מקבל כפרמטר את ה</a:t>
            </a:r>
            <a:r>
              <a:rPr lang="en-US" dirty="0"/>
              <a:t>props </a:t>
            </a:r>
            <a:r>
              <a:rPr lang="he-IL" dirty="0"/>
              <a:t>.</a:t>
            </a:r>
            <a:endParaRPr lang="en-US" dirty="0"/>
          </a:p>
          <a:p>
            <a:pPr marL="285750" indent="-285750" algn="r" rtl="1"/>
            <a:r>
              <a:rPr lang="he-IL" dirty="0"/>
              <a:t>יש לשלוח את ה</a:t>
            </a:r>
            <a:r>
              <a:rPr lang="en-US" dirty="0"/>
              <a:t>props </a:t>
            </a:r>
            <a:r>
              <a:rPr lang="he-IL" dirty="0"/>
              <a:t> גם אל ה </a:t>
            </a:r>
            <a:r>
              <a:rPr lang="en-US" dirty="0"/>
              <a:t>constructor </a:t>
            </a:r>
            <a:r>
              <a:rPr lang="he-IL" dirty="0"/>
              <a:t> של מחלקת האב -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super(props)</a:t>
            </a:r>
            <a:r>
              <a:rPr lang="he-IL" dirty="0"/>
              <a:t>.</a:t>
            </a:r>
            <a:endParaRPr lang="en-US" dirty="0"/>
          </a:p>
          <a:p>
            <a:pPr marL="0" lvl="0" indent="0" algn="r" rtl="1"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15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Mounting - </a:t>
            </a:r>
            <a:r>
              <a:rPr lang="x-none" dirty="0"/>
              <a:t>Constructor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5" y="1253925"/>
            <a:ext cx="5937025" cy="264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873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Mounting - Render</a:t>
            </a:r>
            <a:endParaRPr dirty="0"/>
          </a:p>
        </p:txBody>
      </p:sp>
      <p:sp>
        <p:nvSpPr>
          <p:cNvPr id="383" name="Google Shape;383;p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חובה ליצור פונקציית </a:t>
            </a:r>
            <a:r>
              <a:rPr lang="x-none" dirty="0"/>
              <a:t> </a:t>
            </a:r>
            <a:r>
              <a:rPr lang="x-none" dirty="0">
                <a:solidFill>
                  <a:schemeClr val="accent4"/>
                </a:solidFill>
              </a:rPr>
              <a:t>render()</a:t>
            </a:r>
            <a:r>
              <a:rPr lang="he-IL" dirty="0"/>
              <a:t>,</a:t>
            </a:r>
            <a:r>
              <a:rPr lang="x-none" dirty="0"/>
              <a:t> </a:t>
            </a:r>
            <a:r>
              <a:rPr lang="he-IL" dirty="0"/>
              <a:t>פונקציה זו גורמת ליצירה בפועל של  </a:t>
            </a:r>
            <a:r>
              <a:rPr lang="x-none" dirty="0"/>
              <a:t> HTML </a:t>
            </a:r>
            <a:r>
              <a:rPr lang="he-IL" dirty="0"/>
              <a:t>על ה </a:t>
            </a:r>
            <a:r>
              <a:rPr lang="x-none" dirty="0"/>
              <a:t>DOM</a:t>
            </a:r>
            <a:r>
              <a:rPr lang="he-IL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75" y="2188975"/>
            <a:ext cx="6189250" cy="2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Mounting -</a:t>
            </a:r>
            <a:r>
              <a:rPr lang="he-IL" b="1" dirty="0"/>
              <a:t> </a:t>
            </a:r>
            <a:r>
              <a:rPr lang="en-US" dirty="0"/>
              <a:t>C</a:t>
            </a:r>
            <a:r>
              <a:rPr lang="x-none" dirty="0"/>
              <a:t>omponentDidMount</a:t>
            </a:r>
            <a:endParaRPr dirty="0"/>
          </a:p>
        </p:txBody>
      </p:sp>
      <p:sp>
        <p:nvSpPr>
          <p:cNvPr id="390" name="Google Shape;390;p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0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>
                <a:solidFill>
                  <a:schemeClr val="bg2"/>
                </a:solidFill>
              </a:rPr>
              <a:t>הפונקציה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componentDidMount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he-IL" dirty="0">
                <a:solidFill>
                  <a:schemeClr val="bg2"/>
                </a:solidFill>
              </a:rPr>
              <a:t> נקראת מיד לאחר שה </a:t>
            </a:r>
            <a:r>
              <a:rPr lang="en-US" dirty="0">
                <a:solidFill>
                  <a:schemeClr val="bg2"/>
                </a:solidFill>
              </a:rPr>
              <a:t>component </a:t>
            </a:r>
            <a:r>
              <a:rPr lang="he-IL" dirty="0">
                <a:solidFill>
                  <a:schemeClr val="bg2"/>
                </a:solidFill>
              </a:rPr>
              <a:t> </a:t>
            </a:r>
            <a:r>
              <a:rPr lang="he-IL" dirty="0" err="1">
                <a:solidFill>
                  <a:schemeClr val="bg2"/>
                </a:solidFill>
              </a:rPr>
              <a:t>התרנדר</a:t>
            </a:r>
            <a:r>
              <a:rPr lang="he-IL" dirty="0">
                <a:solidFill>
                  <a:schemeClr val="bg2"/>
                </a:solidFill>
              </a:rPr>
              <a:t>.</a:t>
            </a:r>
          </a:p>
          <a:p>
            <a:pPr marL="0" lvl="0" indent="0" algn="r" rtl="1">
              <a:buNone/>
            </a:pPr>
            <a:endParaRPr lang="he-IL" dirty="0">
              <a:solidFill>
                <a:schemeClr val="bg2"/>
              </a:solidFill>
            </a:endParaRPr>
          </a:p>
          <a:p>
            <a:pPr marL="0" lvl="0" indent="0" algn="r" rtl="1">
              <a:buNone/>
            </a:pPr>
            <a:r>
              <a:rPr lang="he-IL" dirty="0">
                <a:solidFill>
                  <a:schemeClr val="bg2"/>
                </a:solidFill>
              </a:rPr>
              <a:t>פונקציה זו היא המקום לקוד שצריך לרוץ לאחר שה </a:t>
            </a:r>
            <a:r>
              <a:rPr lang="en-US" dirty="0">
                <a:solidFill>
                  <a:schemeClr val="bg2"/>
                </a:solidFill>
              </a:rPr>
              <a:t>component </a:t>
            </a:r>
            <a:r>
              <a:rPr lang="he-IL" dirty="0">
                <a:solidFill>
                  <a:schemeClr val="bg2"/>
                </a:solidFill>
              </a:rPr>
              <a:t> מופיע בפועל על ה</a:t>
            </a:r>
            <a:r>
              <a:rPr lang="en-US" dirty="0">
                <a:solidFill>
                  <a:schemeClr val="bg2"/>
                </a:solidFill>
              </a:rPr>
              <a:t>DOM </a:t>
            </a:r>
            <a:r>
              <a:rPr lang="he-IL" dirty="0">
                <a:solidFill>
                  <a:schemeClr val="bg2"/>
                </a:solidFill>
              </a:rPr>
              <a:t>.</a:t>
            </a:r>
          </a:p>
          <a:p>
            <a:pPr marL="0" lvl="0" indent="0" algn="r" rtl="1">
              <a:buNone/>
            </a:pPr>
            <a:br>
              <a:rPr lang="en-US" dirty="0">
                <a:solidFill>
                  <a:schemeClr val="bg2"/>
                </a:solidFill>
              </a:rPr>
            </a:br>
            <a:r>
              <a:rPr lang="he-IL" dirty="0">
                <a:solidFill>
                  <a:schemeClr val="bg2"/>
                </a:solidFill>
              </a:rPr>
              <a:t>לדוגמה :</a:t>
            </a:r>
          </a:p>
          <a:p>
            <a:pPr marL="285750" indent="-285750" algn="r" rtl="1"/>
            <a:r>
              <a:rPr lang="he-IL" dirty="0">
                <a:solidFill>
                  <a:schemeClr val="bg2"/>
                </a:solidFill>
              </a:rPr>
              <a:t>טעינת נתונים משירותים.</a:t>
            </a:r>
          </a:p>
          <a:p>
            <a:pPr marL="285750" indent="-285750" algn="r" rtl="1"/>
            <a:r>
              <a:rPr lang="he-IL" dirty="0">
                <a:solidFill>
                  <a:schemeClr val="bg2"/>
                </a:solidFill>
              </a:rPr>
              <a:t>יצירת האזנות של </a:t>
            </a:r>
            <a:r>
              <a:rPr lang="en-US" dirty="0">
                <a:solidFill>
                  <a:schemeClr val="bg2"/>
                </a:solidFill>
              </a:rPr>
              <a:t>subscriptions</a:t>
            </a:r>
            <a:r>
              <a:rPr lang="he-IL" dirty="0">
                <a:solidFill>
                  <a:schemeClr val="bg2"/>
                </a:solidFill>
              </a:rPr>
              <a:t>.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he-IL" dirty="0">
                <a:solidFill>
                  <a:schemeClr val="bg2"/>
                </a:solidFill>
              </a:rPr>
              <a:t>במידה ואכן מגדירים האזנות יש לזכור לבטל אותם בפונקציה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componentWillUnmount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he-IL" dirty="0">
                <a:solidFill>
                  <a:schemeClr val="bg2"/>
                </a:solidFill>
              </a:rPr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55" y="788440"/>
            <a:ext cx="8520600" cy="3339000"/>
          </a:xfrm>
        </p:spPr>
        <p:txBody>
          <a:bodyPr/>
          <a:lstStyle/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uninstall [package name]</a:t>
            </a:r>
            <a:r>
              <a:rPr lang="he-I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he-IL" dirty="0"/>
              <a:t>		הסרה של הספרייה</a:t>
            </a:r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uninstall package –save</a:t>
            </a:r>
            <a:r>
              <a:rPr lang="he-IL" dirty="0"/>
              <a:t>		הסרה של הספרייה והסרת התיעוד ב 						</a:t>
            </a:r>
            <a:r>
              <a:rPr lang="en-US" dirty="0" err="1"/>
              <a:t>package.json</a:t>
            </a:r>
            <a:endParaRPr lang="en-US" dirty="0"/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uninstall package –save-dev</a:t>
            </a:r>
            <a:r>
              <a:rPr lang="en-US" dirty="0"/>
              <a:t> </a:t>
            </a:r>
            <a:r>
              <a:rPr lang="he-IL" dirty="0"/>
              <a:t>	הסרה של הספרייה והתיעוד בקובץ 						</a:t>
            </a:r>
            <a:r>
              <a:rPr lang="en-US" dirty="0" err="1"/>
              <a:t>package.json</a:t>
            </a:r>
            <a:r>
              <a:rPr lang="he-IL" dirty="0"/>
              <a:t> תחת </a:t>
            </a:r>
            <a:r>
              <a:rPr lang="en-US" dirty="0" err="1"/>
              <a:t>devDependencies</a:t>
            </a:r>
            <a:endParaRPr lang="en-US" dirty="0"/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install [package name]@[version]</a:t>
            </a:r>
            <a:r>
              <a:rPr lang="en-US" dirty="0"/>
              <a:t> </a:t>
            </a:r>
            <a:r>
              <a:rPr lang="he-IL" dirty="0"/>
              <a:t>	התקנת גרסה ספציפית של ספרייה.</a:t>
            </a:r>
          </a:p>
          <a:p>
            <a:pPr algn="r" rtl="1"/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update [package name]</a:t>
            </a:r>
            <a:r>
              <a:rPr lang="en-US" dirty="0"/>
              <a:t> </a:t>
            </a:r>
            <a:r>
              <a:rPr lang="he-IL"/>
              <a:t>		עדכון </a:t>
            </a:r>
            <a:r>
              <a:rPr lang="he-IL" dirty="0"/>
              <a:t>של הספרייה לגרסה האחרונה שלה.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4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9"/>
          <p:cNvPicPr preferRelativeResize="0"/>
          <p:nvPr/>
        </p:nvPicPr>
        <p:blipFill rotWithShape="1">
          <a:blip r:embed="rId3">
            <a:alphaModFix/>
          </a:blip>
          <a:srcRect t="5785" b="10858"/>
          <a:stretch/>
        </p:blipFill>
        <p:spPr>
          <a:xfrm>
            <a:off x="0" y="0"/>
            <a:ext cx="4939862" cy="484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x-none" dirty="0"/>
              <a:t>Updating</a:t>
            </a:r>
            <a:endParaRPr dirty="0"/>
          </a:p>
        </p:txBody>
      </p:sp>
      <p:sp>
        <p:nvSpPr>
          <p:cNvPr id="401" name="Google Shape;401;p6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743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sz="1700" dirty="0"/>
              <a:t>השלב הבא ב </a:t>
            </a:r>
            <a:r>
              <a:rPr lang="x-none" sz="1700" dirty="0"/>
              <a:t> lifecycle</a:t>
            </a:r>
            <a:r>
              <a:rPr lang="he-IL" sz="1700" dirty="0"/>
              <a:t> הוא עדכון של </a:t>
            </a:r>
            <a:r>
              <a:rPr lang="x-none" sz="1700" dirty="0"/>
              <a:t> component</a:t>
            </a:r>
            <a:r>
              <a:rPr lang="he-IL" sz="1700" dirty="0"/>
              <a:t> – </a:t>
            </a:r>
            <a:r>
              <a:rPr lang="x-none" sz="1600" dirty="0">
                <a:solidFill>
                  <a:schemeClr val="accent5">
                    <a:lumMod val="75000"/>
                  </a:schemeClr>
                </a:solidFill>
              </a:rPr>
              <a:t>Updating</a:t>
            </a:r>
            <a:r>
              <a:rPr lang="he-IL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sz="17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sz="1700" dirty="0"/>
              <a:t>component</a:t>
            </a:r>
            <a:r>
              <a:rPr lang="he-IL" sz="1700" dirty="0"/>
              <a:t> מתעדכן בכל פעם שיש שינוי ב</a:t>
            </a:r>
            <a:r>
              <a:rPr lang="x-none" sz="1700" dirty="0"/>
              <a:t> </a:t>
            </a:r>
            <a:r>
              <a:rPr lang="x-none" sz="1700" dirty="0">
                <a:solidFill>
                  <a:schemeClr val="accent4"/>
                </a:solidFill>
              </a:rPr>
              <a:t>state</a:t>
            </a:r>
            <a:r>
              <a:rPr lang="x-none" sz="1700" dirty="0"/>
              <a:t> </a:t>
            </a:r>
            <a:r>
              <a:rPr lang="he-IL" sz="1700" dirty="0"/>
              <a:t>או ב</a:t>
            </a:r>
            <a:r>
              <a:rPr lang="x-none" sz="1700" dirty="0"/>
              <a:t> </a:t>
            </a:r>
            <a:r>
              <a:rPr lang="x-none" sz="1700" dirty="0">
                <a:solidFill>
                  <a:schemeClr val="accent4"/>
                </a:solidFill>
              </a:rPr>
              <a:t>props</a:t>
            </a:r>
            <a:r>
              <a:rPr lang="he-IL" sz="1700" dirty="0"/>
              <a:t> שלו.</a:t>
            </a:r>
            <a:endParaRPr sz="1700" dirty="0"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he-IL" sz="1700" dirty="0"/>
              <a:t>ל </a:t>
            </a:r>
            <a:r>
              <a:rPr lang="en-US" sz="1700" dirty="0"/>
              <a:t>react</a:t>
            </a:r>
            <a:r>
              <a:rPr lang="he-IL" sz="1700" dirty="0"/>
              <a:t> יש 5 מתודות שנקראות בזמן עדכון השימושיות יותר מהן:</a:t>
            </a:r>
            <a:endParaRPr sz="1700"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700"/>
              <a:buChar char="●"/>
            </a:pPr>
            <a:r>
              <a:rPr lang="x-none" sz="1700" dirty="0">
                <a:solidFill>
                  <a:schemeClr val="accent4"/>
                </a:solidFill>
              </a:rPr>
              <a:t>render()</a:t>
            </a:r>
            <a:endParaRPr lang="he-IL" sz="1700" dirty="0">
              <a:solidFill>
                <a:schemeClr val="accent4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700"/>
              <a:buChar char="●"/>
            </a:pPr>
            <a:r>
              <a:rPr lang="x-none" sz="1700" dirty="0">
                <a:solidFill>
                  <a:schemeClr val="accent4"/>
                </a:solidFill>
              </a:rPr>
              <a:t>componentDidUpdate()</a:t>
            </a:r>
            <a:endParaRPr sz="17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Updating</a:t>
            </a:r>
            <a:r>
              <a:rPr lang="en-US" dirty="0"/>
              <a:t> - </a:t>
            </a:r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681491"/>
          </a:xfrm>
        </p:spPr>
        <p:txBody>
          <a:bodyPr/>
          <a:lstStyle/>
          <a:p>
            <a:pPr algn="r" rtl="1"/>
            <a:r>
              <a:rPr lang="he-IL" dirty="0"/>
              <a:t>המתודה</a:t>
            </a:r>
            <a:r>
              <a:rPr lang="en-US" dirty="0" err="1"/>
              <a:t>componentDidUpdate</a:t>
            </a:r>
            <a:r>
              <a:rPr lang="en-US" dirty="0"/>
              <a:t>()</a:t>
            </a:r>
            <a:r>
              <a:rPr lang="he-IL" dirty="0"/>
              <a:t> מתבצעת מידית לאחר שהעדכון קרה.</a:t>
            </a:r>
            <a:endParaRPr lang="en-US" dirty="0"/>
          </a:p>
          <a:p>
            <a:pPr algn="r" rtl="1"/>
            <a:r>
              <a:rPr lang="he-IL" dirty="0"/>
              <a:t>אין קריאה למתודה הזו </a:t>
            </a:r>
            <a:r>
              <a:rPr lang="he-IL" dirty="0" err="1"/>
              <a:t>ברינדור</a:t>
            </a:r>
            <a:r>
              <a:rPr lang="he-IL" dirty="0"/>
              <a:t> הראשוני.</a:t>
            </a:r>
          </a:p>
          <a:p>
            <a:pPr algn="r" rtl="1"/>
            <a:r>
              <a:rPr lang="he-IL" dirty="0"/>
              <a:t>המתודה מקבלת את הפרמטרים: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sz="1400" dirty="0" err="1"/>
              <a:t>componentDidUpdate</a:t>
            </a:r>
            <a:r>
              <a:rPr lang="en-US" sz="1400" dirty="0"/>
              <a:t>(</a:t>
            </a:r>
            <a:r>
              <a:rPr lang="en-US" sz="1400" dirty="0" err="1"/>
              <a:t>prevProps</a:t>
            </a:r>
            <a:r>
              <a:rPr lang="en-US" sz="1400" dirty="0"/>
              <a:t>, </a:t>
            </a:r>
            <a:r>
              <a:rPr lang="en-US" sz="1400" dirty="0" err="1"/>
              <a:t>prevState</a:t>
            </a:r>
            <a:r>
              <a:rPr lang="en-US" sz="1400" dirty="0"/>
              <a:t>, snapshot)</a:t>
            </a:r>
            <a:endParaRPr lang="he-IL" dirty="0"/>
          </a:p>
          <a:p>
            <a:pPr algn="r" rtl="1"/>
            <a:r>
              <a:rPr lang="he-IL" dirty="0"/>
              <a:t>המתודה משמשת </a:t>
            </a:r>
            <a:r>
              <a:rPr lang="he-IL" dirty="0" err="1"/>
              <a:t>לנהול</a:t>
            </a:r>
            <a:r>
              <a:rPr lang="he-IL" dirty="0"/>
              <a:t> של ה-</a:t>
            </a:r>
            <a:r>
              <a:rPr lang="en-US" dirty="0"/>
              <a:t>DOM </a:t>
            </a:r>
            <a:r>
              <a:rPr lang="he-IL" dirty="0"/>
              <a:t> כאשר </a:t>
            </a:r>
            <a:r>
              <a:rPr lang="he-IL" dirty="0" err="1"/>
              <a:t>הקומפוננטה</a:t>
            </a:r>
            <a:r>
              <a:rPr lang="he-IL" dirty="0"/>
              <a:t> עודכנה.</a:t>
            </a:r>
            <a:endParaRPr lang="en-US" dirty="0"/>
          </a:p>
          <a:p>
            <a:pPr algn="r" rtl="1"/>
            <a:r>
              <a:rPr lang="he-IL" dirty="0"/>
              <a:t>המתודה משמשת לבצוע בקשות שתלויות או מותנות בערך של ה </a:t>
            </a:r>
            <a:r>
              <a:rPr lang="en-US" dirty="0"/>
              <a:t>props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123441"/>
            <a:ext cx="454405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374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Updating</a:t>
            </a:r>
            <a:r>
              <a:rPr lang="en-US" dirty="0"/>
              <a:t> - </a:t>
            </a:r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ניתן לקרוא ל- 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he-IL" dirty="0"/>
              <a:t> ב- </a:t>
            </a:r>
            <a:r>
              <a:rPr lang="en-US" dirty="0" err="1"/>
              <a:t>componentDidUpdate</a:t>
            </a:r>
            <a:r>
              <a:rPr lang="en-US" dirty="0"/>
              <a:t>() </a:t>
            </a:r>
            <a:r>
              <a:rPr lang="he-IL" dirty="0"/>
              <a:t> אך יש לשים לב שקריאה כזו חייבת  להיות עטופה במשפט תנאי אחרת תהיה לולאה אינסופית. וכן שיתבצע </a:t>
            </a:r>
            <a:r>
              <a:rPr lang="he-IL" dirty="0" err="1"/>
              <a:t>רינדור</a:t>
            </a:r>
            <a:r>
              <a:rPr lang="he-IL" dirty="0"/>
              <a:t> נוסף (שיתרחש במהירות ולא יהיה גלוי לעינו של המשתמש) היכול להשפיע על ביצועים.</a:t>
            </a:r>
            <a:br>
              <a:rPr lang="en-US" dirty="0"/>
            </a:br>
            <a:r>
              <a:rPr lang="he-IL" dirty="0"/>
              <a:t>אם הסיבה לקריאה של </a:t>
            </a:r>
            <a:r>
              <a:rPr lang="en-US" dirty="0" err="1"/>
              <a:t>setState</a:t>
            </a:r>
            <a:r>
              <a:rPr lang="en-US" dirty="0"/>
              <a:t> </a:t>
            </a:r>
            <a:r>
              <a:rPr lang="he-IL" dirty="0"/>
              <a:t> נובעת מהרצות לעדכן </a:t>
            </a:r>
            <a:r>
              <a:rPr lang="en-US" dirty="0"/>
              <a:t>state</a:t>
            </a:r>
            <a:r>
              <a:rPr lang="he-IL" dirty="0"/>
              <a:t> בערך מה </a:t>
            </a:r>
            <a:r>
              <a:rPr lang="en-US" dirty="0"/>
              <a:t>props</a:t>
            </a:r>
            <a:r>
              <a:rPr lang="he-IL" dirty="0"/>
              <a:t> כדאי לשקול שימוש ב-</a:t>
            </a:r>
            <a:r>
              <a:rPr lang="en-US" dirty="0"/>
              <a:t>prop </a:t>
            </a:r>
            <a:r>
              <a:rPr lang="he-IL" dirty="0"/>
              <a:t> ישירות. (העתקת </a:t>
            </a:r>
            <a:r>
              <a:rPr lang="en-US" dirty="0"/>
              <a:t>props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ל</a:t>
            </a:r>
            <a:r>
              <a:rPr lang="en-US" dirty="0"/>
              <a:t>state </a:t>
            </a:r>
            <a:r>
              <a:rPr lang="he-IL" dirty="0"/>
              <a:t> גורמת לבאגים).</a:t>
            </a:r>
          </a:p>
          <a:p>
            <a:pPr marL="11430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המתודה </a:t>
            </a:r>
            <a:r>
              <a:rPr lang="en-US" dirty="0" err="1"/>
              <a:t>componentDidUpdate</a:t>
            </a:r>
            <a:r>
              <a:rPr lang="en-US" dirty="0"/>
              <a:t>() </a:t>
            </a:r>
            <a:r>
              <a:rPr lang="he-IL" dirty="0"/>
              <a:t> לא תתבצע אם</a:t>
            </a:r>
            <a:r>
              <a:rPr lang="en-US" dirty="0" err="1"/>
              <a:t>shouldComponentUpdate</a:t>
            </a:r>
            <a:r>
              <a:rPr lang="en-US" dirty="0"/>
              <a:t>() </a:t>
            </a:r>
            <a:r>
              <a:rPr lang="he-IL" dirty="0"/>
              <a:t> (כמעט ואינה בשימוש ) תחזיר </a:t>
            </a:r>
            <a:r>
              <a:rPr lang="en-US" dirty="0"/>
              <a:t>false</a:t>
            </a:r>
            <a:r>
              <a:rPr lang="he-IL" dirty="0"/>
              <a:t>.</a:t>
            </a:r>
            <a:endParaRPr lang="en-US" dirty="0"/>
          </a:p>
          <a:p>
            <a:pPr marL="1143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834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Unmounting</a:t>
            </a:r>
            <a:endParaRPr dirty="0"/>
          </a:p>
        </p:txBody>
      </p:sp>
      <p:sp>
        <p:nvSpPr>
          <p:cNvPr id="408" name="Google Shape;408;p6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השלב הבא ב </a:t>
            </a:r>
            <a:r>
              <a:rPr lang="x-none" dirty="0"/>
              <a:t> lifecycle</a:t>
            </a:r>
            <a:r>
              <a:rPr lang="he-IL" dirty="0"/>
              <a:t> הוא הסרה של ה </a:t>
            </a:r>
            <a:r>
              <a:rPr lang="en-US" dirty="0"/>
              <a:t>Component</a:t>
            </a:r>
            <a:r>
              <a:rPr lang="he-IL" dirty="0"/>
              <a:t> מה </a:t>
            </a:r>
            <a:r>
              <a:rPr lang="x-none" dirty="0"/>
              <a:t> DO</a:t>
            </a:r>
            <a:r>
              <a:rPr lang="en-US" dirty="0"/>
              <a:t>M</a:t>
            </a:r>
            <a:r>
              <a:rPr lang="he-IL" dirty="0"/>
              <a:t>.</a:t>
            </a:r>
            <a:endParaRPr dirty="0"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he-IL" dirty="0"/>
              <a:t>ל </a:t>
            </a:r>
            <a:r>
              <a:rPr lang="en-US" dirty="0"/>
              <a:t>react</a:t>
            </a:r>
            <a:r>
              <a:rPr lang="he-IL" dirty="0"/>
              <a:t> יש רק מודה אחת מובנת המתרחשת בזמן זה:</a:t>
            </a:r>
          </a:p>
          <a:p>
            <a:pPr marL="0" lvl="0" indent="0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>
                <a:solidFill>
                  <a:schemeClr val="accent4"/>
                </a:solidFill>
              </a:rPr>
              <a:t>componentWillUnmount()</a:t>
            </a:r>
            <a:endParaRPr lang="he-IL" dirty="0">
              <a:solidFill>
                <a:schemeClr val="accent4"/>
              </a:solidFill>
            </a:endParaRPr>
          </a:p>
          <a:p>
            <a:pPr marL="0" lvl="0" indent="0" rtl="1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Unmounting </a:t>
            </a:r>
            <a:r>
              <a:rPr lang="he-IL" dirty="0"/>
              <a:t> -</a:t>
            </a:r>
            <a:r>
              <a:rPr lang="en-US" dirty="0" err="1"/>
              <a:t>componentWillUnmount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המתודה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componentWillUnmount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/>
              <a:t> </a:t>
            </a:r>
            <a:r>
              <a:rPr lang="he-IL" dirty="0"/>
              <a:t> מתבצעת באופן מידי לפני </a:t>
            </a:r>
            <a:r>
              <a:rPr lang="en-US" dirty="0"/>
              <a:t>Unmounting</a:t>
            </a:r>
            <a:r>
              <a:rPr lang="he-IL" dirty="0"/>
              <a:t> של </a:t>
            </a:r>
            <a:r>
              <a:rPr lang="he-IL" dirty="0" err="1"/>
              <a:t>קומפוננטה</a:t>
            </a:r>
            <a:r>
              <a:rPr lang="he-IL" dirty="0"/>
              <a:t> והריסתה. </a:t>
            </a:r>
          </a:p>
          <a:p>
            <a:pPr algn="r" rtl="1"/>
            <a:r>
              <a:rPr lang="he-IL" dirty="0"/>
              <a:t>יש לבצע כל ניקוי חיוני במתודה הזו, כדוגמת ביטול טיימרים, ביטול בקשות רשת, או ניקוי של כל האזנות שנוצרו ב- </a:t>
            </a:r>
            <a:r>
              <a:rPr lang="en-US" dirty="0" err="1"/>
              <a:t>componentDidMount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קריאה ל-</a:t>
            </a:r>
            <a:r>
              <a:rPr lang="en-US" dirty="0" err="1"/>
              <a:t>setState</a:t>
            </a:r>
            <a:r>
              <a:rPr lang="en-US" dirty="0"/>
              <a:t>() </a:t>
            </a:r>
            <a:r>
              <a:rPr lang="he-IL" dirty="0"/>
              <a:t> לא אמורה להתבצע ב- </a:t>
            </a:r>
            <a:r>
              <a:rPr lang="en-US" dirty="0" err="1"/>
              <a:t>componentWillUnmount</a:t>
            </a:r>
            <a:r>
              <a:rPr lang="en-US" dirty="0"/>
              <a:t> </a:t>
            </a:r>
            <a:r>
              <a:rPr lang="he-IL" dirty="0"/>
              <a:t> מכיוון </a:t>
            </a:r>
            <a:r>
              <a:rPr lang="he-IL" dirty="0" err="1"/>
              <a:t>שהקומפוננטה</a:t>
            </a:r>
            <a:r>
              <a:rPr lang="he-IL" dirty="0"/>
              <a:t> לעולם לא </a:t>
            </a:r>
            <a:r>
              <a:rPr lang="he-IL" dirty="0" err="1"/>
              <a:t>תרונדר</a:t>
            </a:r>
            <a:r>
              <a:rPr lang="he-IL" dirty="0"/>
              <a:t> שוב. ברגע שמופע של </a:t>
            </a:r>
            <a:r>
              <a:rPr lang="he-IL" dirty="0" err="1"/>
              <a:t>קומפוננטה</a:t>
            </a:r>
            <a:r>
              <a:rPr lang="he-IL" dirty="0"/>
              <a:t> ביצע </a:t>
            </a:r>
            <a:r>
              <a:rPr lang="en-US" dirty="0"/>
              <a:t>Unmounting, </a:t>
            </a:r>
            <a:r>
              <a:rPr lang="he-IL" dirty="0"/>
              <a:t> הוא לעולם לא יבצע </a:t>
            </a:r>
            <a:r>
              <a:rPr lang="en-US" dirty="0"/>
              <a:t>Mounting </a:t>
            </a:r>
            <a:r>
              <a:rPr lang="he-IL" dirty="0"/>
              <a:t> שוב.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47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75" y="589125"/>
            <a:ext cx="6947525" cy="30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63"/>
          <p:cNvPicPr preferRelativeResize="0"/>
          <p:nvPr/>
        </p:nvPicPr>
        <p:blipFill rotWithShape="1">
          <a:blip r:embed="rId3">
            <a:alphaModFix/>
          </a:blip>
          <a:srcRect b="17268"/>
          <a:stretch/>
        </p:blipFill>
        <p:spPr>
          <a:xfrm>
            <a:off x="-1" y="0"/>
            <a:ext cx="4750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38647" y="536028"/>
            <a:ext cx="319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נחזור לדוגמה של השעון: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/>
            <a:r>
              <a:rPr lang="he-IL" dirty="0"/>
              <a:t>כאשר </a:t>
            </a:r>
            <a:r>
              <a:rPr lang="en-US" dirty="0"/>
              <a:t>&lt;Clock /&gt;  </a:t>
            </a:r>
            <a:r>
              <a:rPr lang="he-IL" dirty="0"/>
              <a:t> מועבר ל</a:t>
            </a:r>
            <a:r>
              <a:rPr lang="en-US" dirty="0"/>
              <a:t>-</a:t>
            </a:r>
            <a:r>
              <a:rPr lang="en-US" dirty="0" err="1"/>
              <a:t>ReactDOM.render</a:t>
            </a:r>
            <a:r>
              <a:rPr lang="en-US" dirty="0"/>
              <a:t>(), React </a:t>
            </a:r>
            <a:r>
              <a:rPr lang="he-IL" dirty="0"/>
              <a:t>קוראת לבנאי של הרכיב </a:t>
            </a:r>
            <a:r>
              <a:rPr lang="en-US" dirty="0"/>
              <a:t>Clock.  </a:t>
            </a:r>
            <a:r>
              <a:rPr lang="he-IL" dirty="0"/>
              <a:t> מכיוון ש</a:t>
            </a:r>
            <a:r>
              <a:rPr lang="en-US" dirty="0"/>
              <a:t>-Clock </a:t>
            </a:r>
            <a:r>
              <a:rPr lang="he-IL" dirty="0"/>
              <a:t>צריך להציג את השעה הנוכחית, הוא מאתחל את </a:t>
            </a:r>
            <a:r>
              <a:rPr lang="en-US" dirty="0" err="1"/>
              <a:t>this.state</a:t>
            </a:r>
            <a:r>
              <a:rPr lang="en-US" dirty="0"/>
              <a:t>  </a:t>
            </a:r>
            <a:r>
              <a:rPr lang="he-IL" dirty="0"/>
              <a:t> עם אובייקט שכולל את הזמן הנוכחי. בהמשך נעדכן את ה</a:t>
            </a:r>
            <a:r>
              <a:rPr lang="en-US" dirty="0"/>
              <a:t>-state </a:t>
            </a:r>
            <a:r>
              <a:rPr lang="he-IL" dirty="0"/>
              <a:t>הזה</a:t>
            </a:r>
            <a:r>
              <a:rPr lang="en-US" dirty="0"/>
              <a:t>.</a:t>
            </a:r>
          </a:p>
          <a:p>
            <a:pPr lvl="0" algn="r" rtl="1"/>
            <a:r>
              <a:rPr lang="en-US" dirty="0"/>
              <a:t> React </a:t>
            </a:r>
            <a:r>
              <a:rPr lang="he-IL" dirty="0"/>
              <a:t>קוראת למתודת </a:t>
            </a:r>
            <a:r>
              <a:rPr lang="en-US" dirty="0"/>
              <a:t>render() </a:t>
            </a:r>
            <a:r>
              <a:rPr lang="he-IL" dirty="0"/>
              <a:t> של </a:t>
            </a:r>
            <a:r>
              <a:rPr lang="he-IL" dirty="0" err="1"/>
              <a:t>קומפוננטת</a:t>
            </a:r>
            <a:r>
              <a:rPr lang="he-IL" dirty="0"/>
              <a:t> ה </a:t>
            </a:r>
            <a:r>
              <a:rPr lang="en-US" dirty="0"/>
              <a:t>Clock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כך </a:t>
            </a:r>
            <a:r>
              <a:rPr lang="en-US" dirty="0"/>
              <a:t>React</a:t>
            </a:r>
            <a:r>
              <a:rPr lang="he-IL" dirty="0"/>
              <a:t> יודעת מה צריך להיות מוצג על המסך. ואז היא מעדכנת את ה</a:t>
            </a:r>
            <a:r>
              <a:rPr lang="en-US" dirty="0"/>
              <a:t>-DOM </a:t>
            </a:r>
            <a:r>
              <a:rPr lang="he-IL" dirty="0"/>
              <a:t> כך שיהיה תואם לפלט </a:t>
            </a:r>
            <a:r>
              <a:rPr lang="he-IL" dirty="0" err="1"/>
              <a:t>שרונדר</a:t>
            </a:r>
            <a:r>
              <a:rPr lang="he-IL" dirty="0"/>
              <a:t> על ידי </a:t>
            </a:r>
            <a:r>
              <a:rPr lang="en-US" dirty="0"/>
              <a:t>Clock</a:t>
            </a:r>
            <a:r>
              <a:rPr lang="he-IL" dirty="0"/>
              <a:t>.</a:t>
            </a:r>
            <a:endParaRPr lang="en-US" dirty="0"/>
          </a:p>
          <a:p>
            <a:pPr lvl="0" algn="r" rtl="1"/>
            <a:r>
              <a:rPr lang="he-IL" dirty="0"/>
              <a:t>כאשר הפלט של </a:t>
            </a:r>
            <a:r>
              <a:rPr lang="en-US" dirty="0"/>
              <a:t>Clock </a:t>
            </a:r>
            <a:r>
              <a:rPr lang="he-IL" dirty="0"/>
              <a:t> מוכנס ל </a:t>
            </a:r>
            <a:r>
              <a:rPr lang="en-US" dirty="0"/>
              <a:t>DOM</a:t>
            </a:r>
            <a:r>
              <a:rPr lang="he-IL" dirty="0"/>
              <a:t>,</a:t>
            </a:r>
            <a:r>
              <a:rPr lang="en-US" dirty="0"/>
              <a:t> React </a:t>
            </a:r>
            <a:r>
              <a:rPr lang="he-IL" dirty="0"/>
              <a:t>קוראת למתודת מחזור החיים </a:t>
            </a:r>
            <a:r>
              <a:rPr lang="en-US" dirty="0" err="1"/>
              <a:t>componentDidMount</a:t>
            </a:r>
            <a:r>
              <a:rPr lang="en-US" dirty="0"/>
              <a:t>(). </a:t>
            </a:r>
            <a:r>
              <a:rPr lang="he-IL" dirty="0"/>
              <a:t> בתוכה, </a:t>
            </a:r>
            <a:r>
              <a:rPr lang="he-IL" dirty="0" err="1"/>
              <a:t>קומפוננטת</a:t>
            </a:r>
            <a:r>
              <a:rPr lang="he-IL" dirty="0"/>
              <a:t> </a:t>
            </a:r>
            <a:r>
              <a:rPr lang="en-US" dirty="0"/>
              <a:t>Clock </a:t>
            </a:r>
            <a:r>
              <a:rPr lang="he-IL" dirty="0"/>
              <a:t> מבקשת מהדפדפן להגדיר טיימר כדי לקרוא למתודת </a:t>
            </a:r>
            <a:r>
              <a:rPr lang="en-US" dirty="0"/>
              <a:t>tick() </a:t>
            </a:r>
            <a:r>
              <a:rPr lang="he-IL" dirty="0"/>
              <a:t> של </a:t>
            </a:r>
            <a:r>
              <a:rPr lang="he-IL" dirty="0" err="1"/>
              <a:t>הקומפוננטה</a:t>
            </a:r>
            <a:r>
              <a:rPr lang="he-IL" dirty="0"/>
              <a:t> פעם בשנייה</a:t>
            </a:r>
            <a:r>
              <a:rPr lang="en-US" dirty="0"/>
              <a:t>.</a:t>
            </a:r>
          </a:p>
          <a:p>
            <a:pPr marL="11430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20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/>
            <a:r>
              <a:rPr lang="he-IL" dirty="0"/>
              <a:t>בכל שנייה הדפדפן קורא למתודה </a:t>
            </a:r>
            <a:r>
              <a:rPr lang="en-US" dirty="0"/>
              <a:t>tick()</a:t>
            </a:r>
            <a:r>
              <a:rPr lang="he-IL" dirty="0"/>
              <a:t>.</a:t>
            </a:r>
            <a:r>
              <a:rPr lang="en-US" dirty="0"/>
              <a:t> </a:t>
            </a:r>
            <a:r>
              <a:rPr lang="he-IL" dirty="0"/>
              <a:t>בתוכה </a:t>
            </a:r>
            <a:r>
              <a:rPr lang="he-IL" dirty="0" err="1"/>
              <a:t>קומפוננטת</a:t>
            </a:r>
            <a:r>
              <a:rPr lang="he-IL" dirty="0"/>
              <a:t> </a:t>
            </a:r>
            <a:r>
              <a:rPr lang="en-US" dirty="0"/>
              <a:t>Clock</a:t>
            </a:r>
            <a:r>
              <a:rPr lang="he-IL" dirty="0"/>
              <a:t> מתזמנת את עדכון ממשק המשתמש על ידי קריאה ל</a:t>
            </a:r>
            <a:r>
              <a:rPr lang="en-US" dirty="0"/>
              <a:t>-</a:t>
            </a:r>
            <a:r>
              <a:rPr lang="en-US" dirty="0" err="1"/>
              <a:t>setState</a:t>
            </a:r>
            <a:r>
              <a:rPr lang="en-US" dirty="0"/>
              <a:t>() </a:t>
            </a:r>
            <a:r>
              <a:rPr lang="he-IL" dirty="0"/>
              <a:t>עם אובייקט המכיל את הזמן הנוכחי.</a:t>
            </a:r>
          </a:p>
          <a:p>
            <a:pPr lvl="0" algn="r" rtl="1"/>
            <a:r>
              <a:rPr lang="he-IL" dirty="0"/>
              <a:t>הודות לקריאה ל </a:t>
            </a:r>
            <a:r>
              <a:rPr lang="en-US" dirty="0" err="1"/>
              <a:t>setState</a:t>
            </a:r>
            <a:r>
              <a:rPr lang="en-US" dirty="0"/>
              <a:t>()</a:t>
            </a:r>
            <a:r>
              <a:rPr lang="he-IL" dirty="0"/>
              <a:t>,</a:t>
            </a:r>
            <a:r>
              <a:rPr lang="en-US" dirty="0"/>
              <a:t> React </a:t>
            </a:r>
            <a:r>
              <a:rPr lang="he-IL" dirty="0"/>
              <a:t>יודעת שה</a:t>
            </a:r>
            <a:r>
              <a:rPr lang="en-US" dirty="0"/>
              <a:t>-state </a:t>
            </a:r>
            <a:r>
              <a:rPr lang="he-IL" dirty="0"/>
              <a:t>השתנה, וקוראת למתודת </a:t>
            </a:r>
            <a:r>
              <a:rPr lang="en-US" dirty="0"/>
              <a:t>render() </a:t>
            </a:r>
            <a:r>
              <a:rPr lang="he-IL" dirty="0"/>
              <a:t> שוב כדי ללמוד מה צריך להיות על המסך.</a:t>
            </a:r>
          </a:p>
          <a:p>
            <a:pPr lvl="0" algn="r" rtl="1"/>
            <a:r>
              <a:rPr lang="he-IL" dirty="0"/>
              <a:t>הפעם</a:t>
            </a:r>
            <a:r>
              <a:rPr lang="en-US" dirty="0"/>
              <a:t>, </a:t>
            </a:r>
            <a:r>
              <a:rPr lang="en-US" dirty="0" err="1"/>
              <a:t>this.state.date</a:t>
            </a:r>
            <a:r>
              <a:rPr lang="en-US" dirty="0"/>
              <a:t> </a:t>
            </a:r>
            <a:r>
              <a:rPr lang="he-IL" dirty="0"/>
              <a:t>במתודת </a:t>
            </a:r>
            <a:r>
              <a:rPr lang="en-US" dirty="0"/>
              <a:t>render() </a:t>
            </a:r>
            <a:r>
              <a:rPr lang="he-IL" dirty="0"/>
              <a:t> יהיה שונה, ולכן הפלט </a:t>
            </a:r>
            <a:r>
              <a:rPr lang="he-IL" dirty="0" err="1"/>
              <a:t>המרונדר</a:t>
            </a:r>
            <a:r>
              <a:rPr lang="he-IL" dirty="0"/>
              <a:t> יכלול את הזמן המעודכן</a:t>
            </a:r>
            <a:r>
              <a:rPr lang="en-US" dirty="0"/>
              <a:t>React </a:t>
            </a:r>
            <a:r>
              <a:rPr lang="he-IL" dirty="0"/>
              <a:t> מעדכנת את ה</a:t>
            </a:r>
            <a:r>
              <a:rPr lang="en-US" dirty="0"/>
              <a:t>-DOM </a:t>
            </a:r>
            <a:r>
              <a:rPr lang="he-IL" dirty="0"/>
              <a:t>בהתאם.</a:t>
            </a:r>
            <a:endParaRPr lang="en-US" dirty="0"/>
          </a:p>
          <a:p>
            <a:pPr lvl="0" algn="r" rtl="1"/>
            <a:r>
              <a:rPr lang="he-IL" dirty="0"/>
              <a:t>אם </a:t>
            </a:r>
            <a:r>
              <a:rPr lang="he-IL" dirty="0" err="1"/>
              <a:t>הקומפוננטה</a:t>
            </a:r>
            <a:r>
              <a:rPr lang="he-IL" dirty="0"/>
              <a:t> </a:t>
            </a:r>
            <a:r>
              <a:rPr lang="en-US" dirty="0"/>
              <a:t>Clock </a:t>
            </a:r>
            <a:r>
              <a:rPr lang="he-IL" dirty="0"/>
              <a:t> מוסרת מה </a:t>
            </a:r>
            <a:r>
              <a:rPr lang="en-US" dirty="0"/>
              <a:t>DOM</a:t>
            </a:r>
            <a:r>
              <a:rPr lang="he-IL" dirty="0"/>
              <a:t>,</a:t>
            </a:r>
            <a:r>
              <a:rPr lang="en-US" dirty="0"/>
              <a:t> React </a:t>
            </a:r>
            <a:r>
              <a:rPr lang="he-IL" dirty="0"/>
              <a:t>תקרא למתודת מחזור החיים </a:t>
            </a:r>
            <a:r>
              <a:rPr lang="en-US" dirty="0" err="1"/>
              <a:t>componentWillUnmount</a:t>
            </a:r>
            <a:r>
              <a:rPr lang="en-US" dirty="0"/>
              <a:t>() </a:t>
            </a:r>
            <a:r>
              <a:rPr lang="he-IL" dirty="0"/>
              <a:t> כך שהטיימר יפסק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What is React?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React is a JavaScript library for building user interfaces.</a:t>
            </a:r>
            <a:endParaRPr lang="he-IL" i="1" dirty="0"/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sz="1400" i="1" dirty="0"/>
              <a:t>React </a:t>
            </a:r>
            <a:r>
              <a:rPr lang="he-IL" sz="1400" i="1" dirty="0"/>
              <a:t> היא ספריה של קוד </a:t>
            </a:r>
            <a:r>
              <a:rPr lang="en-US" sz="1400" i="1" dirty="0"/>
              <a:t>JS</a:t>
            </a:r>
            <a:r>
              <a:rPr lang="he-IL" sz="1400" i="1" dirty="0"/>
              <a:t> המשמשת לבניית ממשק משתמש.</a:t>
            </a:r>
            <a:endParaRPr lang="en-US" sz="1400" i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React is used to build single page applications.</a:t>
            </a:r>
            <a:endParaRPr lang="en-US" dirty="0"/>
          </a:p>
          <a:p>
            <a:pPr marL="0" lvl="0" indent="0" algn="r" rt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i="1" dirty="0"/>
              <a:t>React </a:t>
            </a:r>
            <a:r>
              <a:rPr lang="he-IL" sz="1400" i="1" dirty="0"/>
              <a:t> משמשת לבנית </a:t>
            </a:r>
            <a:r>
              <a:rPr lang="en-US" sz="1400" b="1" i="1" dirty="0"/>
              <a:t>single page application </a:t>
            </a:r>
            <a:r>
              <a:rPr lang="he-IL" sz="1400" i="1" dirty="0"/>
              <a:t>– </a:t>
            </a:r>
            <a:r>
              <a:rPr lang="en-US" sz="1400" b="1" i="1" dirty="0"/>
              <a:t>SPA</a:t>
            </a:r>
            <a:r>
              <a:rPr lang="he-IL" sz="1400" i="1" dirty="0"/>
              <a:t> הוא בעצם אפליקציה שטוענת דף </a:t>
            </a:r>
            <a:r>
              <a:rPr lang="en-US" sz="1400" i="1" dirty="0"/>
              <a:t>HTML</a:t>
            </a:r>
            <a:r>
              <a:rPr lang="he-IL" sz="1400" i="1" dirty="0"/>
              <a:t> אחד שמעדכן את התוכן שלו באמצעות פניות ל </a:t>
            </a:r>
            <a:r>
              <a:rPr lang="en-US" sz="1400" i="1" dirty="0" err="1"/>
              <a:t>api</a:t>
            </a:r>
            <a:r>
              <a:rPr lang="he-IL" sz="1400" i="1" dirty="0"/>
              <a:t>.</a:t>
            </a:r>
            <a:endParaRPr lang="en-US" sz="1400" i="1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React allows us to create reusable UI components.</a:t>
            </a:r>
            <a:endParaRPr lang="he-IL" dirty="0"/>
          </a:p>
          <a:p>
            <a:pPr marL="0" indent="0" algn="r" rtl="1">
              <a:spcBef>
                <a:spcPts val="1600"/>
              </a:spcBef>
              <a:buNone/>
            </a:pPr>
            <a:r>
              <a:rPr lang="he-IL" sz="1400" i="1" dirty="0"/>
              <a:t>אחד היתרונות המשמעותיים של </a:t>
            </a:r>
            <a:r>
              <a:rPr lang="en-US" sz="1400" i="1" dirty="0"/>
              <a:t>react </a:t>
            </a:r>
            <a:r>
              <a:rPr lang="he-IL" sz="1400" i="1" dirty="0"/>
              <a:t> זה ה </a:t>
            </a:r>
            <a:r>
              <a:rPr lang="en-US" sz="1400" b="1" i="1" dirty="0"/>
              <a:t>reusable UI components </a:t>
            </a:r>
            <a:r>
              <a:rPr lang="he-IL" sz="1400" i="1" dirty="0"/>
              <a:t>– רכיבי </a:t>
            </a:r>
            <a:r>
              <a:rPr lang="en-US" sz="1400" i="1" dirty="0"/>
              <a:t>UI </a:t>
            </a:r>
            <a:r>
              <a:rPr lang="he-IL" sz="1400" i="1" dirty="0"/>
              <a:t> הניתנים לשימוש חוזר – למשל ניתן לבנות תיבת בחירה – </a:t>
            </a:r>
            <a:r>
              <a:rPr lang="en-US" sz="1400" i="1" dirty="0"/>
              <a:t>autocomplete</a:t>
            </a:r>
            <a:r>
              <a:rPr lang="he-IL" sz="1400" i="1" dirty="0"/>
              <a:t> פעם אחת ולהשתמש בו במקומות שונים עם רשימות שונות.</a:t>
            </a:r>
            <a:endParaRPr lang="en-US" sz="14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dirty="0"/>
              <a:t>React was created by Facebook.</a:t>
            </a:r>
            <a:endParaRPr lang="he-IL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823"/>
          <a:stretch/>
        </p:blipFill>
        <p:spPr>
          <a:xfrm>
            <a:off x="311700" y="1017800"/>
            <a:ext cx="7944105" cy="35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7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27EF-39B8-4242-987F-C5E10D11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 is asynchronous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801B-0C19-49BD-B40F-84543799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4680" y="1248170"/>
            <a:ext cx="1639020" cy="9113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מדוע הקוד הזה לא עובד ?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3234B-6DDE-4A9E-9888-E16A6024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9875"/>
            <a:ext cx="6396255" cy="29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77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AAA3-D429-4590-B85B-029B480D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 is asynchronous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3127-C74D-4589-829E-A7887CFEA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הפונקציה </a:t>
            </a:r>
            <a:r>
              <a:rPr lang="en-US" dirty="0" err="1"/>
              <a:t>setState</a:t>
            </a:r>
            <a:r>
              <a:rPr lang="he-IL" dirty="0"/>
              <a:t> נקראת באופן אסינכרוני. (כדי למנוע </a:t>
            </a:r>
            <a:r>
              <a:rPr lang="en-US" dirty="0"/>
              <a:t>re-render</a:t>
            </a:r>
            <a:r>
              <a:rPr lang="he-IL" dirty="0"/>
              <a:t> מיותר)</a:t>
            </a:r>
            <a:endParaRPr lang="en-US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לכן במידה ונרצה לעדכן את ה</a:t>
            </a:r>
            <a:r>
              <a:rPr lang="en-US" dirty="0"/>
              <a:t>state </a:t>
            </a:r>
            <a:r>
              <a:rPr lang="he-IL" dirty="0"/>
              <a:t> בערך שתלוי ב</a:t>
            </a:r>
            <a:r>
              <a:rPr lang="en-US" dirty="0"/>
              <a:t>state </a:t>
            </a:r>
            <a:r>
              <a:rPr lang="he-IL" dirty="0"/>
              <a:t> הנוכחי כמו -  </a:t>
            </a:r>
          </a:p>
          <a:p>
            <a:pPr marL="114300" indent="0" algn="l">
              <a:buNone/>
            </a:pPr>
            <a:r>
              <a:rPr lang="en-IL" altLang="en-IL" dirty="0" err="1">
                <a:solidFill>
                  <a:srgbClr val="C5A5C5"/>
                </a:solidFill>
                <a:latin typeface="+mj-lt"/>
              </a:rPr>
              <a:t>this</a:t>
            </a:r>
            <a:r>
              <a:rPr lang="en-IL" altLang="en-IL" dirty="0" err="1">
                <a:solidFill>
                  <a:srgbClr val="88C6BE"/>
                </a:solidFill>
                <a:latin typeface="+mj-lt"/>
              </a:rPr>
              <a:t>.</a:t>
            </a:r>
            <a:r>
              <a:rPr lang="en-IL" altLang="en-IL" dirty="0" err="1">
                <a:solidFill>
                  <a:srgbClr val="79B6F2"/>
                </a:solidFill>
                <a:latin typeface="+mj-lt"/>
              </a:rPr>
              <a:t>setState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({</a:t>
            </a:r>
            <a:r>
              <a:rPr lang="en-IL" altLang="en-IL" dirty="0">
                <a:solidFill>
                  <a:srgbClr val="5A9BCF"/>
                </a:solidFill>
                <a:latin typeface="+mj-lt"/>
              </a:rPr>
              <a:t>count</a:t>
            </a:r>
            <a:r>
              <a:rPr lang="en-IL" altLang="en-IL" dirty="0">
                <a:solidFill>
                  <a:srgbClr val="D7DEEA"/>
                </a:solidFill>
                <a:latin typeface="+mj-lt"/>
              </a:rPr>
              <a:t>: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 err="1">
                <a:solidFill>
                  <a:srgbClr val="C5A5C5"/>
                </a:solidFill>
                <a:latin typeface="+mj-lt"/>
              </a:rPr>
              <a:t>this.state.count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D7DEEA"/>
                </a:solidFill>
                <a:latin typeface="+mj-lt"/>
              </a:rPr>
              <a:t>+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5A9BCF"/>
                </a:solidFill>
                <a:latin typeface="+mj-lt"/>
              </a:rPr>
              <a:t>1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});</a:t>
            </a:r>
            <a:r>
              <a:rPr lang="en-IL" altLang="en-IL" sz="800" dirty="0">
                <a:solidFill>
                  <a:schemeClr val="tx1"/>
                </a:solidFill>
                <a:latin typeface="+mj-lt"/>
              </a:rPr>
              <a:t> </a:t>
            </a:r>
            <a:endParaRPr lang="en-IL" altLang="en-IL" sz="4000" dirty="0">
              <a:solidFill>
                <a:schemeClr val="tx1"/>
              </a:solidFill>
              <a:latin typeface="+mj-lt"/>
            </a:endParaRP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נשלח ל </a:t>
            </a:r>
            <a:r>
              <a:rPr lang="en-US" dirty="0" err="1"/>
              <a:t>setState</a:t>
            </a:r>
            <a:r>
              <a:rPr lang="he-IL" dirty="0"/>
              <a:t> פונקציה (</a:t>
            </a:r>
            <a:r>
              <a:rPr lang="en-US" dirty="0"/>
              <a:t>callback</a:t>
            </a:r>
            <a:r>
              <a:rPr lang="he-IL" dirty="0"/>
              <a:t>) במקום אובייקט.</a:t>
            </a:r>
          </a:p>
          <a:p>
            <a:pPr marL="114300" indent="0" algn="r" rtl="1">
              <a:buNone/>
            </a:pPr>
            <a:r>
              <a:rPr lang="he-IL" dirty="0"/>
              <a:t>הפונקציה תקבל את ה </a:t>
            </a:r>
            <a:r>
              <a:rPr lang="en-US" dirty="0"/>
              <a:t>state</a:t>
            </a:r>
            <a:r>
              <a:rPr lang="he-IL" dirty="0"/>
              <a:t> הקיים ותחזיר את ה </a:t>
            </a:r>
            <a:r>
              <a:rPr lang="en-US" dirty="0"/>
              <a:t>state</a:t>
            </a:r>
            <a:r>
              <a:rPr lang="he-IL" dirty="0"/>
              <a:t> החדש או חלק ממנו.</a:t>
            </a:r>
          </a:p>
          <a:p>
            <a:pPr marL="114300" indent="0" algn="l">
              <a:buNone/>
            </a:pPr>
            <a:r>
              <a:rPr lang="en-IL" altLang="en-IL" dirty="0" err="1">
                <a:solidFill>
                  <a:srgbClr val="C5A5C5"/>
                </a:solidFill>
                <a:latin typeface="+mj-lt"/>
              </a:rPr>
              <a:t>this</a:t>
            </a:r>
            <a:r>
              <a:rPr lang="en-IL" altLang="en-IL" dirty="0" err="1">
                <a:solidFill>
                  <a:srgbClr val="88C6BE"/>
                </a:solidFill>
                <a:latin typeface="+mj-lt"/>
              </a:rPr>
              <a:t>.</a:t>
            </a:r>
            <a:r>
              <a:rPr lang="en-IL" altLang="en-IL" dirty="0" err="1">
                <a:solidFill>
                  <a:srgbClr val="79B6F2"/>
                </a:solidFill>
                <a:latin typeface="+mj-lt"/>
              </a:rPr>
              <a:t>setState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((</a:t>
            </a:r>
            <a:r>
              <a:rPr lang="en-IL" altLang="en-IL" dirty="0">
                <a:solidFill>
                  <a:srgbClr val="C5A5C5"/>
                </a:solidFill>
                <a:latin typeface="+mj-lt"/>
              </a:rPr>
              <a:t>state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)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D7DEEA"/>
                </a:solidFill>
                <a:latin typeface="+mj-lt"/>
              </a:rPr>
              <a:t>=&gt;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{</a:t>
            </a:r>
            <a:r>
              <a:rPr lang="en-IL" altLang="en-IL" dirty="0">
                <a:solidFill>
                  <a:srgbClr val="C5A5C5"/>
                </a:solidFill>
                <a:latin typeface="+mj-lt"/>
              </a:rPr>
              <a:t>return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{</a:t>
            </a:r>
            <a:r>
              <a:rPr lang="en-IL" altLang="en-IL" dirty="0">
                <a:solidFill>
                  <a:srgbClr val="5A9BCF"/>
                </a:solidFill>
                <a:latin typeface="+mj-lt"/>
              </a:rPr>
              <a:t>count</a:t>
            </a:r>
            <a:r>
              <a:rPr lang="en-IL" altLang="en-IL" dirty="0">
                <a:solidFill>
                  <a:srgbClr val="D7DEEA"/>
                </a:solidFill>
                <a:latin typeface="+mj-lt"/>
              </a:rPr>
              <a:t>: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state</a:t>
            </a:r>
            <a:r>
              <a:rPr lang="en-IL" altLang="en-IL" dirty="0" err="1">
                <a:solidFill>
                  <a:srgbClr val="88C6BE"/>
                </a:solidFill>
                <a:latin typeface="+mj-lt"/>
              </a:rPr>
              <a:t>.</a:t>
            </a:r>
            <a:r>
              <a:rPr lang="en-IL" altLang="en-IL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count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D7DEEA"/>
                </a:solidFill>
                <a:latin typeface="+mj-lt"/>
              </a:rPr>
              <a:t>+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5A9BCF"/>
                </a:solidFill>
                <a:latin typeface="+mj-lt"/>
              </a:rPr>
              <a:t>1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}</a:t>
            </a:r>
            <a:r>
              <a:rPr lang="en-IL" altLang="en-IL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IL" altLang="en-IL" dirty="0">
                <a:solidFill>
                  <a:srgbClr val="88C6BE"/>
                </a:solidFill>
                <a:latin typeface="+mj-lt"/>
              </a:rPr>
              <a:t>});</a:t>
            </a:r>
            <a:r>
              <a:rPr lang="en-IL" altLang="en-IL" sz="800" dirty="0">
                <a:solidFill>
                  <a:schemeClr val="tx1"/>
                </a:solidFill>
                <a:latin typeface="+mj-lt"/>
              </a:rPr>
              <a:t> </a:t>
            </a:r>
            <a:endParaRPr lang="en-IL" altLang="en-IL" sz="4000" dirty="0">
              <a:solidFill>
                <a:schemeClr val="tx1"/>
              </a:solidFill>
              <a:latin typeface="+mj-lt"/>
            </a:endParaRP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4546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340B-5E1E-485C-9E9B-63B73B58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Rendering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1CFA-459F-4A7E-8C2C-50B05D1F9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ב </a:t>
            </a:r>
            <a:r>
              <a:rPr lang="en-US" dirty="0"/>
              <a:t>React</a:t>
            </a:r>
            <a:r>
              <a:rPr lang="he-IL" dirty="0"/>
              <a:t> ניתן ליצור </a:t>
            </a:r>
            <a:r>
              <a:rPr lang="he-IL" dirty="0" err="1"/>
              <a:t>קומפוננטות</a:t>
            </a:r>
            <a:r>
              <a:rPr lang="he-IL" dirty="0"/>
              <a:t> אשר </a:t>
            </a:r>
            <a:r>
              <a:rPr lang="he-IL" dirty="0" err="1"/>
              <a:t>מכמסות</a:t>
            </a:r>
            <a:r>
              <a:rPr lang="he-IL" dirty="0"/>
              <a:t> את ההתנהגות הרצויה.</a:t>
            </a:r>
          </a:p>
          <a:p>
            <a:pPr marL="114300" indent="0" algn="r" rtl="1">
              <a:buNone/>
            </a:pPr>
            <a:r>
              <a:rPr lang="he-IL" dirty="0"/>
              <a:t>לאחר מכן, ניתן </a:t>
            </a:r>
            <a:r>
              <a:rPr lang="he-IL" dirty="0" err="1"/>
              <a:t>לרנדר</a:t>
            </a:r>
            <a:r>
              <a:rPr lang="he-IL" dirty="0"/>
              <a:t> רק חלק מהן, על פי תלות ב-</a:t>
            </a:r>
            <a:r>
              <a:rPr lang="en-US" dirty="0"/>
              <a:t>state </a:t>
            </a:r>
            <a:r>
              <a:rPr lang="he-IL" dirty="0"/>
              <a:t> של האפליקציה.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 err="1"/>
              <a:t>רינדור</a:t>
            </a:r>
            <a:r>
              <a:rPr lang="he-IL" dirty="0"/>
              <a:t> מותנה ב-</a:t>
            </a:r>
            <a:r>
              <a:rPr lang="en-US" dirty="0"/>
              <a:t>React </a:t>
            </a:r>
            <a:r>
              <a:rPr lang="he-IL" dirty="0"/>
              <a:t> פועל באותו אופן שבו עובדים תנאים ב </a:t>
            </a:r>
            <a:r>
              <a:rPr lang="en-US" dirty="0"/>
              <a:t>JS</a:t>
            </a:r>
            <a:r>
              <a:rPr lang="he-IL" dirty="0"/>
              <a:t>.</a:t>
            </a:r>
          </a:p>
          <a:p>
            <a:pPr marL="114300" indent="0" algn="r" rtl="1">
              <a:buNone/>
            </a:pPr>
            <a:r>
              <a:rPr lang="he-IL" dirty="0"/>
              <a:t>ניתן להשתמש באופרטורים של </a:t>
            </a:r>
            <a:r>
              <a:rPr lang="en-US" dirty="0"/>
              <a:t>JS </a:t>
            </a:r>
            <a:r>
              <a:rPr lang="he-IL" dirty="0"/>
              <a:t> כמו </a:t>
            </a:r>
            <a:r>
              <a:rPr lang="en-US" dirty="0"/>
              <a:t>if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או האופרטור המותנה (?) כדי ליצור אלמנטים המייצגים את ה-</a:t>
            </a:r>
            <a:r>
              <a:rPr lang="en-US" dirty="0"/>
              <a:t>state </a:t>
            </a:r>
            <a:r>
              <a:rPr lang="he-IL" dirty="0"/>
              <a:t>הנוכחי, ו </a:t>
            </a:r>
            <a:r>
              <a:rPr lang="en-US" dirty="0"/>
              <a:t>React </a:t>
            </a:r>
            <a:r>
              <a:rPr lang="he-IL" dirty="0"/>
              <a:t> תעדכן את ממשק המשתמש בהתאמה.</a:t>
            </a:r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19172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5034-E509-44C8-BC96-E6218522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Rendering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515A-871F-4D19-89F3-EAA41A07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7970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לדוגמה כאשר אנו מעוניינים ליצור שני </a:t>
            </a:r>
            <a:r>
              <a:rPr lang="en-US" dirty="0"/>
              <a:t>component </a:t>
            </a:r>
            <a:r>
              <a:rPr lang="he-IL" dirty="0"/>
              <a:t> עבור כל פלט כדי להציג כל אחד במצב המתאים: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17370-873F-4BCF-BCAF-182F14BA68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4120" y="1873230"/>
            <a:ext cx="3947880" cy="167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E01F7-D776-4935-85CE-2F0C31147923}"/>
              </a:ext>
            </a:extLst>
          </p:cNvPr>
          <p:cNvSpPr txBox="1"/>
          <p:nvPr/>
        </p:nvSpPr>
        <p:spPr>
          <a:xfrm>
            <a:off x="3384000" y="3544293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בכל פעם נרצה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להציג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את אחד משניהם בהתניה.</a:t>
            </a:r>
            <a:endParaRPr lang="en-IL" sz="1800" dirty="0">
              <a:solidFill>
                <a:schemeClr val="dk2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80378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92B-ECA2-4370-9F0E-D614DAE3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b="1" dirty="0"/>
              <a:t>Conditional Rendering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9143F-7C8C-4D1E-82CC-4102A5CD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238200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לכן ניתן ליצור </a:t>
            </a:r>
            <a:r>
              <a:rPr lang="en-US" dirty="0"/>
              <a:t>component </a:t>
            </a:r>
            <a:r>
              <a:rPr lang="he-IL" dirty="0"/>
              <a:t>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שלישי</a:t>
            </a:r>
            <a:r>
              <a:rPr lang="he-IL" dirty="0"/>
              <a:t> של </a:t>
            </a:r>
            <a:r>
              <a:rPr lang="en-US" dirty="0"/>
              <a:t>Greeting </a:t>
            </a:r>
            <a:r>
              <a:rPr lang="he-IL" dirty="0"/>
              <a:t> והוא ינהל את ההצגה של</a:t>
            </a:r>
            <a:r>
              <a:rPr lang="en-US" dirty="0"/>
              <a:t>components </a:t>
            </a:r>
            <a:r>
              <a:rPr lang="he-IL" dirty="0"/>
              <a:t>אלה כתלות בסוג המשתמש,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בצורה זו לא נאלץ את המשתמשים </a:t>
            </a:r>
          </a:p>
          <a:p>
            <a:pPr marL="114300" indent="0" algn="r" rtl="1">
              <a:buNone/>
            </a:pPr>
            <a:r>
              <a:rPr lang="he-IL" dirty="0"/>
              <a:t>ב</a:t>
            </a:r>
            <a:r>
              <a:rPr lang="en-US" dirty="0"/>
              <a:t>Components  </a:t>
            </a:r>
            <a:r>
              <a:rPr lang="he-IL" dirty="0"/>
              <a:t> אלה לחזור על ההתניה </a:t>
            </a:r>
          </a:p>
          <a:p>
            <a:pPr marL="114300" indent="0" algn="r" rtl="1">
              <a:buNone/>
            </a:pPr>
            <a:r>
              <a:rPr lang="he-IL" dirty="0"/>
              <a:t>בכל פעם ופעם.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125F5-CD64-4F22-9878-F500304040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042160"/>
            <a:ext cx="396240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045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5827-A1B4-479C-A3E2-255E4D89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b="1" dirty="0"/>
              <a:t>Conditional Rendering</a:t>
            </a:r>
            <a:r>
              <a:rPr lang="he-IL" b="1" dirty="0"/>
              <a:t>  </a:t>
            </a:r>
            <a:r>
              <a:rPr lang="en-US" b="1" dirty="0"/>
              <a:t> - Elements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BCE8-57B3-45FC-ADA5-34866007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4828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כאמור, ניתן להשתמש במשתנים כדי לשמור אלמנטים. </a:t>
            </a:r>
          </a:p>
          <a:p>
            <a:pPr marL="114300" indent="0" algn="r" rtl="1">
              <a:buNone/>
            </a:pPr>
            <a:r>
              <a:rPr lang="he-IL" dirty="0"/>
              <a:t>יכולת זו תעזור </a:t>
            </a:r>
            <a:r>
              <a:rPr lang="he-IL" dirty="0" err="1"/>
              <a:t>לרנדר</a:t>
            </a:r>
            <a:r>
              <a:rPr lang="he-IL" dirty="0"/>
              <a:t> חלק מה </a:t>
            </a:r>
            <a:r>
              <a:rPr lang="en-US" dirty="0"/>
              <a:t>component</a:t>
            </a:r>
            <a:r>
              <a:rPr lang="he-IL" dirty="0"/>
              <a:t> באופן מותנה בעוד ששאר הפלט אינו משתנה.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שני  </a:t>
            </a:r>
            <a:r>
              <a:rPr lang="en-US" dirty="0"/>
              <a:t>components</a:t>
            </a:r>
            <a:r>
              <a:rPr lang="he-IL" dirty="0"/>
              <a:t> אלה מייצגים כפתורים</a:t>
            </a:r>
          </a:p>
          <a:p>
            <a:pPr marL="114300" indent="0" algn="r" rtl="1">
              <a:buNone/>
            </a:pPr>
            <a:r>
              <a:rPr lang="he-IL" dirty="0"/>
              <a:t>אחד של התנתקות והשני של התחברות:</a:t>
            </a:r>
            <a:endParaRPr lang="en-IL" dirty="0"/>
          </a:p>
          <a:p>
            <a:pPr marL="114300" indent="0" algn="r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2A452-442A-44A2-8B85-10AF377373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274" y="1971297"/>
            <a:ext cx="3560445" cy="29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5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3B73-A9E7-42FE-A80F-C1A822C2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b="1" dirty="0"/>
              <a:t>Conditional Rendering</a:t>
            </a:r>
            <a:r>
              <a:rPr lang="he-IL" b="1" dirty="0"/>
              <a:t>  </a:t>
            </a:r>
            <a:r>
              <a:rPr lang="en-US" b="1" dirty="0"/>
              <a:t> - Elements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0619-82F7-4E84-88D3-CC48E07A8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ניתן ליצור </a:t>
            </a:r>
            <a:r>
              <a:rPr lang="en-US" dirty="0"/>
              <a:t>component</a:t>
            </a:r>
            <a:r>
              <a:rPr lang="he-IL" dirty="0"/>
              <a:t> שלישי </a:t>
            </a:r>
            <a:r>
              <a:rPr lang="en-US" dirty="0" err="1"/>
              <a:t>LoginControl</a:t>
            </a:r>
            <a:r>
              <a:rPr lang="he-IL" dirty="0"/>
              <a:t> והוא </a:t>
            </a:r>
            <a:r>
              <a:rPr lang="he-IL" dirty="0" err="1"/>
              <a:t>ירנדר</a:t>
            </a:r>
            <a:r>
              <a:rPr lang="he-IL" dirty="0"/>
              <a:t> &lt;</a:t>
            </a:r>
            <a:r>
              <a:rPr lang="en-US" dirty="0" err="1"/>
              <a:t>LoginButton</a:t>
            </a:r>
            <a:r>
              <a:rPr lang="he-IL" dirty="0"/>
              <a:t> /&gt; </a:t>
            </a:r>
          </a:p>
          <a:p>
            <a:pPr marL="114300" indent="0" algn="r" rtl="1">
              <a:buNone/>
            </a:pPr>
            <a:r>
              <a:rPr lang="he-IL" dirty="0"/>
              <a:t>או &lt;</a:t>
            </a:r>
            <a:r>
              <a:rPr lang="en-US" dirty="0" err="1"/>
              <a:t>LogoutButton</a:t>
            </a:r>
            <a:r>
              <a:rPr lang="he-IL" dirty="0"/>
              <a:t> /&gt; כתלות ב </a:t>
            </a:r>
            <a:r>
              <a:rPr lang="en-US" dirty="0"/>
              <a:t>state</a:t>
            </a:r>
            <a:r>
              <a:rPr lang="he-IL" dirty="0"/>
              <a:t> הנוכחי שלו. </a:t>
            </a:r>
          </a:p>
          <a:p>
            <a:pPr marL="114300" indent="0" algn="r" rtl="1">
              <a:buNone/>
            </a:pPr>
            <a:r>
              <a:rPr lang="he-IL" dirty="0"/>
              <a:t>בנוסף הוא </a:t>
            </a:r>
            <a:r>
              <a:rPr lang="he-IL" dirty="0" err="1"/>
              <a:t>ירנדר</a:t>
            </a:r>
            <a:r>
              <a:rPr lang="he-IL" dirty="0"/>
              <a:t> את  &lt;</a:t>
            </a:r>
            <a:r>
              <a:rPr lang="en-US" dirty="0"/>
              <a:t>Greeting</a:t>
            </a:r>
            <a:r>
              <a:rPr lang="he-IL" dirty="0"/>
              <a:t> /&gt; מהדוגמה הקודמת: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218786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A426-05C8-43A0-9D4D-A3F30D60B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012" y="185934"/>
            <a:ext cx="3956768" cy="339546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כלומר, המשתנה </a:t>
            </a:r>
            <a:r>
              <a:rPr lang="en-US" dirty="0"/>
              <a:t>button</a:t>
            </a:r>
            <a:r>
              <a:rPr lang="he-IL" dirty="0"/>
              <a:t> שמר מראש את האלמנט אותו נרצה </a:t>
            </a:r>
            <a:r>
              <a:rPr lang="he-IL" dirty="0" err="1"/>
              <a:t>לרנדר</a:t>
            </a:r>
            <a:r>
              <a:rPr lang="he-IL" dirty="0"/>
              <a:t> במצב הנוכחי כך שבמשפט ה  </a:t>
            </a:r>
            <a:r>
              <a:rPr lang="en-US" dirty="0"/>
              <a:t>return </a:t>
            </a:r>
            <a:r>
              <a:rPr lang="he-IL" dirty="0"/>
              <a:t> ניתן להתייחס  ל </a:t>
            </a:r>
            <a:r>
              <a:rPr lang="en-US" dirty="0"/>
              <a:t>button </a:t>
            </a:r>
            <a:r>
              <a:rPr lang="he-IL" dirty="0"/>
              <a:t> בלבד.</a:t>
            </a:r>
          </a:p>
          <a:p>
            <a:pPr marL="114300" indent="0" algn="r" rtl="1">
              <a:buNone/>
            </a:pPr>
            <a:r>
              <a:rPr lang="he-IL" dirty="0"/>
              <a:t>(ולא להאריך אותו עם התניה נוספת...)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30F3-BB9C-4513-AA54-BA04DB5FE6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799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26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7E0D-29BE-491C-B95B-7E7A135E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in JSX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A6476-4215-410B-9347-F154367FD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כאמור, ניתן להטמיע ביטויים של </a:t>
            </a:r>
            <a:r>
              <a:rPr lang="en-US" dirty="0"/>
              <a:t>JS </a:t>
            </a:r>
            <a:r>
              <a:rPr lang="he-IL" dirty="0"/>
              <a:t> בתוך </a:t>
            </a:r>
            <a:r>
              <a:rPr lang="en-US" dirty="0"/>
              <a:t>JSX</a:t>
            </a:r>
            <a:r>
              <a:rPr lang="he-IL" dirty="0"/>
              <a:t> על ידי עטיפתם בסוגריים מסולסלים.</a:t>
            </a:r>
            <a:endParaRPr lang="en-US" dirty="0"/>
          </a:p>
          <a:p>
            <a:pPr marL="114300" indent="0" algn="r" rtl="1">
              <a:buNone/>
            </a:pPr>
            <a:r>
              <a:rPr lang="he-IL" dirty="0"/>
              <a:t>לכן ניתן להטמיע תנאי ב-</a:t>
            </a:r>
            <a:r>
              <a:rPr lang="en-US" dirty="0"/>
              <a:t>JSX</a:t>
            </a:r>
            <a:r>
              <a:rPr lang="he-IL" dirty="0"/>
              <a:t> בכמה אופנים:</a:t>
            </a:r>
          </a:p>
          <a:p>
            <a:pPr marL="11430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הטמעת תנאי </a:t>
            </a:r>
            <a:r>
              <a:rPr lang="en-US" dirty="0"/>
              <a:t>If</a:t>
            </a:r>
            <a:r>
              <a:rPr lang="he-IL" dirty="0"/>
              <a:t> עם אופרטור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&amp;&amp;</a:t>
            </a:r>
            <a:r>
              <a:rPr lang="he-IL" dirty="0"/>
              <a:t> לוגי.</a:t>
            </a:r>
          </a:p>
          <a:p>
            <a:pPr algn="r" rtl="1"/>
            <a:r>
              <a:rPr lang="he-IL" dirty="0"/>
              <a:t>אופרטור ההתניה של </a:t>
            </a:r>
            <a:r>
              <a:rPr lang="en-US" dirty="0"/>
              <a:t>JS </a:t>
            </a:r>
            <a:r>
              <a:rPr lang="he-IL" dirty="0"/>
              <a:t> -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 ?</a:t>
            </a:r>
            <a:endParaRPr lang="en-IL" dirty="0">
              <a:solidFill>
                <a:schemeClr val="accent5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093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252065" y="297357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dirty="0"/>
              <a:t>How does React Work?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79178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 sz="1400" dirty="0"/>
              <a:t>React creates a VIRTUAL DOM in memory.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sz="1400" dirty="0"/>
              <a:t>Instead of manipulating the browser's DOM directly, React creates a virtual DOM in memory, where it does all the necessary manipulating, before making the changes in the browser DOM.</a:t>
            </a:r>
            <a:br>
              <a:rPr lang="x-none" sz="1400" dirty="0"/>
            </a:br>
            <a:r>
              <a:rPr lang="x-none" sz="1400" dirty="0"/>
              <a:t>React only changes what needs to be changed!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x-none" sz="1400" dirty="0"/>
              <a:t>React finds out what changes have been made, and changes only what needs to be changed.</a:t>
            </a:r>
            <a:endParaRPr sz="1400" dirty="0"/>
          </a:p>
          <a:p>
            <a:pPr marL="0" lvl="0" indent="0" algn="r" rtl="1">
              <a:spcBef>
                <a:spcPts val="1600"/>
              </a:spcBef>
              <a:buNone/>
            </a:pPr>
            <a:r>
              <a:rPr lang="en-US" sz="1400" i="1" dirty="0"/>
              <a:t> React DOM </a:t>
            </a:r>
            <a:r>
              <a:rPr lang="he-IL" sz="1400" i="1" dirty="0"/>
              <a:t>משווה את האלמנט וילדיו למצב הקודם שלו ומחיל אך ורק שינויים נדרשים ב</a:t>
            </a:r>
            <a:r>
              <a:rPr lang="en-US" sz="1400" i="1" dirty="0"/>
              <a:t> DOM </a:t>
            </a:r>
            <a:r>
              <a:rPr lang="he-IL" sz="1400" i="1" dirty="0"/>
              <a:t>על מנת להביא אותו למצב הרצוי.</a:t>
            </a:r>
            <a:endParaRPr dirty="0"/>
          </a:p>
          <a:p>
            <a:pPr marL="0" indent="0" algn="r" rtl="1">
              <a:spcBef>
                <a:spcPts val="1600"/>
              </a:spcBef>
              <a:buNone/>
            </a:pPr>
            <a:r>
              <a:rPr lang="en-US" sz="1400" i="1" dirty="0"/>
              <a:t>react </a:t>
            </a:r>
            <a:r>
              <a:rPr lang="he-IL" sz="1400" i="1" dirty="0"/>
              <a:t> </a:t>
            </a:r>
            <a:r>
              <a:rPr lang="en-US" sz="1400" i="1" dirty="0"/>
              <a:t> </a:t>
            </a:r>
            <a:r>
              <a:rPr lang="he-IL" sz="1400" i="1" dirty="0"/>
              <a:t>מבצעת </a:t>
            </a:r>
            <a:r>
              <a:rPr lang="en-US" sz="1400" i="1" dirty="0"/>
              <a:t>"diff algorithm”</a:t>
            </a:r>
            <a:r>
              <a:rPr lang="he-IL" sz="1400" i="1" dirty="0"/>
              <a:t> כלומר, משווה בין העצים – עץ ה </a:t>
            </a:r>
            <a:r>
              <a:rPr lang="en-US" sz="1400" i="1" dirty="0"/>
              <a:t>DOM</a:t>
            </a:r>
            <a:r>
              <a:rPr lang="he-IL" sz="1400" i="1" dirty="0"/>
              <a:t> הישן, לפני השינוי ועץ ה </a:t>
            </a:r>
            <a:r>
              <a:rPr lang="en-US" sz="1400" i="1" dirty="0"/>
              <a:t>DOM</a:t>
            </a:r>
            <a:r>
              <a:rPr lang="he-IL" sz="1400" i="1" dirty="0"/>
              <a:t> החדש – לאחר השינוי. ברגע שאחד מן הענפים השתנה </a:t>
            </a:r>
            <a:r>
              <a:rPr lang="en-US" sz="1400" i="1" dirty="0"/>
              <a:t>React</a:t>
            </a:r>
            <a:r>
              <a:rPr lang="he-IL" sz="1400" i="1" dirty="0"/>
              <a:t> תעדיף </a:t>
            </a:r>
            <a:r>
              <a:rPr lang="he-IL" sz="1400" i="1" dirty="0" err="1"/>
              <a:t>לרנדר</a:t>
            </a:r>
            <a:r>
              <a:rPr lang="he-IL" sz="1400" i="1" dirty="0"/>
              <a:t> את כל הענף ולא להפעיל את האלגוריתם לחישוב השינויים הפנימי.</a:t>
            </a:r>
            <a:endParaRPr lang="en-US" sz="1400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8B30-9381-4C3F-A1FC-D4BFA23A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1900"/>
            <a:ext cx="8520600" cy="607800"/>
          </a:xfrm>
        </p:spPr>
        <p:txBody>
          <a:bodyPr/>
          <a:lstStyle/>
          <a:p>
            <a:r>
              <a:rPr lang="en-US" dirty="0"/>
              <a:t>conditions in JSX – Logical &amp;&amp;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AB864-D4B3-44DA-AE8B-DF1EAB561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r" rtl="1">
              <a:buNone/>
            </a:pPr>
            <a:r>
              <a:rPr lang="he-IL" dirty="0"/>
              <a:t>הטמעת תנאי </a:t>
            </a:r>
            <a:r>
              <a:rPr lang="en-US" dirty="0"/>
              <a:t>If</a:t>
            </a:r>
            <a:r>
              <a:rPr lang="he-IL" dirty="0"/>
              <a:t> עם אופרטור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&amp;&amp;</a:t>
            </a:r>
            <a:r>
              <a:rPr lang="he-IL" dirty="0"/>
              <a:t> לוגי:</a:t>
            </a:r>
          </a:p>
          <a:p>
            <a:pPr marL="114300" indent="0" algn="r" rtl="1">
              <a:buNone/>
            </a:pPr>
            <a:endParaRPr lang="en-US" dirty="0"/>
          </a:p>
          <a:p>
            <a:pPr marL="114300" indent="0" algn="r" rtl="1">
              <a:buNone/>
            </a:pPr>
            <a:r>
              <a:rPr lang="en-US" dirty="0"/>
              <a:t>logical AND (&amp;&amp;)</a:t>
            </a:r>
            <a:r>
              <a:rPr lang="he-IL" dirty="0"/>
              <a:t> מחזיר </a:t>
            </a:r>
            <a:r>
              <a:rPr lang="en-US" dirty="0"/>
              <a:t>true</a:t>
            </a:r>
            <a:r>
              <a:rPr lang="he-IL" dirty="0"/>
              <a:t> רק אם כל האופרנדים הם </a:t>
            </a:r>
            <a:r>
              <a:rPr lang="en-US" dirty="0"/>
              <a:t>true</a:t>
            </a:r>
            <a:r>
              <a:rPr lang="he-IL" dirty="0"/>
              <a:t> אחרת הוא מחזיר </a:t>
            </a:r>
            <a:r>
              <a:rPr lang="en-US" dirty="0"/>
              <a:t>false</a:t>
            </a:r>
            <a:r>
              <a:rPr lang="he-IL" dirty="0"/>
              <a:t>.</a:t>
            </a:r>
            <a:endParaRPr lang="en-US" dirty="0"/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ניתן להתנות </a:t>
            </a:r>
            <a:r>
              <a:rPr lang="he-IL" dirty="0" err="1"/>
              <a:t>רינדור</a:t>
            </a:r>
            <a:r>
              <a:rPr lang="he-IL" dirty="0"/>
              <a:t> של אלמנט באמצעות שימוש ב &amp;&amp;.</a:t>
            </a:r>
          </a:p>
          <a:p>
            <a:pPr marL="114300" indent="0" algn="r" rtl="1">
              <a:buNone/>
            </a:pPr>
            <a:endParaRPr lang="he-IL" dirty="0"/>
          </a:p>
          <a:p>
            <a:pPr marL="114300" indent="0" algn="r" rtl="1">
              <a:buNone/>
            </a:pPr>
            <a:r>
              <a:rPr lang="he-IL" dirty="0"/>
              <a:t>אם התנאי יחזיר </a:t>
            </a:r>
            <a:r>
              <a:rPr lang="en-IL" dirty="0"/>
              <a:t>true</a:t>
            </a:r>
            <a:r>
              <a:rPr lang="he-IL" dirty="0"/>
              <a:t>, האלמנט יופיע בפלט, אם הוא </a:t>
            </a:r>
            <a:r>
              <a:rPr lang="en-IL" dirty="0"/>
              <a:t>false</a:t>
            </a:r>
            <a:r>
              <a:rPr lang="he-IL" dirty="0"/>
              <a:t> אז </a:t>
            </a:r>
            <a:r>
              <a:rPr lang="en-IL" dirty="0"/>
              <a:t>React</a:t>
            </a:r>
            <a:r>
              <a:rPr lang="he-IL" dirty="0"/>
              <a:t> תתעלם ממנו ותדלג עליו.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685072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D77-7CD7-43E0-898C-4829F54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in JSX – Logical &amp;&amp;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6BF48-68F6-412E-8FBC-7214F506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360" y="1263410"/>
            <a:ext cx="3528780" cy="3339000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זה עובד בגלל שב </a:t>
            </a:r>
            <a:r>
              <a:rPr lang="en-IL" dirty="0"/>
              <a:t>JS</a:t>
            </a:r>
            <a:r>
              <a:rPr lang="he-IL" dirty="0"/>
              <a:t> – </a:t>
            </a:r>
            <a:br>
              <a:rPr lang="en-US" dirty="0"/>
            </a:br>
            <a:r>
              <a:rPr lang="en-IL" dirty="0"/>
              <a:t>true &amp;&amp; expression </a:t>
            </a:r>
            <a:r>
              <a:rPr lang="he-IL" dirty="0"/>
              <a:t> יהיה תמיד שווה ערך ל </a:t>
            </a:r>
            <a:r>
              <a:rPr lang="en-IL" dirty="0"/>
              <a:t>expression</a:t>
            </a:r>
            <a:r>
              <a:rPr lang="he-IL" dirty="0"/>
              <a:t>,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ו </a:t>
            </a:r>
            <a:r>
              <a:rPr lang="en-IL" dirty="0"/>
              <a:t>false &amp;&amp; expression </a:t>
            </a:r>
            <a:r>
              <a:rPr lang="he-IL" dirty="0"/>
              <a:t> יהיה תמיד שווה ערך ל </a:t>
            </a:r>
            <a:r>
              <a:rPr lang="en-IL" dirty="0"/>
              <a:t>false</a:t>
            </a:r>
            <a:r>
              <a:rPr lang="he-IL" dirty="0"/>
              <a:t>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לכן, אם התנאי יחזיר </a:t>
            </a:r>
            <a:r>
              <a:rPr lang="en-IL" dirty="0"/>
              <a:t>true</a:t>
            </a:r>
            <a:r>
              <a:rPr lang="he-IL" dirty="0"/>
              <a:t>, האלמנט מימין שאחרי ה &amp;&amp; יופיע בפלט.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ואם הוא </a:t>
            </a:r>
            <a:r>
              <a:rPr lang="en-IL" dirty="0"/>
              <a:t>false</a:t>
            </a:r>
            <a:r>
              <a:rPr lang="he-IL" dirty="0"/>
              <a:t> אז </a:t>
            </a:r>
            <a:r>
              <a:rPr lang="en-IL" dirty="0"/>
              <a:t>React</a:t>
            </a:r>
            <a:r>
              <a:rPr lang="he-IL" dirty="0"/>
              <a:t> תתעלם ממנו ותדלג עליו.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A4BEB-F2EB-4B47-9C78-FD103713B5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1229875"/>
            <a:ext cx="5153660" cy="36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58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A019-707A-4C20-A8D7-84F261ED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conditions in JSX – Logical &amp;&amp;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7A6A-4E32-4E4E-B788-EE59D651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09422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יש לשים לב שהחזרת ביטוי שלילי(שאינו בוליאני) תגרום לדילוג על האלמנט שאחרי &amp;&amp; אבל </a:t>
            </a:r>
            <a:r>
              <a:rPr lang="he-IL" b="1" dirty="0"/>
              <a:t>עדיין</a:t>
            </a:r>
            <a:r>
              <a:rPr lang="he-IL" dirty="0"/>
              <a:t> תחזיר את הביטוי השלילי. בדוגמה להלן  יוחזר &lt;</a:t>
            </a:r>
            <a:r>
              <a:rPr lang="en-US" dirty="0"/>
              <a:t>div&gt;0&lt;/div</a:t>
            </a:r>
            <a:r>
              <a:rPr lang="he-IL" dirty="0"/>
              <a:t>&gt; .</a:t>
            </a:r>
          </a:p>
          <a:p>
            <a:pPr marL="114300" indent="0" algn="r" rtl="1">
              <a:buNone/>
            </a:pPr>
            <a:r>
              <a:rPr lang="he-IL" dirty="0"/>
              <a:t>לכן תמיד כדאי לשאול על ביטוי בוליאני.</a:t>
            </a:r>
            <a:endParaRPr lang="en-IL" dirty="0"/>
          </a:p>
          <a:p>
            <a:pPr marL="11430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F5423-8C7F-4335-9C77-E3AABF39BF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2536175"/>
            <a:ext cx="4057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09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50C4-ABB0-4806-A919-C4B2610F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 </a:t>
            </a:r>
            <a:r>
              <a:rPr lang="en-US" dirty="0"/>
              <a:t>conditions in JSX – 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7031-B0CC-44BF-BEC2-E720F243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113232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שיטה נוספת </a:t>
            </a:r>
            <a:r>
              <a:rPr lang="he-IL" dirty="0" err="1"/>
              <a:t>לרנדור</a:t>
            </a:r>
            <a:r>
              <a:rPr lang="he-IL" dirty="0"/>
              <a:t> אלמנטים באופן מותנה היא להשתמש באופרטור ההתניה של </a:t>
            </a:r>
            <a:r>
              <a:rPr lang="en-US" dirty="0"/>
              <a:t>JS</a:t>
            </a:r>
            <a:r>
              <a:rPr lang="he-IL" dirty="0"/>
              <a:t> : </a:t>
            </a:r>
            <a:endParaRPr lang="en-IL" dirty="0"/>
          </a:p>
          <a:p>
            <a:pPr marL="114300" indent="0" algn="r" rtl="1">
              <a:buNone/>
            </a:pPr>
            <a:r>
              <a:rPr lang="en-US" dirty="0"/>
              <a:t> condition ? true : false</a:t>
            </a:r>
            <a:r>
              <a:rPr lang="he-IL" dirty="0"/>
              <a:t>.</a:t>
            </a:r>
            <a:endParaRPr lang="en-IL" dirty="0"/>
          </a:p>
          <a:p>
            <a:pPr marL="114300" indent="0" algn="r" rtl="1">
              <a:buNone/>
            </a:pPr>
            <a:r>
              <a:rPr lang="he-IL" dirty="0"/>
              <a:t>כדאי לא להשתמש עם ביטויים ארוכים מידי כדי לא להכביד על קריאות הקוד.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1E82C-C49D-4455-BABB-A194F24B56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700" y="2362200"/>
            <a:ext cx="4732740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67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React Keys</a:t>
            </a:r>
            <a:endParaRPr/>
          </a:p>
        </p:txBody>
      </p:sp>
      <p:sp>
        <p:nvSpPr>
          <p:cNvPr id="514" name="Google Shape;514;p7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keys</a:t>
            </a:r>
            <a:r>
              <a:rPr lang="he-IL" dirty="0"/>
              <a:t> עוזרים ל-</a:t>
            </a:r>
            <a:r>
              <a:rPr lang="en-US" dirty="0"/>
              <a:t>React </a:t>
            </a:r>
            <a:r>
              <a:rPr lang="he-IL" dirty="0"/>
              <a:t> לזהות אילו פריטים השתנו, נוספו או נמחקו.</a:t>
            </a:r>
          </a:p>
          <a:p>
            <a:pPr marL="0" lvl="0" indent="0" algn="r" rtl="1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keys</a:t>
            </a:r>
            <a:r>
              <a:rPr lang="he-IL" dirty="0"/>
              <a:t> אמורים להינתן לאלמנטים בתוך מערך כדי לכל אלמנט ואלמנט זהות קבועה: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15" name="Google Shape;51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00" y="2479278"/>
            <a:ext cx="4854425" cy="17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React Keys</a:t>
            </a:r>
            <a:endParaRPr/>
          </a:p>
        </p:txBody>
      </p:sp>
      <p:sp>
        <p:nvSpPr>
          <p:cNvPr id="521" name="Google Shape;521;p7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120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/>
              <a:t>הדרך הטובה ביותר לבחור </a:t>
            </a:r>
            <a:r>
              <a:rPr lang="en-US" dirty="0"/>
              <a:t>key</a:t>
            </a:r>
            <a:r>
              <a:rPr lang="he-IL" dirty="0"/>
              <a:t> היא להשתמש במחרוזת שמזהה באופן ייחודי פריט מהרשימה בין אחיו.</a:t>
            </a:r>
            <a:endParaRPr lang="en-US" dirty="0"/>
          </a:p>
          <a:p>
            <a:pPr marL="0" lvl="0" indent="0" algn="r" rtl="1">
              <a:buNone/>
            </a:pPr>
            <a:r>
              <a:rPr lang="he-IL" dirty="0"/>
              <a:t>לרוב נשתמש בנתון </a:t>
            </a:r>
            <a:r>
              <a:rPr lang="en-US" dirty="0"/>
              <a:t>ID </a:t>
            </a:r>
            <a:r>
              <a:rPr lang="he-IL" dirty="0"/>
              <a:t> כ </a:t>
            </a:r>
            <a:r>
              <a:rPr lang="en-US" dirty="0"/>
              <a:t>key</a:t>
            </a:r>
            <a:endParaRPr dirty="0"/>
          </a:p>
        </p:txBody>
      </p:sp>
      <p:pic>
        <p:nvPicPr>
          <p:cNvPr id="522" name="Google Shape;52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84613"/>
            <a:ext cx="4090175" cy="1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Keys - Using the index</a:t>
            </a:r>
            <a:endParaRPr/>
          </a:p>
        </p:txBody>
      </p:sp>
      <p:sp>
        <p:nvSpPr>
          <p:cNvPr id="528" name="Google Shape;528;p8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492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he-IL" dirty="0"/>
              <a:t>כאשר</a:t>
            </a:r>
            <a:r>
              <a:rPr lang="en-US" dirty="0"/>
              <a:t> </a:t>
            </a:r>
            <a:r>
              <a:rPr lang="he-IL" dirty="0"/>
              <a:t>אין </a:t>
            </a:r>
            <a:r>
              <a:rPr lang="en-US" dirty="0"/>
              <a:t>ID</a:t>
            </a:r>
            <a:r>
              <a:rPr lang="he-IL" dirty="0"/>
              <a:t> קבוע </a:t>
            </a:r>
            <a:r>
              <a:rPr lang="he-IL" dirty="0" err="1"/>
              <a:t>לרנדור</a:t>
            </a:r>
            <a:r>
              <a:rPr lang="he-IL" dirty="0"/>
              <a:t> ה </a:t>
            </a:r>
            <a:r>
              <a:rPr lang="en-US" dirty="0"/>
              <a:t>items</a:t>
            </a:r>
            <a:r>
              <a:rPr lang="he-IL" dirty="0"/>
              <a:t>, ניתן להשתמש (כמוצא אחרון) באינדקס של ה</a:t>
            </a:r>
            <a:r>
              <a:rPr lang="en-US" dirty="0"/>
              <a:t>item </a:t>
            </a:r>
            <a:r>
              <a:rPr lang="he-IL" dirty="0"/>
              <a:t> כ </a:t>
            </a:r>
            <a:r>
              <a:rPr lang="en-US" dirty="0"/>
              <a:t>key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8F2271-CE56-4E9B-8AF4-4A9DEEEB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8" y="1743695"/>
            <a:ext cx="4242822" cy="1450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C57E65-6FEA-45E1-B83C-E2070D7CEC5F}"/>
              </a:ext>
            </a:extLst>
          </p:cNvPr>
          <p:cNvSpPr txBox="1"/>
          <p:nvPr/>
        </p:nvSpPr>
        <p:spPr>
          <a:xfrm>
            <a:off x="0" y="3313460"/>
            <a:ext cx="883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React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לא ממליצה להשתמש באינדקסים עבור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keys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. כי אם סדר ה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items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ישתנה, זה יכול להשפיע לרעה על הביצועים ולגרום לבעיות ב-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state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של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ה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component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.</a:t>
            </a:r>
            <a:endParaRPr lang="en-US" sz="1800" dirty="0">
              <a:solidFill>
                <a:schemeClr val="dk2"/>
              </a:solidFill>
              <a:latin typeface="Roboto"/>
              <a:ea typeface="Roboto"/>
            </a:endParaRPr>
          </a:p>
          <a:p>
            <a:pPr algn="r" rtl="1"/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</a:t>
            </a:r>
            <a:endParaRPr lang="en-US" sz="1800" dirty="0">
              <a:solidFill>
                <a:schemeClr val="dk2"/>
              </a:solidFill>
              <a:latin typeface="Roboto"/>
              <a:ea typeface="Roboto"/>
            </a:endParaRPr>
          </a:p>
          <a:p>
            <a:pPr algn="r" rtl="1"/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			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כאשר לא מוקצה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Key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מפורש לפריט ברשימה אז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React 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 תשתמש 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			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כברירת מחדל באינדקס כ</a:t>
            </a:r>
            <a:r>
              <a:rPr lang="en-US" sz="1800" dirty="0">
                <a:solidFill>
                  <a:schemeClr val="dk2"/>
                </a:solidFill>
                <a:latin typeface="Roboto"/>
                <a:ea typeface="Roboto"/>
              </a:rPr>
              <a:t>key</a:t>
            </a:r>
            <a:r>
              <a:rPr lang="he-IL" sz="1800" dirty="0">
                <a:solidFill>
                  <a:schemeClr val="dk2"/>
                </a:solidFill>
                <a:latin typeface="Roboto"/>
                <a:ea typeface="Roboto"/>
              </a:rPr>
              <a:t>.</a:t>
            </a:r>
            <a:endParaRPr lang="en-IL" sz="1800" dirty="0">
              <a:solidFill>
                <a:schemeClr val="dk2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ECE4-AF89-46F1-BBB3-D7C4EB8A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60F0-03FC-4DAA-83DB-C66796F8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6827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יש לייצר </a:t>
            </a:r>
            <a:r>
              <a:rPr lang="en-US" dirty="0"/>
              <a:t>keys</a:t>
            </a:r>
            <a:r>
              <a:rPr lang="he-IL" dirty="0"/>
              <a:t> רק כאשר ממשים מערך.</a:t>
            </a:r>
          </a:p>
          <a:p>
            <a:pPr marL="114300" indent="0" algn="r" rtl="1">
              <a:buNone/>
            </a:pPr>
            <a:r>
              <a:rPr lang="he-IL" dirty="0"/>
              <a:t>אם יוצרים </a:t>
            </a:r>
            <a:r>
              <a:rPr lang="en-US" dirty="0"/>
              <a:t>component</a:t>
            </a:r>
            <a:r>
              <a:rPr lang="he-IL" dirty="0"/>
              <a:t> עבור כל אלמנט במערך אין לייצר את ה </a:t>
            </a:r>
            <a:r>
              <a:rPr lang="en-US" dirty="0"/>
              <a:t>key</a:t>
            </a:r>
            <a:r>
              <a:rPr lang="he-IL" dirty="0"/>
              <a:t> בתוכו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73DF4-FF16-48E8-9023-0AFF0360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57400"/>
            <a:ext cx="3877083" cy="18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41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2281-B37A-472C-A2C2-1FAAA43C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A7BAE-4A40-458B-AC03-7F07B248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797045"/>
          </a:xfrm>
        </p:spPr>
        <p:txBody>
          <a:bodyPr/>
          <a:lstStyle/>
          <a:p>
            <a:pPr marL="114300" indent="0" algn="r" rtl="1">
              <a:buNone/>
            </a:pPr>
            <a:r>
              <a:rPr lang="he-IL" dirty="0"/>
              <a:t>ניצור את ה </a:t>
            </a:r>
            <a:r>
              <a:rPr lang="en-US" dirty="0"/>
              <a:t>key</a:t>
            </a:r>
            <a:r>
              <a:rPr lang="he-IL" dirty="0"/>
              <a:t> רק כאשר </a:t>
            </a:r>
            <a:r>
              <a:rPr lang="he-IL" dirty="0" err="1"/>
              <a:t>מרנדרים</a:t>
            </a:r>
            <a:r>
              <a:rPr lang="he-IL" dirty="0"/>
              <a:t> את המערך כולו.</a:t>
            </a:r>
          </a:p>
          <a:p>
            <a:pPr marL="114300" indent="0" algn="r" rtl="1">
              <a:buNone/>
            </a:pPr>
            <a:r>
              <a:rPr lang="he-IL" dirty="0"/>
              <a:t>כלל אצבע: "אלמנטים בתוך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map()</a:t>
            </a:r>
            <a:r>
              <a:rPr lang="en-US" dirty="0"/>
              <a:t> </a:t>
            </a:r>
            <a:r>
              <a:rPr lang="he-IL" dirty="0"/>
              <a:t> צריכים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keys</a:t>
            </a:r>
            <a:r>
              <a:rPr lang="he-IL" dirty="0"/>
              <a:t>"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68B6B-124A-4A61-B680-7A4E30E8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26920"/>
            <a:ext cx="6002655" cy="23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48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x-none"/>
              <a:t>Keys Must Only Be Unique Among Siblings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81"/>
          <p:cNvSpPr txBox="1">
            <a:spLocks noGrp="1"/>
          </p:cNvSpPr>
          <p:nvPr>
            <p:ph type="body" idx="1"/>
          </p:nvPr>
        </p:nvSpPr>
        <p:spPr>
          <a:xfrm>
            <a:off x="4671060" y="1229875"/>
            <a:ext cx="4161240" cy="180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buNone/>
            </a:pPr>
            <a:r>
              <a:rPr lang="en-US" dirty="0"/>
              <a:t>Keys</a:t>
            </a:r>
            <a:r>
              <a:rPr lang="he-IL" dirty="0"/>
              <a:t> חייבים להיות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ייחודיים</a:t>
            </a:r>
            <a:r>
              <a:rPr lang="he-IL" dirty="0"/>
              <a:t> בין </a:t>
            </a:r>
            <a:r>
              <a:rPr lang="he-IL" dirty="0">
                <a:solidFill>
                  <a:schemeClr val="accent5">
                    <a:lumMod val="75000"/>
                  </a:schemeClr>
                </a:solidFill>
              </a:rPr>
              <a:t>אחים</a:t>
            </a:r>
            <a:r>
              <a:rPr lang="he-IL" dirty="0"/>
              <a:t>.</a:t>
            </a:r>
          </a:p>
          <a:p>
            <a:pPr marL="0" lvl="0" indent="0" algn="r" rtl="1">
              <a:buNone/>
            </a:pPr>
            <a:r>
              <a:rPr lang="he-IL" dirty="0"/>
              <a:t>הם לא צריכים להיות ייחודיים באופן גלובאלי, אלא ניתן להשתמש באותם מפתחות כאשר מייצרים שני מערכים שונים.</a:t>
            </a:r>
            <a:endParaRPr dirty="0"/>
          </a:p>
        </p:txBody>
      </p:sp>
      <p:pic>
        <p:nvPicPr>
          <p:cNvPr id="4" name="Google Shape;540;p82">
            <a:extLst>
              <a:ext uri="{FF2B5EF4-FFF2-40B4-BE49-F238E27FC236}">
                <a16:creationId xmlns:a16="http://schemas.microsoft.com/office/drawing/2014/main" id="{9F0B902A-B3B8-4D74-85B0-10AB12C628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9144"/>
          <a:stretch/>
        </p:blipFill>
        <p:spPr>
          <a:xfrm>
            <a:off x="311700" y="1017800"/>
            <a:ext cx="3795480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15793</TotalTime>
  <Words>7000</Words>
  <Application>Microsoft Office PowerPoint</Application>
  <PresentationFormat>On-screen Show (16:9)</PresentationFormat>
  <Paragraphs>674</Paragraphs>
  <Slides>148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3" baseType="lpstr">
      <vt:lpstr>Consolas</vt:lpstr>
      <vt:lpstr>Roboto</vt:lpstr>
      <vt:lpstr>Arial</vt:lpstr>
      <vt:lpstr>Calibri</vt:lpstr>
      <vt:lpstr>Geometric</vt:lpstr>
      <vt:lpstr>React JS</vt:lpstr>
      <vt:lpstr>CLI - command-line interface</vt:lpstr>
      <vt:lpstr>Node.js </vt:lpstr>
      <vt:lpstr>NPM</vt:lpstr>
      <vt:lpstr>package.json </vt:lpstr>
      <vt:lpstr>פקודות נפוצות </vt:lpstr>
      <vt:lpstr>PowerPoint Presentation</vt:lpstr>
      <vt:lpstr>What is React?</vt:lpstr>
      <vt:lpstr>How does React Work?  </vt:lpstr>
      <vt:lpstr>How does React Work?</vt:lpstr>
      <vt:lpstr>Create react project</vt:lpstr>
      <vt:lpstr>React element</vt:lpstr>
      <vt:lpstr>React Render HTML  </vt:lpstr>
      <vt:lpstr>PowerPoint Presentation</vt:lpstr>
      <vt:lpstr>Introducing JSX  </vt:lpstr>
      <vt:lpstr>JSX</vt:lpstr>
      <vt:lpstr>JSX</vt:lpstr>
      <vt:lpstr>PowerPoint Presentation</vt:lpstr>
      <vt:lpstr>JSX</vt:lpstr>
      <vt:lpstr>JSX</vt:lpstr>
      <vt:lpstr>JSX</vt:lpstr>
      <vt:lpstr>PowerPoint Presentation</vt:lpstr>
      <vt:lpstr>Specifying Attributes with JSX </vt:lpstr>
      <vt:lpstr>React Components    </vt:lpstr>
      <vt:lpstr>Components</vt:lpstr>
      <vt:lpstr>Components      </vt:lpstr>
      <vt:lpstr>Function Component      </vt:lpstr>
      <vt:lpstr>Function Component</vt:lpstr>
      <vt:lpstr>Class component</vt:lpstr>
      <vt:lpstr>Create a Class Component   </vt:lpstr>
      <vt:lpstr>Rendering a Component</vt:lpstr>
      <vt:lpstr>Rendering a Component</vt:lpstr>
      <vt:lpstr>Create Components</vt:lpstr>
      <vt:lpstr>Components in Components  </vt:lpstr>
      <vt:lpstr>Components in Files  </vt:lpstr>
      <vt:lpstr>Components in Files  </vt:lpstr>
      <vt:lpstr>Components in Files  </vt:lpstr>
      <vt:lpstr>Props</vt:lpstr>
      <vt:lpstr>PowerPoint Presentation</vt:lpstr>
      <vt:lpstr>Props</vt:lpstr>
      <vt:lpstr>props.children </vt:lpstr>
      <vt:lpstr>Props are Read-Only  </vt:lpstr>
      <vt:lpstr>Props are Read-Only</vt:lpstr>
      <vt:lpstr>React State  </vt:lpstr>
      <vt:lpstr>What is the difference between state and props?  </vt:lpstr>
      <vt:lpstr>Initializing the state  </vt:lpstr>
      <vt:lpstr>Initializing the state</vt:lpstr>
      <vt:lpstr>Using the state Object  </vt:lpstr>
      <vt:lpstr>Using the state Object</vt:lpstr>
      <vt:lpstr>Using the state Object</vt:lpstr>
      <vt:lpstr>The Data Flows Down</vt:lpstr>
      <vt:lpstr>The Data Flows Down</vt:lpstr>
      <vt:lpstr>Adding Events  </vt:lpstr>
      <vt:lpstr>This</vt:lpstr>
      <vt:lpstr>Bound Functions</vt:lpstr>
      <vt:lpstr>Bound Functions</vt:lpstr>
      <vt:lpstr>This in class component</vt:lpstr>
      <vt:lpstr>Use Arrow Function </vt:lpstr>
      <vt:lpstr>Use Function Class Member</vt:lpstr>
      <vt:lpstr>Passing Arguments  </vt:lpstr>
      <vt:lpstr>Passing Arguments</vt:lpstr>
      <vt:lpstr>Passing Arguments</vt:lpstr>
      <vt:lpstr>React Event Object  </vt:lpstr>
      <vt:lpstr>Lifecycle of Components  </vt:lpstr>
      <vt:lpstr>Mounting</vt:lpstr>
      <vt:lpstr>Mounting - Constructor        </vt:lpstr>
      <vt:lpstr>Mounting - Constructor       </vt:lpstr>
      <vt:lpstr>Mounting - Render</vt:lpstr>
      <vt:lpstr>Mounting - ComponentDidMount</vt:lpstr>
      <vt:lpstr>PowerPoint Presentation</vt:lpstr>
      <vt:lpstr>Updating</vt:lpstr>
      <vt:lpstr>Updating - componentDidUpdate</vt:lpstr>
      <vt:lpstr>Updating - componentDidUpdate</vt:lpstr>
      <vt:lpstr>Unmounting</vt:lpstr>
      <vt:lpstr>Unmounting  -componentWillUnmount</vt:lpstr>
      <vt:lpstr>PowerPoint Presentation</vt:lpstr>
      <vt:lpstr>PowerPoint Presentation</vt:lpstr>
      <vt:lpstr>Lifecycle</vt:lpstr>
      <vt:lpstr>Lifecycle</vt:lpstr>
      <vt:lpstr>Lifecycle</vt:lpstr>
      <vt:lpstr>Update state is asynchronous</vt:lpstr>
      <vt:lpstr>Update state is asynchronous</vt:lpstr>
      <vt:lpstr>Conditional Rendering</vt:lpstr>
      <vt:lpstr>Conditional Rendering</vt:lpstr>
      <vt:lpstr> Conditional Rendering</vt:lpstr>
      <vt:lpstr> Conditional Rendering   - Elements</vt:lpstr>
      <vt:lpstr> Conditional Rendering   - Elements</vt:lpstr>
      <vt:lpstr>PowerPoint Presentation</vt:lpstr>
      <vt:lpstr>Conditions in JSX</vt:lpstr>
      <vt:lpstr>conditions in JSX – Logical &amp;&amp;</vt:lpstr>
      <vt:lpstr>conditions in JSX – Logical &amp;&amp;</vt:lpstr>
      <vt:lpstr> conditions in JSX – Logical &amp;&amp;</vt:lpstr>
      <vt:lpstr> conditions in JSX – ?</vt:lpstr>
      <vt:lpstr>React Keys</vt:lpstr>
      <vt:lpstr>React Keys</vt:lpstr>
      <vt:lpstr>Keys - Using the index</vt:lpstr>
      <vt:lpstr>Keys</vt:lpstr>
      <vt:lpstr>Keys</vt:lpstr>
      <vt:lpstr>Keys Must Only Be Unique Among Siblings  </vt:lpstr>
      <vt:lpstr>Key is not send as props</vt:lpstr>
      <vt:lpstr>Styling React Using CSS</vt:lpstr>
      <vt:lpstr>Styling React Using CSS  </vt:lpstr>
      <vt:lpstr>PowerPoint Presentation</vt:lpstr>
      <vt:lpstr>PowerPoint Presentation</vt:lpstr>
      <vt:lpstr>CSS Stylesheet  </vt:lpstr>
      <vt:lpstr>Introducing Hooks  </vt:lpstr>
      <vt:lpstr>Why Hooks?</vt:lpstr>
      <vt:lpstr>Why Hooks?</vt:lpstr>
      <vt:lpstr>But what is a Hook?  </vt:lpstr>
      <vt:lpstr>When would I use a Hook?</vt:lpstr>
      <vt:lpstr>State Hook</vt:lpstr>
      <vt:lpstr>Use State Hook  </vt:lpstr>
      <vt:lpstr>Init state</vt:lpstr>
      <vt:lpstr>Init State with Hook</vt:lpstr>
      <vt:lpstr>What does calling useState do?</vt:lpstr>
      <vt:lpstr>What do we pass to useState as an argument?</vt:lpstr>
      <vt:lpstr>What does useState return?</vt:lpstr>
      <vt:lpstr>UseState - Conclusion </vt:lpstr>
      <vt:lpstr>Reading State</vt:lpstr>
      <vt:lpstr>Updating State</vt:lpstr>
      <vt:lpstr>Array destructuring  </vt:lpstr>
      <vt:lpstr>Using Multiple State Variables</vt:lpstr>
      <vt:lpstr>Use State</vt:lpstr>
      <vt:lpstr>Effect Hook  </vt:lpstr>
      <vt:lpstr>Using the Effect Hook  </vt:lpstr>
      <vt:lpstr>Use Effect</vt:lpstr>
      <vt:lpstr>Side Effect in Class Component</vt:lpstr>
      <vt:lpstr>Side Effect in Class Component</vt:lpstr>
      <vt:lpstr> Side Effect With hook</vt:lpstr>
      <vt:lpstr>useEffect Use closures</vt:lpstr>
      <vt:lpstr>When useEffect in running</vt:lpstr>
      <vt:lpstr>Effects Without Cleanup</vt:lpstr>
      <vt:lpstr>Effects with Cleanup</vt:lpstr>
      <vt:lpstr>Cleanup Effects – class component</vt:lpstr>
      <vt:lpstr>Cleanup Effects – Effect Hook</vt:lpstr>
      <vt:lpstr>When React Cleanup?</vt:lpstr>
      <vt:lpstr>Conclusion </vt:lpstr>
      <vt:lpstr>Limit use effect</vt:lpstr>
      <vt:lpstr>Limit use effect</vt:lpstr>
      <vt:lpstr> Limit use effect</vt:lpstr>
      <vt:lpstr>Rules of hooks</vt:lpstr>
      <vt:lpstr>Only Call Hooks at the Top Level</vt:lpstr>
      <vt:lpstr>Only Call Hooks at the Top Level</vt:lpstr>
      <vt:lpstr> Only Call Hooks at the Top Level</vt:lpstr>
      <vt:lpstr> Only Call Hooks at the Top Level</vt:lpstr>
      <vt:lpstr> Only Call Hooks at the Top Level</vt:lpstr>
      <vt:lpstr>Only Call Hooks from React Functions</vt:lpstr>
      <vt:lpstr>Use Ref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אורית לוי | Orit Levi</dc:creator>
  <cp:lastModifiedBy>אורית לוי | Orit Levi</cp:lastModifiedBy>
  <cp:revision>301</cp:revision>
  <dcterms:modified xsi:type="dcterms:W3CDTF">2022-09-11T18:44:46Z</dcterms:modified>
</cp:coreProperties>
</file>