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3" r:id="rId1"/>
  </p:sldMasterIdLst>
  <p:sldIdLst>
    <p:sldId id="256" r:id="rId2"/>
    <p:sldId id="257" r:id="rId3"/>
    <p:sldId id="258" r:id="rId4"/>
    <p:sldId id="259" r:id="rId5"/>
    <p:sldId id="260" r:id="rId6"/>
    <p:sldId id="262" r:id="rId7"/>
    <p:sldId id="263" r:id="rId8"/>
    <p:sldId id="264" r:id="rId9"/>
    <p:sldId id="266" r:id="rId10"/>
    <p:sldId id="267" r:id="rId11"/>
    <p:sldId id="268" r:id="rId12"/>
    <p:sldId id="269" r:id="rId13"/>
    <p:sldId id="271" r:id="rId14"/>
    <p:sldId id="273" r:id="rId15"/>
    <p:sldId id="272"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77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163DE9-3891-43E4-B82D-B9DFCC9D448D}"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016C96-779F-4FC8-8A3C-4F8CD0E55D2B}" type="slidenum">
              <a:rPr lang="en-US" smtClean="0"/>
              <a:t>‹#›</a:t>
            </a:fld>
            <a:endParaRPr lang="en-US"/>
          </a:p>
        </p:txBody>
      </p:sp>
    </p:spTree>
    <p:extLst>
      <p:ext uri="{BB962C8B-B14F-4D97-AF65-F5344CB8AC3E}">
        <p14:creationId xmlns:p14="http://schemas.microsoft.com/office/powerpoint/2010/main" val="177767895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63DE9-3891-43E4-B82D-B9DFCC9D448D}"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016C96-779F-4FC8-8A3C-4F8CD0E55D2B}" type="slidenum">
              <a:rPr lang="en-US" smtClean="0"/>
              <a:t>‹#›</a:t>
            </a:fld>
            <a:endParaRPr lang="en-US"/>
          </a:p>
        </p:txBody>
      </p:sp>
    </p:spTree>
    <p:extLst>
      <p:ext uri="{BB962C8B-B14F-4D97-AF65-F5344CB8AC3E}">
        <p14:creationId xmlns:p14="http://schemas.microsoft.com/office/powerpoint/2010/main" val="3873071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63DE9-3891-43E4-B82D-B9DFCC9D448D}"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016C96-779F-4FC8-8A3C-4F8CD0E55D2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5915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63DE9-3891-43E4-B82D-B9DFCC9D448D}"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016C96-779F-4FC8-8A3C-4F8CD0E55D2B}" type="slidenum">
              <a:rPr lang="en-US" smtClean="0"/>
              <a:t>‹#›</a:t>
            </a:fld>
            <a:endParaRPr lang="en-US"/>
          </a:p>
        </p:txBody>
      </p:sp>
    </p:spTree>
    <p:extLst>
      <p:ext uri="{BB962C8B-B14F-4D97-AF65-F5344CB8AC3E}">
        <p14:creationId xmlns:p14="http://schemas.microsoft.com/office/powerpoint/2010/main" val="1596682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63DE9-3891-43E4-B82D-B9DFCC9D448D}"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016C96-779F-4FC8-8A3C-4F8CD0E55D2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957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63DE9-3891-43E4-B82D-B9DFCC9D448D}"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016C96-779F-4FC8-8A3C-4F8CD0E55D2B}" type="slidenum">
              <a:rPr lang="en-US" smtClean="0"/>
              <a:t>‹#›</a:t>
            </a:fld>
            <a:endParaRPr lang="en-US"/>
          </a:p>
        </p:txBody>
      </p:sp>
    </p:spTree>
    <p:extLst>
      <p:ext uri="{BB962C8B-B14F-4D97-AF65-F5344CB8AC3E}">
        <p14:creationId xmlns:p14="http://schemas.microsoft.com/office/powerpoint/2010/main" val="4146219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163DE9-3891-43E4-B82D-B9DFCC9D448D}"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016C96-779F-4FC8-8A3C-4F8CD0E55D2B}" type="slidenum">
              <a:rPr lang="en-US" smtClean="0"/>
              <a:t>‹#›</a:t>
            </a:fld>
            <a:endParaRPr lang="en-US"/>
          </a:p>
        </p:txBody>
      </p:sp>
    </p:spTree>
    <p:extLst>
      <p:ext uri="{BB962C8B-B14F-4D97-AF65-F5344CB8AC3E}">
        <p14:creationId xmlns:p14="http://schemas.microsoft.com/office/powerpoint/2010/main" val="3302282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163DE9-3891-43E4-B82D-B9DFCC9D448D}"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016C96-779F-4FC8-8A3C-4F8CD0E55D2B}" type="slidenum">
              <a:rPr lang="en-US" smtClean="0"/>
              <a:t>‹#›</a:t>
            </a:fld>
            <a:endParaRPr lang="en-US"/>
          </a:p>
        </p:txBody>
      </p:sp>
    </p:spTree>
    <p:extLst>
      <p:ext uri="{BB962C8B-B14F-4D97-AF65-F5344CB8AC3E}">
        <p14:creationId xmlns:p14="http://schemas.microsoft.com/office/powerpoint/2010/main" val="751140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163DE9-3891-43E4-B82D-B9DFCC9D448D}"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016C96-779F-4FC8-8A3C-4F8CD0E55D2B}" type="slidenum">
              <a:rPr lang="en-US" smtClean="0"/>
              <a:t>‹#›</a:t>
            </a:fld>
            <a:endParaRPr lang="en-US"/>
          </a:p>
        </p:txBody>
      </p:sp>
    </p:spTree>
    <p:extLst>
      <p:ext uri="{BB962C8B-B14F-4D97-AF65-F5344CB8AC3E}">
        <p14:creationId xmlns:p14="http://schemas.microsoft.com/office/powerpoint/2010/main" val="911250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63DE9-3891-43E4-B82D-B9DFCC9D448D}"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016C96-779F-4FC8-8A3C-4F8CD0E55D2B}" type="slidenum">
              <a:rPr lang="en-US" smtClean="0"/>
              <a:t>‹#›</a:t>
            </a:fld>
            <a:endParaRPr lang="en-US"/>
          </a:p>
        </p:txBody>
      </p:sp>
    </p:spTree>
    <p:extLst>
      <p:ext uri="{BB962C8B-B14F-4D97-AF65-F5344CB8AC3E}">
        <p14:creationId xmlns:p14="http://schemas.microsoft.com/office/powerpoint/2010/main" val="2283662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163DE9-3891-43E4-B82D-B9DFCC9D448D}"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016C96-779F-4FC8-8A3C-4F8CD0E55D2B}" type="slidenum">
              <a:rPr lang="en-US" smtClean="0"/>
              <a:t>‹#›</a:t>
            </a:fld>
            <a:endParaRPr lang="en-US"/>
          </a:p>
        </p:txBody>
      </p:sp>
    </p:spTree>
    <p:extLst>
      <p:ext uri="{BB962C8B-B14F-4D97-AF65-F5344CB8AC3E}">
        <p14:creationId xmlns:p14="http://schemas.microsoft.com/office/powerpoint/2010/main" val="2593616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163DE9-3891-43E4-B82D-B9DFCC9D448D}" type="datetimeFigureOut">
              <a:rPr lang="en-US" smtClean="0"/>
              <a:t>4/3/2019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016C96-779F-4FC8-8A3C-4F8CD0E55D2B}" type="slidenum">
              <a:rPr lang="en-US" smtClean="0"/>
              <a:t>‹#›</a:t>
            </a:fld>
            <a:endParaRPr lang="en-US"/>
          </a:p>
        </p:txBody>
      </p:sp>
    </p:spTree>
    <p:extLst>
      <p:ext uri="{BB962C8B-B14F-4D97-AF65-F5344CB8AC3E}">
        <p14:creationId xmlns:p14="http://schemas.microsoft.com/office/powerpoint/2010/main" val="2958782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163DE9-3891-43E4-B82D-B9DFCC9D448D}" type="datetimeFigureOut">
              <a:rPr lang="en-US" smtClean="0"/>
              <a:t>4/3/2019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016C96-779F-4FC8-8A3C-4F8CD0E55D2B}" type="slidenum">
              <a:rPr lang="en-US" smtClean="0"/>
              <a:t>‹#›</a:t>
            </a:fld>
            <a:endParaRPr lang="en-US"/>
          </a:p>
        </p:txBody>
      </p:sp>
    </p:spTree>
    <p:extLst>
      <p:ext uri="{BB962C8B-B14F-4D97-AF65-F5344CB8AC3E}">
        <p14:creationId xmlns:p14="http://schemas.microsoft.com/office/powerpoint/2010/main" val="462211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63DE9-3891-43E4-B82D-B9DFCC9D448D}" type="datetimeFigureOut">
              <a:rPr lang="en-US" smtClean="0"/>
              <a:t>4/3/2019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016C96-779F-4FC8-8A3C-4F8CD0E55D2B}" type="slidenum">
              <a:rPr lang="en-US" smtClean="0"/>
              <a:t>‹#›</a:t>
            </a:fld>
            <a:endParaRPr lang="en-US"/>
          </a:p>
        </p:txBody>
      </p:sp>
    </p:spTree>
    <p:extLst>
      <p:ext uri="{BB962C8B-B14F-4D97-AF65-F5344CB8AC3E}">
        <p14:creationId xmlns:p14="http://schemas.microsoft.com/office/powerpoint/2010/main" val="260017374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163DE9-3891-43E4-B82D-B9DFCC9D448D}"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016C96-779F-4FC8-8A3C-4F8CD0E55D2B}" type="slidenum">
              <a:rPr lang="en-US" smtClean="0"/>
              <a:t>‹#›</a:t>
            </a:fld>
            <a:endParaRPr lang="en-US"/>
          </a:p>
        </p:txBody>
      </p:sp>
    </p:spTree>
    <p:extLst>
      <p:ext uri="{BB962C8B-B14F-4D97-AF65-F5344CB8AC3E}">
        <p14:creationId xmlns:p14="http://schemas.microsoft.com/office/powerpoint/2010/main" val="166861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016C96-779F-4FC8-8A3C-4F8CD0E55D2B}" type="slidenum">
              <a:rPr lang="en-US" smtClean="0"/>
              <a:t>‹#›</a:t>
            </a:fld>
            <a:endParaRPr lang="en-US"/>
          </a:p>
        </p:txBody>
      </p:sp>
      <p:sp>
        <p:nvSpPr>
          <p:cNvPr id="5" name="Date Placeholder 4"/>
          <p:cNvSpPr>
            <a:spLocks noGrp="1"/>
          </p:cNvSpPr>
          <p:nvPr>
            <p:ph type="dt" sz="half" idx="10"/>
          </p:nvPr>
        </p:nvSpPr>
        <p:spPr/>
        <p:txBody>
          <a:bodyPr/>
          <a:lstStyle/>
          <a:p>
            <a:fld id="{DB163DE9-3891-43E4-B82D-B9DFCC9D448D}" type="datetimeFigureOut">
              <a:rPr lang="en-US" smtClean="0"/>
              <a:t>4/3/2019</a:t>
            </a:fld>
            <a:endParaRPr lang="en-US"/>
          </a:p>
        </p:txBody>
      </p:sp>
    </p:spTree>
    <p:extLst>
      <p:ext uri="{BB962C8B-B14F-4D97-AF65-F5344CB8AC3E}">
        <p14:creationId xmlns:p14="http://schemas.microsoft.com/office/powerpoint/2010/main" val="160345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163DE9-3891-43E4-B82D-B9DFCC9D448D}" type="datetimeFigureOut">
              <a:rPr lang="en-US" smtClean="0"/>
              <a:t>4/3/2019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016C96-779F-4FC8-8A3C-4F8CD0E55D2B}" type="slidenum">
              <a:rPr lang="en-US" smtClean="0"/>
              <a:t>‹#›</a:t>
            </a:fld>
            <a:endParaRPr lang="en-US"/>
          </a:p>
        </p:txBody>
      </p:sp>
    </p:spTree>
    <p:extLst>
      <p:ext uri="{BB962C8B-B14F-4D97-AF65-F5344CB8AC3E}">
        <p14:creationId xmlns:p14="http://schemas.microsoft.com/office/powerpoint/2010/main" val="192772977"/>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78" r:id="rId15"/>
    <p:sldLayoutId id="21474842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3337" y="2235721"/>
            <a:ext cx="7766936" cy="1646302"/>
          </a:xfrm>
        </p:spPr>
        <p:txBody>
          <a:bodyPr/>
          <a:lstStyle/>
          <a:p>
            <a:r>
              <a:rPr lang="he-IL" sz="7200" b="1" dirty="0" smtClean="0">
                <a:solidFill>
                  <a:schemeClr val="accent2">
                    <a:lumMod val="50000"/>
                  </a:schemeClr>
                </a:solidFill>
              </a:rPr>
              <a:t>פסיקות</a:t>
            </a:r>
            <a:endParaRPr lang="en-US" sz="7200" b="1" dirty="0">
              <a:solidFill>
                <a:schemeClr val="accent2">
                  <a:lumMod val="50000"/>
                </a:schemeClr>
              </a:solidFill>
            </a:endParaRPr>
          </a:p>
        </p:txBody>
      </p:sp>
    </p:spTree>
    <p:extLst>
      <p:ext uri="{BB962C8B-B14F-4D97-AF65-F5344CB8AC3E}">
        <p14:creationId xmlns:p14="http://schemas.microsoft.com/office/powerpoint/2010/main" val="411664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p:cNvSpPr txBox="1"/>
          <p:nvPr/>
        </p:nvSpPr>
        <p:spPr>
          <a:xfrm>
            <a:off x="196947" y="803905"/>
            <a:ext cx="8994190" cy="4893647"/>
          </a:xfrm>
          <a:prstGeom prst="rect">
            <a:avLst/>
          </a:prstGeom>
          <a:noFill/>
        </p:spPr>
        <p:txBody>
          <a:bodyPr wrap="square" rtlCol="0">
            <a:spAutoFit/>
          </a:bodyPr>
          <a:lstStyle/>
          <a:p>
            <a:pPr algn="r" rtl="1"/>
            <a:r>
              <a:rPr lang="he-IL" sz="2400" dirty="0">
                <a:solidFill>
                  <a:schemeClr val="accent2">
                    <a:lumMod val="50000"/>
                  </a:schemeClr>
                </a:solidFill>
                <a:latin typeface="Calibri" panose="020F0502020204030204" pitchFamily="34" charset="0"/>
                <a:cs typeface="Calibri" panose="020F0502020204030204" pitchFamily="34" charset="0"/>
              </a:rPr>
              <a:t>כאשר התקן מעוניין לעורר </a:t>
            </a:r>
            <a:r>
              <a:rPr lang="he-IL" sz="2400" dirty="0" smtClean="0">
                <a:solidFill>
                  <a:schemeClr val="accent2">
                    <a:lumMod val="50000"/>
                  </a:schemeClr>
                </a:solidFill>
                <a:latin typeface="Calibri" panose="020F0502020204030204" pitchFamily="34" charset="0"/>
                <a:cs typeface="Calibri" panose="020F0502020204030204" pitchFamily="34" charset="0"/>
              </a:rPr>
              <a:t>פסיקה</a:t>
            </a:r>
            <a:r>
              <a:rPr lang="he-IL" sz="2400" dirty="0">
                <a:solidFill>
                  <a:schemeClr val="accent2">
                    <a:lumMod val="50000"/>
                  </a:schemeClr>
                </a:solidFill>
                <a:latin typeface="Calibri" panose="020F0502020204030204" pitchFamily="34" charset="0"/>
                <a:cs typeface="Calibri" panose="020F0502020204030204" pitchFamily="34" charset="0"/>
              </a:rPr>
              <a:t>:</a:t>
            </a:r>
            <a:endParaRPr lang="he-IL" sz="2400" dirty="0" smtClean="0">
              <a:solidFill>
                <a:schemeClr val="accent2">
                  <a:lumMod val="50000"/>
                </a:schemeClr>
              </a:solidFill>
              <a:latin typeface="Calibri" panose="020F0502020204030204" pitchFamily="34" charset="0"/>
              <a:cs typeface="Calibri" panose="020F0502020204030204" pitchFamily="34" charset="0"/>
            </a:endParaRPr>
          </a:p>
          <a:p>
            <a:pPr marL="342900" indent="-342900" algn="r" rtl="1">
              <a:buFont typeface="Arial" panose="020B0604020202020204" pitchFamily="34" charset="0"/>
              <a:buChar char="•"/>
            </a:pPr>
            <a:r>
              <a:rPr lang="he-IL" sz="2400" dirty="0" smtClean="0">
                <a:solidFill>
                  <a:schemeClr val="accent2">
                    <a:lumMod val="50000"/>
                  </a:schemeClr>
                </a:solidFill>
                <a:latin typeface="Calibri" panose="020F0502020204030204" pitchFamily="34" charset="0"/>
                <a:cs typeface="Calibri" panose="020F0502020204030204" pitchFamily="34" charset="0"/>
              </a:rPr>
              <a:t>הוא </a:t>
            </a:r>
            <a:r>
              <a:rPr lang="he-IL" sz="2400" dirty="0">
                <a:solidFill>
                  <a:schemeClr val="accent2">
                    <a:lumMod val="50000"/>
                  </a:schemeClr>
                </a:solidFill>
                <a:latin typeface="Calibri" panose="020F0502020204030204" pitchFamily="34" charset="0"/>
                <a:cs typeface="Calibri" panose="020F0502020204030204" pitchFamily="34" charset="0"/>
              </a:rPr>
              <a:t>מעביר בקשת פסיקה דרך אחת הכניסות של </a:t>
            </a:r>
            <a:r>
              <a:rPr lang="he-IL" sz="2400" dirty="0" smtClean="0">
                <a:solidFill>
                  <a:schemeClr val="accent2">
                    <a:lumMod val="50000"/>
                  </a:schemeClr>
                </a:solidFill>
                <a:latin typeface="Calibri" panose="020F0502020204030204" pitchFamily="34" charset="0"/>
                <a:cs typeface="Calibri" panose="020F0502020204030204" pitchFamily="34" charset="0"/>
              </a:rPr>
              <a:t>בקר הפסיקות</a:t>
            </a:r>
            <a:r>
              <a:rPr lang="he-IL" sz="2400" dirty="0">
                <a:solidFill>
                  <a:schemeClr val="accent2">
                    <a:lumMod val="50000"/>
                  </a:schemeClr>
                </a:solidFill>
                <a:latin typeface="Calibri" panose="020F0502020204030204" pitchFamily="34" charset="0"/>
                <a:cs typeface="Calibri" panose="020F0502020204030204" pitchFamily="34" charset="0"/>
              </a:rPr>
              <a:t>. כל התקן המסוגל לעורר פסיקה מחובר לבקר הפסיקות דרך כניסה אחת המקצה לו מספר מזהה. </a:t>
            </a:r>
            <a:endParaRPr lang="he-IL" sz="2400" dirty="0" smtClean="0">
              <a:solidFill>
                <a:schemeClr val="accent2">
                  <a:lumMod val="50000"/>
                </a:schemeClr>
              </a:solidFill>
              <a:latin typeface="Calibri" panose="020F0502020204030204" pitchFamily="34" charset="0"/>
              <a:cs typeface="Calibri" panose="020F0502020204030204" pitchFamily="34" charset="0"/>
            </a:endParaRPr>
          </a:p>
          <a:p>
            <a:pPr marL="342900" indent="-342900" algn="r" rtl="1">
              <a:buFont typeface="Arial" panose="020B0604020202020204" pitchFamily="34" charset="0"/>
              <a:buChar char="•"/>
            </a:pPr>
            <a:r>
              <a:rPr lang="he-IL" sz="2400" dirty="0" smtClean="0">
                <a:solidFill>
                  <a:schemeClr val="accent2">
                    <a:lumMod val="50000"/>
                  </a:schemeClr>
                </a:solidFill>
                <a:latin typeface="Calibri" panose="020F0502020204030204" pitchFamily="34" charset="0"/>
                <a:cs typeface="Calibri" panose="020F0502020204030204" pitchFamily="34" charset="0"/>
              </a:rPr>
              <a:t>בקר </a:t>
            </a:r>
            <a:r>
              <a:rPr lang="he-IL" sz="2400" dirty="0">
                <a:solidFill>
                  <a:schemeClr val="accent2">
                    <a:lumMod val="50000"/>
                  </a:schemeClr>
                </a:solidFill>
                <a:latin typeface="Calibri" panose="020F0502020204030204" pitchFamily="34" charset="0"/>
                <a:cs typeface="Calibri" panose="020F0502020204030204" pitchFamily="34" charset="0"/>
              </a:rPr>
              <a:t>הפסיקות מעביר את בקשת הפסיקה למעבד דרך כניסה בודדת או זוגית במעבד,</a:t>
            </a:r>
            <a:r>
              <a:rPr lang="en-US" sz="2400" dirty="0">
                <a:solidFill>
                  <a:schemeClr val="accent2">
                    <a:lumMod val="50000"/>
                  </a:schemeClr>
                </a:solidFill>
                <a:latin typeface="Calibri" panose="020F0502020204030204" pitchFamily="34" charset="0"/>
                <a:cs typeface="Calibri" panose="020F0502020204030204" pitchFamily="34" charset="0"/>
              </a:rPr>
              <a:t> </a:t>
            </a:r>
            <a:r>
              <a:rPr lang="he-IL" sz="2400" dirty="0">
                <a:solidFill>
                  <a:schemeClr val="accent2">
                    <a:lumMod val="50000"/>
                  </a:schemeClr>
                </a:solidFill>
                <a:latin typeface="Calibri" panose="020F0502020204030204" pitchFamily="34" charset="0"/>
                <a:cs typeface="Calibri" panose="020F0502020204030204" pitchFamily="34" charset="0"/>
              </a:rPr>
              <a:t>הנקראת "כניסת הפסיקות". </a:t>
            </a:r>
            <a:endParaRPr lang="he-IL" sz="2400" dirty="0" smtClean="0">
              <a:solidFill>
                <a:schemeClr val="accent2">
                  <a:lumMod val="50000"/>
                </a:schemeClr>
              </a:solidFill>
              <a:latin typeface="Calibri" panose="020F0502020204030204" pitchFamily="34" charset="0"/>
              <a:cs typeface="Calibri" panose="020F0502020204030204" pitchFamily="34" charset="0"/>
            </a:endParaRPr>
          </a:p>
          <a:p>
            <a:pPr marL="342900" indent="-342900" algn="r" rtl="1">
              <a:buFont typeface="Arial" panose="020B0604020202020204" pitchFamily="34" charset="0"/>
              <a:buChar char="•"/>
            </a:pPr>
            <a:r>
              <a:rPr lang="he-IL" sz="2400" dirty="0" smtClean="0">
                <a:solidFill>
                  <a:schemeClr val="accent2">
                    <a:lumMod val="50000"/>
                  </a:schemeClr>
                </a:solidFill>
                <a:latin typeface="Calibri" panose="020F0502020204030204" pitchFamily="34" charset="0"/>
                <a:cs typeface="Calibri" panose="020F0502020204030204" pitchFamily="34" charset="0"/>
              </a:rPr>
              <a:t>המעבד </a:t>
            </a:r>
            <a:r>
              <a:rPr lang="he-IL" sz="2400" dirty="0">
                <a:solidFill>
                  <a:schemeClr val="accent2">
                    <a:lumMod val="50000"/>
                  </a:schemeClr>
                </a:solidFill>
                <a:latin typeface="Calibri" panose="020F0502020204030204" pitchFamily="34" charset="0"/>
                <a:cs typeface="Calibri" panose="020F0502020204030204" pitchFamily="34" charset="0"/>
              </a:rPr>
              <a:t>בודק אחת לכמה זמן את כניסת הפסיקות </a:t>
            </a:r>
            <a:r>
              <a:rPr lang="he-IL" sz="2400" dirty="0" smtClean="0">
                <a:solidFill>
                  <a:schemeClr val="accent2">
                    <a:lumMod val="50000"/>
                  </a:schemeClr>
                </a:solidFill>
                <a:latin typeface="Calibri" panose="020F0502020204030204" pitchFamily="34" charset="0"/>
                <a:cs typeface="Calibri" panose="020F0502020204030204" pitchFamily="34" charset="0"/>
              </a:rPr>
              <a:t>שלו, כאשר </a:t>
            </a:r>
            <a:r>
              <a:rPr lang="he-IL" sz="2400" dirty="0">
                <a:solidFill>
                  <a:schemeClr val="accent2">
                    <a:lumMod val="50000"/>
                  </a:schemeClr>
                </a:solidFill>
                <a:latin typeface="Calibri" panose="020F0502020204030204" pitchFamily="34" charset="0"/>
                <a:cs typeface="Calibri" panose="020F0502020204030204" pitchFamily="34" charset="0"/>
              </a:rPr>
              <a:t>הוא מגלה שקיימת בקשה </a:t>
            </a:r>
            <a:r>
              <a:rPr lang="he-IL" sz="2400" dirty="0" smtClean="0">
                <a:solidFill>
                  <a:schemeClr val="accent2">
                    <a:lumMod val="50000"/>
                  </a:schemeClr>
                </a:solidFill>
                <a:latin typeface="Calibri" panose="020F0502020204030204" pitchFamily="34" charset="0"/>
                <a:cs typeface="Calibri" panose="020F0502020204030204" pitchFamily="34" charset="0"/>
              </a:rPr>
              <a:t>לפסיקה,</a:t>
            </a:r>
          </a:p>
          <a:p>
            <a:pPr marL="342900" indent="-342900" algn="r" rtl="1">
              <a:buFont typeface="Arial" panose="020B0604020202020204" pitchFamily="34" charset="0"/>
              <a:buChar char="•"/>
            </a:pPr>
            <a:r>
              <a:rPr lang="he-IL" sz="2400" dirty="0" smtClean="0">
                <a:solidFill>
                  <a:schemeClr val="accent2">
                    <a:lumMod val="50000"/>
                  </a:schemeClr>
                </a:solidFill>
                <a:latin typeface="Calibri" panose="020F0502020204030204" pitchFamily="34" charset="0"/>
                <a:cs typeface="Calibri" panose="020F0502020204030204" pitchFamily="34" charset="0"/>
              </a:rPr>
              <a:t>הוא </a:t>
            </a:r>
            <a:r>
              <a:rPr lang="he-IL" sz="2400" dirty="0">
                <a:solidFill>
                  <a:schemeClr val="accent2">
                    <a:lumMod val="50000"/>
                  </a:schemeClr>
                </a:solidFill>
                <a:latin typeface="Calibri" panose="020F0502020204030204" pitchFamily="34" charset="0"/>
                <a:cs typeface="Calibri" panose="020F0502020204030204" pitchFamily="34" charset="0"/>
              </a:rPr>
              <a:t>שומר את מצב  המערכת (הכולל את האוגרים, את הפקודה הבאה לביצוע וכתובות הזיכרון הרלוונטיות) </a:t>
            </a:r>
            <a:r>
              <a:rPr lang="he-IL" sz="2400" dirty="0" smtClean="0">
                <a:solidFill>
                  <a:schemeClr val="accent2">
                    <a:lumMod val="50000"/>
                  </a:schemeClr>
                </a:solidFill>
                <a:latin typeface="Calibri" panose="020F0502020204030204" pitchFamily="34" charset="0"/>
                <a:cs typeface="Calibri" panose="020F0502020204030204" pitchFamily="34" charset="0"/>
              </a:rPr>
              <a:t>במחסנית</a:t>
            </a:r>
            <a:r>
              <a:rPr lang="he-IL" sz="2400" dirty="0">
                <a:solidFill>
                  <a:schemeClr val="accent2">
                    <a:lumMod val="50000"/>
                  </a:schemeClr>
                </a:solidFill>
                <a:latin typeface="Calibri" panose="020F0502020204030204" pitchFamily="34" charset="0"/>
                <a:cs typeface="Calibri" panose="020F0502020204030204" pitchFamily="34" charset="0"/>
              </a:rPr>
              <a:t> (סוג המחסנית תלוי במערכת </a:t>
            </a:r>
            <a:r>
              <a:rPr lang="he-IL" sz="2400" dirty="0" smtClean="0">
                <a:solidFill>
                  <a:schemeClr val="accent2">
                    <a:lumMod val="50000"/>
                  </a:schemeClr>
                </a:solidFill>
                <a:latin typeface="Calibri" panose="020F0502020204030204" pitchFamily="34" charset="0"/>
                <a:cs typeface="Calibri" panose="020F0502020204030204" pitchFamily="34" charset="0"/>
              </a:rPr>
              <a:t>ההפעלה)</a:t>
            </a:r>
          </a:p>
          <a:p>
            <a:pPr marL="342900" indent="-342900" algn="r" rtl="1">
              <a:buFont typeface="Arial" panose="020B0604020202020204" pitchFamily="34" charset="0"/>
              <a:buChar char="•"/>
            </a:pPr>
            <a:r>
              <a:rPr lang="he-IL" sz="2400" dirty="0" smtClean="0">
                <a:solidFill>
                  <a:schemeClr val="accent2">
                    <a:lumMod val="50000"/>
                  </a:schemeClr>
                </a:solidFill>
                <a:latin typeface="Calibri" panose="020F0502020204030204" pitchFamily="34" charset="0"/>
                <a:cs typeface="Calibri" panose="020F0502020204030204" pitchFamily="34" charset="0"/>
              </a:rPr>
              <a:t>מתשאל</a:t>
            </a:r>
            <a:r>
              <a:rPr lang="he-IL" sz="2400" dirty="0">
                <a:solidFill>
                  <a:schemeClr val="accent2">
                    <a:lumMod val="50000"/>
                  </a:schemeClr>
                </a:solidFill>
                <a:latin typeface="Calibri" panose="020F0502020204030204" pitchFamily="34" charset="0"/>
                <a:cs typeface="Calibri" panose="020F0502020204030204" pitchFamily="34" charset="0"/>
              </a:rPr>
              <a:t>, באפיק מידע אחר,</a:t>
            </a:r>
            <a:r>
              <a:rPr lang="en-US" sz="2400" dirty="0">
                <a:solidFill>
                  <a:schemeClr val="accent2">
                    <a:lumMod val="50000"/>
                  </a:schemeClr>
                </a:solidFill>
                <a:latin typeface="Calibri" panose="020F0502020204030204" pitchFamily="34" charset="0"/>
                <a:cs typeface="Calibri" panose="020F0502020204030204" pitchFamily="34" charset="0"/>
              </a:rPr>
              <a:t> </a:t>
            </a:r>
            <a:r>
              <a:rPr lang="he-IL" sz="2400" dirty="0">
                <a:solidFill>
                  <a:schemeClr val="accent2">
                    <a:lumMod val="50000"/>
                  </a:schemeClr>
                </a:solidFill>
                <a:latin typeface="Calibri" panose="020F0502020204030204" pitchFamily="34" charset="0"/>
                <a:cs typeface="Calibri" panose="020F0502020204030204" pitchFamily="34" charset="0"/>
              </a:rPr>
              <a:t>את בקר הפסיקות לגבי מספר </a:t>
            </a:r>
            <a:r>
              <a:rPr lang="he-IL" sz="2400" dirty="0" smtClean="0">
                <a:solidFill>
                  <a:schemeClr val="accent2">
                    <a:lumMod val="50000"/>
                  </a:schemeClr>
                </a:solidFill>
                <a:latin typeface="Calibri" panose="020F0502020204030204" pitchFamily="34" charset="0"/>
                <a:cs typeface="Calibri" panose="020F0502020204030204" pitchFamily="34" charset="0"/>
              </a:rPr>
              <a:t>הפסיקה.</a:t>
            </a:r>
          </a:p>
          <a:p>
            <a:pPr marL="342900" indent="-342900" algn="r" rtl="1">
              <a:buFont typeface="Arial" panose="020B0604020202020204" pitchFamily="34" charset="0"/>
              <a:buChar char="•"/>
            </a:pPr>
            <a:r>
              <a:rPr lang="he-IL" sz="2400" dirty="0" smtClean="0">
                <a:solidFill>
                  <a:schemeClr val="accent2">
                    <a:lumMod val="50000"/>
                  </a:schemeClr>
                </a:solidFill>
                <a:latin typeface="Calibri" panose="020F0502020204030204" pitchFamily="34" charset="0"/>
                <a:cs typeface="Calibri" panose="020F0502020204030204" pitchFamily="34" charset="0"/>
              </a:rPr>
              <a:t>לאחר </a:t>
            </a:r>
            <a:r>
              <a:rPr lang="he-IL" sz="2400" dirty="0">
                <a:solidFill>
                  <a:schemeClr val="accent2">
                    <a:lumMod val="50000"/>
                  </a:schemeClr>
                </a:solidFill>
                <a:latin typeface="Calibri" panose="020F0502020204030204" pitchFamily="34" charset="0"/>
                <a:cs typeface="Calibri" panose="020F0502020204030204" pitchFamily="34" charset="0"/>
              </a:rPr>
              <a:t>קבלת מספר הפסיקה מעביר המעבד את המערכת למצב מיוחס ומחפש בטבלת הפסיקות את שגרת הטיפול המתאימה.</a:t>
            </a:r>
            <a:endParaRPr lang="en-US" sz="24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9782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165" y="663943"/>
            <a:ext cx="8934743" cy="5262979"/>
          </a:xfrm>
          <a:prstGeom prst="rect">
            <a:avLst/>
          </a:prstGeom>
          <a:noFill/>
        </p:spPr>
        <p:txBody>
          <a:bodyPr wrap="square" rtlCol="0">
            <a:spAutoFit/>
          </a:bodyPr>
          <a:lstStyle/>
          <a:p>
            <a:pPr algn="r" rtl="1"/>
            <a:endParaRPr lang="en-US" sz="2400" dirty="0" smtClean="0">
              <a:solidFill>
                <a:schemeClr val="accent2">
                  <a:lumMod val="50000"/>
                </a:schemeClr>
              </a:solidFill>
              <a:latin typeface="Calibri" panose="020F0502020204030204" pitchFamily="34" charset="0"/>
              <a:cs typeface="Calibri" panose="020F0502020204030204" pitchFamily="34" charset="0"/>
            </a:endParaRPr>
          </a:p>
          <a:p>
            <a:pPr marL="457200" indent="-457200" algn="r" rtl="1">
              <a:buFont typeface="+mj-lt"/>
              <a:buAutoNum type="arabicPeriod" startAt="2"/>
            </a:pPr>
            <a:r>
              <a:rPr lang="he-IL" sz="2400" u="sng" dirty="0">
                <a:solidFill>
                  <a:schemeClr val="accent2">
                    <a:lumMod val="50000"/>
                  </a:schemeClr>
                </a:solidFill>
                <a:latin typeface="Calibri" panose="020F0502020204030204" pitchFamily="34" charset="0"/>
                <a:cs typeface="Calibri" panose="020F0502020204030204" pitchFamily="34" charset="0"/>
              </a:rPr>
              <a:t>במערכת </a:t>
            </a:r>
            <a:r>
              <a:rPr lang="he-IL" sz="2400" u="sng" dirty="0" smtClean="0">
                <a:solidFill>
                  <a:schemeClr val="accent2">
                    <a:lumMod val="50000"/>
                  </a:schemeClr>
                </a:solidFill>
                <a:latin typeface="Calibri" panose="020F0502020204030204" pitchFamily="34" charset="0"/>
                <a:cs typeface="Calibri" panose="020F0502020204030204" pitchFamily="34" charset="0"/>
              </a:rPr>
              <a:t>ההפעלה</a:t>
            </a:r>
          </a:p>
          <a:p>
            <a:pPr marL="342900" indent="-342900" algn="r" rtl="1">
              <a:buFont typeface="Arial" panose="020B0604020202020204" pitchFamily="34" charset="0"/>
              <a:buChar char="•"/>
            </a:pPr>
            <a:r>
              <a:rPr lang="he-IL" sz="2400" dirty="0" smtClean="0">
                <a:solidFill>
                  <a:schemeClr val="accent2">
                    <a:lumMod val="50000"/>
                  </a:schemeClr>
                </a:solidFill>
                <a:latin typeface="Calibri" panose="020F0502020204030204" pitchFamily="34" charset="0"/>
                <a:cs typeface="Calibri" panose="020F0502020204030204" pitchFamily="34" charset="0"/>
              </a:rPr>
              <a:t>לאחר </a:t>
            </a:r>
            <a:r>
              <a:rPr lang="he-IL" sz="2400" dirty="0">
                <a:solidFill>
                  <a:schemeClr val="accent2">
                    <a:lumMod val="50000"/>
                  </a:schemeClr>
                </a:solidFill>
                <a:latin typeface="Calibri" panose="020F0502020204030204" pitchFamily="34" charset="0"/>
                <a:cs typeface="Calibri" panose="020F0502020204030204" pitchFamily="34" charset="0"/>
              </a:rPr>
              <a:t>העברת המערכת למצב מיוחס בודקת מערכת ההפעלה בטבלת הפסיקות כיצד לטפל בשגרה. </a:t>
            </a:r>
            <a:endParaRPr lang="he-IL" sz="2400" dirty="0" smtClean="0">
              <a:solidFill>
                <a:schemeClr val="accent2">
                  <a:lumMod val="50000"/>
                </a:schemeClr>
              </a:solidFill>
              <a:latin typeface="Calibri" panose="020F0502020204030204" pitchFamily="34" charset="0"/>
              <a:cs typeface="Calibri" panose="020F0502020204030204" pitchFamily="34" charset="0"/>
            </a:endParaRPr>
          </a:p>
          <a:p>
            <a:pPr marL="342900" indent="-342900" algn="r" rtl="1">
              <a:buFont typeface="Arial" panose="020B0604020202020204" pitchFamily="34" charset="0"/>
              <a:buChar char="•"/>
            </a:pPr>
            <a:r>
              <a:rPr lang="he-IL" sz="2400" dirty="0" smtClean="0">
                <a:solidFill>
                  <a:schemeClr val="accent2">
                    <a:lumMod val="50000"/>
                  </a:schemeClr>
                </a:solidFill>
                <a:latin typeface="Calibri" panose="020F0502020204030204" pitchFamily="34" charset="0"/>
                <a:cs typeface="Calibri" panose="020F0502020204030204" pitchFamily="34" charset="0"/>
              </a:rPr>
              <a:t>לרוב</a:t>
            </a:r>
            <a:r>
              <a:rPr lang="he-IL" sz="2400" dirty="0">
                <a:solidFill>
                  <a:schemeClr val="accent2">
                    <a:lumMod val="50000"/>
                  </a:schemeClr>
                </a:solidFill>
                <a:latin typeface="Calibri" panose="020F0502020204030204" pitchFamily="34" charset="0"/>
                <a:cs typeface="Calibri" panose="020F0502020204030204" pitchFamily="34" charset="0"/>
              </a:rPr>
              <a:t>, מכילה טבלת הפסיקות פקודות קפיצה לכתובות המכילות שגרות לטיפול בפסיקה שהתעוררה</a:t>
            </a:r>
            <a:r>
              <a:rPr lang="he-IL" sz="2400" dirty="0" smtClean="0">
                <a:solidFill>
                  <a:schemeClr val="accent2">
                    <a:lumMod val="50000"/>
                  </a:schemeClr>
                </a:solidFill>
                <a:latin typeface="Calibri" panose="020F0502020204030204" pitchFamily="34" charset="0"/>
                <a:cs typeface="Calibri" panose="020F0502020204030204" pitchFamily="34" charset="0"/>
              </a:rPr>
              <a:t>.</a:t>
            </a:r>
          </a:p>
          <a:p>
            <a:pPr marL="342900" indent="-342900" algn="r" rtl="1">
              <a:buFont typeface="Arial" panose="020B0604020202020204" pitchFamily="34" charset="0"/>
              <a:buChar char="•"/>
            </a:pPr>
            <a:r>
              <a:rPr lang="he-IL" sz="2400" dirty="0" smtClean="0">
                <a:solidFill>
                  <a:schemeClr val="accent2">
                    <a:lumMod val="50000"/>
                  </a:schemeClr>
                </a:solidFill>
                <a:latin typeface="Calibri" panose="020F0502020204030204" pitchFamily="34" charset="0"/>
                <a:cs typeface="Calibri" panose="020F0502020204030204" pitchFamily="34" charset="0"/>
              </a:rPr>
              <a:t> </a:t>
            </a:r>
            <a:r>
              <a:rPr lang="he-IL" sz="2400" dirty="0">
                <a:solidFill>
                  <a:schemeClr val="accent2">
                    <a:lumMod val="50000"/>
                  </a:schemeClr>
                </a:solidFill>
                <a:latin typeface="Calibri" panose="020F0502020204030204" pitchFamily="34" charset="0"/>
                <a:cs typeface="Calibri" panose="020F0502020204030204" pitchFamily="34" charset="0"/>
              </a:rPr>
              <a:t>מערכת ההפעלה טוענת את השגרה הנמצאת בכתובת שהתקבלה מטבלת הפסיקות. </a:t>
            </a:r>
            <a:endParaRPr lang="he-IL" sz="2400" dirty="0" smtClean="0">
              <a:solidFill>
                <a:schemeClr val="accent2">
                  <a:lumMod val="50000"/>
                </a:schemeClr>
              </a:solidFill>
              <a:latin typeface="Calibri" panose="020F0502020204030204" pitchFamily="34" charset="0"/>
              <a:cs typeface="Calibri" panose="020F0502020204030204" pitchFamily="34" charset="0"/>
            </a:endParaRPr>
          </a:p>
          <a:p>
            <a:pPr marL="342900" indent="-342900" algn="r" rtl="1">
              <a:buFont typeface="Arial" panose="020B0604020202020204" pitchFamily="34" charset="0"/>
              <a:buChar char="•"/>
            </a:pPr>
            <a:r>
              <a:rPr lang="he-IL" sz="2400" dirty="0" smtClean="0">
                <a:solidFill>
                  <a:schemeClr val="accent2">
                    <a:lumMod val="50000"/>
                  </a:schemeClr>
                </a:solidFill>
                <a:latin typeface="Calibri" panose="020F0502020204030204" pitchFamily="34" charset="0"/>
                <a:cs typeface="Calibri" panose="020F0502020204030204" pitchFamily="34" charset="0"/>
              </a:rPr>
              <a:t>הטיפול בפסיקה יכול לכלול ביצוע שגרות טיפול, הערת </a:t>
            </a:r>
            <a:r>
              <a:rPr lang="he-IL" sz="2400" dirty="0" err="1" smtClean="0">
                <a:solidFill>
                  <a:schemeClr val="accent2">
                    <a:lumMod val="50000"/>
                  </a:schemeClr>
                </a:solidFill>
                <a:latin typeface="Calibri" panose="020F0502020204030204" pitchFamily="34" charset="0"/>
                <a:cs typeface="Calibri" panose="020F0502020204030204" pitchFamily="34" charset="0"/>
              </a:rPr>
              <a:t>תוכניות</a:t>
            </a:r>
            <a:r>
              <a:rPr lang="he-IL" sz="2400" dirty="0" smtClean="0">
                <a:solidFill>
                  <a:schemeClr val="accent2">
                    <a:lumMod val="50000"/>
                  </a:schemeClr>
                </a:solidFill>
                <a:latin typeface="Calibri" panose="020F0502020204030204" pitchFamily="34" charset="0"/>
                <a:cs typeface="Calibri" panose="020F0502020204030204" pitchFamily="34" charset="0"/>
              </a:rPr>
              <a:t> שביצעו המתנה רדומה והפעלת מגנון הפסיקות כך שתתאפשר קבלת פסיקות מחדש. בגמר הטיפול המעבד טוען את הנתונים שנשמרו במחסנית, מכבה את בקשת הפסיקה ומחזיר את הבקרה להוראה הבאה אחרי זו שממנה נלקחה. ברוב המקרים, הפיקוח חוזר לתוכנית מרחב המשתמש.</a:t>
            </a:r>
            <a:endParaRPr lang="en-US" sz="2400" dirty="0" smtClean="0">
              <a:solidFill>
                <a:schemeClr val="accent2">
                  <a:lumMod val="50000"/>
                </a:schemeClr>
              </a:solidFill>
              <a:latin typeface="Calibri" panose="020F0502020204030204" pitchFamily="34" charset="0"/>
              <a:cs typeface="Calibri" panose="020F0502020204030204" pitchFamily="34" charset="0"/>
            </a:endParaRPr>
          </a:p>
          <a:p>
            <a:pPr algn="r" rtl="1"/>
            <a:endParaRPr lang="he-IL" sz="2400" strike="sngStrike" dirty="0" smtClean="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9286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7982" y="658347"/>
            <a:ext cx="8572500" cy="5324535"/>
          </a:xfrm>
          <a:prstGeom prst="rect">
            <a:avLst/>
          </a:prstGeom>
          <a:noFill/>
        </p:spPr>
        <p:txBody>
          <a:bodyPr wrap="square" rtlCol="0">
            <a:spAutoFit/>
          </a:bodyPr>
          <a:lstStyle/>
          <a:p>
            <a:pPr algn="ctr" rtl="1"/>
            <a:r>
              <a:rPr lang="he-IL" sz="2800" b="1" dirty="0">
                <a:solidFill>
                  <a:schemeClr val="accent2">
                    <a:lumMod val="50000"/>
                  </a:schemeClr>
                </a:solidFill>
                <a:latin typeface="Calibri" panose="020F0502020204030204" pitchFamily="34" charset="0"/>
                <a:cs typeface="Calibri" panose="020F0502020204030204" pitchFamily="34" charset="0"/>
              </a:rPr>
              <a:t>שגרת הטיפול בפסיקה</a:t>
            </a:r>
          </a:p>
          <a:p>
            <a:pPr algn="r" rtl="1"/>
            <a:endParaRPr lang="en-US" sz="2400" dirty="0">
              <a:solidFill>
                <a:schemeClr val="accent2">
                  <a:lumMod val="50000"/>
                </a:schemeClr>
              </a:solidFill>
              <a:latin typeface="Calibri" panose="020F0502020204030204" pitchFamily="34" charset="0"/>
              <a:cs typeface="Calibri" panose="020F0502020204030204" pitchFamily="34" charset="0"/>
            </a:endParaRPr>
          </a:p>
          <a:p>
            <a:pPr algn="r" rtl="1"/>
            <a:r>
              <a:rPr lang="he-IL" sz="2400" dirty="0">
                <a:solidFill>
                  <a:schemeClr val="accent2">
                    <a:lumMod val="50000"/>
                  </a:schemeClr>
                </a:solidFill>
                <a:latin typeface="Calibri" panose="020F0502020204030204" pitchFamily="34" charset="0"/>
                <a:cs typeface="Calibri" panose="020F0502020204030204" pitchFamily="34" charset="0"/>
              </a:rPr>
              <a:t>שגרת הטיפול בפסיקה (</a:t>
            </a:r>
            <a:r>
              <a:rPr lang="en-US" sz="2400" dirty="0">
                <a:solidFill>
                  <a:schemeClr val="accent2">
                    <a:lumMod val="50000"/>
                  </a:schemeClr>
                </a:solidFill>
                <a:latin typeface="Calibri" panose="020F0502020204030204" pitchFamily="34" charset="0"/>
                <a:cs typeface="Calibri" panose="020F0502020204030204" pitchFamily="34" charset="0"/>
              </a:rPr>
              <a:t>Interrupt Service Routine, ISR) </a:t>
            </a:r>
            <a:r>
              <a:rPr lang="he-IL" sz="2400" dirty="0" smtClean="0">
                <a:solidFill>
                  <a:schemeClr val="accent2">
                    <a:lumMod val="50000"/>
                  </a:schemeClr>
                </a:solidFill>
                <a:latin typeface="Calibri" panose="020F0502020204030204" pitchFamily="34" charset="0"/>
                <a:cs typeface="Calibri" panose="020F0502020204030204" pitchFamily="34" charset="0"/>
              </a:rPr>
              <a:t> היא </a:t>
            </a:r>
            <a:r>
              <a:rPr lang="he-IL" sz="2400" dirty="0">
                <a:solidFill>
                  <a:schemeClr val="accent2">
                    <a:lumMod val="50000"/>
                  </a:schemeClr>
                </a:solidFill>
                <a:latin typeface="Calibri" panose="020F0502020204030204" pitchFamily="34" charset="0"/>
                <a:cs typeface="Calibri" panose="020F0502020204030204" pitchFamily="34" charset="0"/>
              </a:rPr>
              <a:t>שגרה המופעלת בעקבות קבלת פסיקה</a:t>
            </a:r>
            <a:r>
              <a:rPr lang="he-IL" sz="2400" dirty="0" smtClean="0">
                <a:solidFill>
                  <a:schemeClr val="accent2">
                    <a:lumMod val="50000"/>
                  </a:schemeClr>
                </a:solidFill>
                <a:latin typeface="Calibri" panose="020F0502020204030204" pitchFamily="34" charset="0"/>
                <a:cs typeface="Calibri" panose="020F0502020204030204" pitchFamily="34" charset="0"/>
              </a:rPr>
              <a:t>.</a:t>
            </a:r>
          </a:p>
          <a:p>
            <a:pPr algn="r" rtl="1"/>
            <a:r>
              <a:rPr lang="he-IL" sz="2400" dirty="0" smtClean="0">
                <a:solidFill>
                  <a:schemeClr val="accent2">
                    <a:lumMod val="50000"/>
                  </a:schemeClr>
                </a:solidFill>
                <a:latin typeface="Calibri" panose="020F0502020204030204" pitchFamily="34" charset="0"/>
                <a:cs typeface="Calibri" panose="020F0502020204030204" pitchFamily="34" charset="0"/>
              </a:rPr>
              <a:t> </a:t>
            </a:r>
            <a:r>
              <a:rPr lang="he-IL" sz="2400" dirty="0">
                <a:solidFill>
                  <a:schemeClr val="accent2">
                    <a:lumMod val="50000"/>
                  </a:schemeClr>
                </a:solidFill>
                <a:latin typeface="Calibri" panose="020F0502020204030204" pitchFamily="34" charset="0"/>
                <a:cs typeface="Calibri" panose="020F0502020204030204" pitchFamily="34" charset="0"/>
              </a:rPr>
              <a:t>במערכות הפעלה ישנות, בעת ביצוע שגרת הטיפול בפסיקה היה המעבד חסום בפני ביצוע פעולות נוספות. </a:t>
            </a:r>
            <a:endParaRPr lang="he-IL" sz="2400" dirty="0" smtClean="0">
              <a:solidFill>
                <a:schemeClr val="accent2">
                  <a:lumMod val="50000"/>
                </a:schemeClr>
              </a:solidFill>
              <a:latin typeface="Calibri" panose="020F0502020204030204" pitchFamily="34" charset="0"/>
              <a:cs typeface="Calibri" panose="020F0502020204030204" pitchFamily="34" charset="0"/>
            </a:endParaRPr>
          </a:p>
          <a:p>
            <a:pPr algn="r" rtl="1"/>
            <a:r>
              <a:rPr lang="he-IL" sz="2400" dirty="0" smtClean="0">
                <a:solidFill>
                  <a:schemeClr val="accent2">
                    <a:lumMod val="50000"/>
                  </a:schemeClr>
                </a:solidFill>
                <a:latin typeface="Calibri" panose="020F0502020204030204" pitchFamily="34" charset="0"/>
                <a:cs typeface="Calibri" panose="020F0502020204030204" pitchFamily="34" charset="0"/>
              </a:rPr>
              <a:t>מסיבה </a:t>
            </a:r>
            <a:r>
              <a:rPr lang="he-IL" sz="2400" dirty="0">
                <a:solidFill>
                  <a:schemeClr val="accent2">
                    <a:lumMod val="50000"/>
                  </a:schemeClr>
                </a:solidFill>
                <a:latin typeface="Calibri" panose="020F0502020204030204" pitchFamily="34" charset="0"/>
                <a:cs typeface="Calibri" panose="020F0502020204030204" pitchFamily="34" charset="0"/>
              </a:rPr>
              <a:t>זו, במערכות הפעלה מודרניות (ובמיוחד במערכות זמן אמת) שגרות הטיפול מחולקות לשני סוגים: שגרות טיפול מרמה ראשונה, ושגרות טיפול מרמה שנייה. </a:t>
            </a:r>
            <a:r>
              <a:rPr lang="he-IL" sz="2400" dirty="0">
                <a:solidFill>
                  <a:schemeClr val="accent2">
                    <a:lumMod val="50000"/>
                  </a:schemeClr>
                </a:solidFill>
                <a:latin typeface="Calibri" panose="020F0502020204030204" pitchFamily="34" charset="0"/>
                <a:cs typeface="Calibri" panose="020F0502020204030204" pitchFamily="34" charset="0"/>
              </a:rPr>
              <a:t>שגרות הטיפול מרמה ראשונה מבצעות את הפעולות ההכרחיות לשחרור הפסיקה, ומתזמנות את ריצת שגרות הטיפול מהרמה השנייה, שאחראיות לטפל במידע שהתקבל באמצעות הפסיקה. בזמן הטיפול באמצעות שגרות מרמה ראשונה מופסקת ריצת התוכנית, דבר העשוי לפגוע בביצועיה. </a:t>
            </a:r>
            <a:r>
              <a:rPr lang="he-IL" sz="2400" dirty="0">
                <a:solidFill>
                  <a:schemeClr val="accent2">
                    <a:lumMod val="50000"/>
                  </a:schemeClr>
                </a:solidFill>
                <a:latin typeface="Calibri" panose="020F0502020204030204" pitchFamily="34" charset="0"/>
                <a:cs typeface="Calibri" panose="020F0502020204030204" pitchFamily="34" charset="0"/>
              </a:rPr>
              <a:t>שגרות טיפול מרמה שנייה רצות לרוב מתוך </a:t>
            </a:r>
            <a:r>
              <a:rPr lang="he-IL" sz="2400" dirty="0" err="1" smtClean="0">
                <a:solidFill>
                  <a:schemeClr val="accent2">
                    <a:lumMod val="50000"/>
                  </a:schemeClr>
                </a:solidFill>
                <a:latin typeface="Calibri" panose="020F0502020204030204" pitchFamily="34" charset="0"/>
                <a:cs typeface="Calibri" panose="020F0502020204030204" pitchFamily="34" charset="0"/>
              </a:rPr>
              <a:t>תהליכון</a:t>
            </a:r>
            <a:r>
              <a:rPr lang="he-IL" sz="2400" dirty="0" smtClean="0">
                <a:solidFill>
                  <a:schemeClr val="accent2">
                    <a:lumMod val="50000"/>
                  </a:schemeClr>
                </a:solidFill>
                <a:latin typeface="Calibri" panose="020F0502020204030204" pitchFamily="34" charset="0"/>
                <a:cs typeface="Calibri" panose="020F0502020204030204" pitchFamily="34" charset="0"/>
              </a:rPr>
              <a:t> נפרד </a:t>
            </a:r>
            <a:r>
              <a:rPr lang="he-IL" sz="2400" dirty="0">
                <a:solidFill>
                  <a:schemeClr val="accent2">
                    <a:lumMod val="50000"/>
                  </a:schemeClr>
                </a:solidFill>
                <a:latin typeface="Calibri" panose="020F0502020204030204" pitchFamily="34" charset="0"/>
                <a:cs typeface="Calibri" panose="020F0502020204030204" pitchFamily="34" charset="0"/>
              </a:rPr>
              <a:t>או בזמן הפנוי של המערכת).</a:t>
            </a:r>
            <a:endParaRPr lang="en-US" sz="24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0793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6566" y="317733"/>
            <a:ext cx="8526780" cy="5955476"/>
          </a:xfrm>
          <a:prstGeom prst="rect">
            <a:avLst/>
          </a:prstGeom>
          <a:noFill/>
        </p:spPr>
        <p:txBody>
          <a:bodyPr wrap="square" rtlCol="0">
            <a:spAutoFit/>
          </a:bodyPr>
          <a:lstStyle/>
          <a:p>
            <a:pPr algn="ctr" rtl="1"/>
            <a:r>
              <a:rPr lang="he-IL" sz="2800" b="1" dirty="0">
                <a:solidFill>
                  <a:schemeClr val="accent2">
                    <a:lumMod val="50000"/>
                  </a:schemeClr>
                </a:solidFill>
                <a:latin typeface="Calibri" panose="020F0502020204030204" pitchFamily="34" charset="0"/>
                <a:cs typeface="Calibri" panose="020F0502020204030204" pitchFamily="34" charset="0"/>
              </a:rPr>
              <a:t>מאפייני פסיקות</a:t>
            </a:r>
            <a:endParaRPr lang="en-US" sz="2800" b="1" dirty="0">
              <a:solidFill>
                <a:schemeClr val="accent2">
                  <a:lumMod val="50000"/>
                </a:schemeClr>
              </a:solidFill>
              <a:latin typeface="Calibri" panose="020F0502020204030204" pitchFamily="34" charset="0"/>
              <a:cs typeface="Calibri" panose="020F0502020204030204" pitchFamily="34" charset="0"/>
            </a:endParaRPr>
          </a:p>
          <a:p>
            <a:pPr algn="r" rtl="1"/>
            <a:r>
              <a:rPr lang="he-IL" sz="2400" dirty="0" smtClean="0">
                <a:solidFill>
                  <a:schemeClr val="accent2">
                    <a:lumMod val="50000"/>
                  </a:schemeClr>
                </a:solidFill>
                <a:latin typeface="Calibri" panose="020F0502020204030204" pitchFamily="34" charset="0"/>
                <a:cs typeface="Calibri" panose="020F0502020204030204" pitchFamily="34" charset="0"/>
              </a:rPr>
              <a:t>פרט </a:t>
            </a:r>
            <a:r>
              <a:rPr lang="he-IL" sz="2400" dirty="0">
                <a:solidFill>
                  <a:schemeClr val="accent2">
                    <a:lumMod val="50000"/>
                  </a:schemeClr>
                </a:solidFill>
                <a:latin typeface="Calibri" panose="020F0502020204030204" pitchFamily="34" charset="0"/>
                <a:cs typeface="Calibri" panose="020F0502020204030204" pitchFamily="34" charset="0"/>
              </a:rPr>
              <a:t>לחלוקת הפסיקות לפי מקור הפסיקה (פנימית או חיצונית) קיימים מספר מאפיינים נוספים לפסיקות</a:t>
            </a:r>
            <a:r>
              <a:rPr lang="he-IL" sz="2400" dirty="0" smtClean="0">
                <a:solidFill>
                  <a:schemeClr val="accent2">
                    <a:lumMod val="50000"/>
                  </a:schemeClr>
                </a:solidFill>
                <a:latin typeface="Calibri" panose="020F0502020204030204" pitchFamily="34" charset="0"/>
                <a:cs typeface="Calibri" panose="020F0502020204030204" pitchFamily="34" charset="0"/>
              </a:rPr>
              <a:t>:</a:t>
            </a:r>
          </a:p>
          <a:p>
            <a:pPr algn="r" rtl="1"/>
            <a:endParaRPr lang="he-IL" sz="2400" dirty="0">
              <a:solidFill>
                <a:schemeClr val="accent2">
                  <a:lumMod val="50000"/>
                </a:schemeClr>
              </a:solidFill>
              <a:latin typeface="Calibri" panose="020F0502020204030204" pitchFamily="34" charset="0"/>
              <a:cs typeface="Calibri" panose="020F0502020204030204" pitchFamily="34" charset="0"/>
            </a:endParaRPr>
          </a:p>
          <a:p>
            <a:pPr marL="285750" indent="-285750" algn="r" rtl="1">
              <a:buFont typeface="Arial" panose="020B0604020202020204" pitchFamily="34" charset="0"/>
              <a:buChar char="•"/>
            </a:pPr>
            <a:r>
              <a:rPr lang="he-IL" sz="2400" dirty="0">
                <a:solidFill>
                  <a:schemeClr val="accent2">
                    <a:lumMod val="50000"/>
                  </a:schemeClr>
                </a:solidFill>
                <a:latin typeface="Calibri" panose="020F0502020204030204" pitchFamily="34" charset="0"/>
                <a:cs typeface="Calibri" panose="020F0502020204030204" pitchFamily="34" charset="0"/>
              </a:rPr>
              <a:t>מצב המערכת - פסיקות המשאירות את המערכת במצב מוגדר נקראות "פסיקות מדויקות". </a:t>
            </a:r>
            <a:r>
              <a:rPr lang="he-IL" sz="2400" dirty="0">
                <a:solidFill>
                  <a:schemeClr val="accent2">
                    <a:lumMod val="50000"/>
                  </a:schemeClr>
                </a:solidFill>
                <a:latin typeface="Calibri" panose="020F0502020204030204" pitchFamily="34" charset="0"/>
                <a:cs typeface="Calibri" panose="020F0502020204030204" pitchFamily="34" charset="0"/>
              </a:rPr>
              <a:t>פסיקות אלה חייבות לקיים את התנאים הבאים</a:t>
            </a:r>
            <a:r>
              <a:rPr lang="he-IL" sz="2400" dirty="0" smtClean="0">
                <a:solidFill>
                  <a:schemeClr val="accent2">
                    <a:lumMod val="50000"/>
                  </a:schemeClr>
                </a:solidFill>
                <a:latin typeface="Calibri" panose="020F0502020204030204" pitchFamily="34" charset="0"/>
                <a:cs typeface="Calibri" panose="020F0502020204030204" pitchFamily="34" charset="0"/>
              </a:rPr>
              <a:t>:</a:t>
            </a:r>
          </a:p>
          <a:p>
            <a:pPr marL="342900" indent="-342900" algn="r" rtl="1">
              <a:spcBef>
                <a:spcPts val="600"/>
              </a:spcBef>
              <a:buFont typeface="+mj-lt"/>
              <a:buAutoNum type="arabicPeriod"/>
            </a:pPr>
            <a:r>
              <a:rPr lang="he-IL" sz="2400" dirty="0" smtClean="0">
                <a:solidFill>
                  <a:schemeClr val="accent2">
                    <a:lumMod val="50000"/>
                  </a:schemeClr>
                </a:solidFill>
                <a:latin typeface="Calibri" panose="020F0502020204030204" pitchFamily="34" charset="0"/>
                <a:cs typeface="Calibri" panose="020F0502020204030204" pitchFamily="34" charset="0"/>
              </a:rPr>
              <a:t>תוכן מונה הפקודות נשמר במקום ידוע.</a:t>
            </a:r>
          </a:p>
          <a:p>
            <a:pPr marL="342900" indent="-342900" algn="r" rtl="1">
              <a:buFont typeface="+mj-lt"/>
              <a:buAutoNum type="arabicPeriod"/>
            </a:pPr>
            <a:r>
              <a:rPr lang="he-IL" sz="2400" dirty="0" smtClean="0">
                <a:solidFill>
                  <a:schemeClr val="accent2">
                    <a:lumMod val="50000"/>
                  </a:schemeClr>
                </a:solidFill>
                <a:latin typeface="Calibri" panose="020F0502020204030204" pitchFamily="34" charset="0"/>
                <a:cs typeface="Calibri" panose="020F0502020204030204" pitchFamily="34" charset="0"/>
              </a:rPr>
              <a:t>כל </a:t>
            </a:r>
            <a:r>
              <a:rPr lang="he-IL" sz="2400" dirty="0">
                <a:solidFill>
                  <a:schemeClr val="accent2">
                    <a:lumMod val="50000"/>
                  </a:schemeClr>
                </a:solidFill>
                <a:latin typeface="Calibri" panose="020F0502020204030204" pitchFamily="34" charset="0"/>
                <a:cs typeface="Calibri" panose="020F0502020204030204" pitchFamily="34" charset="0"/>
              </a:rPr>
              <a:t>הפקודות שלפני הפקודה אליה מצביע מונה הפקודות בוצעו.</a:t>
            </a:r>
          </a:p>
          <a:p>
            <a:pPr marL="342900" indent="-342900" algn="r" rtl="1">
              <a:buFont typeface="+mj-lt"/>
              <a:buAutoNum type="arabicPeriod"/>
            </a:pPr>
            <a:r>
              <a:rPr lang="he-IL" sz="2400" dirty="0">
                <a:solidFill>
                  <a:schemeClr val="accent2">
                    <a:lumMod val="50000"/>
                  </a:schemeClr>
                </a:solidFill>
                <a:latin typeface="Calibri" panose="020F0502020204030204" pitchFamily="34" charset="0"/>
                <a:cs typeface="Calibri" panose="020F0502020204030204" pitchFamily="34" charset="0"/>
              </a:rPr>
              <a:t>אף אחת מהפקודות הנמצאות לאחר הפקודה אליה מצביע מונה הפקודות טרם בוצעה.</a:t>
            </a:r>
          </a:p>
          <a:p>
            <a:pPr marL="342900" indent="-342900" algn="r" rtl="1">
              <a:buFont typeface="+mj-lt"/>
              <a:buAutoNum type="arabicPeriod"/>
            </a:pPr>
            <a:r>
              <a:rPr lang="he-IL" sz="2400" dirty="0">
                <a:solidFill>
                  <a:schemeClr val="accent2">
                    <a:lumMod val="50000"/>
                  </a:schemeClr>
                </a:solidFill>
                <a:latin typeface="Calibri" panose="020F0502020204030204" pitchFamily="34" charset="0"/>
                <a:cs typeface="Calibri" panose="020F0502020204030204" pitchFamily="34" charset="0"/>
              </a:rPr>
              <a:t>מצב הפקודה שנמצאת במונה הפקודות ידוע (האם יש לבצע אותה או לא).</a:t>
            </a:r>
          </a:p>
          <a:p>
            <a:pPr algn="r" rtl="1"/>
            <a:endParaRPr lang="he-IL" sz="2400" dirty="0">
              <a:solidFill>
                <a:schemeClr val="accent2">
                  <a:lumMod val="50000"/>
                </a:schemeClr>
              </a:solidFill>
              <a:latin typeface="Calibri" panose="020F0502020204030204" pitchFamily="34" charset="0"/>
              <a:cs typeface="Calibri" panose="020F0502020204030204" pitchFamily="34" charset="0"/>
            </a:endParaRPr>
          </a:p>
          <a:p>
            <a:pPr algn="r" rtl="1"/>
            <a:r>
              <a:rPr lang="he-IL" sz="2400" dirty="0">
                <a:solidFill>
                  <a:schemeClr val="accent2">
                    <a:lumMod val="50000"/>
                  </a:schemeClr>
                </a:solidFill>
                <a:latin typeface="Calibri" panose="020F0502020204030204" pitchFamily="34" charset="0"/>
                <a:cs typeface="Calibri" panose="020F0502020204030204" pitchFamily="34" charset="0"/>
              </a:rPr>
              <a:t>פסיקות אשר </a:t>
            </a:r>
            <a:r>
              <a:rPr lang="he-IL" sz="2400" dirty="0" smtClean="0">
                <a:solidFill>
                  <a:schemeClr val="accent2">
                    <a:lumMod val="50000"/>
                  </a:schemeClr>
                </a:solidFill>
                <a:latin typeface="Calibri" panose="020F0502020204030204" pitchFamily="34" charset="0"/>
                <a:cs typeface="Calibri" panose="020F0502020204030204" pitchFamily="34" charset="0"/>
              </a:rPr>
              <a:t>אינן עומדות </a:t>
            </a:r>
            <a:r>
              <a:rPr lang="he-IL" sz="2400" dirty="0">
                <a:solidFill>
                  <a:schemeClr val="accent2">
                    <a:lumMod val="50000"/>
                  </a:schemeClr>
                </a:solidFill>
                <a:latin typeface="Calibri" panose="020F0502020204030204" pitchFamily="34" charset="0"/>
                <a:cs typeface="Calibri" panose="020F0502020204030204" pitchFamily="34" charset="0"/>
              </a:rPr>
              <a:t>בקריטריונים אלה נקראות "פסיקות לא </a:t>
            </a:r>
            <a:r>
              <a:rPr lang="he-IL" sz="2400" dirty="0" err="1">
                <a:solidFill>
                  <a:schemeClr val="accent2">
                    <a:lumMod val="50000"/>
                  </a:schemeClr>
                </a:solidFill>
                <a:latin typeface="Calibri" panose="020F0502020204030204" pitchFamily="34" charset="0"/>
                <a:cs typeface="Calibri" panose="020F0502020204030204" pitchFamily="34" charset="0"/>
              </a:rPr>
              <a:t>מדיוקות</a:t>
            </a:r>
            <a:r>
              <a:rPr lang="he-IL" sz="2400" dirty="0">
                <a:solidFill>
                  <a:schemeClr val="accent2">
                    <a:lumMod val="50000"/>
                  </a:schemeClr>
                </a:solidFill>
                <a:latin typeface="Calibri" panose="020F0502020204030204" pitchFamily="34" charset="0"/>
                <a:cs typeface="Calibri" panose="020F0502020204030204" pitchFamily="34" charset="0"/>
              </a:rPr>
              <a:t>"</a:t>
            </a:r>
          </a:p>
          <a:p>
            <a:pPr algn="r" rtl="1"/>
            <a:endParaRPr lang="he-IL" sz="2400" dirty="0">
              <a:solidFill>
                <a:schemeClr val="accent2">
                  <a:lumMod val="50000"/>
                </a:schemeClr>
              </a:solidFill>
              <a:latin typeface="Calibri" panose="020F0502020204030204" pitchFamily="34" charset="0"/>
              <a:cs typeface="Calibri" panose="020F0502020204030204" pitchFamily="34" charset="0"/>
            </a:endParaRPr>
          </a:p>
          <a:p>
            <a:pPr algn="r" rtl="1"/>
            <a:r>
              <a:rPr lang="he-IL" dirty="0" smtClean="0">
                <a:solidFill>
                  <a:schemeClr val="accent2">
                    <a:lumMod val="50000"/>
                  </a:schemeClr>
                </a:solidFill>
              </a:rPr>
              <a:t/>
            </a:r>
            <a:br>
              <a:rPr lang="he-IL" dirty="0" smtClean="0">
                <a:solidFill>
                  <a:schemeClr val="accent2">
                    <a:lumMod val="50000"/>
                  </a:schemeClr>
                </a:solidFill>
              </a:rPr>
            </a:br>
            <a:endParaRPr lang="en-US" dirty="0">
              <a:solidFill>
                <a:schemeClr val="accent2">
                  <a:lumMod val="50000"/>
                </a:schemeClr>
              </a:solidFill>
            </a:endParaRPr>
          </a:p>
        </p:txBody>
      </p:sp>
    </p:spTree>
    <p:extLst>
      <p:ext uri="{BB962C8B-B14F-4D97-AF65-F5344CB8AC3E}">
        <p14:creationId xmlns:p14="http://schemas.microsoft.com/office/powerpoint/2010/main" val="2366483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1316" y="826859"/>
            <a:ext cx="8526780" cy="1938992"/>
          </a:xfrm>
          <a:prstGeom prst="rect">
            <a:avLst/>
          </a:prstGeom>
        </p:spPr>
        <p:txBody>
          <a:bodyPr wrap="square">
            <a:spAutoFit/>
          </a:bodyPr>
          <a:lstStyle/>
          <a:p>
            <a:pPr marL="285750" indent="-285750" algn="r" rtl="1">
              <a:buFont typeface="Arial" panose="020B0604020202020204" pitchFamily="34" charset="0"/>
              <a:buChar char="•"/>
            </a:pPr>
            <a:r>
              <a:rPr lang="he-IL" sz="2400" dirty="0" smtClean="0">
                <a:solidFill>
                  <a:schemeClr val="accent2">
                    <a:lumMod val="50000"/>
                  </a:schemeClr>
                </a:solidFill>
                <a:latin typeface="Calibri" panose="020F0502020204030204" pitchFamily="34" charset="0"/>
                <a:cs typeface="Calibri" panose="020F0502020204030204" pitchFamily="34" charset="0"/>
              </a:rPr>
              <a:t>חידוש התהליך - פסיקות המאפשרות את המשך התהליך מהפקודה במונה הפקודות (הפקודה שגרמה לעירור הפסיקה) נקראות "פסיקות חוזרות". פסיקות הממשיכות את ביצוע התוכנית מהפקודה הבאה שאחרי הפקודה שבמונה הפקודות שהייתה אמורה להתבצע נקראות "פסיקות ממשיכות". פסיקות העוצרות את ביצוע התוכנית נקראות "פסיקות עוצרות".</a:t>
            </a:r>
            <a:endParaRPr lang="he-IL" sz="24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9794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8650" y="860719"/>
            <a:ext cx="8749978" cy="5786199"/>
          </a:xfrm>
          <a:prstGeom prst="rect">
            <a:avLst/>
          </a:prstGeom>
          <a:noFill/>
        </p:spPr>
        <p:txBody>
          <a:bodyPr wrap="square" rtlCol="0">
            <a:spAutoFit/>
          </a:bodyPr>
          <a:lstStyle/>
          <a:p>
            <a:pPr algn="ctr" rtl="1"/>
            <a:r>
              <a:rPr lang="he-IL" sz="2800" b="1" dirty="0">
                <a:solidFill>
                  <a:schemeClr val="accent2">
                    <a:lumMod val="50000"/>
                  </a:schemeClr>
                </a:solidFill>
                <a:latin typeface="Calibri" panose="020F0502020204030204" pitchFamily="34" charset="0"/>
                <a:cs typeface="Calibri" panose="020F0502020204030204" pitchFamily="34" charset="0"/>
              </a:rPr>
              <a:t>בעיות בטיפול בפסיקות</a:t>
            </a:r>
          </a:p>
          <a:p>
            <a:pPr marL="285750" indent="-285750" algn="r" rtl="1">
              <a:buFont typeface="Arial" panose="020B0604020202020204" pitchFamily="34" charset="0"/>
              <a:buChar char="•"/>
            </a:pPr>
            <a:endParaRPr lang="en-US" sz="2400" dirty="0" smtClean="0">
              <a:solidFill>
                <a:schemeClr val="accent2">
                  <a:lumMod val="50000"/>
                </a:schemeClr>
              </a:solidFill>
              <a:latin typeface="Calibri" panose="020F0502020204030204" pitchFamily="34" charset="0"/>
              <a:cs typeface="Calibri" panose="020F0502020204030204" pitchFamily="34" charset="0"/>
            </a:endParaRPr>
          </a:p>
          <a:p>
            <a:pPr marL="285750" indent="-285750" algn="r" rtl="1">
              <a:buFont typeface="Arial" panose="020B0604020202020204" pitchFamily="34" charset="0"/>
              <a:buChar char="•"/>
            </a:pPr>
            <a:r>
              <a:rPr lang="he-IL" sz="2400" dirty="0" smtClean="0">
                <a:solidFill>
                  <a:schemeClr val="accent2">
                    <a:lumMod val="50000"/>
                  </a:schemeClr>
                </a:solidFill>
                <a:latin typeface="Calibri" panose="020F0502020204030204" pitchFamily="34" charset="0"/>
                <a:cs typeface="Calibri" panose="020F0502020204030204" pitchFamily="34" charset="0"/>
              </a:rPr>
              <a:t>סדר </a:t>
            </a:r>
            <a:r>
              <a:rPr lang="he-IL" sz="2400" dirty="0">
                <a:solidFill>
                  <a:schemeClr val="accent2">
                    <a:lumMod val="50000"/>
                  </a:schemeClr>
                </a:solidFill>
                <a:latin typeface="Calibri" panose="020F0502020204030204" pitchFamily="34" charset="0"/>
                <a:cs typeface="Calibri" panose="020F0502020204030204" pitchFamily="34" charset="0"/>
              </a:rPr>
              <a:t>הטיפול בפסיקות - בעת טיפול </a:t>
            </a:r>
            <a:r>
              <a:rPr lang="he-IL" sz="2400" dirty="0" smtClean="0">
                <a:solidFill>
                  <a:schemeClr val="accent2">
                    <a:lumMod val="50000"/>
                  </a:schemeClr>
                </a:solidFill>
                <a:latin typeface="Calibri" panose="020F0502020204030204" pitchFamily="34" charset="0"/>
                <a:cs typeface="Calibri" panose="020F0502020204030204" pitchFamily="34" charset="0"/>
              </a:rPr>
              <a:t>בפסיקות,  </a:t>
            </a:r>
            <a:r>
              <a:rPr lang="he-IL" sz="2400" dirty="0">
                <a:solidFill>
                  <a:schemeClr val="accent2">
                    <a:lumMod val="50000"/>
                  </a:schemeClr>
                </a:solidFill>
                <a:latin typeface="Calibri" panose="020F0502020204030204" pitchFamily="34" charset="0"/>
                <a:cs typeface="Calibri" panose="020F0502020204030204" pitchFamily="34" charset="0"/>
              </a:rPr>
              <a:t>הן בטיפול בשתי פסיקות המגיעות בו-זמנית והן בטיפול בפסיקה המגיעה בעת טיפול בפסיקה אחרת, חלק ממערכות ההפעלה ישעו את האפשרות לקבל פסיקות נוספות בעת הטיפול בפסיקה. </a:t>
            </a:r>
            <a:r>
              <a:rPr lang="he-IL" sz="2400" dirty="0">
                <a:solidFill>
                  <a:schemeClr val="accent2">
                    <a:lumMod val="50000"/>
                  </a:schemeClr>
                </a:solidFill>
                <a:latin typeface="Calibri" panose="020F0502020204030204" pitchFamily="34" charset="0"/>
                <a:cs typeface="Calibri" panose="020F0502020204030204" pitchFamily="34" charset="0"/>
              </a:rPr>
              <a:t>כאשר משתמשים בשיטה זו, המעבד אינו יכול לטפל בפסיקות נוספות בזמן טיפול בפסיקה. שיטה זו עשויה לגרום לאובדן של פסיקות או לאי-הרצתן בזמן של פסיקות חשובות. מערכות הפעלה אחרות קובעות עדיפות לכל פסיקה (בדרך כלל דרך הכניסות של בקר הפסיקות, כך שפסיקות בכניסות נמוכות יותר מקבלות עדיפות על פני פסיקות בכניסות גבוהות יותר) ומטפלות בהן לפי סדר עדיפויות זה. כאשר מגיעה פסיקה המחוברת לכניסה נמוכה בזמן טיפול בפסיקה גבוהה, שומר המעבד את מצב המערכת (כפי שנעשה לתוכנית רגילה) ועובר לטפל בפסיקה הנמוכה.</a:t>
            </a:r>
          </a:p>
          <a:p>
            <a:pPr algn="r" rtl="1"/>
            <a:r>
              <a:rPr lang="he-IL" dirty="0" smtClean="0">
                <a:solidFill>
                  <a:schemeClr val="accent2">
                    <a:lumMod val="50000"/>
                  </a:schemeClr>
                </a:solidFill>
              </a:rPr>
              <a:t/>
            </a:r>
            <a:br>
              <a:rPr lang="he-IL" dirty="0" smtClean="0">
                <a:solidFill>
                  <a:schemeClr val="accent2">
                    <a:lumMod val="50000"/>
                  </a:schemeClr>
                </a:solidFill>
              </a:rPr>
            </a:br>
            <a:r>
              <a:rPr lang="he-IL" dirty="0" smtClean="0">
                <a:solidFill>
                  <a:schemeClr val="accent2">
                    <a:lumMod val="50000"/>
                  </a:schemeClr>
                </a:solidFill>
              </a:rPr>
              <a:t/>
            </a:r>
            <a:br>
              <a:rPr lang="he-IL" dirty="0" smtClean="0">
                <a:solidFill>
                  <a:schemeClr val="accent2">
                    <a:lumMod val="50000"/>
                  </a:schemeClr>
                </a:solidFill>
              </a:rPr>
            </a:br>
            <a:endParaRPr lang="en-US" dirty="0">
              <a:solidFill>
                <a:schemeClr val="accent2">
                  <a:lumMod val="50000"/>
                </a:schemeClr>
              </a:solidFill>
            </a:endParaRPr>
          </a:p>
        </p:txBody>
      </p:sp>
    </p:spTree>
    <p:extLst>
      <p:ext uri="{BB962C8B-B14F-4D97-AF65-F5344CB8AC3E}">
        <p14:creationId xmlns:p14="http://schemas.microsoft.com/office/powerpoint/2010/main" val="41406634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665887"/>
            <a:ext cx="8749978" cy="1938992"/>
          </a:xfrm>
          <a:prstGeom prst="rect">
            <a:avLst/>
          </a:prstGeom>
        </p:spPr>
        <p:txBody>
          <a:bodyPr wrap="square">
            <a:spAutoFit/>
          </a:bodyPr>
          <a:lstStyle/>
          <a:p>
            <a:pPr marL="285750" indent="-285750" algn="r" rtl="1">
              <a:buFont typeface="Arial" panose="020B0604020202020204" pitchFamily="34" charset="0"/>
              <a:buChar char="•"/>
            </a:pPr>
            <a:r>
              <a:rPr lang="he-IL" sz="2400" dirty="0" smtClean="0">
                <a:solidFill>
                  <a:schemeClr val="accent2">
                    <a:lumMod val="50000"/>
                  </a:schemeClr>
                </a:solidFill>
                <a:latin typeface="Calibri" panose="020F0502020204030204" pitchFamily="34" charset="0"/>
                <a:cs typeface="Calibri" panose="020F0502020204030204" pitchFamily="34" charset="0"/>
              </a:rPr>
              <a:t>ביצועים - פסיקות משמשות כדי להחליף את מנגנון ההמתנה הפעילה: על ידי הרדמת תהליכים הממתינים להתקני קלט/פלט והערתם באמצעות פסיקות ניתן לחסוך זמן עיבוד משמעותי המוקדש לתשאול ההתקן. יחד עם זאת, טיפול בפסיקה מחייב הכנסה ושליפה של מצב המערכת מהמחסנית והחלפת הקשר כפולה עבור כל פסיקה.</a:t>
            </a:r>
            <a:endParaRPr lang="he-IL" sz="24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2265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5463" y="946653"/>
            <a:ext cx="9423946" cy="4585871"/>
          </a:xfrm>
          <a:prstGeom prst="rect">
            <a:avLst/>
          </a:prstGeom>
          <a:noFill/>
        </p:spPr>
        <p:txBody>
          <a:bodyPr wrap="square" rtlCol="0">
            <a:spAutoFit/>
          </a:bodyPr>
          <a:lstStyle/>
          <a:p>
            <a:pPr algn="ctr" rtl="1"/>
            <a:r>
              <a:rPr lang="he-IL" sz="2400" dirty="0">
                <a:solidFill>
                  <a:schemeClr val="accent2">
                    <a:lumMod val="50000"/>
                  </a:schemeClr>
                </a:solidFill>
                <a:latin typeface="Calibri" panose="020F0502020204030204" pitchFamily="34" charset="0"/>
                <a:cs typeface="Calibri" panose="020F0502020204030204" pitchFamily="34" charset="0"/>
              </a:rPr>
              <a:t> </a:t>
            </a:r>
            <a:r>
              <a:rPr lang="he-IL" sz="2800" b="1" dirty="0" smtClean="0">
                <a:solidFill>
                  <a:schemeClr val="accent2">
                    <a:lumMod val="50000"/>
                  </a:schemeClr>
                </a:solidFill>
                <a:latin typeface="Calibri" panose="020F0502020204030204" pitchFamily="34" charset="0"/>
                <a:cs typeface="Calibri" panose="020F0502020204030204" pitchFamily="34" charset="0"/>
              </a:rPr>
              <a:t>פסיקה</a:t>
            </a:r>
            <a:r>
              <a:rPr lang="he-IL" sz="2800" dirty="0" smtClean="0">
                <a:solidFill>
                  <a:schemeClr val="accent2">
                    <a:lumMod val="50000"/>
                  </a:schemeClr>
                </a:solidFill>
                <a:latin typeface="Calibri" panose="020F0502020204030204" pitchFamily="34" charset="0"/>
                <a:cs typeface="Calibri" panose="020F0502020204030204" pitchFamily="34" charset="0"/>
              </a:rPr>
              <a:t> -</a:t>
            </a:r>
            <a:r>
              <a:rPr lang="en-US" sz="2800" dirty="0" smtClean="0">
                <a:solidFill>
                  <a:schemeClr val="accent2">
                    <a:lumMod val="50000"/>
                  </a:schemeClr>
                </a:solidFill>
                <a:latin typeface="Calibri" panose="020F0502020204030204" pitchFamily="34" charset="0"/>
                <a:cs typeface="Calibri" panose="020F0502020204030204" pitchFamily="34" charset="0"/>
              </a:rPr>
              <a:t>Interrupt </a:t>
            </a:r>
            <a:endParaRPr lang="he-IL" sz="2800" dirty="0" smtClean="0">
              <a:solidFill>
                <a:schemeClr val="accent2">
                  <a:lumMod val="50000"/>
                </a:schemeClr>
              </a:solidFill>
              <a:latin typeface="Calibri" panose="020F0502020204030204" pitchFamily="34" charset="0"/>
              <a:cs typeface="Calibri" panose="020F0502020204030204" pitchFamily="34" charset="0"/>
            </a:endParaRPr>
          </a:p>
          <a:p>
            <a:pPr algn="ctr" rtl="1"/>
            <a:endParaRPr lang="he-IL" sz="2400" dirty="0" smtClean="0">
              <a:solidFill>
                <a:schemeClr val="accent2">
                  <a:lumMod val="50000"/>
                </a:schemeClr>
              </a:solidFill>
              <a:latin typeface="Calibri" panose="020F0502020204030204" pitchFamily="34" charset="0"/>
              <a:cs typeface="Calibri" panose="020F0502020204030204" pitchFamily="34" charset="0"/>
            </a:endParaRPr>
          </a:p>
          <a:p>
            <a:pPr marL="342900" indent="-342900" algn="r" rtl="1">
              <a:buFont typeface="Arial" panose="020B0604020202020204" pitchFamily="34" charset="0"/>
              <a:buChar char="•"/>
            </a:pPr>
            <a:r>
              <a:rPr lang="he-IL" sz="2400" dirty="0" smtClean="0">
                <a:solidFill>
                  <a:schemeClr val="accent2">
                    <a:lumMod val="50000"/>
                  </a:schemeClr>
                </a:solidFill>
                <a:latin typeface="Calibri" panose="020F0502020204030204" pitchFamily="34" charset="0"/>
                <a:cs typeface="Calibri" panose="020F0502020204030204" pitchFamily="34" charset="0"/>
              </a:rPr>
              <a:t>פסיקה היא</a:t>
            </a:r>
            <a:r>
              <a:rPr lang="he-IL" sz="2400" dirty="0">
                <a:solidFill>
                  <a:schemeClr val="accent2">
                    <a:lumMod val="50000"/>
                  </a:schemeClr>
                </a:solidFill>
                <a:latin typeface="Calibri" panose="020F0502020204030204" pitchFamily="34" charset="0"/>
                <a:cs typeface="Calibri" panose="020F0502020204030204" pitchFamily="34" charset="0"/>
              </a:rPr>
              <a:t> </a:t>
            </a:r>
            <a:r>
              <a:rPr lang="he-IL" sz="2400" dirty="0" smtClean="0">
                <a:solidFill>
                  <a:schemeClr val="accent2">
                    <a:lumMod val="50000"/>
                  </a:schemeClr>
                </a:solidFill>
                <a:latin typeface="Calibri" panose="020F0502020204030204" pitchFamily="34" charset="0"/>
                <a:cs typeface="Calibri" panose="020F0502020204030204" pitchFamily="34" charset="0"/>
              </a:rPr>
              <a:t>אות</a:t>
            </a:r>
            <a:r>
              <a:rPr lang="he-IL" sz="2400" dirty="0">
                <a:solidFill>
                  <a:schemeClr val="accent2">
                    <a:lumMod val="50000"/>
                  </a:schemeClr>
                </a:solidFill>
                <a:latin typeface="Calibri" panose="020F0502020204030204" pitchFamily="34" charset="0"/>
                <a:cs typeface="Calibri" panose="020F0502020204030204" pitchFamily="34" charset="0"/>
              </a:rPr>
              <a:t> </a:t>
            </a:r>
            <a:r>
              <a:rPr lang="he-IL" sz="2400" dirty="0" smtClean="0">
                <a:solidFill>
                  <a:schemeClr val="accent2">
                    <a:lumMod val="50000"/>
                  </a:schemeClr>
                </a:solidFill>
                <a:latin typeface="Calibri" panose="020F0502020204030204" pitchFamily="34" charset="0"/>
                <a:cs typeface="Calibri" panose="020F0502020204030204" pitchFamily="34" charset="0"/>
              </a:rPr>
              <a:t>המגיע למעבד</a:t>
            </a:r>
            <a:r>
              <a:rPr lang="he-IL" sz="2400" dirty="0">
                <a:solidFill>
                  <a:schemeClr val="accent2">
                    <a:lumMod val="50000"/>
                  </a:schemeClr>
                </a:solidFill>
                <a:latin typeface="Calibri" panose="020F0502020204030204" pitchFamily="34" charset="0"/>
                <a:cs typeface="Calibri" panose="020F0502020204030204" pitchFamily="34" charset="0"/>
              </a:rPr>
              <a:t> </a:t>
            </a:r>
            <a:r>
              <a:rPr lang="he-IL" sz="2400" dirty="0" smtClean="0">
                <a:solidFill>
                  <a:schemeClr val="accent2">
                    <a:lumMod val="50000"/>
                  </a:schemeClr>
                </a:solidFill>
                <a:latin typeface="Calibri" panose="020F0502020204030204" pitchFamily="34" charset="0"/>
                <a:cs typeface="Calibri" panose="020F0502020204030204" pitchFamily="34" charset="0"/>
              </a:rPr>
              <a:t>מרכיב חומרה או תוכנה</a:t>
            </a:r>
            <a:r>
              <a:rPr lang="he-IL" sz="2400" dirty="0">
                <a:solidFill>
                  <a:schemeClr val="accent2">
                    <a:lumMod val="50000"/>
                  </a:schemeClr>
                </a:solidFill>
                <a:latin typeface="Calibri" panose="020F0502020204030204" pitchFamily="34" charset="0"/>
                <a:cs typeface="Calibri" panose="020F0502020204030204" pitchFamily="34" charset="0"/>
              </a:rPr>
              <a:t> ומאפשר לשנות את סדר ביצוע </a:t>
            </a:r>
            <a:r>
              <a:rPr lang="he-IL" sz="2400" dirty="0" smtClean="0">
                <a:solidFill>
                  <a:schemeClr val="accent2">
                    <a:lumMod val="50000"/>
                  </a:schemeClr>
                </a:solidFill>
                <a:latin typeface="Calibri" panose="020F0502020204030204" pitchFamily="34" charset="0"/>
                <a:cs typeface="Calibri" panose="020F0502020204030204" pitchFamily="34" charset="0"/>
              </a:rPr>
              <a:t>הפקודות</a:t>
            </a:r>
            <a:r>
              <a:rPr lang="he-IL" sz="2400" dirty="0">
                <a:solidFill>
                  <a:schemeClr val="accent2">
                    <a:lumMod val="50000"/>
                  </a:schemeClr>
                </a:solidFill>
                <a:latin typeface="Calibri" panose="020F0502020204030204" pitchFamily="34" charset="0"/>
                <a:cs typeface="Calibri" panose="020F0502020204030204" pitchFamily="34" charset="0"/>
              </a:rPr>
              <a:t> </a:t>
            </a:r>
            <a:r>
              <a:rPr lang="he-IL" sz="2400" dirty="0" smtClean="0">
                <a:solidFill>
                  <a:schemeClr val="accent2">
                    <a:lumMod val="50000"/>
                  </a:schemeClr>
                </a:solidFill>
                <a:latin typeface="Calibri" panose="020F0502020204030204" pitchFamily="34" charset="0"/>
                <a:cs typeface="Calibri" panose="020F0502020204030204" pitchFamily="34" charset="0"/>
              </a:rPr>
              <a:t>בתוכנית מחשב.</a:t>
            </a:r>
          </a:p>
          <a:p>
            <a:pPr marL="342900" indent="-342900" algn="r" rtl="1">
              <a:buFont typeface="Arial" panose="020B0604020202020204" pitchFamily="34" charset="0"/>
              <a:buChar char="•"/>
            </a:pPr>
            <a:r>
              <a:rPr lang="he-IL" sz="2400" dirty="0" smtClean="0">
                <a:solidFill>
                  <a:schemeClr val="accent2">
                    <a:lumMod val="50000"/>
                  </a:schemeClr>
                </a:solidFill>
                <a:latin typeface="Calibri" panose="020F0502020204030204" pitchFamily="34" charset="0"/>
                <a:cs typeface="Calibri" panose="020F0502020204030204" pitchFamily="34" charset="0"/>
              </a:rPr>
              <a:t>בעת </a:t>
            </a:r>
            <a:r>
              <a:rPr lang="he-IL" sz="2400" dirty="0">
                <a:solidFill>
                  <a:schemeClr val="accent2">
                    <a:lumMod val="50000"/>
                  </a:schemeClr>
                </a:solidFill>
                <a:latin typeface="Calibri" panose="020F0502020204030204" pitchFamily="34" charset="0"/>
                <a:cs typeface="Calibri" panose="020F0502020204030204" pitchFamily="34" charset="0"/>
              </a:rPr>
              <a:t>קבלת הפסיקה משהה </a:t>
            </a:r>
            <a:r>
              <a:rPr lang="he-IL" sz="2400" dirty="0" smtClean="0">
                <a:solidFill>
                  <a:schemeClr val="accent2">
                    <a:lumMod val="50000"/>
                  </a:schemeClr>
                </a:solidFill>
                <a:latin typeface="Calibri" panose="020F0502020204030204" pitchFamily="34" charset="0"/>
                <a:cs typeface="Calibri" panose="020F0502020204030204" pitchFamily="34" charset="0"/>
              </a:rPr>
              <a:t>המחשב </a:t>
            </a:r>
            <a:r>
              <a:rPr lang="he-IL" sz="2400" dirty="0">
                <a:solidFill>
                  <a:schemeClr val="accent2">
                    <a:lumMod val="50000"/>
                  </a:schemeClr>
                </a:solidFill>
                <a:latin typeface="Calibri" panose="020F0502020204030204" pitchFamily="34" charset="0"/>
                <a:cs typeface="Calibri" panose="020F0502020204030204" pitchFamily="34" charset="0"/>
              </a:rPr>
              <a:t> את ביצועה הסדרתי של התוכנית, כדי להפעיל </a:t>
            </a:r>
            <a:r>
              <a:rPr lang="he-IL" sz="2400" dirty="0" smtClean="0">
                <a:solidFill>
                  <a:schemeClr val="accent2">
                    <a:lumMod val="50000"/>
                  </a:schemeClr>
                </a:solidFill>
                <a:latin typeface="Calibri" panose="020F0502020204030204" pitchFamily="34" charset="0"/>
                <a:cs typeface="Calibri" panose="020F0502020204030204" pitchFamily="34" charset="0"/>
              </a:rPr>
              <a:t>שגרת</a:t>
            </a:r>
            <a:r>
              <a:rPr lang="he-IL" sz="2400" dirty="0">
                <a:solidFill>
                  <a:schemeClr val="accent2">
                    <a:lumMod val="50000"/>
                  </a:schemeClr>
                </a:solidFill>
                <a:latin typeface="Calibri" panose="020F0502020204030204" pitchFamily="34" charset="0"/>
                <a:cs typeface="Calibri" panose="020F0502020204030204" pitchFamily="34" charset="0"/>
              </a:rPr>
              <a:t> טיפול בפסיקה. </a:t>
            </a:r>
            <a:endParaRPr lang="he-IL" sz="2400" dirty="0" smtClean="0">
              <a:solidFill>
                <a:schemeClr val="accent2">
                  <a:lumMod val="50000"/>
                </a:schemeClr>
              </a:solidFill>
              <a:latin typeface="Calibri" panose="020F0502020204030204" pitchFamily="34" charset="0"/>
              <a:cs typeface="Calibri" panose="020F0502020204030204" pitchFamily="34" charset="0"/>
            </a:endParaRPr>
          </a:p>
          <a:p>
            <a:pPr marL="342900" indent="-342900" algn="r" rtl="1">
              <a:buFont typeface="Arial" panose="020B0604020202020204" pitchFamily="34" charset="0"/>
              <a:buChar char="•"/>
            </a:pPr>
            <a:r>
              <a:rPr lang="he-IL" sz="2400" dirty="0" smtClean="0">
                <a:solidFill>
                  <a:schemeClr val="accent2">
                    <a:lumMod val="50000"/>
                  </a:schemeClr>
                </a:solidFill>
                <a:latin typeface="Calibri" panose="020F0502020204030204" pitchFamily="34" charset="0"/>
                <a:cs typeface="Calibri" panose="020F0502020204030204" pitchFamily="34" charset="0"/>
              </a:rPr>
              <a:t>לאחר </a:t>
            </a:r>
            <a:r>
              <a:rPr lang="he-IL" sz="2400" dirty="0">
                <a:solidFill>
                  <a:schemeClr val="accent2">
                    <a:lumMod val="50000"/>
                  </a:schemeClr>
                </a:solidFill>
                <a:latin typeface="Calibri" panose="020F0502020204030204" pitchFamily="34" charset="0"/>
                <a:cs typeface="Calibri" panose="020F0502020204030204" pitchFamily="34" charset="0"/>
              </a:rPr>
              <a:t>הטיפול, ממשיך המחשב בביצוע הסדרתי של התוכנית</a:t>
            </a:r>
            <a:r>
              <a:rPr lang="he-IL" sz="2400" dirty="0" smtClean="0">
                <a:solidFill>
                  <a:schemeClr val="accent2">
                    <a:lumMod val="50000"/>
                  </a:schemeClr>
                </a:solidFill>
                <a:latin typeface="Calibri" panose="020F0502020204030204" pitchFamily="34" charset="0"/>
                <a:cs typeface="Calibri" panose="020F0502020204030204" pitchFamily="34" charset="0"/>
              </a:rPr>
              <a:t>.</a:t>
            </a:r>
          </a:p>
          <a:p>
            <a:pPr marL="342900" indent="-342900" algn="r" rtl="1">
              <a:buFont typeface="Arial" panose="020B0604020202020204" pitchFamily="34" charset="0"/>
              <a:buChar char="•"/>
            </a:pPr>
            <a:r>
              <a:rPr lang="he-IL" sz="2400" dirty="0" smtClean="0">
                <a:solidFill>
                  <a:schemeClr val="accent2">
                    <a:lumMod val="50000"/>
                  </a:schemeClr>
                </a:solidFill>
                <a:latin typeface="Calibri" panose="020F0502020204030204" pitchFamily="34" charset="0"/>
                <a:cs typeface="Calibri" panose="020F0502020204030204" pitchFamily="34" charset="0"/>
              </a:rPr>
              <a:t>פסיקות </a:t>
            </a:r>
            <a:r>
              <a:rPr lang="he-IL" sz="2400" dirty="0">
                <a:solidFill>
                  <a:schemeClr val="accent2">
                    <a:lumMod val="50000"/>
                  </a:schemeClr>
                </a:solidFill>
                <a:latin typeface="Calibri" panose="020F0502020204030204" pitchFamily="34" charset="0"/>
                <a:cs typeface="Calibri" panose="020F0502020204030204" pitchFamily="34" charset="0"/>
              </a:rPr>
              <a:t>משמשות כאמצעי </a:t>
            </a:r>
            <a:r>
              <a:rPr lang="he-IL" sz="2400" dirty="0" smtClean="0">
                <a:solidFill>
                  <a:schemeClr val="accent2">
                    <a:lumMod val="50000"/>
                  </a:schemeClr>
                </a:solidFill>
                <a:latin typeface="Calibri" panose="020F0502020204030204" pitchFamily="34" charset="0"/>
                <a:cs typeface="Calibri" panose="020F0502020204030204" pitchFamily="34" charset="0"/>
              </a:rPr>
              <a:t>תקשורת בין תהליכים במחשב ונמצאות בשימוש נרחב במחשבים </a:t>
            </a:r>
            <a:r>
              <a:rPr lang="he-IL" sz="2400" dirty="0">
                <a:solidFill>
                  <a:schemeClr val="accent2">
                    <a:lumMod val="50000"/>
                  </a:schemeClr>
                </a:solidFill>
                <a:latin typeface="Calibri" panose="020F0502020204030204" pitchFamily="34" charset="0"/>
                <a:cs typeface="Calibri" panose="020F0502020204030204" pitchFamily="34" charset="0"/>
              </a:rPr>
              <a:t>הפועלים </a:t>
            </a:r>
            <a:r>
              <a:rPr lang="he-IL" sz="2400" dirty="0" smtClean="0">
                <a:solidFill>
                  <a:schemeClr val="accent2">
                    <a:lumMod val="50000"/>
                  </a:schemeClr>
                </a:solidFill>
                <a:latin typeface="Calibri" panose="020F0502020204030204" pitchFamily="34" charset="0"/>
                <a:cs typeface="Calibri" panose="020F0502020204030204" pitchFamily="34" charset="0"/>
              </a:rPr>
              <a:t>בריבוי משימות. </a:t>
            </a:r>
          </a:p>
          <a:p>
            <a:pPr marL="342900" indent="-342900" algn="r" rtl="1">
              <a:buFont typeface="Arial" panose="020B0604020202020204" pitchFamily="34" charset="0"/>
              <a:buChar char="•"/>
            </a:pPr>
            <a:r>
              <a:rPr lang="he-IL" sz="2400" dirty="0" smtClean="0">
                <a:solidFill>
                  <a:schemeClr val="accent2">
                    <a:lumMod val="50000"/>
                  </a:schemeClr>
                </a:solidFill>
                <a:latin typeface="Calibri" panose="020F0502020204030204" pitchFamily="34" charset="0"/>
                <a:cs typeface="Calibri" panose="020F0502020204030204" pitchFamily="34" charset="0"/>
              </a:rPr>
              <a:t>הדבר </a:t>
            </a:r>
            <a:r>
              <a:rPr lang="he-IL" sz="2400" dirty="0">
                <a:solidFill>
                  <a:schemeClr val="accent2">
                    <a:lumMod val="50000"/>
                  </a:schemeClr>
                </a:solidFill>
                <a:latin typeface="Calibri" panose="020F0502020204030204" pitchFamily="34" charset="0"/>
                <a:cs typeface="Calibri" panose="020F0502020204030204" pitchFamily="34" charset="0"/>
              </a:rPr>
              <a:t>דומה לאדם המבצע מלאכה כלשהי, מַפְסיקהּ כדי לענות לשיחת טלפון, ולאחר סיום השיחה, ממשיך במלאכתו מהנקודה שהופסקה.</a:t>
            </a:r>
          </a:p>
          <a:p>
            <a:pPr marL="342900" indent="-342900" algn="r" rtl="1">
              <a:buFont typeface="Arial" panose="020B0604020202020204" pitchFamily="34" charset="0"/>
              <a:buChar char="•"/>
            </a:pPr>
            <a:r>
              <a:rPr lang="he-IL" sz="2400" dirty="0">
                <a:solidFill>
                  <a:schemeClr val="accent2">
                    <a:lumMod val="50000"/>
                  </a:schemeClr>
                </a:solidFill>
                <a:latin typeface="Calibri" panose="020F0502020204030204" pitchFamily="34" charset="0"/>
                <a:cs typeface="Calibri" panose="020F0502020204030204" pitchFamily="34" charset="0"/>
              </a:rPr>
              <a:t>המונח </a:t>
            </a:r>
            <a:r>
              <a:rPr lang="he-IL" sz="2400" b="1" dirty="0">
                <a:solidFill>
                  <a:schemeClr val="accent2">
                    <a:lumMod val="50000"/>
                  </a:schemeClr>
                </a:solidFill>
                <a:latin typeface="Calibri" panose="020F0502020204030204" pitchFamily="34" charset="0"/>
                <a:cs typeface="Calibri" panose="020F0502020204030204" pitchFamily="34" charset="0"/>
              </a:rPr>
              <a:t>פסיקה</a:t>
            </a:r>
            <a:r>
              <a:rPr lang="he-IL" sz="2400" dirty="0">
                <a:solidFill>
                  <a:schemeClr val="accent2">
                    <a:lumMod val="50000"/>
                  </a:schemeClr>
                </a:solidFill>
                <a:latin typeface="Calibri" panose="020F0502020204030204" pitchFamily="34" charset="0"/>
                <a:cs typeface="Calibri" panose="020F0502020204030204" pitchFamily="34" charset="0"/>
              </a:rPr>
              <a:t> נגזר מן המילה הפסקה, בעקבות </a:t>
            </a:r>
            <a:r>
              <a:rPr lang="en-US" sz="2400" dirty="0">
                <a:solidFill>
                  <a:schemeClr val="accent2">
                    <a:lumMod val="50000"/>
                  </a:schemeClr>
                </a:solidFill>
                <a:latin typeface="Calibri" panose="020F0502020204030204" pitchFamily="34" charset="0"/>
                <a:cs typeface="Calibri" panose="020F0502020204030204" pitchFamily="34" charset="0"/>
              </a:rPr>
              <a:t>interrupt </a:t>
            </a:r>
            <a:r>
              <a:rPr lang="he-IL" sz="2400" dirty="0" smtClean="0">
                <a:solidFill>
                  <a:schemeClr val="accent2">
                    <a:lumMod val="50000"/>
                  </a:schemeClr>
                </a:solidFill>
                <a:latin typeface="Calibri" panose="020F0502020204030204" pitchFamily="34" charset="0"/>
                <a:cs typeface="Calibri" panose="020F0502020204030204" pitchFamily="34" charset="0"/>
              </a:rPr>
              <a:t> האנגלית</a:t>
            </a:r>
            <a:endParaRPr lang="en-US"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6953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87858" y="6093551"/>
            <a:ext cx="4398576" cy="307777"/>
          </a:xfrm>
          <a:prstGeom prst="rect">
            <a:avLst/>
          </a:prstGeom>
        </p:spPr>
        <p:txBody>
          <a:bodyPr wrap="square">
            <a:spAutoFit/>
          </a:bodyPr>
          <a:lstStyle/>
          <a:p>
            <a:r>
              <a:rPr lang="he-IL" sz="700" dirty="0" smtClean="0"/>
              <a:t>מאת </a:t>
            </a:r>
            <a:r>
              <a:rPr lang="en-US" sz="700" dirty="0" smtClean="0"/>
              <a:t>Stephen Charles Thompson (</a:t>
            </a:r>
            <a:r>
              <a:rPr lang="en-US" sz="700" dirty="0" err="1" smtClean="0"/>
              <a:t>anon_lynx</a:t>
            </a:r>
            <a:r>
              <a:rPr lang="en-US" sz="700" dirty="0" smtClean="0"/>
              <a:t>) - </a:t>
            </a:r>
            <a:r>
              <a:rPr lang="he-IL" sz="700" dirty="0" smtClean="0"/>
              <a:t>נוצר על ידי מעלה היצירה, </a:t>
            </a:r>
            <a:r>
              <a:rPr lang="en-US" sz="700" dirty="0" smtClean="0"/>
              <a:t>CC BY-SA 3.0, https://commons.wikimedia.org/w/index.php?curid=23385273</a:t>
            </a:r>
            <a:endParaRPr lang="en-US" sz="7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858" y="477672"/>
            <a:ext cx="8175008" cy="5349922"/>
          </a:xfrm>
          <a:prstGeom prst="rect">
            <a:avLst/>
          </a:prstGeom>
        </p:spPr>
      </p:pic>
    </p:spTree>
    <p:extLst>
      <p:ext uri="{BB962C8B-B14F-4D97-AF65-F5344CB8AC3E}">
        <p14:creationId xmlns:p14="http://schemas.microsoft.com/office/powerpoint/2010/main" val="2726822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p:cNvSpPr txBox="1"/>
          <p:nvPr/>
        </p:nvSpPr>
        <p:spPr>
          <a:xfrm>
            <a:off x="168759" y="688686"/>
            <a:ext cx="9369136" cy="4585871"/>
          </a:xfrm>
          <a:prstGeom prst="rect">
            <a:avLst/>
          </a:prstGeom>
          <a:noFill/>
        </p:spPr>
        <p:txBody>
          <a:bodyPr wrap="square" rtlCol="0">
            <a:spAutoFit/>
          </a:bodyPr>
          <a:lstStyle/>
          <a:p>
            <a:pPr marL="457200" indent="-457200" algn="r" rtl="1">
              <a:buFont typeface="Arial" panose="020B0604020202020204" pitchFamily="34" charset="0"/>
              <a:buChar char="•"/>
            </a:pPr>
            <a:endParaRPr lang="en-US" sz="2400" dirty="0">
              <a:solidFill>
                <a:schemeClr val="accent2">
                  <a:lumMod val="50000"/>
                </a:schemeClr>
              </a:solidFill>
              <a:latin typeface="Calibri" panose="020F0502020204030204" pitchFamily="34" charset="0"/>
              <a:cs typeface="Calibri" panose="020F0502020204030204" pitchFamily="34" charset="0"/>
            </a:endParaRPr>
          </a:p>
          <a:p>
            <a:pPr algn="ctr" rtl="1"/>
            <a:r>
              <a:rPr lang="he-IL" altLang="en-US" sz="2800" b="1" dirty="0">
                <a:solidFill>
                  <a:schemeClr val="accent2">
                    <a:lumMod val="50000"/>
                  </a:schemeClr>
                </a:solidFill>
                <a:latin typeface="Calibri" panose="020F0502020204030204" pitchFamily="34" charset="0"/>
                <a:cs typeface="Calibri" panose="020F0502020204030204" pitchFamily="34" charset="0"/>
              </a:rPr>
              <a:t>ביצוע התוכניות במחשב</a:t>
            </a:r>
            <a:endParaRPr lang="en-US" altLang="en-US" sz="2800" b="1" dirty="0">
              <a:solidFill>
                <a:schemeClr val="accent2">
                  <a:lumMod val="50000"/>
                </a:schemeClr>
              </a:solidFill>
              <a:latin typeface="Calibri" panose="020F0502020204030204" pitchFamily="34" charset="0"/>
              <a:cs typeface="Calibri" panose="020F0502020204030204" pitchFamily="34" charset="0"/>
            </a:endParaRPr>
          </a:p>
          <a:p>
            <a:pPr marL="457200" indent="-457200" algn="r" rtl="1">
              <a:buFont typeface="Arial" panose="020B0604020202020204" pitchFamily="34" charset="0"/>
              <a:buChar char="•"/>
            </a:pPr>
            <a:endParaRPr lang="en-US" sz="2400" dirty="0">
              <a:solidFill>
                <a:schemeClr val="accent2">
                  <a:lumMod val="50000"/>
                </a:schemeClr>
              </a:solidFill>
              <a:latin typeface="Calibri" panose="020F0502020204030204" pitchFamily="34" charset="0"/>
              <a:cs typeface="Calibri" panose="020F0502020204030204" pitchFamily="34" charset="0"/>
            </a:endParaRPr>
          </a:p>
          <a:p>
            <a:pPr marL="457200" indent="-457200" algn="r" rtl="1">
              <a:buFont typeface="Arial" panose="020B0604020202020204" pitchFamily="34" charset="0"/>
              <a:buChar char="•"/>
            </a:pPr>
            <a:r>
              <a:rPr lang="he-IL" sz="2400" dirty="0">
                <a:solidFill>
                  <a:schemeClr val="accent2">
                    <a:lumMod val="50000"/>
                  </a:schemeClr>
                </a:solidFill>
                <a:latin typeface="Calibri" panose="020F0502020204030204" pitchFamily="34" charset="0"/>
                <a:cs typeface="Calibri" panose="020F0502020204030204" pitchFamily="34" charset="0"/>
              </a:rPr>
              <a:t>בעת הפעלת </a:t>
            </a:r>
            <a:r>
              <a:rPr lang="he-IL" sz="2400" dirty="0" err="1">
                <a:solidFill>
                  <a:schemeClr val="accent2">
                    <a:lumMod val="50000"/>
                  </a:schemeClr>
                </a:solidFill>
                <a:latin typeface="Calibri" panose="020F0502020204030204" pitchFamily="34" charset="0"/>
                <a:cs typeface="Calibri" panose="020F0502020204030204" pitchFamily="34" charset="0"/>
              </a:rPr>
              <a:t>תוכנית</a:t>
            </a:r>
            <a:r>
              <a:rPr lang="he-IL" sz="2400" dirty="0">
                <a:solidFill>
                  <a:schemeClr val="accent2">
                    <a:lumMod val="50000"/>
                  </a:schemeClr>
                </a:solidFill>
                <a:latin typeface="Calibri" panose="020F0502020204030204" pitchFamily="34" charset="0"/>
                <a:cs typeface="Calibri" panose="020F0502020204030204" pitchFamily="34" charset="0"/>
              </a:rPr>
              <a:t> טוענת מערכת ההפעלה את התוכנית לזיכרון.</a:t>
            </a:r>
          </a:p>
          <a:p>
            <a:pPr marL="457200" indent="-457200" algn="r" rtl="1">
              <a:buFont typeface="Arial" panose="020B0604020202020204" pitchFamily="34" charset="0"/>
              <a:buChar char="•"/>
            </a:pPr>
            <a:r>
              <a:rPr lang="he-IL" sz="2400" dirty="0">
                <a:solidFill>
                  <a:schemeClr val="accent2">
                    <a:lumMod val="50000"/>
                  </a:schemeClr>
                </a:solidFill>
                <a:latin typeface="Calibri" panose="020F0502020204030204" pitchFamily="34" charset="0"/>
                <a:cs typeface="Calibri" panose="020F0502020204030204" pitchFamily="34" charset="0"/>
              </a:rPr>
              <a:t>כל פקודה בשפת מכונה נמצאת בתא זיכרון המכיל קידוד למהות הפקודה שיש לבצע ואת כתובות הזיכרון הרלוונטיות לפקודה זו. </a:t>
            </a:r>
          </a:p>
          <a:p>
            <a:pPr marL="457200" indent="-457200" algn="r" rtl="1">
              <a:buFont typeface="Arial" panose="020B0604020202020204" pitchFamily="34" charset="0"/>
              <a:buChar char="•"/>
            </a:pPr>
            <a:r>
              <a:rPr lang="he-IL" sz="2400" dirty="0">
                <a:solidFill>
                  <a:schemeClr val="accent2">
                    <a:lumMod val="50000"/>
                  </a:schemeClr>
                </a:solidFill>
                <a:latin typeface="Calibri" panose="020F0502020204030204" pitchFamily="34" charset="0"/>
                <a:cs typeface="Calibri" panose="020F0502020204030204" pitchFamily="34" charset="0"/>
              </a:rPr>
              <a:t>לאחר הטענת התוכנית לזיכרון מבוצעות הפקודות באופן סדרתי בזו אחר זו</a:t>
            </a:r>
            <a:r>
              <a:rPr lang="en-US" sz="2400" dirty="0">
                <a:solidFill>
                  <a:schemeClr val="accent2">
                    <a:lumMod val="50000"/>
                  </a:schemeClr>
                </a:solidFill>
                <a:latin typeface="Calibri" panose="020F0502020204030204" pitchFamily="34" charset="0"/>
                <a:cs typeface="Calibri" panose="020F0502020204030204" pitchFamily="34" charset="0"/>
              </a:rPr>
              <a:t>,</a:t>
            </a:r>
            <a:r>
              <a:rPr lang="he-IL" sz="2400" dirty="0">
                <a:solidFill>
                  <a:schemeClr val="accent2">
                    <a:lumMod val="50000"/>
                  </a:schemeClr>
                </a:solidFill>
                <a:latin typeface="Calibri" panose="020F0502020204030204" pitchFamily="34" charset="0"/>
                <a:cs typeface="Calibri" panose="020F0502020204030204" pitchFamily="34" charset="0"/>
              </a:rPr>
              <a:t> ביצוע כל פקודה נקרא "מחזור עבודה", והוא מורכב משלושה חלקים עיקריים:</a:t>
            </a:r>
            <a:r>
              <a:rPr lang="en-US" sz="2400" dirty="0">
                <a:solidFill>
                  <a:schemeClr val="accent2">
                    <a:lumMod val="50000"/>
                  </a:schemeClr>
                </a:solidFill>
                <a:latin typeface="Calibri" panose="020F0502020204030204" pitchFamily="34" charset="0"/>
                <a:cs typeface="Calibri" panose="020F0502020204030204" pitchFamily="34" charset="0"/>
              </a:rPr>
              <a:t>       </a:t>
            </a:r>
            <a:r>
              <a:rPr lang="he-IL" sz="2400" dirty="0">
                <a:solidFill>
                  <a:schemeClr val="accent2">
                    <a:lumMod val="50000"/>
                  </a:schemeClr>
                </a:solidFill>
                <a:latin typeface="Calibri" panose="020F0502020204030204" pitchFamily="34" charset="0"/>
                <a:cs typeface="Calibri" panose="020F0502020204030204" pitchFamily="34" charset="0"/>
              </a:rPr>
              <a:t>"מחזור פסיקה", "מחזור הבאה" ו"מחזור ביצוע". </a:t>
            </a:r>
            <a:endParaRPr lang="en-US" sz="2400" dirty="0">
              <a:solidFill>
                <a:schemeClr val="accent2">
                  <a:lumMod val="50000"/>
                </a:schemeClr>
              </a:solidFill>
              <a:latin typeface="Calibri" panose="020F0502020204030204" pitchFamily="34" charset="0"/>
              <a:cs typeface="Calibri" panose="020F0502020204030204" pitchFamily="34" charset="0"/>
            </a:endParaRPr>
          </a:p>
          <a:p>
            <a:pPr marL="457200" indent="-457200" algn="r" rtl="1">
              <a:buFont typeface="Arial" panose="020B0604020202020204" pitchFamily="34" charset="0"/>
              <a:buChar char="•"/>
            </a:pPr>
            <a:r>
              <a:rPr lang="he-IL" sz="2400" dirty="0">
                <a:solidFill>
                  <a:schemeClr val="accent2">
                    <a:lumMod val="50000"/>
                  </a:schemeClr>
                </a:solidFill>
                <a:latin typeface="Calibri" panose="020F0502020204030204" pitchFamily="34" charset="0"/>
                <a:cs typeface="Calibri" panose="020F0502020204030204" pitchFamily="34" charset="0"/>
              </a:rPr>
              <a:t>כתובת הזיכרון המכילה את הפקודה הבאה שיש לבצע נשמרת באוגר מונה הפקודות </a:t>
            </a:r>
            <a:r>
              <a:rPr lang="en-US" sz="2400" dirty="0">
                <a:solidFill>
                  <a:schemeClr val="accent2">
                    <a:lumMod val="50000"/>
                  </a:schemeClr>
                </a:solidFill>
                <a:latin typeface="Calibri" panose="020F0502020204030204" pitchFamily="34" charset="0"/>
                <a:cs typeface="Calibri" panose="020F0502020204030204" pitchFamily="34" charset="0"/>
              </a:rPr>
              <a:t>PC - Program Counter)</a:t>
            </a:r>
            <a:r>
              <a:rPr lang="he-IL" sz="2400" dirty="0">
                <a:solidFill>
                  <a:schemeClr val="accent2">
                    <a:lumMod val="50000"/>
                  </a:schemeClr>
                </a:solidFill>
                <a:latin typeface="Calibri" panose="020F0502020204030204" pitchFamily="34" charset="0"/>
                <a:cs typeface="Calibri" panose="020F0502020204030204" pitchFamily="34" charset="0"/>
              </a:rPr>
              <a:t>)  והפקודה שיש לבצע נקראת מהזיכרון לאוגר הנקרא </a:t>
            </a:r>
            <a:r>
              <a:rPr lang="en-US" sz="2400" dirty="0">
                <a:solidFill>
                  <a:schemeClr val="accent2">
                    <a:lumMod val="50000"/>
                  </a:schemeClr>
                </a:solidFill>
                <a:latin typeface="Calibri" panose="020F0502020204030204" pitchFamily="34" charset="0"/>
                <a:cs typeface="Calibri" panose="020F0502020204030204" pitchFamily="34" charset="0"/>
              </a:rPr>
              <a:t>MBR‏ - </a:t>
            </a:r>
            <a:r>
              <a:rPr lang="en-US" sz="2400" dirty="0">
                <a:latin typeface="Calibri" panose="020F0502020204030204" pitchFamily="34" charset="0"/>
                <a:cs typeface="Calibri" panose="020F0502020204030204" pitchFamily="34" charset="0"/>
              </a:rPr>
              <a:t>Memory Buffer Register.</a:t>
            </a:r>
          </a:p>
        </p:txBody>
      </p:sp>
    </p:spTree>
    <p:extLst>
      <p:ext uri="{BB962C8B-B14F-4D97-AF65-F5344CB8AC3E}">
        <p14:creationId xmlns:p14="http://schemas.microsoft.com/office/powerpoint/2010/main" val="2550958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840" y="634804"/>
            <a:ext cx="9166860" cy="3108543"/>
          </a:xfrm>
          <a:prstGeom prst="rect">
            <a:avLst/>
          </a:prstGeom>
          <a:noFill/>
        </p:spPr>
        <p:txBody>
          <a:bodyPr wrap="square" rtlCol="0">
            <a:spAutoFit/>
          </a:bodyPr>
          <a:lstStyle/>
          <a:p>
            <a:pPr marL="457200" indent="-457200" algn="r" rtl="1">
              <a:buFont typeface="Courier New" panose="02070309020205020404" pitchFamily="49" charset="0"/>
              <a:buChar char="o"/>
            </a:pPr>
            <a:r>
              <a:rPr lang="he-IL" sz="2400" dirty="0">
                <a:solidFill>
                  <a:schemeClr val="accent2">
                    <a:lumMod val="50000"/>
                  </a:schemeClr>
                </a:solidFill>
                <a:latin typeface="Calibri" panose="020F0502020204030204" pitchFamily="34" charset="0"/>
                <a:cs typeface="Calibri" panose="020F0502020204030204" pitchFamily="34" charset="0"/>
              </a:rPr>
              <a:t>מחזור פסיקה - במחזור הפסיקה בודק המעבד האם קיימות פסיקות הממתינות לטיפולו, ובמקרה שכן, הוא מטפל בפסיקה וממשיך במחזור העבודה.</a:t>
            </a:r>
          </a:p>
          <a:p>
            <a:pPr marL="457200" indent="-457200" algn="r" rtl="1">
              <a:buFont typeface="Courier New" panose="02070309020205020404" pitchFamily="49" charset="0"/>
              <a:buChar char="o"/>
            </a:pPr>
            <a:r>
              <a:rPr lang="he-IL" sz="2400" dirty="0">
                <a:solidFill>
                  <a:schemeClr val="accent2">
                    <a:lumMod val="50000"/>
                  </a:schemeClr>
                </a:solidFill>
                <a:latin typeface="Calibri" panose="020F0502020204030204" pitchFamily="34" charset="0"/>
                <a:cs typeface="Calibri" panose="020F0502020204030204" pitchFamily="34" charset="0"/>
              </a:rPr>
              <a:t>מחזור הבאה - המעבד קורא לתוך האוגר </a:t>
            </a:r>
            <a:r>
              <a:rPr lang="en-US" sz="2400" dirty="0">
                <a:solidFill>
                  <a:schemeClr val="accent2">
                    <a:lumMod val="50000"/>
                  </a:schemeClr>
                </a:solidFill>
                <a:latin typeface="Calibri" panose="020F0502020204030204" pitchFamily="34" charset="0"/>
                <a:cs typeface="Calibri" panose="020F0502020204030204" pitchFamily="34" charset="0"/>
              </a:rPr>
              <a:t>MBR </a:t>
            </a:r>
            <a:r>
              <a:rPr lang="he-IL" sz="2400" dirty="0">
                <a:solidFill>
                  <a:schemeClr val="accent2">
                    <a:lumMod val="50000"/>
                  </a:schemeClr>
                </a:solidFill>
                <a:latin typeface="Calibri" panose="020F0502020204030204" pitchFamily="34" charset="0"/>
                <a:cs typeface="Calibri" panose="020F0502020204030204" pitchFamily="34" charset="0"/>
              </a:rPr>
              <a:t>את הפקודה הנמצאת בכתובת הזיכרון שבמונה הפקודות ומקדם את מונה הפקודות לכתובת הבאה.</a:t>
            </a:r>
          </a:p>
          <a:p>
            <a:pPr marL="457200" indent="-457200" algn="r" rtl="1">
              <a:buFont typeface="Courier New" panose="02070309020205020404" pitchFamily="49" charset="0"/>
              <a:buChar char="o"/>
            </a:pPr>
            <a:r>
              <a:rPr lang="he-IL" sz="2400" dirty="0">
                <a:solidFill>
                  <a:schemeClr val="accent2">
                    <a:lumMod val="50000"/>
                  </a:schemeClr>
                </a:solidFill>
                <a:latin typeface="Calibri" panose="020F0502020204030204" pitchFamily="34" charset="0"/>
                <a:cs typeface="Calibri" panose="020F0502020204030204" pitchFamily="34" charset="0"/>
              </a:rPr>
              <a:t>מחזור ביצוע - הפקודה לביצוע עוברת מהאוגר </a:t>
            </a:r>
            <a:r>
              <a:rPr lang="en-US" sz="2400" dirty="0">
                <a:solidFill>
                  <a:schemeClr val="accent2">
                    <a:lumMod val="50000"/>
                  </a:schemeClr>
                </a:solidFill>
                <a:latin typeface="Calibri" panose="020F0502020204030204" pitchFamily="34" charset="0"/>
                <a:cs typeface="Calibri" panose="020F0502020204030204" pitchFamily="34" charset="0"/>
              </a:rPr>
              <a:t>MBR </a:t>
            </a:r>
            <a:r>
              <a:rPr lang="he-IL" sz="2400" dirty="0">
                <a:solidFill>
                  <a:schemeClr val="accent2">
                    <a:lumMod val="50000"/>
                  </a:schemeClr>
                </a:solidFill>
                <a:latin typeface="Calibri" panose="020F0502020204030204" pitchFamily="34" charset="0"/>
                <a:cs typeface="Calibri" panose="020F0502020204030204" pitchFamily="34" charset="0"/>
              </a:rPr>
              <a:t> לאוגר הנקרא  </a:t>
            </a:r>
            <a:r>
              <a:rPr lang="en-US" sz="2400" dirty="0">
                <a:solidFill>
                  <a:schemeClr val="accent2">
                    <a:lumMod val="50000"/>
                  </a:schemeClr>
                </a:solidFill>
                <a:latin typeface="Calibri" panose="020F0502020204030204" pitchFamily="34" charset="0"/>
                <a:cs typeface="Calibri" panose="020F0502020204030204" pitchFamily="34" charset="0"/>
              </a:rPr>
              <a:t>IR - Instruction Register </a:t>
            </a:r>
            <a:r>
              <a:rPr lang="he-IL" sz="2400" dirty="0">
                <a:solidFill>
                  <a:schemeClr val="accent2">
                    <a:lumMod val="50000"/>
                  </a:schemeClr>
                </a:solidFill>
                <a:latin typeface="Calibri" panose="020F0502020204030204" pitchFamily="34" charset="0"/>
                <a:cs typeface="Calibri" panose="020F0502020204030204" pitchFamily="34" charset="0"/>
              </a:rPr>
              <a:t> מנותחת ומבוצעת על ידי המעבד. מחזור הביצוע מורכב מארבעה שלבים הנקראים "מיקרו-פקודות".</a:t>
            </a:r>
          </a:p>
          <a:p>
            <a:pPr algn="l" rtl="1"/>
            <a:endParaRPr lang="en-US" sz="2800" dirty="0">
              <a:solidFill>
                <a:schemeClr val="accent2">
                  <a:lumMod val="50000"/>
                </a:schemeClr>
              </a:solidFill>
            </a:endParaRPr>
          </a:p>
        </p:txBody>
      </p:sp>
      <p:sp>
        <p:nvSpPr>
          <p:cNvPr id="3" name="Rectangle 2"/>
          <p:cNvSpPr/>
          <p:nvPr/>
        </p:nvSpPr>
        <p:spPr>
          <a:xfrm>
            <a:off x="226840" y="3758756"/>
            <a:ext cx="9166860" cy="1938992"/>
          </a:xfrm>
          <a:prstGeom prst="rect">
            <a:avLst/>
          </a:prstGeom>
        </p:spPr>
        <p:txBody>
          <a:bodyPr wrap="square">
            <a:spAutoFit/>
          </a:bodyPr>
          <a:lstStyle/>
          <a:p>
            <a:pPr algn="r" rtl="1"/>
            <a:r>
              <a:rPr lang="he-IL" sz="2400" dirty="0">
                <a:solidFill>
                  <a:schemeClr val="accent2">
                    <a:lumMod val="50000"/>
                  </a:schemeClr>
                </a:solidFill>
                <a:latin typeface="Calibri" panose="020F0502020204030204" pitchFamily="34" charset="0"/>
                <a:cs typeface="Calibri" panose="020F0502020204030204" pitchFamily="34" charset="0"/>
              </a:rPr>
              <a:t>המחשב מבצע סדרת פעולות זו בלולאה. כאשר ישנה הפרעה לביצוע התוכנית הרגילה, הנגרמת על ידי אירוע לא-צפוי המעורר פסיקה (כגון הקשה על תו במקלדת או חלוקה באפס) עובר המחשב לביצוע מחזור פסיקה לאחר מחזור הביצוע (ולפני מחזור ההבאה) ומטפל בפסיקה. מטרת הפסיקות היא לאפשר טיפול באירועים, תקינים או בלתי תקינים, שאינם חלק מהביצוע הסדרתי של התוכנית.</a:t>
            </a:r>
            <a:endParaRPr lang="he-IL" sz="24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6595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2877" y="565726"/>
            <a:ext cx="9326880" cy="5447645"/>
          </a:xfrm>
          <a:prstGeom prst="rect">
            <a:avLst/>
          </a:prstGeom>
          <a:noFill/>
        </p:spPr>
        <p:txBody>
          <a:bodyPr wrap="square" rtlCol="0">
            <a:spAutoFit/>
          </a:bodyPr>
          <a:lstStyle/>
          <a:p>
            <a:pPr algn="ctr" rtl="1"/>
            <a:r>
              <a:rPr lang="he-IL" sz="2800" b="1" dirty="0">
                <a:solidFill>
                  <a:schemeClr val="accent2">
                    <a:lumMod val="50000"/>
                  </a:schemeClr>
                </a:solidFill>
                <a:latin typeface="Calibri" panose="020F0502020204030204" pitchFamily="34" charset="0"/>
                <a:cs typeface="Calibri" panose="020F0502020204030204" pitchFamily="34" charset="0"/>
              </a:rPr>
              <a:t>סוגי פסיקות</a:t>
            </a:r>
          </a:p>
          <a:p>
            <a:pPr algn="r" rtl="1"/>
            <a:endParaRPr lang="en-US" sz="2400" dirty="0" smtClean="0">
              <a:solidFill>
                <a:schemeClr val="accent2">
                  <a:lumMod val="50000"/>
                </a:schemeClr>
              </a:solidFill>
              <a:latin typeface="Calibri" panose="020F0502020204030204" pitchFamily="34" charset="0"/>
              <a:cs typeface="Calibri" panose="020F0502020204030204" pitchFamily="34" charset="0"/>
            </a:endParaRPr>
          </a:p>
          <a:p>
            <a:pPr algn="r" rtl="1"/>
            <a:endParaRPr lang="en-US" sz="2400" dirty="0">
              <a:solidFill>
                <a:schemeClr val="accent2">
                  <a:lumMod val="50000"/>
                </a:schemeClr>
              </a:solidFill>
              <a:latin typeface="Calibri" panose="020F0502020204030204" pitchFamily="34" charset="0"/>
              <a:cs typeface="Calibri" panose="020F0502020204030204" pitchFamily="34" charset="0"/>
            </a:endParaRPr>
          </a:p>
          <a:p>
            <a:pPr algn="r" rtl="1"/>
            <a:r>
              <a:rPr lang="he-IL" sz="2400" dirty="0" smtClean="0">
                <a:solidFill>
                  <a:schemeClr val="accent2">
                    <a:lumMod val="50000"/>
                  </a:schemeClr>
                </a:solidFill>
                <a:latin typeface="Calibri" panose="020F0502020204030204" pitchFamily="34" charset="0"/>
                <a:cs typeface="Calibri" panose="020F0502020204030204" pitchFamily="34" charset="0"/>
              </a:rPr>
              <a:t>ניתן </a:t>
            </a:r>
            <a:r>
              <a:rPr lang="he-IL" sz="2400" dirty="0">
                <a:solidFill>
                  <a:schemeClr val="accent2">
                    <a:lumMod val="50000"/>
                  </a:schemeClr>
                </a:solidFill>
                <a:latin typeface="Calibri" panose="020F0502020204030204" pitchFamily="34" charset="0"/>
                <a:cs typeface="Calibri" panose="020F0502020204030204" pitchFamily="34" charset="0"/>
              </a:rPr>
              <a:t>לחלק את הפסיקות למספר סוגים:</a:t>
            </a:r>
          </a:p>
          <a:p>
            <a:pPr indent="-457200" algn="r" rtl="1">
              <a:buFont typeface="Arial" panose="020B0604020202020204" pitchFamily="34" charset="0"/>
              <a:buChar char="•"/>
            </a:pPr>
            <a:r>
              <a:rPr lang="he-IL" sz="2400" u="sng" dirty="0">
                <a:solidFill>
                  <a:schemeClr val="accent2">
                    <a:lumMod val="50000"/>
                  </a:schemeClr>
                </a:solidFill>
                <a:latin typeface="Calibri" panose="020F0502020204030204" pitchFamily="34" charset="0"/>
                <a:cs typeface="Calibri" panose="020F0502020204030204" pitchFamily="34" charset="0"/>
              </a:rPr>
              <a:t>פסיקה אסינכרונית או פסיקה חיצונית</a:t>
            </a:r>
            <a:r>
              <a:rPr lang="he-IL" sz="2400" dirty="0">
                <a:solidFill>
                  <a:schemeClr val="accent2">
                    <a:lumMod val="50000"/>
                  </a:schemeClr>
                </a:solidFill>
                <a:latin typeface="Calibri" panose="020F0502020204030204" pitchFamily="34" charset="0"/>
                <a:cs typeface="Calibri" panose="020F0502020204030204" pitchFamily="34" charset="0"/>
              </a:rPr>
              <a:t> - פסיקה הנגרמת על ידי רכיב חומרה, באופן שאינו תלוי בריצת התוכנית </a:t>
            </a:r>
            <a:r>
              <a:rPr lang="he-IL" sz="2400" dirty="0" smtClean="0">
                <a:solidFill>
                  <a:schemeClr val="accent2">
                    <a:lumMod val="50000"/>
                  </a:schemeClr>
                </a:solidFill>
                <a:latin typeface="Calibri" panose="020F0502020204030204" pitchFamily="34" charset="0"/>
                <a:cs typeface="Calibri" panose="020F0502020204030204" pitchFamily="34" charset="0"/>
              </a:rPr>
              <a:t>הנוכחית.</a:t>
            </a:r>
          </a:p>
          <a:p>
            <a:pPr indent="-457200" algn="r" rtl="1">
              <a:buFont typeface="Courier New" panose="02070309020205020404" pitchFamily="49" charset="0"/>
              <a:buChar char="o"/>
            </a:pPr>
            <a:r>
              <a:rPr lang="he-IL" sz="2400" dirty="0">
                <a:solidFill>
                  <a:schemeClr val="accent2">
                    <a:lumMod val="50000"/>
                  </a:schemeClr>
                </a:solidFill>
                <a:latin typeface="Calibri" panose="020F0502020204030204" pitchFamily="34" charset="0"/>
                <a:cs typeface="Calibri" panose="020F0502020204030204" pitchFamily="34" charset="0"/>
              </a:rPr>
              <a:t>פסיקות המגיעות מבקר הפסיקות - פסיקות המופעלות על ידי רכיבי חומרה                        המחוברים לבקר הפסיקות.</a:t>
            </a:r>
          </a:p>
          <a:p>
            <a:pPr marL="457200" lvl="2" indent="-457200" algn="r" rtl="1">
              <a:buFont typeface="Courier New" panose="02070309020205020404" pitchFamily="49" charset="0"/>
              <a:buChar char="o"/>
            </a:pPr>
            <a:r>
              <a:rPr lang="he-IL" sz="2400" dirty="0">
                <a:solidFill>
                  <a:schemeClr val="accent2">
                    <a:lumMod val="50000"/>
                  </a:schemeClr>
                </a:solidFill>
                <a:latin typeface="Calibri" panose="020F0502020204030204" pitchFamily="34" charset="0"/>
                <a:cs typeface="Calibri" panose="020F0502020204030204" pitchFamily="34" charset="0"/>
              </a:rPr>
              <a:t>פסיקות שאינן ניתנות למיסוך - פסיקות הדורשות טיפול </a:t>
            </a:r>
            <a:r>
              <a:rPr lang="he-IL" sz="2400" dirty="0" smtClean="0">
                <a:solidFill>
                  <a:schemeClr val="accent2">
                    <a:lumMod val="50000"/>
                  </a:schemeClr>
                </a:solidFill>
                <a:latin typeface="Calibri" panose="020F0502020204030204" pitchFamily="34" charset="0"/>
                <a:cs typeface="Calibri" panose="020F0502020204030204" pitchFamily="34" charset="0"/>
              </a:rPr>
              <a:t>מידי </a:t>
            </a:r>
            <a:r>
              <a:rPr lang="he-IL" sz="2400" dirty="0">
                <a:solidFill>
                  <a:schemeClr val="accent2">
                    <a:lumMod val="50000"/>
                  </a:schemeClr>
                </a:solidFill>
                <a:latin typeface="Calibri" panose="020F0502020204030204" pitchFamily="34" charset="0"/>
                <a:cs typeface="Calibri" panose="020F0502020204030204" pitchFamily="34" charset="0"/>
              </a:rPr>
              <a:t>אשר לא ניתן להתעלם מהן ולשמור את הטיפול בהן למועד מאוחר יותר. </a:t>
            </a:r>
            <a:r>
              <a:rPr lang="he-IL" sz="2400" dirty="0">
                <a:solidFill>
                  <a:schemeClr val="accent2">
                    <a:lumMod val="50000"/>
                  </a:schemeClr>
                </a:solidFill>
                <a:latin typeface="Calibri" panose="020F0502020204030204" pitchFamily="34" charset="0"/>
                <a:cs typeface="Calibri" panose="020F0502020204030204" pitchFamily="34" charset="0"/>
              </a:rPr>
              <a:t>פסיקות אלה משמשות לרוב לניהול תהליכים קריטיים במחשב (כמו השעון), להודעה על שגיאות קריטיות בחומרה, או לטיפול במצבי קיצון (אתחול של המחשב באמצעות כפתור ה- </a:t>
            </a:r>
            <a:r>
              <a:rPr lang="en-US" sz="2400" dirty="0">
                <a:solidFill>
                  <a:schemeClr val="accent2">
                    <a:lumMod val="50000"/>
                  </a:schemeClr>
                </a:solidFill>
                <a:latin typeface="Calibri" panose="020F0502020204030204" pitchFamily="34" charset="0"/>
                <a:cs typeface="Calibri" panose="020F0502020204030204" pitchFamily="34" charset="0"/>
              </a:rPr>
              <a:t>reset</a:t>
            </a:r>
            <a:r>
              <a:rPr lang="he-IL" sz="2400" dirty="0">
                <a:solidFill>
                  <a:schemeClr val="accent2">
                    <a:lumMod val="50000"/>
                  </a:schemeClr>
                </a:solidFill>
                <a:latin typeface="Calibri" panose="020F0502020204030204" pitchFamily="34" charset="0"/>
                <a:cs typeface="Calibri" panose="020F0502020204030204" pitchFamily="34" charset="0"/>
              </a:rPr>
              <a:t>)</a:t>
            </a:r>
            <a:endParaRPr lang="en-US" sz="2400" dirty="0">
              <a:solidFill>
                <a:schemeClr val="accent2">
                  <a:lumMod val="50000"/>
                </a:schemeClr>
              </a:solidFill>
              <a:latin typeface="Calibri" panose="020F0502020204030204" pitchFamily="34" charset="0"/>
              <a:cs typeface="Calibri" panose="020F0502020204030204" pitchFamily="34" charset="0"/>
            </a:endParaRPr>
          </a:p>
          <a:p>
            <a:pPr lvl="1" algn="r" rtl="1"/>
            <a:r>
              <a:rPr lang="en-US" sz="2800" dirty="0" smtClean="0">
                <a:solidFill>
                  <a:schemeClr val="accent2">
                    <a:lumMod val="50000"/>
                  </a:schemeClr>
                </a:solidFill>
                <a:effectLst/>
              </a:rPr>
              <a:t/>
            </a:r>
            <a:br>
              <a:rPr lang="en-US" sz="2800" dirty="0" smtClean="0">
                <a:solidFill>
                  <a:schemeClr val="accent2">
                    <a:lumMod val="50000"/>
                  </a:schemeClr>
                </a:solidFill>
                <a:effectLst/>
              </a:rPr>
            </a:br>
            <a:endParaRPr lang="en-US" sz="2800" dirty="0">
              <a:solidFill>
                <a:schemeClr val="accent2">
                  <a:lumMod val="50000"/>
                </a:schemeClr>
              </a:solidFill>
            </a:endParaRPr>
          </a:p>
        </p:txBody>
      </p:sp>
    </p:spTree>
    <p:extLst>
      <p:ext uri="{BB962C8B-B14F-4D97-AF65-F5344CB8AC3E}">
        <p14:creationId xmlns:p14="http://schemas.microsoft.com/office/powerpoint/2010/main" val="741963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6709" y="784273"/>
            <a:ext cx="8366760" cy="3600986"/>
          </a:xfrm>
          <a:prstGeom prst="rect">
            <a:avLst/>
          </a:prstGeom>
          <a:noFill/>
        </p:spPr>
        <p:txBody>
          <a:bodyPr wrap="square" rtlCol="0">
            <a:spAutoFit/>
          </a:bodyPr>
          <a:lstStyle/>
          <a:p>
            <a:pPr marL="457200" indent="-457200" algn="r" rtl="1">
              <a:buFont typeface="Arial" panose="020B0604020202020204" pitchFamily="34" charset="0"/>
              <a:buChar char="•"/>
            </a:pPr>
            <a:r>
              <a:rPr lang="he-IL" sz="2400" u="sng" dirty="0">
                <a:solidFill>
                  <a:schemeClr val="accent2">
                    <a:lumMod val="50000"/>
                  </a:schemeClr>
                </a:solidFill>
                <a:latin typeface="Calibri" panose="020F0502020204030204" pitchFamily="34" charset="0"/>
                <a:cs typeface="Calibri" panose="020F0502020204030204" pitchFamily="34" charset="0"/>
              </a:rPr>
              <a:t>פסיקה סינכרונית או פסיקה פנימית </a:t>
            </a:r>
            <a:r>
              <a:rPr lang="he-IL" sz="2400" dirty="0">
                <a:solidFill>
                  <a:schemeClr val="accent2">
                    <a:lumMod val="50000"/>
                  </a:schemeClr>
                </a:solidFill>
                <a:latin typeface="Calibri" panose="020F0502020204030204" pitchFamily="34" charset="0"/>
                <a:cs typeface="Calibri" panose="020F0502020204030204" pitchFamily="34" charset="0"/>
              </a:rPr>
              <a:t>- פסיקה הנוצרת על ידי החומרה או התוכנה במועד ידוע מראש עקב ביצוע פקודה מסוימת בתוכנית. פסיקה כזו קרויה "סינכרונית" משום שהיא צפויה - ניתן לחזות את התעוררותה כאשר יתבצע קטע הקוד המתאים.</a:t>
            </a:r>
          </a:p>
          <a:p>
            <a:pPr marL="914400" lvl="1" indent="-457200" algn="r" rtl="1">
              <a:buFont typeface="Courier New" panose="02070309020205020404" pitchFamily="49" charset="0"/>
              <a:buChar char="o"/>
            </a:pPr>
            <a:r>
              <a:rPr lang="he-IL" sz="2400" dirty="0">
                <a:solidFill>
                  <a:schemeClr val="accent2">
                    <a:lumMod val="50000"/>
                  </a:schemeClr>
                </a:solidFill>
                <a:latin typeface="Calibri" panose="020F0502020204030204" pitchFamily="34" charset="0"/>
                <a:cs typeface="Calibri" panose="020F0502020204030204" pitchFamily="34" charset="0"/>
              </a:rPr>
              <a:t>פסיקה יזומה או פסיקת תוכנה - פסיקות הנוצרות על ידי התוכנה ומשמשות להעברת מידע בין תהליך כלשהו למעבד.</a:t>
            </a:r>
          </a:p>
          <a:p>
            <a:pPr marL="914400" lvl="1" indent="-457200" algn="r" rtl="1">
              <a:buFont typeface="Courier New" panose="02070309020205020404" pitchFamily="49" charset="0"/>
              <a:buChar char="o"/>
            </a:pPr>
            <a:r>
              <a:rPr lang="he-IL" sz="2400" dirty="0" smtClean="0">
                <a:solidFill>
                  <a:schemeClr val="accent2">
                    <a:lumMod val="50000"/>
                  </a:schemeClr>
                </a:solidFill>
                <a:latin typeface="Calibri" panose="020F0502020204030204" pitchFamily="34" charset="0"/>
                <a:cs typeface="Calibri" panose="020F0502020204030204" pitchFamily="34" charset="0"/>
              </a:rPr>
              <a:t>חריגה</a:t>
            </a:r>
            <a:r>
              <a:rPr lang="en-US" sz="2400" dirty="0" smtClean="0">
                <a:solidFill>
                  <a:schemeClr val="accent2">
                    <a:lumMod val="50000"/>
                  </a:schemeClr>
                </a:solidFill>
                <a:latin typeface="Calibri" panose="020F0502020204030204" pitchFamily="34" charset="0"/>
                <a:cs typeface="Calibri" panose="020F0502020204030204" pitchFamily="34" charset="0"/>
              </a:rPr>
              <a:t>Exception</a:t>
            </a:r>
            <a:r>
              <a:rPr lang="en-US" sz="2400" dirty="0">
                <a:solidFill>
                  <a:schemeClr val="accent2">
                    <a:lumMod val="50000"/>
                  </a:schemeClr>
                </a:solidFill>
                <a:latin typeface="Calibri" panose="020F0502020204030204" pitchFamily="34" charset="0"/>
                <a:cs typeface="Calibri" panose="020F0502020204030204" pitchFamily="34" charset="0"/>
              </a:rPr>
              <a:t> - </a:t>
            </a:r>
            <a:r>
              <a:rPr lang="he-IL" sz="2400" dirty="0" smtClean="0">
                <a:solidFill>
                  <a:schemeClr val="accent2">
                    <a:lumMod val="50000"/>
                  </a:schemeClr>
                </a:solidFill>
                <a:latin typeface="Calibri" panose="020F0502020204030204" pitchFamily="34" charset="0"/>
                <a:cs typeface="Calibri" panose="020F0502020204030204" pitchFamily="34" charset="0"/>
              </a:rPr>
              <a:t> פסיקה </a:t>
            </a:r>
            <a:r>
              <a:rPr lang="he-IL" sz="2400" dirty="0">
                <a:solidFill>
                  <a:schemeClr val="accent2">
                    <a:lumMod val="50000"/>
                  </a:schemeClr>
                </a:solidFill>
                <a:latin typeface="Calibri" panose="020F0502020204030204" pitchFamily="34" charset="0"/>
                <a:cs typeface="Calibri" panose="020F0502020204030204" pitchFamily="34" charset="0"/>
              </a:rPr>
              <a:t>הנוצרת כדי לדווח על שגיאות במהלך ביצוע פקודות.</a:t>
            </a:r>
          </a:p>
          <a:p>
            <a:pPr algn="r" rtl="1"/>
            <a:r>
              <a:rPr lang="he-IL" dirty="0" smtClean="0">
                <a:solidFill>
                  <a:schemeClr val="accent2">
                    <a:lumMod val="50000"/>
                  </a:schemeClr>
                </a:solidFill>
              </a:rPr>
              <a:t/>
            </a:r>
            <a:br>
              <a:rPr lang="he-IL" dirty="0" smtClean="0">
                <a:solidFill>
                  <a:schemeClr val="accent2">
                    <a:lumMod val="50000"/>
                  </a:schemeClr>
                </a:solidFill>
              </a:rPr>
            </a:br>
            <a:endParaRPr lang="en-US" dirty="0">
              <a:solidFill>
                <a:schemeClr val="accent2">
                  <a:lumMod val="50000"/>
                </a:schemeClr>
              </a:solidFill>
            </a:endParaRPr>
          </a:p>
        </p:txBody>
      </p:sp>
    </p:spTree>
    <p:extLst>
      <p:ext uri="{BB962C8B-B14F-4D97-AF65-F5344CB8AC3E}">
        <p14:creationId xmlns:p14="http://schemas.microsoft.com/office/powerpoint/2010/main" val="2996855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369" y="1049801"/>
            <a:ext cx="8957603" cy="3416320"/>
          </a:xfrm>
          <a:prstGeom prst="rect">
            <a:avLst/>
          </a:prstGeom>
          <a:noFill/>
        </p:spPr>
        <p:txBody>
          <a:bodyPr wrap="square" rtlCol="0">
            <a:spAutoFit/>
          </a:bodyPr>
          <a:lstStyle/>
          <a:p>
            <a:pPr algn="r" rtl="1"/>
            <a:r>
              <a:rPr lang="he-IL" sz="2400" dirty="0">
                <a:solidFill>
                  <a:schemeClr val="accent2">
                    <a:lumMod val="50000"/>
                  </a:schemeClr>
                </a:solidFill>
                <a:latin typeface="Calibri" panose="020F0502020204030204" pitchFamily="34" charset="0"/>
                <a:cs typeface="Calibri" panose="020F0502020204030204" pitchFamily="34" charset="0"/>
              </a:rPr>
              <a:t>פסיקות מאפשרות לבצע תקשורת בין התקני קלט/פלט לתהליכים</a:t>
            </a:r>
            <a:r>
              <a:rPr lang="he-IL" sz="2400" dirty="0" smtClean="0">
                <a:solidFill>
                  <a:schemeClr val="accent2">
                    <a:lumMod val="50000"/>
                  </a:schemeClr>
                </a:solidFill>
                <a:latin typeface="Calibri" panose="020F0502020204030204" pitchFamily="34" charset="0"/>
                <a:cs typeface="Calibri" panose="020F0502020204030204" pitchFamily="34" charset="0"/>
              </a:rPr>
              <a:t>.</a:t>
            </a:r>
          </a:p>
          <a:p>
            <a:pPr algn="r" rtl="1"/>
            <a:r>
              <a:rPr lang="he-IL" sz="2400" dirty="0" smtClean="0">
                <a:solidFill>
                  <a:schemeClr val="accent2">
                    <a:lumMod val="50000"/>
                  </a:schemeClr>
                </a:solidFill>
                <a:latin typeface="Calibri" panose="020F0502020204030204" pitchFamily="34" charset="0"/>
                <a:cs typeface="Calibri" panose="020F0502020204030204" pitchFamily="34" charset="0"/>
              </a:rPr>
              <a:t>בפסיקות </a:t>
            </a:r>
            <a:r>
              <a:rPr lang="he-IL" sz="2400" dirty="0">
                <a:solidFill>
                  <a:schemeClr val="accent2">
                    <a:lumMod val="50000"/>
                  </a:schemeClr>
                </a:solidFill>
                <a:latin typeface="Calibri" panose="020F0502020204030204" pitchFamily="34" charset="0"/>
                <a:cs typeface="Calibri" panose="020F0502020204030204" pitchFamily="34" charset="0"/>
              </a:rPr>
              <a:t>אסינכרוניות מופרעת ריצת התוכנית כדי להעביר מידע מהתקן חומרה כלשהו למעבד. </a:t>
            </a:r>
            <a:r>
              <a:rPr lang="he-IL" sz="2400" dirty="0" smtClean="0">
                <a:solidFill>
                  <a:schemeClr val="accent2">
                    <a:lumMod val="50000"/>
                  </a:schemeClr>
                </a:solidFill>
                <a:latin typeface="Calibri" panose="020F0502020204030204" pitchFamily="34" charset="0"/>
                <a:cs typeface="Calibri" panose="020F0502020204030204" pitchFamily="34" charset="0"/>
              </a:rPr>
              <a:t>התקן</a:t>
            </a:r>
            <a:r>
              <a:rPr lang="he-IL" sz="2400" dirty="0">
                <a:solidFill>
                  <a:schemeClr val="accent2">
                    <a:lumMod val="50000"/>
                  </a:schemeClr>
                </a:solidFill>
                <a:latin typeface="Calibri" panose="020F0502020204030204" pitchFamily="34" charset="0"/>
                <a:cs typeface="Calibri" panose="020F0502020204030204" pitchFamily="34" charset="0"/>
              </a:rPr>
              <a:t> שעון, למשל, מעביר בקשת פסיקה </a:t>
            </a:r>
            <a:r>
              <a:rPr lang="he-IL" sz="2400" dirty="0" err="1">
                <a:solidFill>
                  <a:schemeClr val="accent2">
                    <a:lumMod val="50000"/>
                  </a:schemeClr>
                </a:solidFill>
                <a:latin typeface="Calibri" panose="020F0502020204030204" pitchFamily="34" charset="0"/>
                <a:cs typeface="Calibri" panose="020F0502020204030204" pitchFamily="34" charset="0"/>
              </a:rPr>
              <a:t>בקבועי</a:t>
            </a:r>
            <a:r>
              <a:rPr lang="he-IL" sz="2400" dirty="0">
                <a:solidFill>
                  <a:schemeClr val="accent2">
                    <a:lumMod val="50000"/>
                  </a:schemeClr>
                </a:solidFill>
                <a:latin typeface="Calibri" panose="020F0502020204030204" pitchFamily="34" charset="0"/>
                <a:cs typeface="Calibri" panose="020F0502020204030204" pitchFamily="34" charset="0"/>
              </a:rPr>
              <a:t> זמן ידועים, המאפשרים למערכת למדוד את הזמן שעבר בין פעולות ולתזמן את ריצת התוכניות</a:t>
            </a:r>
            <a:r>
              <a:rPr lang="he-IL" sz="2400" dirty="0" smtClean="0">
                <a:solidFill>
                  <a:schemeClr val="accent2">
                    <a:lumMod val="50000"/>
                  </a:schemeClr>
                </a:solidFill>
                <a:latin typeface="Calibri" panose="020F0502020204030204" pitchFamily="34" charset="0"/>
                <a:cs typeface="Calibri" panose="020F0502020204030204" pitchFamily="34" charset="0"/>
              </a:rPr>
              <a:t>.</a:t>
            </a:r>
          </a:p>
          <a:p>
            <a:pPr algn="r" rtl="1"/>
            <a:r>
              <a:rPr lang="he-IL" sz="2400" dirty="0" smtClean="0">
                <a:solidFill>
                  <a:schemeClr val="accent2">
                    <a:lumMod val="50000"/>
                  </a:schemeClr>
                </a:solidFill>
                <a:latin typeface="Calibri" panose="020F0502020204030204" pitchFamily="34" charset="0"/>
                <a:cs typeface="Calibri" panose="020F0502020204030204" pitchFamily="34" charset="0"/>
              </a:rPr>
              <a:t> </a:t>
            </a:r>
            <a:r>
              <a:rPr lang="he-IL" sz="2400" dirty="0">
                <a:solidFill>
                  <a:schemeClr val="accent2">
                    <a:lumMod val="50000"/>
                  </a:schemeClr>
                </a:solidFill>
                <a:latin typeface="Calibri" panose="020F0502020204030204" pitchFamily="34" charset="0"/>
                <a:cs typeface="Calibri" panose="020F0502020204030204" pitchFamily="34" charset="0"/>
              </a:rPr>
              <a:t>בפסיקות סינכרוניות מעביר התקן כלשהו הודעה למערכת. </a:t>
            </a:r>
            <a:r>
              <a:rPr lang="he-IL" sz="2400" dirty="0">
                <a:solidFill>
                  <a:schemeClr val="accent2">
                    <a:lumMod val="50000"/>
                  </a:schemeClr>
                </a:solidFill>
                <a:latin typeface="Calibri" panose="020F0502020204030204" pitchFamily="34" charset="0"/>
                <a:cs typeface="Calibri" panose="020F0502020204030204" pitchFamily="34" charset="0"/>
              </a:rPr>
              <a:t>כאשר מתבצעת חלוקה באפס, גורמת יחידת העיבוד המתמטית להעלאת פסיקה כדי לטפל בשגיאה הנוצרת. בפסיקות יזומות מעבירה התוכנה באמצעות פקודה מיוחדת את מספר הפסיקה שיש לעורר ובאופן זה מעבירה מידע להתקני קלט/פלט.</a:t>
            </a:r>
            <a:endParaRPr lang="en-US" sz="24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9840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813" y="476543"/>
            <a:ext cx="8855610" cy="4647426"/>
          </a:xfrm>
          <a:prstGeom prst="rect">
            <a:avLst/>
          </a:prstGeom>
          <a:noFill/>
        </p:spPr>
        <p:txBody>
          <a:bodyPr wrap="square" rtlCol="0">
            <a:spAutoFit/>
          </a:bodyPr>
          <a:lstStyle/>
          <a:p>
            <a:pPr algn="ctr" rtl="1"/>
            <a:r>
              <a:rPr lang="he-IL" sz="2800" b="1" dirty="0">
                <a:solidFill>
                  <a:schemeClr val="accent2">
                    <a:lumMod val="50000"/>
                  </a:schemeClr>
                </a:solidFill>
                <a:latin typeface="Calibri" panose="020F0502020204030204" pitchFamily="34" charset="0"/>
                <a:cs typeface="Calibri" panose="020F0502020204030204" pitchFamily="34" charset="0"/>
              </a:rPr>
              <a:t>הפעלת פסיקות</a:t>
            </a:r>
          </a:p>
          <a:p>
            <a:pPr algn="r" rtl="1"/>
            <a:endParaRPr lang="en-US" sz="2400" dirty="0" smtClean="0">
              <a:solidFill>
                <a:schemeClr val="accent2">
                  <a:lumMod val="50000"/>
                </a:schemeClr>
              </a:solidFill>
              <a:latin typeface="Calibri" panose="020F0502020204030204" pitchFamily="34" charset="0"/>
              <a:cs typeface="Calibri" panose="020F0502020204030204" pitchFamily="34" charset="0"/>
            </a:endParaRPr>
          </a:p>
          <a:p>
            <a:pPr marL="457200" indent="-457200" algn="r" rtl="1">
              <a:buFont typeface="+mj-lt"/>
              <a:buAutoNum type="arabicPeriod"/>
            </a:pPr>
            <a:r>
              <a:rPr lang="he-IL" sz="2400" u="sng" dirty="0" smtClean="0">
                <a:solidFill>
                  <a:schemeClr val="accent2">
                    <a:lumMod val="50000"/>
                  </a:schemeClr>
                </a:solidFill>
                <a:latin typeface="Calibri" panose="020F0502020204030204" pitchFamily="34" charset="0"/>
                <a:cs typeface="Calibri" panose="020F0502020204030204" pitchFamily="34" charset="0"/>
              </a:rPr>
              <a:t>בחומרה</a:t>
            </a:r>
            <a:endParaRPr lang="he-IL" sz="2400" u="sng" dirty="0">
              <a:solidFill>
                <a:schemeClr val="accent2">
                  <a:lumMod val="50000"/>
                </a:schemeClr>
              </a:solidFill>
              <a:latin typeface="Calibri" panose="020F0502020204030204" pitchFamily="34" charset="0"/>
              <a:cs typeface="Calibri" panose="020F0502020204030204" pitchFamily="34" charset="0"/>
            </a:endParaRPr>
          </a:p>
          <a:p>
            <a:pPr algn="r" rtl="1"/>
            <a:r>
              <a:rPr lang="he-IL" sz="2400" dirty="0">
                <a:solidFill>
                  <a:schemeClr val="accent2">
                    <a:lumMod val="50000"/>
                  </a:schemeClr>
                </a:solidFill>
                <a:latin typeface="Calibri" panose="020F0502020204030204" pitchFamily="34" charset="0"/>
                <a:cs typeface="Calibri" panose="020F0502020204030204" pitchFamily="34" charset="0"/>
              </a:rPr>
              <a:t>ניתן לחלק את פסיקות החומרה לשני סוגים:</a:t>
            </a:r>
          </a:p>
          <a:p>
            <a:pPr marL="342900" indent="-342900" algn="r" rtl="1">
              <a:buFont typeface="Courier New" panose="02070309020205020404" pitchFamily="49" charset="0"/>
              <a:buChar char="o"/>
            </a:pPr>
            <a:r>
              <a:rPr lang="he-IL" sz="2400" dirty="0">
                <a:solidFill>
                  <a:schemeClr val="accent2">
                    <a:lumMod val="50000"/>
                  </a:schemeClr>
                </a:solidFill>
                <a:latin typeface="Calibri" panose="020F0502020204030204" pitchFamily="34" charset="0"/>
                <a:cs typeface="Calibri" panose="020F0502020204030204" pitchFamily="34" charset="0"/>
              </a:rPr>
              <a:t>  </a:t>
            </a:r>
            <a:r>
              <a:rPr lang="en-US" sz="2400" dirty="0">
                <a:solidFill>
                  <a:schemeClr val="accent2">
                    <a:lumMod val="50000"/>
                  </a:schemeClr>
                </a:solidFill>
                <a:latin typeface="Calibri" panose="020F0502020204030204" pitchFamily="34" charset="0"/>
                <a:cs typeface="Calibri" panose="020F0502020204030204" pitchFamily="34" charset="0"/>
              </a:rPr>
              <a:t>Edge-Triggered Interrupts </a:t>
            </a:r>
            <a:r>
              <a:rPr lang="he-IL" sz="2400" dirty="0">
                <a:solidFill>
                  <a:schemeClr val="accent2">
                    <a:lumMod val="50000"/>
                  </a:schemeClr>
                </a:solidFill>
                <a:latin typeface="Calibri" panose="020F0502020204030204" pitchFamily="34" charset="0"/>
                <a:cs typeface="Calibri" panose="020F0502020204030204" pitchFamily="34" charset="0"/>
              </a:rPr>
              <a:t> פסיקות המעבירות סיגנל (אות מידע) כלשהו כדי לציין בקשת פסיקה.</a:t>
            </a:r>
            <a:endParaRPr lang="en-US" sz="2400" dirty="0">
              <a:solidFill>
                <a:schemeClr val="accent2">
                  <a:lumMod val="50000"/>
                </a:schemeClr>
              </a:solidFill>
              <a:latin typeface="Calibri" panose="020F0502020204030204" pitchFamily="34" charset="0"/>
              <a:cs typeface="Calibri" panose="020F0502020204030204" pitchFamily="34" charset="0"/>
            </a:endParaRPr>
          </a:p>
          <a:p>
            <a:pPr marL="342900" indent="-342900" algn="r" rtl="1">
              <a:buFont typeface="Courier New" panose="02070309020205020404" pitchFamily="49" charset="0"/>
              <a:buChar char="o"/>
            </a:pPr>
            <a:r>
              <a:rPr lang="he-IL" sz="2400" dirty="0">
                <a:solidFill>
                  <a:schemeClr val="accent2">
                    <a:lumMod val="50000"/>
                  </a:schemeClr>
                </a:solidFill>
                <a:latin typeface="Calibri" panose="020F0502020204030204" pitchFamily="34" charset="0"/>
                <a:cs typeface="Calibri" panose="020F0502020204030204" pitchFamily="34" charset="0"/>
              </a:rPr>
              <a:t> </a:t>
            </a:r>
            <a:r>
              <a:rPr lang="en-US" sz="2400" dirty="0">
                <a:solidFill>
                  <a:schemeClr val="accent2">
                    <a:lumMod val="50000"/>
                  </a:schemeClr>
                </a:solidFill>
                <a:latin typeface="Calibri" panose="020F0502020204030204" pitchFamily="34" charset="0"/>
                <a:cs typeface="Calibri" panose="020F0502020204030204" pitchFamily="34" charset="0"/>
              </a:rPr>
              <a:t>Level-Triggered Interrupts </a:t>
            </a:r>
            <a:r>
              <a:rPr lang="he-IL" sz="2400" dirty="0">
                <a:solidFill>
                  <a:schemeClr val="accent2">
                    <a:lumMod val="50000"/>
                  </a:schemeClr>
                </a:solidFill>
                <a:latin typeface="Calibri" panose="020F0502020204030204" pitchFamily="34" charset="0"/>
                <a:cs typeface="Calibri" panose="020F0502020204030204" pitchFamily="34" charset="0"/>
              </a:rPr>
              <a:t> פסיקות המשנות את מצב זרימת החשמל באפיק נתונים באופן קבוע עד לטיפול בפסיקה. ההתקן המעוניין בפסיקה משנה את מצב הקו עד לקבלת הודעה מהמעבד לגבי טיפול בפסיקה או טיפול במצב שעורר את הפסיקה. אפיקי הנתונים </a:t>
            </a:r>
            <a:r>
              <a:rPr lang="en-US" sz="2400" dirty="0">
                <a:solidFill>
                  <a:schemeClr val="accent2">
                    <a:lumMod val="50000"/>
                  </a:schemeClr>
                </a:solidFill>
                <a:latin typeface="Calibri" panose="020F0502020204030204" pitchFamily="34" charset="0"/>
                <a:cs typeface="Calibri" panose="020F0502020204030204" pitchFamily="34" charset="0"/>
              </a:rPr>
              <a:t>  PCI </a:t>
            </a:r>
            <a:r>
              <a:rPr lang="he-IL" sz="2400" dirty="0">
                <a:solidFill>
                  <a:schemeClr val="accent2">
                    <a:lumMod val="50000"/>
                  </a:schemeClr>
                </a:solidFill>
                <a:latin typeface="Calibri" panose="020F0502020204030204" pitchFamily="34" charset="0"/>
                <a:cs typeface="Calibri" panose="020F0502020204030204" pitchFamily="34" charset="0"/>
              </a:rPr>
              <a:t>ו-</a:t>
            </a:r>
            <a:r>
              <a:rPr lang="en-US" sz="2400" dirty="0">
                <a:solidFill>
                  <a:schemeClr val="accent2">
                    <a:lumMod val="50000"/>
                  </a:schemeClr>
                </a:solidFill>
                <a:latin typeface="Calibri" panose="020F0502020204030204" pitchFamily="34" charset="0"/>
                <a:cs typeface="Calibri" panose="020F0502020204030204" pitchFamily="34" charset="0"/>
              </a:rPr>
              <a:t> PCI Express </a:t>
            </a:r>
            <a:r>
              <a:rPr lang="he-IL" sz="2400" dirty="0">
                <a:solidFill>
                  <a:schemeClr val="accent2">
                    <a:lumMod val="50000"/>
                  </a:schemeClr>
                </a:solidFill>
                <a:latin typeface="Calibri" panose="020F0502020204030204" pitchFamily="34" charset="0"/>
                <a:cs typeface="Calibri" panose="020F0502020204030204" pitchFamily="34" charset="0"/>
              </a:rPr>
              <a:t>עובדים בשיטה זו.</a:t>
            </a:r>
          </a:p>
          <a:p>
            <a:pPr algn="r" rtl="1"/>
            <a:endParaRPr lang="en-US" sz="2800" dirty="0">
              <a:solidFill>
                <a:schemeClr val="accent2">
                  <a:lumMod val="50000"/>
                </a:schemeClr>
              </a:solidFill>
            </a:endParaRPr>
          </a:p>
        </p:txBody>
      </p:sp>
    </p:spTree>
    <p:extLst>
      <p:ext uri="{BB962C8B-B14F-4D97-AF65-F5344CB8AC3E}">
        <p14:creationId xmlns:p14="http://schemas.microsoft.com/office/powerpoint/2010/main" val="2357530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147</TotalTime>
  <Words>303</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Gisha</vt:lpstr>
      <vt:lpstr>Trebuchet MS</vt:lpstr>
      <vt:lpstr>Wingdings 3</vt:lpstr>
      <vt:lpstr>Facet</vt:lpstr>
      <vt:lpstr>פסיקות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פסיקות</dc:title>
  <dc:creator>User</dc:creator>
  <cp:lastModifiedBy>User</cp:lastModifiedBy>
  <cp:revision>17</cp:revision>
  <dcterms:created xsi:type="dcterms:W3CDTF">2019-04-03T08:48:34Z</dcterms:created>
  <dcterms:modified xsi:type="dcterms:W3CDTF">2019-04-03T11:15:38Z</dcterms:modified>
</cp:coreProperties>
</file>