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0" r:id="rId1"/>
  </p:sldMasterIdLst>
  <p:notesMasterIdLst>
    <p:notesMasterId r:id="rId25"/>
  </p:notesMasterIdLst>
  <p:sldIdLst>
    <p:sldId id="311" r:id="rId2"/>
    <p:sldId id="283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278" r:id="rId11"/>
    <p:sldId id="279" r:id="rId12"/>
    <p:sldId id="280" r:id="rId13"/>
    <p:sldId id="281" r:id="rId14"/>
    <p:sldId id="282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3" r:id="rId23"/>
    <p:sldId id="294" r:id="rId24"/>
  </p:sldIdLst>
  <p:sldSz cx="9144000" cy="5143500" type="screen16x9"/>
  <p:notesSz cx="6858000" cy="9144000"/>
  <p:embeddedFontLst>
    <p:embeddedFont>
      <p:font typeface="Montserrat" pitchFamily="2" charset="77"/>
      <p:regular r:id="rId26"/>
      <p:bold r:id="rId27"/>
      <p:italic r:id="rId28"/>
      <p:boldItalic r:id="rId29"/>
    </p:embeddedFont>
    <p:embeddedFont>
      <p:font typeface="Montserrat Black" panose="020F0502020204030204" pitchFamily="34" charset="0"/>
      <p:bold r:id="rId30"/>
      <p:italic r:id="rId31"/>
      <p:boldItalic r:id="rId32"/>
    </p:embeddedFont>
    <p:embeddedFont>
      <p:font typeface="Quicksand" pitchFamily="2" charset="77"/>
      <p:regular r:id="rId33"/>
      <p:bold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Roboto Condensed Light" panose="020F0302020204030204" pitchFamily="34" charset="0"/>
      <p:regular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1FD8-C1D9-4B4C-9479-EA3EBC3AC847}">
  <a:tblStyle styleId="{A8C71FD8-C1D9-4B4C-9479-EA3EBC3AC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38"/>
  </p:normalViewPr>
  <p:slideViewPr>
    <p:cSldViewPr snapToGrid="0">
      <p:cViewPr varScale="1">
        <p:scale>
          <a:sx n="157" d="100"/>
          <a:sy n="157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31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965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298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414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032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362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246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451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60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908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36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063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cd47b15857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cd47b15857_0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f097fbd9fd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f097fbd9fd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f097fbd9f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f097fbd9f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f097fbd9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f097fbd9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831375" y="-141300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66761" y="32243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67773" y="18582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50460" y="45285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20489" y="-68715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362285" y="28548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414750" y="81650"/>
            <a:ext cx="947533" cy="947533"/>
            <a:chOff x="3912750" y="637550"/>
            <a:chExt cx="947533" cy="947533"/>
          </a:xfrm>
        </p:grpSpPr>
        <p:sp>
          <p:nvSpPr>
            <p:cNvPr id="19" name="Google Shape;19;p2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2877525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 rot="-3075939">
            <a:off x="4301454" y="1956101"/>
            <a:ext cx="7570775" cy="4973281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 rot="9103592" flipH="1">
            <a:off x="-736449" y="-1679977"/>
            <a:ext cx="7437770" cy="508955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 rot="10800000">
            <a:off x="2140773" y="4666738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 rot="-7572997">
            <a:off x="9225983" y="37082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 rot="10800000" flipH="1">
            <a:off x="7463000" y="-417497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41"/>
          <p:cNvGrpSpPr/>
          <p:nvPr/>
        </p:nvGrpSpPr>
        <p:grpSpPr>
          <a:xfrm rot="10800000" flipH="1">
            <a:off x="324724" y="-271330"/>
            <a:ext cx="1265051" cy="1265051"/>
            <a:chOff x="3912750" y="637550"/>
            <a:chExt cx="947533" cy="947533"/>
          </a:xfrm>
        </p:grpSpPr>
        <p:sp>
          <p:nvSpPr>
            <p:cNvPr id="578" name="Google Shape;578;p4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41"/>
          <p:cNvSpPr/>
          <p:nvPr/>
        </p:nvSpPr>
        <p:spPr>
          <a:xfrm rot="1205794">
            <a:off x="7274479" y="3684239"/>
            <a:ext cx="1255248" cy="125521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1"/>
          <p:cNvSpPr/>
          <p:nvPr/>
        </p:nvSpPr>
        <p:spPr>
          <a:xfrm rot="4432563">
            <a:off x="8298731" y="3767846"/>
            <a:ext cx="451679" cy="451718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 rot="10800000" flipH="1">
            <a:off x="-344463" y="4461962"/>
            <a:ext cx="1125652" cy="1127635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-337540" y="152437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693800" y="3823464"/>
            <a:ext cx="57564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6852570" y="424487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0" y="807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6648473" y="-1227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2540620" y="-7192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131739" y="382347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9725" y="18736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7544274" y="1469732"/>
            <a:ext cx="1265051" cy="1265051"/>
            <a:chOff x="3912750" y="637550"/>
            <a:chExt cx="947533" cy="947533"/>
          </a:xfrm>
        </p:grpSpPr>
        <p:sp>
          <p:nvSpPr>
            <p:cNvPr id="36" name="Google Shape;36;p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-306961" y="569001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1"/>
          </p:nvPr>
        </p:nvSpPr>
        <p:spPr>
          <a:xfrm>
            <a:off x="539500" y="1150475"/>
            <a:ext cx="8064900" cy="32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/>
          <p:nvPr/>
        </p:nvSpPr>
        <p:spPr>
          <a:xfrm flipH="1">
            <a:off x="-1039340" y="24347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flipH="1">
            <a:off x="8628904" y="249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 flipH="1">
            <a:off x="8402854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 flipH="1">
            <a:off x="7428185" y="-1004829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 flipH="1">
            <a:off x="1222079" y="50090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-96450" y="-125362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4288299" y="4703032"/>
            <a:ext cx="1265051" cy="1265051"/>
            <a:chOff x="3912750" y="637550"/>
            <a:chExt cx="947533" cy="947533"/>
          </a:xfrm>
        </p:grpSpPr>
        <p:sp>
          <p:nvSpPr>
            <p:cNvPr id="50" name="Google Shape;50;p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10800000">
            <a:off x="1812164" y="-192224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>
            <a:off x="1023850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3441375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1023850" y="3201100"/>
            <a:ext cx="17577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4"/>
          </p:nvPr>
        </p:nvSpPr>
        <p:spPr>
          <a:xfrm>
            <a:off x="3441375" y="3201100"/>
            <a:ext cx="17577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8148720" y="4532904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1023860" y="-29594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8495148" y="2062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-694314" y="404979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-329100" y="10210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4561024" y="4749732"/>
            <a:ext cx="1265051" cy="1265051"/>
            <a:chOff x="3912750" y="637550"/>
            <a:chExt cx="947533" cy="947533"/>
          </a:xfrm>
        </p:grpSpPr>
        <p:sp>
          <p:nvSpPr>
            <p:cNvPr id="67" name="Google Shape;67;p5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flipH="1">
            <a:off x="975451" y="-231496"/>
            <a:ext cx="8428467" cy="5606479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199157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"/>
          </p:nvPr>
        </p:nvSpPr>
        <p:spPr>
          <a:xfrm>
            <a:off x="199157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2"/>
          </p:nvPr>
        </p:nvSpPr>
        <p:spPr>
          <a:xfrm>
            <a:off x="578652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3"/>
          </p:nvPr>
        </p:nvSpPr>
        <p:spPr>
          <a:xfrm>
            <a:off x="578652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4"/>
          </p:nvPr>
        </p:nvSpPr>
        <p:spPr>
          <a:xfrm>
            <a:off x="199157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5"/>
          </p:nvPr>
        </p:nvSpPr>
        <p:spPr>
          <a:xfrm>
            <a:off x="578652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6"/>
          </p:nvPr>
        </p:nvSpPr>
        <p:spPr>
          <a:xfrm>
            <a:off x="578652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7" hasCustomPrompt="1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8" hasCustomPrompt="1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9" hasCustomPrompt="1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4"/>
          </p:nvPr>
        </p:nvSpPr>
        <p:spPr>
          <a:xfrm>
            <a:off x="199157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/>
          <p:nvPr/>
        </p:nvSpPr>
        <p:spPr>
          <a:xfrm flipH="1">
            <a:off x="-354865" y="376893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 flipH="1">
            <a:off x="8038179" y="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 flipH="1">
            <a:off x="1439917" y="-2126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/>
          <p:nvPr/>
        </p:nvSpPr>
        <p:spPr>
          <a:xfrm flipH="1">
            <a:off x="4166028" y="-814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/>
          <p:nvPr/>
        </p:nvSpPr>
        <p:spPr>
          <a:xfrm flipH="1">
            <a:off x="4296960" y="459712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/>
          <p:nvPr/>
        </p:nvSpPr>
        <p:spPr>
          <a:xfrm flipH="1">
            <a:off x="815942" y="46917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-300650" y="105975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7878949" y="4237907"/>
            <a:ext cx="1265051" cy="1265051"/>
            <a:chOff x="3912750" y="637550"/>
            <a:chExt cx="947533" cy="947533"/>
          </a:xfrm>
        </p:grpSpPr>
        <p:sp>
          <p:nvSpPr>
            <p:cNvPr id="168" name="Google Shape;168;p1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 rot="-7572997">
            <a:off x="-207075" y="161699"/>
            <a:ext cx="1423590" cy="1423551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"/>
          <p:cNvSpPr/>
          <p:nvPr/>
        </p:nvSpPr>
        <p:spPr>
          <a:xfrm rot="10800000">
            <a:off x="4488413" y="-269325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"/>
          <p:cNvSpPr/>
          <p:nvPr/>
        </p:nvSpPr>
        <p:spPr>
          <a:xfrm rot="-7572997">
            <a:off x="1036036" y="941999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/>
          <p:nvPr/>
        </p:nvSpPr>
        <p:spPr>
          <a:xfrm rot="10800000" flipH="1">
            <a:off x="2447728" y="53824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 rot="10800000" flipH="1">
            <a:off x="8132126" y="-5"/>
            <a:ext cx="1265051" cy="1265051"/>
            <a:chOff x="3912750" y="637550"/>
            <a:chExt cx="947533" cy="947533"/>
          </a:xfrm>
        </p:grpSpPr>
        <p:sp>
          <p:nvSpPr>
            <p:cNvPr id="177" name="Google Shape;177;p1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4788150" y="2932725"/>
            <a:ext cx="35670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4761600" y="1621275"/>
            <a:ext cx="36201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" name="Google Shape;181;p14"/>
          <p:cNvSpPr/>
          <p:nvPr/>
        </p:nvSpPr>
        <p:spPr>
          <a:xfrm flipH="1">
            <a:off x="-346512" y="-725638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 rot="-10647322" flipH="1">
            <a:off x="-312023" y="-681653"/>
            <a:ext cx="9221569" cy="6057697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1248453" y="16124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2"/>
          </p:nvPr>
        </p:nvSpPr>
        <p:spPr>
          <a:xfrm>
            <a:off x="4009553" y="16126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6" name="Google Shape;266;p19"/>
          <p:cNvSpPr txBox="1">
            <a:spLocks noGrp="1"/>
          </p:cNvSpPr>
          <p:nvPr>
            <p:ph type="title" idx="3"/>
          </p:nvPr>
        </p:nvSpPr>
        <p:spPr>
          <a:xfrm>
            <a:off x="6868285" y="16124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title" idx="4"/>
          </p:nvPr>
        </p:nvSpPr>
        <p:spPr>
          <a:xfrm>
            <a:off x="1205403" y="3331637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 idx="5"/>
          </p:nvPr>
        </p:nvSpPr>
        <p:spPr>
          <a:xfrm>
            <a:off x="4009553" y="3331812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title" idx="6"/>
          </p:nvPr>
        </p:nvSpPr>
        <p:spPr>
          <a:xfrm>
            <a:off x="6868285" y="3331637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subTitle" idx="1"/>
          </p:nvPr>
        </p:nvSpPr>
        <p:spPr>
          <a:xfrm>
            <a:off x="1248450" y="1965088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9"/>
          <p:cNvSpPr txBox="1">
            <a:spLocks noGrp="1"/>
          </p:cNvSpPr>
          <p:nvPr>
            <p:ph type="subTitle" idx="7"/>
          </p:nvPr>
        </p:nvSpPr>
        <p:spPr>
          <a:xfrm>
            <a:off x="4009553" y="1965413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8"/>
          </p:nvPr>
        </p:nvSpPr>
        <p:spPr>
          <a:xfrm>
            <a:off x="6868285" y="1965213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subTitle" idx="9"/>
          </p:nvPr>
        </p:nvSpPr>
        <p:spPr>
          <a:xfrm>
            <a:off x="1205400" y="3688387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13"/>
          </p:nvPr>
        </p:nvSpPr>
        <p:spPr>
          <a:xfrm>
            <a:off x="4009553" y="3688387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ubTitle" idx="14"/>
          </p:nvPr>
        </p:nvSpPr>
        <p:spPr>
          <a:xfrm>
            <a:off x="6868285" y="3688212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9"/>
          <p:cNvSpPr/>
          <p:nvPr/>
        </p:nvSpPr>
        <p:spPr>
          <a:xfrm rot="10800000">
            <a:off x="8573214" y="4750298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 rot="10800000">
            <a:off x="-62397" y="450896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 rot="10800000">
            <a:off x="4693838" y="4750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 rot="10800000">
            <a:off x="2111321" y="-117286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 rot="10800000" flipH="1">
            <a:off x="-535640" y="332974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19"/>
          <p:cNvGrpSpPr/>
          <p:nvPr/>
        </p:nvGrpSpPr>
        <p:grpSpPr>
          <a:xfrm rot="10800000" flipH="1">
            <a:off x="8136984" y="-220359"/>
            <a:ext cx="1265051" cy="1265051"/>
            <a:chOff x="3912750" y="637550"/>
            <a:chExt cx="947533" cy="947533"/>
          </a:xfrm>
        </p:grpSpPr>
        <p:sp>
          <p:nvSpPr>
            <p:cNvPr id="283" name="Google Shape;283;p19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/>
          <p:nvPr/>
        </p:nvSpPr>
        <p:spPr>
          <a:xfrm flipH="1">
            <a:off x="-184147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0"/>
          <p:cNvSpPr/>
          <p:nvPr/>
        </p:nvSpPr>
        <p:spPr>
          <a:xfrm rot="-7575992">
            <a:off x="3311472" y="-1827843"/>
            <a:ext cx="9206100" cy="629965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0"/>
          <p:cNvSpPr/>
          <p:nvPr/>
        </p:nvSpPr>
        <p:spPr>
          <a:xfrm flipH="1">
            <a:off x="-2061964" y="1029175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0"/>
          <p:cNvSpPr/>
          <p:nvPr/>
        </p:nvSpPr>
        <p:spPr>
          <a:xfrm flipH="1">
            <a:off x="-5" y="17196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0"/>
          <p:cNvSpPr/>
          <p:nvPr/>
        </p:nvSpPr>
        <p:spPr>
          <a:xfrm flipH="1">
            <a:off x="614252" y="-6599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0"/>
          <p:cNvSpPr/>
          <p:nvPr/>
        </p:nvSpPr>
        <p:spPr>
          <a:xfrm flipH="1">
            <a:off x="7051289" y="49054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0"/>
          <p:cNvSpPr/>
          <p:nvPr/>
        </p:nvSpPr>
        <p:spPr>
          <a:xfrm flipH="1">
            <a:off x="7973495" y="-6600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0"/>
          <p:cNvSpPr/>
          <p:nvPr/>
        </p:nvSpPr>
        <p:spPr>
          <a:xfrm flipH="1">
            <a:off x="370614" y="44771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 flipH="1">
            <a:off x="5585945" y="-561800"/>
            <a:ext cx="947533" cy="947533"/>
            <a:chOff x="3912750" y="637550"/>
            <a:chExt cx="947533" cy="947533"/>
          </a:xfrm>
        </p:grpSpPr>
        <p:sp>
          <p:nvSpPr>
            <p:cNvPr id="567" name="Google Shape;567;p40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40"/>
          <p:cNvSpPr/>
          <p:nvPr/>
        </p:nvSpPr>
        <p:spPr>
          <a:xfrm flipH="1">
            <a:off x="3348871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3075"/>
            <a:ext cx="771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0" r:id="rId7"/>
    <p:sldLayoutId id="2147483665" r:id="rId8"/>
    <p:sldLayoutId id="2147483686" r:id="rId9"/>
    <p:sldLayoutId id="214748368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475204" y="1278972"/>
            <a:ext cx="4063402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FeelChat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Automatic Recognition of The User’s Emotional State in One-to-One Chat</a:t>
            </a:r>
            <a:endParaRPr sz="2400" dirty="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626496" y="3566949"/>
            <a:ext cx="3718200" cy="121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Francesco Iemma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Lorenzo Massagli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Niko Salamini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Olgerti Xhanej</a:t>
            </a:r>
            <a:endParaRPr sz="1400" dirty="0"/>
          </a:p>
        </p:txBody>
      </p:sp>
      <p:grpSp>
        <p:nvGrpSpPr>
          <p:cNvPr id="1269" name="Google Shape;1269;p87"/>
          <p:cNvGrpSpPr/>
          <p:nvPr/>
        </p:nvGrpSpPr>
        <p:grpSpPr>
          <a:xfrm>
            <a:off x="4835245" y="605545"/>
            <a:ext cx="3769246" cy="3935960"/>
            <a:chOff x="4835245" y="605545"/>
            <a:chExt cx="3769246" cy="3935960"/>
          </a:xfrm>
        </p:grpSpPr>
        <p:sp>
          <p:nvSpPr>
            <p:cNvPr id="1270" name="Google Shape;1270;p87"/>
            <p:cNvSpPr/>
            <p:nvPr/>
          </p:nvSpPr>
          <p:spPr>
            <a:xfrm>
              <a:off x="6326148" y="750982"/>
              <a:ext cx="1632800" cy="3421657"/>
            </a:xfrm>
            <a:custGeom>
              <a:avLst/>
              <a:gdLst/>
              <a:ahLst/>
              <a:cxnLst/>
              <a:rect l="l" t="t" r="r" b="b"/>
              <a:pathLst>
                <a:path w="41977" h="87966" extrusionOk="0">
                  <a:moveTo>
                    <a:pt x="37144" y="87965"/>
                  </a:moveTo>
                  <a:lnTo>
                    <a:pt x="4833" y="87965"/>
                  </a:lnTo>
                  <a:cubicBezTo>
                    <a:pt x="2159" y="87965"/>
                    <a:pt x="0" y="85807"/>
                    <a:pt x="0" y="83132"/>
                  </a:cubicBezTo>
                  <a:lnTo>
                    <a:pt x="0" y="4833"/>
                  </a:lnTo>
                  <a:cubicBezTo>
                    <a:pt x="0" y="2158"/>
                    <a:pt x="2159" y="0"/>
                    <a:pt x="4833" y="0"/>
                  </a:cubicBezTo>
                  <a:lnTo>
                    <a:pt x="37144" y="0"/>
                  </a:lnTo>
                  <a:cubicBezTo>
                    <a:pt x="39819" y="0"/>
                    <a:pt x="41977" y="2158"/>
                    <a:pt x="41977" y="4833"/>
                  </a:cubicBezTo>
                  <a:lnTo>
                    <a:pt x="41977" y="83132"/>
                  </a:lnTo>
                  <a:cubicBezTo>
                    <a:pt x="41977" y="85807"/>
                    <a:pt x="39819" y="87965"/>
                    <a:pt x="37144" y="879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87"/>
            <p:cNvSpPr/>
            <p:nvPr/>
          </p:nvSpPr>
          <p:spPr>
            <a:xfrm>
              <a:off x="6326148" y="974448"/>
              <a:ext cx="1632800" cy="39"/>
            </a:xfrm>
            <a:custGeom>
              <a:avLst/>
              <a:gdLst/>
              <a:ahLst/>
              <a:cxnLst/>
              <a:rect l="l" t="t" r="r" b="b"/>
              <a:pathLst>
                <a:path w="41977" h="1" fill="none" extrusionOk="0">
                  <a:moveTo>
                    <a:pt x="0" y="0"/>
                  </a:moveTo>
                  <a:lnTo>
                    <a:pt x="419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87"/>
            <p:cNvSpPr/>
            <p:nvPr/>
          </p:nvSpPr>
          <p:spPr>
            <a:xfrm>
              <a:off x="6475125" y="833717"/>
              <a:ext cx="55585" cy="55623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00"/>
                  </a:moveTo>
                  <a:cubicBezTo>
                    <a:pt x="1429" y="305"/>
                    <a:pt x="1095" y="1"/>
                    <a:pt x="699" y="1"/>
                  </a:cubicBezTo>
                  <a:cubicBezTo>
                    <a:pt x="304" y="1"/>
                    <a:pt x="0" y="305"/>
                    <a:pt x="0" y="700"/>
                  </a:cubicBezTo>
                  <a:cubicBezTo>
                    <a:pt x="0" y="1095"/>
                    <a:pt x="304" y="1430"/>
                    <a:pt x="699" y="1430"/>
                  </a:cubicBezTo>
                  <a:cubicBezTo>
                    <a:pt x="109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87"/>
            <p:cNvSpPr/>
            <p:nvPr/>
          </p:nvSpPr>
          <p:spPr>
            <a:xfrm>
              <a:off x="6582716" y="833717"/>
              <a:ext cx="56790" cy="55623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00"/>
                  </a:moveTo>
                  <a:cubicBezTo>
                    <a:pt x="1459" y="305"/>
                    <a:pt x="1125" y="1"/>
                    <a:pt x="730" y="1"/>
                  </a:cubicBezTo>
                  <a:cubicBezTo>
                    <a:pt x="335" y="1"/>
                    <a:pt x="0" y="305"/>
                    <a:pt x="0" y="700"/>
                  </a:cubicBezTo>
                  <a:cubicBezTo>
                    <a:pt x="0" y="1095"/>
                    <a:pt x="335" y="1430"/>
                    <a:pt x="730" y="1430"/>
                  </a:cubicBezTo>
                  <a:cubicBezTo>
                    <a:pt x="1125" y="1430"/>
                    <a:pt x="1459" y="1095"/>
                    <a:pt x="145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87"/>
            <p:cNvSpPr/>
            <p:nvPr/>
          </p:nvSpPr>
          <p:spPr>
            <a:xfrm>
              <a:off x="6691473" y="833717"/>
              <a:ext cx="55623" cy="55623"/>
            </a:xfrm>
            <a:custGeom>
              <a:avLst/>
              <a:gdLst/>
              <a:ahLst/>
              <a:cxnLst/>
              <a:rect l="l" t="t" r="r" b="b"/>
              <a:pathLst>
                <a:path w="1430" h="1430" fill="none" extrusionOk="0">
                  <a:moveTo>
                    <a:pt x="1429" y="700"/>
                  </a:moveTo>
                  <a:cubicBezTo>
                    <a:pt x="1429" y="305"/>
                    <a:pt x="1125" y="1"/>
                    <a:pt x="730" y="1"/>
                  </a:cubicBezTo>
                  <a:cubicBezTo>
                    <a:pt x="335" y="1"/>
                    <a:pt x="1" y="305"/>
                    <a:pt x="1" y="700"/>
                  </a:cubicBezTo>
                  <a:cubicBezTo>
                    <a:pt x="1" y="1095"/>
                    <a:pt x="335" y="1430"/>
                    <a:pt x="730" y="1430"/>
                  </a:cubicBezTo>
                  <a:cubicBezTo>
                    <a:pt x="112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87"/>
            <p:cNvSpPr/>
            <p:nvPr/>
          </p:nvSpPr>
          <p:spPr>
            <a:xfrm>
              <a:off x="6416001" y="158805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8"/>
                  </a:moveTo>
                  <a:lnTo>
                    <a:pt x="1733" y="9848"/>
                  </a:lnTo>
                  <a:cubicBezTo>
                    <a:pt x="760" y="9848"/>
                    <a:pt x="0" y="9089"/>
                    <a:pt x="0" y="8116"/>
                  </a:cubicBezTo>
                  <a:lnTo>
                    <a:pt x="0" y="1763"/>
                  </a:lnTo>
                  <a:cubicBezTo>
                    <a:pt x="0" y="791"/>
                    <a:pt x="760" y="0"/>
                    <a:pt x="1733" y="0"/>
                  </a:cubicBezTo>
                  <a:lnTo>
                    <a:pt x="35624" y="0"/>
                  </a:lnTo>
                  <a:cubicBezTo>
                    <a:pt x="36597" y="0"/>
                    <a:pt x="37357" y="791"/>
                    <a:pt x="37357" y="1763"/>
                  </a:cubicBezTo>
                  <a:lnTo>
                    <a:pt x="37357" y="8116"/>
                  </a:lnTo>
                  <a:cubicBezTo>
                    <a:pt x="37357" y="9089"/>
                    <a:pt x="36597" y="9848"/>
                    <a:pt x="35624" y="984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87"/>
            <p:cNvSpPr/>
            <p:nvPr/>
          </p:nvSpPr>
          <p:spPr>
            <a:xfrm>
              <a:off x="6825086" y="1703932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87"/>
            <p:cNvSpPr/>
            <p:nvPr/>
          </p:nvSpPr>
          <p:spPr>
            <a:xfrm>
              <a:off x="6825086" y="178196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87"/>
            <p:cNvSpPr/>
            <p:nvPr/>
          </p:nvSpPr>
          <p:spPr>
            <a:xfrm>
              <a:off x="6825086" y="1861156"/>
              <a:ext cx="806384" cy="39"/>
            </a:xfrm>
            <a:custGeom>
              <a:avLst/>
              <a:gdLst/>
              <a:ahLst/>
              <a:cxnLst/>
              <a:rect l="l" t="t" r="r" b="b"/>
              <a:pathLst>
                <a:path w="20731" h="1" fill="none" extrusionOk="0">
                  <a:moveTo>
                    <a:pt x="0" y="1"/>
                  </a:moveTo>
                  <a:lnTo>
                    <a:pt x="2073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87"/>
            <p:cNvSpPr/>
            <p:nvPr/>
          </p:nvSpPr>
          <p:spPr>
            <a:xfrm>
              <a:off x="6503481" y="1657800"/>
              <a:ext cx="245988" cy="244782"/>
            </a:xfrm>
            <a:custGeom>
              <a:avLst/>
              <a:gdLst/>
              <a:ahLst/>
              <a:cxnLst/>
              <a:rect l="l" t="t" r="r" b="b"/>
              <a:pathLst>
                <a:path w="6324" h="6293" fill="none" extrusionOk="0">
                  <a:moveTo>
                    <a:pt x="6323" y="3131"/>
                  </a:moveTo>
                  <a:cubicBezTo>
                    <a:pt x="6323" y="4894"/>
                    <a:pt x="4894" y="6293"/>
                    <a:pt x="3162" y="6293"/>
                  </a:cubicBezTo>
                  <a:cubicBezTo>
                    <a:pt x="1429" y="6293"/>
                    <a:pt x="1" y="4894"/>
                    <a:pt x="1" y="3131"/>
                  </a:cubicBezTo>
                  <a:cubicBezTo>
                    <a:pt x="1" y="1399"/>
                    <a:pt x="1429" y="1"/>
                    <a:pt x="3162" y="1"/>
                  </a:cubicBezTo>
                  <a:cubicBezTo>
                    <a:pt x="4894" y="1"/>
                    <a:pt x="6323" y="1399"/>
                    <a:pt x="6323" y="313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87"/>
            <p:cNvSpPr/>
            <p:nvPr/>
          </p:nvSpPr>
          <p:spPr>
            <a:xfrm>
              <a:off x="6568518" y="1711012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02"/>
                    <a:pt x="2523" y="1703"/>
                    <a:pt x="1915" y="1459"/>
                  </a:cubicBezTo>
                  <a:cubicBezTo>
                    <a:pt x="2128" y="1338"/>
                    <a:pt x="2280" y="1064"/>
                    <a:pt x="2280" y="791"/>
                  </a:cubicBezTo>
                  <a:cubicBezTo>
                    <a:pt x="2280" y="365"/>
                    <a:pt x="1946" y="0"/>
                    <a:pt x="1490" y="0"/>
                  </a:cubicBezTo>
                  <a:cubicBezTo>
                    <a:pt x="1034" y="0"/>
                    <a:pt x="700" y="365"/>
                    <a:pt x="700" y="791"/>
                  </a:cubicBezTo>
                  <a:cubicBezTo>
                    <a:pt x="700" y="1064"/>
                    <a:pt x="852" y="1338"/>
                    <a:pt x="1064" y="1459"/>
                  </a:cubicBezTo>
                  <a:cubicBezTo>
                    <a:pt x="456" y="1703"/>
                    <a:pt x="1" y="2402"/>
                    <a:pt x="1" y="3101"/>
                  </a:cubicBezTo>
                  <a:close/>
                </a:path>
              </a:pathLst>
            </a:custGeom>
            <a:noFill/>
            <a:ln w="4550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87"/>
            <p:cNvSpPr/>
            <p:nvPr/>
          </p:nvSpPr>
          <p:spPr>
            <a:xfrm>
              <a:off x="6416001" y="205268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9"/>
                  </a:moveTo>
                  <a:lnTo>
                    <a:pt x="1733" y="9849"/>
                  </a:lnTo>
                  <a:cubicBezTo>
                    <a:pt x="760" y="9849"/>
                    <a:pt x="0" y="9059"/>
                    <a:pt x="0" y="8116"/>
                  </a:cubicBezTo>
                  <a:lnTo>
                    <a:pt x="0" y="1733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33"/>
                  </a:cubicBezTo>
                  <a:lnTo>
                    <a:pt x="37357" y="8116"/>
                  </a:lnTo>
                  <a:cubicBezTo>
                    <a:pt x="37357" y="9059"/>
                    <a:pt x="36597" y="9849"/>
                    <a:pt x="35624" y="984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87"/>
            <p:cNvSpPr/>
            <p:nvPr/>
          </p:nvSpPr>
          <p:spPr>
            <a:xfrm>
              <a:off x="6825086" y="2167396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87"/>
            <p:cNvSpPr/>
            <p:nvPr/>
          </p:nvSpPr>
          <p:spPr>
            <a:xfrm>
              <a:off x="6825086" y="224659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1"/>
                  </a:moveTo>
                  <a:lnTo>
                    <a:pt x="24226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87"/>
            <p:cNvSpPr/>
            <p:nvPr/>
          </p:nvSpPr>
          <p:spPr>
            <a:xfrm>
              <a:off x="6825086" y="2325825"/>
              <a:ext cx="431568" cy="39"/>
            </a:xfrm>
            <a:custGeom>
              <a:avLst/>
              <a:gdLst/>
              <a:ahLst/>
              <a:cxnLst/>
              <a:rect l="l" t="t" r="r" b="b"/>
              <a:pathLst>
                <a:path w="11095" h="1" fill="none" extrusionOk="0">
                  <a:moveTo>
                    <a:pt x="0" y="0"/>
                  </a:moveTo>
                  <a:lnTo>
                    <a:pt x="1109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87"/>
            <p:cNvSpPr/>
            <p:nvPr/>
          </p:nvSpPr>
          <p:spPr>
            <a:xfrm>
              <a:off x="6486950" y="2104732"/>
              <a:ext cx="279051" cy="279051"/>
            </a:xfrm>
            <a:custGeom>
              <a:avLst/>
              <a:gdLst/>
              <a:ahLst/>
              <a:cxnLst/>
              <a:rect l="l" t="t" r="r" b="b"/>
              <a:pathLst>
                <a:path w="7174" h="7174" fill="none" extrusionOk="0">
                  <a:moveTo>
                    <a:pt x="4894" y="699"/>
                  </a:moveTo>
                  <a:cubicBezTo>
                    <a:pt x="6475" y="1429"/>
                    <a:pt x="7174" y="3283"/>
                    <a:pt x="6475" y="4863"/>
                  </a:cubicBezTo>
                  <a:cubicBezTo>
                    <a:pt x="5745" y="6474"/>
                    <a:pt x="3891" y="7174"/>
                    <a:pt x="2310" y="6474"/>
                  </a:cubicBezTo>
                  <a:cubicBezTo>
                    <a:pt x="699" y="5745"/>
                    <a:pt x="0" y="3891"/>
                    <a:pt x="699" y="2310"/>
                  </a:cubicBezTo>
                  <a:cubicBezTo>
                    <a:pt x="1429" y="699"/>
                    <a:pt x="3283" y="0"/>
                    <a:pt x="4894" y="6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87"/>
            <p:cNvSpPr/>
            <p:nvPr/>
          </p:nvSpPr>
          <p:spPr>
            <a:xfrm>
              <a:off x="6568518" y="2174475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32"/>
                    <a:pt x="2523" y="1733"/>
                    <a:pt x="1915" y="1490"/>
                  </a:cubicBezTo>
                  <a:cubicBezTo>
                    <a:pt x="2128" y="1338"/>
                    <a:pt x="2280" y="1095"/>
                    <a:pt x="2280" y="821"/>
                  </a:cubicBezTo>
                  <a:cubicBezTo>
                    <a:pt x="2280" y="365"/>
                    <a:pt x="1946" y="1"/>
                    <a:pt x="1490" y="1"/>
                  </a:cubicBezTo>
                  <a:cubicBezTo>
                    <a:pt x="1034" y="1"/>
                    <a:pt x="700" y="365"/>
                    <a:pt x="700" y="821"/>
                  </a:cubicBezTo>
                  <a:cubicBezTo>
                    <a:pt x="700" y="1095"/>
                    <a:pt x="852" y="1338"/>
                    <a:pt x="1064" y="1490"/>
                  </a:cubicBezTo>
                  <a:cubicBezTo>
                    <a:pt x="456" y="1733"/>
                    <a:pt x="1" y="2432"/>
                    <a:pt x="1" y="3101"/>
                  </a:cubicBezTo>
                  <a:close/>
                </a:path>
              </a:pathLst>
            </a:custGeom>
            <a:noFill/>
            <a:ln w="4550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87"/>
            <p:cNvSpPr/>
            <p:nvPr/>
          </p:nvSpPr>
          <p:spPr>
            <a:xfrm>
              <a:off x="743632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1" y="10274"/>
                    <a:pt x="1" y="9180"/>
                  </a:cubicBezTo>
                  <a:lnTo>
                    <a:pt x="1" y="1976"/>
                  </a:lnTo>
                  <a:cubicBezTo>
                    <a:pt x="1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6" y="882"/>
                    <a:pt x="11126" y="1976"/>
                  </a:cubicBezTo>
                  <a:lnTo>
                    <a:pt x="11126" y="9180"/>
                  </a:lnTo>
                  <a:cubicBezTo>
                    <a:pt x="11126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87"/>
            <p:cNvSpPr/>
            <p:nvPr/>
          </p:nvSpPr>
          <p:spPr>
            <a:xfrm>
              <a:off x="7530920" y="1163607"/>
              <a:ext cx="243615" cy="242409"/>
            </a:xfrm>
            <a:custGeom>
              <a:avLst/>
              <a:gdLst/>
              <a:ahLst/>
              <a:cxnLst/>
              <a:rect l="l" t="t" r="r" b="b"/>
              <a:pathLst>
                <a:path w="6263" h="6232" fill="none" extrusionOk="0">
                  <a:moveTo>
                    <a:pt x="6019" y="2888"/>
                  </a:moveTo>
                  <a:lnTo>
                    <a:pt x="6262" y="2706"/>
                  </a:lnTo>
                  <a:lnTo>
                    <a:pt x="6141" y="2250"/>
                  </a:lnTo>
                  <a:lnTo>
                    <a:pt x="5867" y="2158"/>
                  </a:lnTo>
                  <a:cubicBezTo>
                    <a:pt x="5776" y="1885"/>
                    <a:pt x="5654" y="1672"/>
                    <a:pt x="5533" y="1459"/>
                  </a:cubicBezTo>
                  <a:lnTo>
                    <a:pt x="5624" y="1216"/>
                  </a:lnTo>
                  <a:lnTo>
                    <a:pt x="5320" y="851"/>
                  </a:lnTo>
                  <a:lnTo>
                    <a:pt x="5016" y="912"/>
                  </a:lnTo>
                  <a:cubicBezTo>
                    <a:pt x="4834" y="730"/>
                    <a:pt x="4621" y="578"/>
                    <a:pt x="4378" y="487"/>
                  </a:cubicBezTo>
                  <a:lnTo>
                    <a:pt x="4347" y="213"/>
                  </a:lnTo>
                  <a:lnTo>
                    <a:pt x="3891" y="61"/>
                  </a:lnTo>
                  <a:lnTo>
                    <a:pt x="3679" y="243"/>
                  </a:lnTo>
                  <a:cubicBezTo>
                    <a:pt x="3405" y="213"/>
                    <a:pt x="3162" y="183"/>
                    <a:pt x="2888" y="213"/>
                  </a:cubicBezTo>
                  <a:lnTo>
                    <a:pt x="2736" y="0"/>
                  </a:lnTo>
                  <a:lnTo>
                    <a:pt x="2250" y="91"/>
                  </a:lnTo>
                  <a:lnTo>
                    <a:pt x="2159" y="365"/>
                  </a:lnTo>
                  <a:cubicBezTo>
                    <a:pt x="1916" y="456"/>
                    <a:pt x="1672" y="578"/>
                    <a:pt x="1460" y="699"/>
                  </a:cubicBezTo>
                  <a:lnTo>
                    <a:pt x="1216" y="608"/>
                  </a:lnTo>
                  <a:lnTo>
                    <a:pt x="852" y="943"/>
                  </a:lnTo>
                  <a:lnTo>
                    <a:pt x="913" y="1216"/>
                  </a:lnTo>
                  <a:cubicBezTo>
                    <a:pt x="761" y="1399"/>
                    <a:pt x="609" y="1642"/>
                    <a:pt x="487" y="1854"/>
                  </a:cubicBezTo>
                  <a:lnTo>
                    <a:pt x="213" y="1885"/>
                  </a:lnTo>
                  <a:lnTo>
                    <a:pt x="61" y="2371"/>
                  </a:lnTo>
                  <a:lnTo>
                    <a:pt x="274" y="2554"/>
                  </a:lnTo>
                  <a:cubicBezTo>
                    <a:pt x="213" y="2827"/>
                    <a:pt x="213" y="3070"/>
                    <a:pt x="213" y="3344"/>
                  </a:cubicBezTo>
                  <a:lnTo>
                    <a:pt x="1" y="3526"/>
                  </a:lnTo>
                  <a:lnTo>
                    <a:pt x="92" y="3982"/>
                  </a:lnTo>
                  <a:lnTo>
                    <a:pt x="365" y="4073"/>
                  </a:lnTo>
                  <a:cubicBezTo>
                    <a:pt x="457" y="4316"/>
                    <a:pt x="578" y="4560"/>
                    <a:pt x="730" y="4772"/>
                  </a:cubicBezTo>
                  <a:lnTo>
                    <a:pt x="639" y="5016"/>
                  </a:lnTo>
                  <a:lnTo>
                    <a:pt x="943" y="5380"/>
                  </a:lnTo>
                  <a:lnTo>
                    <a:pt x="1216" y="5320"/>
                  </a:lnTo>
                  <a:cubicBezTo>
                    <a:pt x="1429" y="5472"/>
                    <a:pt x="1642" y="5623"/>
                    <a:pt x="1885" y="5745"/>
                  </a:cubicBezTo>
                  <a:lnTo>
                    <a:pt x="1916" y="6019"/>
                  </a:lnTo>
                  <a:lnTo>
                    <a:pt x="2372" y="6171"/>
                  </a:lnTo>
                  <a:lnTo>
                    <a:pt x="2584" y="5958"/>
                  </a:lnTo>
                  <a:cubicBezTo>
                    <a:pt x="2827" y="6019"/>
                    <a:pt x="3101" y="6019"/>
                    <a:pt x="3375" y="6019"/>
                  </a:cubicBezTo>
                  <a:lnTo>
                    <a:pt x="3527" y="6231"/>
                  </a:lnTo>
                  <a:lnTo>
                    <a:pt x="4013" y="6140"/>
                  </a:lnTo>
                  <a:lnTo>
                    <a:pt x="4104" y="5867"/>
                  </a:lnTo>
                  <a:cubicBezTo>
                    <a:pt x="4347" y="5775"/>
                    <a:pt x="4560" y="5654"/>
                    <a:pt x="4773" y="5502"/>
                  </a:cubicBezTo>
                  <a:lnTo>
                    <a:pt x="5046" y="5623"/>
                  </a:lnTo>
                  <a:lnTo>
                    <a:pt x="5411" y="5289"/>
                  </a:lnTo>
                  <a:lnTo>
                    <a:pt x="5320" y="5016"/>
                  </a:lnTo>
                  <a:cubicBezTo>
                    <a:pt x="5502" y="4803"/>
                    <a:pt x="5654" y="4590"/>
                    <a:pt x="5745" y="4347"/>
                  </a:cubicBezTo>
                  <a:lnTo>
                    <a:pt x="6019" y="4316"/>
                  </a:lnTo>
                  <a:lnTo>
                    <a:pt x="6171" y="3861"/>
                  </a:lnTo>
                  <a:lnTo>
                    <a:pt x="5989" y="3648"/>
                  </a:lnTo>
                  <a:cubicBezTo>
                    <a:pt x="6049" y="3405"/>
                    <a:pt x="6049" y="3131"/>
                    <a:pt x="6019" y="2888"/>
                  </a:cubicBezTo>
                  <a:close/>
                  <a:moveTo>
                    <a:pt x="3131" y="4225"/>
                  </a:moveTo>
                  <a:cubicBezTo>
                    <a:pt x="2493" y="4225"/>
                    <a:pt x="2007" y="3739"/>
                    <a:pt x="2007" y="3101"/>
                  </a:cubicBezTo>
                  <a:cubicBezTo>
                    <a:pt x="2007" y="2493"/>
                    <a:pt x="2493" y="1976"/>
                    <a:pt x="3131" y="1976"/>
                  </a:cubicBezTo>
                  <a:cubicBezTo>
                    <a:pt x="3739" y="1976"/>
                    <a:pt x="4256" y="2493"/>
                    <a:pt x="4256" y="3101"/>
                  </a:cubicBezTo>
                  <a:cubicBezTo>
                    <a:pt x="4256" y="3739"/>
                    <a:pt x="3739" y="4225"/>
                    <a:pt x="3131" y="4225"/>
                  </a:cubicBezTo>
                  <a:close/>
                  <a:moveTo>
                    <a:pt x="3131" y="4712"/>
                  </a:moveTo>
                  <a:cubicBezTo>
                    <a:pt x="2250" y="4712"/>
                    <a:pt x="1520" y="3982"/>
                    <a:pt x="1520" y="3101"/>
                  </a:cubicBezTo>
                  <a:cubicBezTo>
                    <a:pt x="1520" y="2219"/>
                    <a:pt x="2250" y="1520"/>
                    <a:pt x="3131" y="1520"/>
                  </a:cubicBezTo>
                  <a:cubicBezTo>
                    <a:pt x="4013" y="1520"/>
                    <a:pt x="4742" y="2219"/>
                    <a:pt x="4742" y="3101"/>
                  </a:cubicBezTo>
                  <a:cubicBezTo>
                    <a:pt x="4742" y="3982"/>
                    <a:pt x="4013" y="4712"/>
                    <a:pt x="3131" y="471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87"/>
            <p:cNvSpPr/>
            <p:nvPr/>
          </p:nvSpPr>
          <p:spPr>
            <a:xfrm>
              <a:off x="6925597" y="1067841"/>
              <a:ext cx="433941" cy="433941"/>
            </a:xfrm>
            <a:custGeom>
              <a:avLst/>
              <a:gdLst/>
              <a:ahLst/>
              <a:cxnLst/>
              <a:rect l="l" t="t" r="r" b="b"/>
              <a:pathLst>
                <a:path w="11156" h="11156" fill="none" extrusionOk="0">
                  <a:moveTo>
                    <a:pt x="9180" y="11155"/>
                  </a:moveTo>
                  <a:lnTo>
                    <a:pt x="197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76" y="0"/>
                  </a:cubicBezTo>
                  <a:lnTo>
                    <a:pt x="9180" y="0"/>
                  </a:lnTo>
                  <a:cubicBezTo>
                    <a:pt x="10274" y="0"/>
                    <a:pt x="11155" y="882"/>
                    <a:pt x="11155" y="1976"/>
                  </a:cubicBezTo>
                  <a:lnTo>
                    <a:pt x="11155" y="9180"/>
                  </a:lnTo>
                  <a:cubicBezTo>
                    <a:pt x="11155" y="10274"/>
                    <a:pt x="10274" y="11155"/>
                    <a:pt x="918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87"/>
            <p:cNvSpPr/>
            <p:nvPr/>
          </p:nvSpPr>
          <p:spPr>
            <a:xfrm>
              <a:off x="6996507" y="1222731"/>
              <a:ext cx="286169" cy="166715"/>
            </a:xfrm>
            <a:custGeom>
              <a:avLst/>
              <a:gdLst/>
              <a:ahLst/>
              <a:cxnLst/>
              <a:rect l="l" t="t" r="r" b="b"/>
              <a:pathLst>
                <a:path w="7357" h="4286" fill="none" extrusionOk="0">
                  <a:moveTo>
                    <a:pt x="7357" y="4286"/>
                  </a:moveTo>
                  <a:lnTo>
                    <a:pt x="1" y="4286"/>
                  </a:lnTo>
                  <a:lnTo>
                    <a:pt x="2919" y="0"/>
                  </a:lnTo>
                  <a:lnTo>
                    <a:pt x="4651" y="3040"/>
                  </a:lnTo>
                  <a:lnTo>
                    <a:pt x="5746" y="13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87"/>
            <p:cNvSpPr/>
            <p:nvPr/>
          </p:nvSpPr>
          <p:spPr>
            <a:xfrm>
              <a:off x="7175047" y="1171892"/>
              <a:ext cx="50878" cy="50878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304"/>
                    <a:pt x="1034" y="0"/>
                    <a:pt x="669" y="0"/>
                  </a:cubicBezTo>
                  <a:cubicBezTo>
                    <a:pt x="304" y="0"/>
                    <a:pt x="1" y="304"/>
                    <a:pt x="1" y="669"/>
                  </a:cubicBezTo>
                  <a:cubicBezTo>
                    <a:pt x="1" y="1034"/>
                    <a:pt x="304" y="1307"/>
                    <a:pt x="669" y="1307"/>
                  </a:cubicBezTo>
                  <a:cubicBezTo>
                    <a:pt x="1034" y="1307"/>
                    <a:pt x="1308" y="1034"/>
                    <a:pt x="1308" y="66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87"/>
            <p:cNvSpPr/>
            <p:nvPr/>
          </p:nvSpPr>
          <p:spPr>
            <a:xfrm>
              <a:off x="641600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5" y="882"/>
                    <a:pt x="11125" y="1976"/>
                  </a:cubicBezTo>
                  <a:lnTo>
                    <a:pt x="11125" y="9180"/>
                  </a:lnTo>
                  <a:cubicBezTo>
                    <a:pt x="11125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87"/>
            <p:cNvSpPr/>
            <p:nvPr/>
          </p:nvSpPr>
          <p:spPr>
            <a:xfrm>
              <a:off x="6523591" y="1209701"/>
              <a:ext cx="217593" cy="151389"/>
            </a:xfrm>
            <a:custGeom>
              <a:avLst/>
              <a:gdLst/>
              <a:ahLst/>
              <a:cxnLst/>
              <a:rect l="l" t="t" r="r" b="b"/>
              <a:pathLst>
                <a:path w="5594" h="3892" fill="none" extrusionOk="0">
                  <a:moveTo>
                    <a:pt x="1" y="1"/>
                  </a:moveTo>
                  <a:lnTo>
                    <a:pt x="5593" y="1"/>
                  </a:lnTo>
                  <a:lnTo>
                    <a:pt x="5593" y="3891"/>
                  </a:lnTo>
                  <a:lnTo>
                    <a:pt x="1" y="389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87"/>
            <p:cNvSpPr/>
            <p:nvPr/>
          </p:nvSpPr>
          <p:spPr>
            <a:xfrm>
              <a:off x="6523591" y="1209701"/>
              <a:ext cx="217593" cy="88725"/>
            </a:xfrm>
            <a:custGeom>
              <a:avLst/>
              <a:gdLst/>
              <a:ahLst/>
              <a:cxnLst/>
              <a:rect l="l" t="t" r="r" b="b"/>
              <a:pathLst>
                <a:path w="5594" h="2281" fill="none" extrusionOk="0">
                  <a:moveTo>
                    <a:pt x="1" y="1"/>
                  </a:moveTo>
                  <a:lnTo>
                    <a:pt x="2371" y="2068"/>
                  </a:lnTo>
                  <a:cubicBezTo>
                    <a:pt x="2615" y="2280"/>
                    <a:pt x="2979" y="2280"/>
                    <a:pt x="3222" y="2068"/>
                  </a:cubicBezTo>
                  <a:lnTo>
                    <a:pt x="55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87"/>
            <p:cNvSpPr/>
            <p:nvPr/>
          </p:nvSpPr>
          <p:spPr>
            <a:xfrm>
              <a:off x="665483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2219" y="191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87"/>
            <p:cNvSpPr/>
            <p:nvPr/>
          </p:nvSpPr>
          <p:spPr>
            <a:xfrm>
              <a:off x="652359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1" y="1915"/>
                  </a:moveTo>
                  <a:lnTo>
                    <a:pt x="2219" y="0"/>
                  </a:lnTo>
                </a:path>
              </a:pathLst>
            </a:custGeom>
            <a:noFill/>
            <a:ln w="9525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87"/>
            <p:cNvSpPr/>
            <p:nvPr/>
          </p:nvSpPr>
          <p:spPr>
            <a:xfrm>
              <a:off x="6416001" y="2516151"/>
              <a:ext cx="1453094" cy="827661"/>
            </a:xfrm>
            <a:custGeom>
              <a:avLst/>
              <a:gdLst/>
              <a:ahLst/>
              <a:cxnLst/>
              <a:rect l="l" t="t" r="r" b="b"/>
              <a:pathLst>
                <a:path w="37357" h="21278" fill="none" extrusionOk="0">
                  <a:moveTo>
                    <a:pt x="35624" y="21278"/>
                  </a:moveTo>
                  <a:lnTo>
                    <a:pt x="1733" y="21278"/>
                  </a:lnTo>
                  <a:cubicBezTo>
                    <a:pt x="760" y="21278"/>
                    <a:pt x="0" y="20487"/>
                    <a:pt x="0" y="19515"/>
                  </a:cubicBezTo>
                  <a:lnTo>
                    <a:pt x="0" y="1764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64"/>
                  </a:cubicBezTo>
                  <a:lnTo>
                    <a:pt x="37357" y="19515"/>
                  </a:lnTo>
                  <a:cubicBezTo>
                    <a:pt x="37357" y="20487"/>
                    <a:pt x="36597" y="21278"/>
                    <a:pt x="35624" y="212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87"/>
            <p:cNvSpPr/>
            <p:nvPr/>
          </p:nvSpPr>
          <p:spPr>
            <a:xfrm>
              <a:off x="6971691" y="2737244"/>
              <a:ext cx="335802" cy="335841"/>
            </a:xfrm>
            <a:custGeom>
              <a:avLst/>
              <a:gdLst/>
              <a:ahLst/>
              <a:cxnLst/>
              <a:rect l="l" t="t" r="r" b="b"/>
              <a:pathLst>
                <a:path w="8633" h="8634" fill="none" extrusionOk="0">
                  <a:moveTo>
                    <a:pt x="7083" y="1551"/>
                  </a:moveTo>
                  <a:cubicBezTo>
                    <a:pt x="8633" y="3071"/>
                    <a:pt x="8633" y="5563"/>
                    <a:pt x="7083" y="7113"/>
                  </a:cubicBezTo>
                  <a:cubicBezTo>
                    <a:pt x="5563" y="8633"/>
                    <a:pt x="3070" y="8633"/>
                    <a:pt x="1520" y="7113"/>
                  </a:cubicBezTo>
                  <a:cubicBezTo>
                    <a:pt x="0" y="5563"/>
                    <a:pt x="0" y="3071"/>
                    <a:pt x="1520" y="1551"/>
                  </a:cubicBezTo>
                  <a:cubicBezTo>
                    <a:pt x="3070" y="1"/>
                    <a:pt x="5563" y="1"/>
                    <a:pt x="7083" y="155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87"/>
            <p:cNvSpPr/>
            <p:nvPr/>
          </p:nvSpPr>
          <p:spPr>
            <a:xfrm>
              <a:off x="7105303" y="2848374"/>
              <a:ext cx="99344" cy="114748"/>
            </a:xfrm>
            <a:custGeom>
              <a:avLst/>
              <a:gdLst/>
              <a:ahLst/>
              <a:cxnLst/>
              <a:rect l="l" t="t" r="r" b="b"/>
              <a:pathLst>
                <a:path w="2554" h="2950" fill="none" extrusionOk="0">
                  <a:moveTo>
                    <a:pt x="2371" y="1217"/>
                  </a:moveTo>
                  <a:lnTo>
                    <a:pt x="426" y="92"/>
                  </a:lnTo>
                  <a:cubicBezTo>
                    <a:pt x="243" y="1"/>
                    <a:pt x="0" y="123"/>
                    <a:pt x="0" y="366"/>
                  </a:cubicBezTo>
                  <a:lnTo>
                    <a:pt x="0" y="2585"/>
                  </a:lnTo>
                  <a:cubicBezTo>
                    <a:pt x="0" y="2797"/>
                    <a:pt x="243" y="2949"/>
                    <a:pt x="426" y="2828"/>
                  </a:cubicBezTo>
                  <a:lnTo>
                    <a:pt x="2371" y="1734"/>
                  </a:lnTo>
                  <a:cubicBezTo>
                    <a:pt x="2553" y="1612"/>
                    <a:pt x="2553" y="1338"/>
                    <a:pt x="2371" y="121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87"/>
            <p:cNvSpPr/>
            <p:nvPr/>
          </p:nvSpPr>
          <p:spPr>
            <a:xfrm>
              <a:off x="6626424" y="3198689"/>
              <a:ext cx="1148128" cy="27225"/>
            </a:xfrm>
            <a:custGeom>
              <a:avLst/>
              <a:gdLst/>
              <a:ahLst/>
              <a:cxnLst/>
              <a:rect l="l" t="t" r="r" b="b"/>
              <a:pathLst>
                <a:path w="26294" h="1" fill="none" extrusionOk="0">
                  <a:moveTo>
                    <a:pt x="1" y="0"/>
                  </a:moveTo>
                  <a:lnTo>
                    <a:pt x="2629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87"/>
            <p:cNvSpPr/>
            <p:nvPr/>
          </p:nvSpPr>
          <p:spPr>
            <a:xfrm>
              <a:off x="6626436" y="3198374"/>
              <a:ext cx="331096" cy="39"/>
            </a:xfrm>
            <a:custGeom>
              <a:avLst/>
              <a:gdLst/>
              <a:ahLst/>
              <a:cxnLst/>
              <a:rect l="l" t="t" r="r" b="b"/>
              <a:pathLst>
                <a:path w="8512" h="1" fill="none" extrusionOk="0">
                  <a:moveTo>
                    <a:pt x="1" y="0"/>
                  </a:moveTo>
                  <a:lnTo>
                    <a:pt x="851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87"/>
            <p:cNvSpPr/>
            <p:nvPr/>
          </p:nvSpPr>
          <p:spPr>
            <a:xfrm>
              <a:off x="6907860" y="3168812"/>
              <a:ext cx="57957" cy="59124"/>
            </a:xfrm>
            <a:custGeom>
              <a:avLst/>
              <a:gdLst/>
              <a:ahLst/>
              <a:cxnLst/>
              <a:rect l="l" t="t" r="r" b="b"/>
              <a:pathLst>
                <a:path w="1490" h="1520" extrusionOk="0">
                  <a:moveTo>
                    <a:pt x="760" y="0"/>
                  </a:moveTo>
                  <a:cubicBezTo>
                    <a:pt x="334" y="0"/>
                    <a:pt x="0" y="335"/>
                    <a:pt x="0" y="760"/>
                  </a:cubicBezTo>
                  <a:cubicBezTo>
                    <a:pt x="0" y="1186"/>
                    <a:pt x="334" y="1520"/>
                    <a:pt x="760" y="1520"/>
                  </a:cubicBezTo>
                  <a:cubicBezTo>
                    <a:pt x="1155" y="1520"/>
                    <a:pt x="1489" y="1186"/>
                    <a:pt x="1489" y="760"/>
                  </a:cubicBezTo>
                  <a:cubicBezTo>
                    <a:pt x="1489" y="335"/>
                    <a:pt x="1155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87"/>
            <p:cNvSpPr/>
            <p:nvPr/>
          </p:nvSpPr>
          <p:spPr>
            <a:xfrm>
              <a:off x="6484577" y="3179431"/>
              <a:ext cx="22483" cy="37886"/>
            </a:xfrm>
            <a:custGeom>
              <a:avLst/>
              <a:gdLst/>
              <a:ahLst/>
              <a:cxnLst/>
              <a:rect l="l" t="t" r="r" b="b"/>
              <a:pathLst>
                <a:path w="578" h="974" extrusionOk="0">
                  <a:moveTo>
                    <a:pt x="244" y="1"/>
                  </a:moveTo>
                  <a:lnTo>
                    <a:pt x="0" y="62"/>
                  </a:lnTo>
                  <a:lnTo>
                    <a:pt x="0" y="153"/>
                  </a:lnTo>
                  <a:lnTo>
                    <a:pt x="244" y="122"/>
                  </a:lnTo>
                  <a:lnTo>
                    <a:pt x="244" y="852"/>
                  </a:lnTo>
                  <a:lnTo>
                    <a:pt x="31" y="852"/>
                  </a:lnTo>
                  <a:lnTo>
                    <a:pt x="31" y="973"/>
                  </a:lnTo>
                  <a:lnTo>
                    <a:pt x="578" y="973"/>
                  </a:lnTo>
                  <a:lnTo>
                    <a:pt x="578" y="852"/>
                  </a:lnTo>
                  <a:lnTo>
                    <a:pt x="365" y="852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87"/>
            <p:cNvSpPr/>
            <p:nvPr/>
          </p:nvSpPr>
          <p:spPr>
            <a:xfrm>
              <a:off x="6517679" y="3190089"/>
              <a:ext cx="5951" cy="27228"/>
            </a:xfrm>
            <a:custGeom>
              <a:avLst/>
              <a:gdLst/>
              <a:ahLst/>
              <a:cxnLst/>
              <a:rect l="l" t="t" r="r" b="b"/>
              <a:pathLst>
                <a:path w="153" h="700" extrusionOk="0">
                  <a:moveTo>
                    <a:pt x="1" y="0"/>
                  </a:moveTo>
                  <a:lnTo>
                    <a:pt x="1" y="183"/>
                  </a:lnTo>
                  <a:lnTo>
                    <a:pt x="153" y="183"/>
                  </a:lnTo>
                  <a:lnTo>
                    <a:pt x="153" y="0"/>
                  </a:lnTo>
                  <a:close/>
                  <a:moveTo>
                    <a:pt x="1" y="517"/>
                  </a:moveTo>
                  <a:lnTo>
                    <a:pt x="1" y="699"/>
                  </a:lnTo>
                  <a:lnTo>
                    <a:pt x="153" y="699"/>
                  </a:lnTo>
                  <a:lnTo>
                    <a:pt x="153" y="517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87"/>
            <p:cNvSpPr/>
            <p:nvPr/>
          </p:nvSpPr>
          <p:spPr>
            <a:xfrm>
              <a:off x="6531876" y="3179431"/>
              <a:ext cx="27228" cy="37886"/>
            </a:xfrm>
            <a:custGeom>
              <a:avLst/>
              <a:gdLst/>
              <a:ahLst/>
              <a:cxnLst/>
              <a:rect l="l" t="t" r="r" b="b"/>
              <a:pathLst>
                <a:path w="700" h="974" extrusionOk="0">
                  <a:moveTo>
                    <a:pt x="456" y="122"/>
                  </a:moveTo>
                  <a:lnTo>
                    <a:pt x="456" y="639"/>
                  </a:lnTo>
                  <a:lnTo>
                    <a:pt x="122" y="639"/>
                  </a:lnTo>
                  <a:lnTo>
                    <a:pt x="456" y="122"/>
                  </a:lnTo>
                  <a:close/>
                  <a:moveTo>
                    <a:pt x="395" y="1"/>
                  </a:moveTo>
                  <a:lnTo>
                    <a:pt x="0" y="609"/>
                  </a:lnTo>
                  <a:lnTo>
                    <a:pt x="0" y="730"/>
                  </a:lnTo>
                  <a:lnTo>
                    <a:pt x="456" y="730"/>
                  </a:lnTo>
                  <a:lnTo>
                    <a:pt x="456" y="973"/>
                  </a:lnTo>
                  <a:lnTo>
                    <a:pt x="578" y="973"/>
                  </a:lnTo>
                  <a:lnTo>
                    <a:pt x="578" y="730"/>
                  </a:lnTo>
                  <a:lnTo>
                    <a:pt x="699" y="730"/>
                  </a:lnTo>
                  <a:lnTo>
                    <a:pt x="699" y="639"/>
                  </a:lnTo>
                  <a:lnTo>
                    <a:pt x="578" y="639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87"/>
            <p:cNvSpPr/>
            <p:nvPr/>
          </p:nvSpPr>
          <p:spPr>
            <a:xfrm>
              <a:off x="6566145" y="3178264"/>
              <a:ext cx="26061" cy="40220"/>
            </a:xfrm>
            <a:custGeom>
              <a:avLst/>
              <a:gdLst/>
              <a:ahLst/>
              <a:cxnLst/>
              <a:rect l="l" t="t" r="r" b="b"/>
              <a:pathLst>
                <a:path w="670" h="1034" extrusionOk="0">
                  <a:moveTo>
                    <a:pt x="335" y="122"/>
                  </a:moveTo>
                  <a:cubicBezTo>
                    <a:pt x="396" y="122"/>
                    <a:pt x="457" y="152"/>
                    <a:pt x="487" y="213"/>
                  </a:cubicBezTo>
                  <a:cubicBezTo>
                    <a:pt x="517" y="274"/>
                    <a:pt x="517" y="396"/>
                    <a:pt x="517" y="517"/>
                  </a:cubicBezTo>
                  <a:cubicBezTo>
                    <a:pt x="517" y="639"/>
                    <a:pt x="517" y="760"/>
                    <a:pt x="487" y="821"/>
                  </a:cubicBezTo>
                  <a:cubicBezTo>
                    <a:pt x="457" y="882"/>
                    <a:pt x="396" y="912"/>
                    <a:pt x="335" y="912"/>
                  </a:cubicBezTo>
                  <a:cubicBezTo>
                    <a:pt x="274" y="912"/>
                    <a:pt x="214" y="882"/>
                    <a:pt x="183" y="821"/>
                  </a:cubicBezTo>
                  <a:cubicBezTo>
                    <a:pt x="153" y="760"/>
                    <a:pt x="122" y="639"/>
                    <a:pt x="122" y="517"/>
                  </a:cubicBezTo>
                  <a:cubicBezTo>
                    <a:pt x="122" y="396"/>
                    <a:pt x="153" y="274"/>
                    <a:pt x="183" y="213"/>
                  </a:cubicBezTo>
                  <a:cubicBezTo>
                    <a:pt x="214" y="152"/>
                    <a:pt x="274" y="122"/>
                    <a:pt x="335" y="122"/>
                  </a:cubicBezTo>
                  <a:close/>
                  <a:moveTo>
                    <a:pt x="335" y="0"/>
                  </a:moveTo>
                  <a:cubicBezTo>
                    <a:pt x="214" y="0"/>
                    <a:pt x="122" y="61"/>
                    <a:pt x="92" y="152"/>
                  </a:cubicBezTo>
                  <a:cubicBezTo>
                    <a:pt x="31" y="213"/>
                    <a:pt x="1" y="365"/>
                    <a:pt x="1" y="517"/>
                  </a:cubicBezTo>
                  <a:cubicBezTo>
                    <a:pt x="1" y="669"/>
                    <a:pt x="31" y="791"/>
                    <a:pt x="92" y="882"/>
                  </a:cubicBezTo>
                  <a:cubicBezTo>
                    <a:pt x="122" y="973"/>
                    <a:pt x="214" y="1034"/>
                    <a:pt x="335" y="1034"/>
                  </a:cubicBezTo>
                  <a:cubicBezTo>
                    <a:pt x="426" y="1034"/>
                    <a:pt x="517" y="973"/>
                    <a:pt x="578" y="882"/>
                  </a:cubicBezTo>
                  <a:cubicBezTo>
                    <a:pt x="639" y="791"/>
                    <a:pt x="669" y="669"/>
                    <a:pt x="669" y="517"/>
                  </a:cubicBezTo>
                  <a:cubicBezTo>
                    <a:pt x="669" y="365"/>
                    <a:pt x="639" y="213"/>
                    <a:pt x="578" y="152"/>
                  </a:cubicBezTo>
                  <a:cubicBezTo>
                    <a:pt x="517" y="61"/>
                    <a:pt x="426" y="0"/>
                    <a:pt x="3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87"/>
            <p:cNvSpPr/>
            <p:nvPr/>
          </p:nvSpPr>
          <p:spPr>
            <a:xfrm>
              <a:off x="6485744" y="2594179"/>
              <a:ext cx="23689" cy="37886"/>
            </a:xfrm>
            <a:custGeom>
              <a:avLst/>
              <a:gdLst/>
              <a:ahLst/>
              <a:cxnLst/>
              <a:rect l="l" t="t" r="r" b="b"/>
              <a:pathLst>
                <a:path w="609" h="974" extrusionOk="0">
                  <a:moveTo>
                    <a:pt x="1" y="1"/>
                  </a:moveTo>
                  <a:lnTo>
                    <a:pt x="1" y="974"/>
                  </a:lnTo>
                  <a:lnTo>
                    <a:pt x="609" y="974"/>
                  </a:lnTo>
                  <a:lnTo>
                    <a:pt x="609" y="882"/>
                  </a:lnTo>
                  <a:lnTo>
                    <a:pt x="122" y="882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87"/>
            <p:cNvSpPr/>
            <p:nvPr/>
          </p:nvSpPr>
          <p:spPr>
            <a:xfrm>
              <a:off x="6511766" y="2603670"/>
              <a:ext cx="26061" cy="29562"/>
            </a:xfrm>
            <a:custGeom>
              <a:avLst/>
              <a:gdLst/>
              <a:ahLst/>
              <a:cxnLst/>
              <a:rect l="l" t="t" r="r" b="b"/>
              <a:pathLst>
                <a:path w="670" h="760" extrusionOk="0">
                  <a:moveTo>
                    <a:pt x="335" y="91"/>
                  </a:moveTo>
                  <a:cubicBezTo>
                    <a:pt x="396" y="91"/>
                    <a:pt x="456" y="122"/>
                    <a:pt x="487" y="182"/>
                  </a:cubicBezTo>
                  <a:cubicBezTo>
                    <a:pt x="517" y="213"/>
                    <a:pt x="548" y="304"/>
                    <a:pt x="548" y="365"/>
                  </a:cubicBezTo>
                  <a:cubicBezTo>
                    <a:pt x="548" y="456"/>
                    <a:pt x="517" y="517"/>
                    <a:pt x="487" y="578"/>
                  </a:cubicBezTo>
                  <a:cubicBezTo>
                    <a:pt x="456" y="638"/>
                    <a:pt x="396" y="669"/>
                    <a:pt x="335" y="669"/>
                  </a:cubicBezTo>
                  <a:cubicBezTo>
                    <a:pt x="274" y="669"/>
                    <a:pt x="213" y="638"/>
                    <a:pt x="183" y="578"/>
                  </a:cubicBezTo>
                  <a:cubicBezTo>
                    <a:pt x="153" y="547"/>
                    <a:pt x="122" y="456"/>
                    <a:pt x="122" y="365"/>
                  </a:cubicBezTo>
                  <a:cubicBezTo>
                    <a:pt x="122" y="30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lose/>
                  <a:moveTo>
                    <a:pt x="335" y="0"/>
                  </a:moveTo>
                  <a:cubicBezTo>
                    <a:pt x="213" y="0"/>
                    <a:pt x="153" y="31"/>
                    <a:pt x="92" y="91"/>
                  </a:cubicBezTo>
                  <a:cubicBezTo>
                    <a:pt x="31" y="152"/>
                    <a:pt x="1" y="243"/>
                    <a:pt x="1" y="365"/>
                  </a:cubicBezTo>
                  <a:cubicBezTo>
                    <a:pt x="1" y="486"/>
                    <a:pt x="31" y="578"/>
                    <a:pt x="92" y="669"/>
                  </a:cubicBezTo>
                  <a:cubicBezTo>
                    <a:pt x="153" y="730"/>
                    <a:pt x="213" y="760"/>
                    <a:pt x="335" y="760"/>
                  </a:cubicBezTo>
                  <a:cubicBezTo>
                    <a:pt x="426" y="760"/>
                    <a:pt x="517" y="730"/>
                    <a:pt x="578" y="669"/>
                  </a:cubicBezTo>
                  <a:cubicBezTo>
                    <a:pt x="639" y="578"/>
                    <a:pt x="669" y="486"/>
                    <a:pt x="669" y="365"/>
                  </a:cubicBezTo>
                  <a:cubicBezTo>
                    <a:pt x="669" y="243"/>
                    <a:pt x="639" y="152"/>
                    <a:pt x="578" y="91"/>
                  </a:cubicBezTo>
                  <a:cubicBezTo>
                    <a:pt x="517" y="31"/>
                    <a:pt x="426" y="0"/>
                    <a:pt x="335" y="0"/>
                  </a:cubicBez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87"/>
            <p:cNvSpPr/>
            <p:nvPr/>
          </p:nvSpPr>
          <p:spPr>
            <a:xfrm>
              <a:off x="6544868" y="2603670"/>
              <a:ext cx="16609" cy="28395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22" y="730"/>
                  </a:lnTo>
                  <a:lnTo>
                    <a:pt x="122" y="365"/>
                  </a:lnTo>
                  <a:cubicBezTo>
                    <a:pt x="122" y="27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ubicBezTo>
                    <a:pt x="365" y="91"/>
                    <a:pt x="365" y="91"/>
                    <a:pt x="396" y="122"/>
                  </a:cubicBezTo>
                  <a:lnTo>
                    <a:pt x="426" y="122"/>
                  </a:lnTo>
                  <a:lnTo>
                    <a:pt x="426" y="0"/>
                  </a:lnTo>
                  <a:lnTo>
                    <a:pt x="365" y="0"/>
                  </a:lnTo>
                  <a:cubicBezTo>
                    <a:pt x="305" y="0"/>
                    <a:pt x="274" y="0"/>
                    <a:pt x="213" y="31"/>
                  </a:cubicBezTo>
                  <a:cubicBezTo>
                    <a:pt x="183" y="61"/>
                    <a:pt x="153" y="91"/>
                    <a:pt x="122" y="122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87"/>
            <p:cNvSpPr/>
            <p:nvPr/>
          </p:nvSpPr>
          <p:spPr>
            <a:xfrm>
              <a:off x="7183332" y="3432459"/>
              <a:ext cx="685763" cy="668026"/>
            </a:xfrm>
            <a:custGeom>
              <a:avLst/>
              <a:gdLst/>
              <a:ahLst/>
              <a:cxnLst/>
              <a:rect l="l" t="t" r="r" b="b"/>
              <a:pathLst>
                <a:path w="17630" h="17174" fill="none" extrusionOk="0">
                  <a:moveTo>
                    <a:pt x="15745" y="17174"/>
                  </a:moveTo>
                  <a:lnTo>
                    <a:pt x="1885" y="17174"/>
                  </a:lnTo>
                  <a:cubicBezTo>
                    <a:pt x="851" y="17174"/>
                    <a:pt x="0" y="16323"/>
                    <a:pt x="0" y="15259"/>
                  </a:cubicBezTo>
                  <a:lnTo>
                    <a:pt x="0" y="1915"/>
                  </a:lnTo>
                  <a:cubicBezTo>
                    <a:pt x="0" y="851"/>
                    <a:pt x="851" y="0"/>
                    <a:pt x="1885" y="0"/>
                  </a:cubicBezTo>
                  <a:lnTo>
                    <a:pt x="15745" y="0"/>
                  </a:lnTo>
                  <a:cubicBezTo>
                    <a:pt x="16779" y="0"/>
                    <a:pt x="17630" y="851"/>
                    <a:pt x="17630" y="1915"/>
                  </a:cubicBezTo>
                  <a:lnTo>
                    <a:pt x="17630" y="15259"/>
                  </a:lnTo>
                  <a:cubicBezTo>
                    <a:pt x="17630" y="16323"/>
                    <a:pt x="16779" y="17174"/>
                    <a:pt x="1574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87"/>
            <p:cNvSpPr/>
            <p:nvPr/>
          </p:nvSpPr>
          <p:spPr>
            <a:xfrm>
              <a:off x="6416001" y="3424174"/>
              <a:ext cx="685763" cy="668065"/>
            </a:xfrm>
            <a:custGeom>
              <a:avLst/>
              <a:gdLst/>
              <a:ahLst/>
              <a:cxnLst/>
              <a:rect l="l" t="t" r="r" b="b"/>
              <a:pathLst>
                <a:path w="17630" h="17175" fill="none" extrusionOk="0">
                  <a:moveTo>
                    <a:pt x="15715" y="17174"/>
                  </a:moveTo>
                  <a:lnTo>
                    <a:pt x="1885" y="17174"/>
                  </a:lnTo>
                  <a:cubicBezTo>
                    <a:pt x="852" y="17174"/>
                    <a:pt x="0" y="16323"/>
                    <a:pt x="0" y="15290"/>
                  </a:cubicBezTo>
                  <a:lnTo>
                    <a:pt x="0" y="1916"/>
                  </a:lnTo>
                  <a:cubicBezTo>
                    <a:pt x="0" y="852"/>
                    <a:pt x="852" y="1"/>
                    <a:pt x="1885" y="1"/>
                  </a:cubicBezTo>
                  <a:lnTo>
                    <a:pt x="15715" y="1"/>
                  </a:lnTo>
                  <a:cubicBezTo>
                    <a:pt x="16779" y="1"/>
                    <a:pt x="17630" y="852"/>
                    <a:pt x="17630" y="1916"/>
                  </a:cubicBezTo>
                  <a:lnTo>
                    <a:pt x="17630" y="15290"/>
                  </a:lnTo>
                  <a:cubicBezTo>
                    <a:pt x="17630" y="16323"/>
                    <a:pt x="16779" y="17174"/>
                    <a:pt x="1571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87"/>
            <p:cNvSpPr/>
            <p:nvPr/>
          </p:nvSpPr>
          <p:spPr>
            <a:xfrm>
              <a:off x="6638261" y="3638188"/>
              <a:ext cx="240075" cy="240036"/>
            </a:xfrm>
            <a:custGeom>
              <a:avLst/>
              <a:gdLst/>
              <a:ahLst/>
              <a:cxnLst/>
              <a:rect l="l" t="t" r="r" b="b"/>
              <a:pathLst>
                <a:path w="6172" h="6171" fill="none" extrusionOk="0">
                  <a:moveTo>
                    <a:pt x="5077" y="1125"/>
                  </a:moveTo>
                  <a:cubicBezTo>
                    <a:pt x="6171" y="2219"/>
                    <a:pt x="6171" y="3982"/>
                    <a:pt x="5077" y="5076"/>
                  </a:cubicBezTo>
                  <a:cubicBezTo>
                    <a:pt x="3983" y="6171"/>
                    <a:pt x="2189" y="6171"/>
                    <a:pt x="1095" y="5076"/>
                  </a:cubicBezTo>
                  <a:cubicBezTo>
                    <a:pt x="1" y="3982"/>
                    <a:pt x="1" y="2219"/>
                    <a:pt x="1095" y="1125"/>
                  </a:cubicBezTo>
                  <a:cubicBezTo>
                    <a:pt x="2189" y="0"/>
                    <a:pt x="3983" y="0"/>
                    <a:pt x="5077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87"/>
            <p:cNvSpPr/>
            <p:nvPr/>
          </p:nvSpPr>
          <p:spPr>
            <a:xfrm>
              <a:off x="6734027" y="3717383"/>
              <a:ext cx="70988" cy="82813"/>
            </a:xfrm>
            <a:custGeom>
              <a:avLst/>
              <a:gdLst/>
              <a:ahLst/>
              <a:cxnLst/>
              <a:rect l="l" t="t" r="r" b="b"/>
              <a:pathLst>
                <a:path w="1825" h="2129" fill="none" extrusionOk="0">
                  <a:moveTo>
                    <a:pt x="1703" y="882"/>
                  </a:moveTo>
                  <a:lnTo>
                    <a:pt x="30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05" y="2037"/>
                  </a:cubicBezTo>
                  <a:lnTo>
                    <a:pt x="1703" y="1247"/>
                  </a:lnTo>
                  <a:cubicBezTo>
                    <a:pt x="1825" y="1156"/>
                    <a:pt x="182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87"/>
            <p:cNvSpPr/>
            <p:nvPr/>
          </p:nvSpPr>
          <p:spPr>
            <a:xfrm>
              <a:off x="7406798" y="3638188"/>
              <a:ext cx="238870" cy="240036"/>
            </a:xfrm>
            <a:custGeom>
              <a:avLst/>
              <a:gdLst/>
              <a:ahLst/>
              <a:cxnLst/>
              <a:rect l="l" t="t" r="r" b="b"/>
              <a:pathLst>
                <a:path w="6141" h="6171" fill="none" extrusionOk="0">
                  <a:moveTo>
                    <a:pt x="5046" y="1125"/>
                  </a:moveTo>
                  <a:cubicBezTo>
                    <a:pt x="6140" y="2219"/>
                    <a:pt x="6140" y="3982"/>
                    <a:pt x="5046" y="5076"/>
                  </a:cubicBezTo>
                  <a:cubicBezTo>
                    <a:pt x="3952" y="6171"/>
                    <a:pt x="2189" y="6171"/>
                    <a:pt x="1094" y="5076"/>
                  </a:cubicBezTo>
                  <a:cubicBezTo>
                    <a:pt x="0" y="3982"/>
                    <a:pt x="0" y="2219"/>
                    <a:pt x="1094" y="1125"/>
                  </a:cubicBezTo>
                  <a:cubicBezTo>
                    <a:pt x="2189" y="0"/>
                    <a:pt x="3952" y="0"/>
                    <a:pt x="5046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87"/>
            <p:cNvSpPr/>
            <p:nvPr/>
          </p:nvSpPr>
          <p:spPr>
            <a:xfrm>
              <a:off x="7501358" y="3717383"/>
              <a:ext cx="72155" cy="82813"/>
            </a:xfrm>
            <a:custGeom>
              <a:avLst/>
              <a:gdLst/>
              <a:ahLst/>
              <a:cxnLst/>
              <a:rect l="l" t="t" r="r" b="b"/>
              <a:pathLst>
                <a:path w="1855" h="2129" fill="none" extrusionOk="0">
                  <a:moveTo>
                    <a:pt x="1703" y="882"/>
                  </a:moveTo>
                  <a:lnTo>
                    <a:pt x="33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35" y="2037"/>
                  </a:cubicBezTo>
                  <a:lnTo>
                    <a:pt x="1703" y="1247"/>
                  </a:lnTo>
                  <a:cubicBezTo>
                    <a:pt x="1855" y="1156"/>
                    <a:pt x="185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87"/>
            <p:cNvSpPr/>
            <p:nvPr/>
          </p:nvSpPr>
          <p:spPr>
            <a:xfrm>
              <a:off x="5046887" y="1121053"/>
              <a:ext cx="1632800" cy="3420452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87"/>
            <p:cNvSpPr/>
            <p:nvPr/>
          </p:nvSpPr>
          <p:spPr>
            <a:xfrm>
              <a:off x="5136740" y="2516151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82"/>
                    <a:pt x="0" y="1916"/>
                  </a:cubicBezTo>
                  <a:lnTo>
                    <a:pt x="0" y="5320"/>
                  </a:lnTo>
                  <a:cubicBezTo>
                    <a:pt x="0" y="6354"/>
                    <a:pt x="851" y="7205"/>
                    <a:pt x="1885" y="7205"/>
                  </a:cubicBezTo>
                  <a:lnTo>
                    <a:pt x="35442" y="7205"/>
                  </a:lnTo>
                  <a:cubicBezTo>
                    <a:pt x="36506" y="7205"/>
                    <a:pt x="37357" y="6354"/>
                    <a:pt x="37357" y="5320"/>
                  </a:cubicBezTo>
                  <a:lnTo>
                    <a:pt x="37357" y="1916"/>
                  </a:lnTo>
                  <a:cubicBezTo>
                    <a:pt x="37357" y="88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87"/>
            <p:cNvSpPr/>
            <p:nvPr/>
          </p:nvSpPr>
          <p:spPr>
            <a:xfrm>
              <a:off x="5240791" y="2656843"/>
              <a:ext cx="756712" cy="39"/>
            </a:xfrm>
            <a:custGeom>
              <a:avLst/>
              <a:gdLst/>
              <a:ahLst/>
              <a:cxnLst/>
              <a:rect l="l" t="t" r="r" b="b"/>
              <a:pathLst>
                <a:path w="19454" h="1" fill="none" extrusionOk="0">
                  <a:moveTo>
                    <a:pt x="0" y="1"/>
                  </a:moveTo>
                  <a:lnTo>
                    <a:pt x="1945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87"/>
            <p:cNvSpPr/>
            <p:nvPr/>
          </p:nvSpPr>
          <p:spPr>
            <a:xfrm>
              <a:off x="5136740" y="2915784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52"/>
                    <a:pt x="0" y="1915"/>
                  </a:cubicBezTo>
                  <a:lnTo>
                    <a:pt x="0" y="5289"/>
                  </a:lnTo>
                  <a:cubicBezTo>
                    <a:pt x="0" y="6353"/>
                    <a:pt x="851" y="7204"/>
                    <a:pt x="1885" y="7204"/>
                  </a:cubicBezTo>
                  <a:lnTo>
                    <a:pt x="35442" y="7204"/>
                  </a:lnTo>
                  <a:cubicBezTo>
                    <a:pt x="36506" y="7204"/>
                    <a:pt x="37357" y="6353"/>
                    <a:pt x="37357" y="5289"/>
                  </a:cubicBezTo>
                  <a:lnTo>
                    <a:pt x="37357" y="1915"/>
                  </a:lnTo>
                  <a:cubicBezTo>
                    <a:pt x="37357" y="85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87"/>
            <p:cNvSpPr/>
            <p:nvPr/>
          </p:nvSpPr>
          <p:spPr>
            <a:xfrm>
              <a:off x="5240791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87"/>
            <p:cNvSpPr/>
            <p:nvPr/>
          </p:nvSpPr>
          <p:spPr>
            <a:xfrm>
              <a:off x="5750348" y="1643602"/>
              <a:ext cx="225878" cy="234163"/>
            </a:xfrm>
            <a:custGeom>
              <a:avLst/>
              <a:gdLst/>
              <a:ahLst/>
              <a:cxnLst/>
              <a:rect l="l" t="t" r="r" b="b"/>
              <a:pathLst>
                <a:path w="5807" h="6020" fill="none" extrusionOk="0">
                  <a:moveTo>
                    <a:pt x="5806" y="6019"/>
                  </a:moveTo>
                  <a:cubicBezTo>
                    <a:pt x="5806" y="4712"/>
                    <a:pt x="4925" y="3314"/>
                    <a:pt x="3739" y="2858"/>
                  </a:cubicBezTo>
                  <a:cubicBezTo>
                    <a:pt x="4165" y="2585"/>
                    <a:pt x="4438" y="2098"/>
                    <a:pt x="4438" y="1551"/>
                  </a:cubicBezTo>
                  <a:cubicBezTo>
                    <a:pt x="4438" y="700"/>
                    <a:pt x="3739" y="1"/>
                    <a:pt x="2888" y="1"/>
                  </a:cubicBezTo>
                  <a:cubicBezTo>
                    <a:pt x="2037" y="1"/>
                    <a:pt x="1338" y="700"/>
                    <a:pt x="1338" y="1551"/>
                  </a:cubicBezTo>
                  <a:cubicBezTo>
                    <a:pt x="1338" y="2098"/>
                    <a:pt x="1642" y="2585"/>
                    <a:pt x="2068" y="2858"/>
                  </a:cubicBezTo>
                  <a:cubicBezTo>
                    <a:pt x="852" y="3314"/>
                    <a:pt x="1" y="4712"/>
                    <a:pt x="1" y="601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87"/>
            <p:cNvSpPr/>
            <p:nvPr/>
          </p:nvSpPr>
          <p:spPr>
            <a:xfrm>
              <a:off x="5511517" y="2008966"/>
              <a:ext cx="703539" cy="39"/>
            </a:xfrm>
            <a:custGeom>
              <a:avLst/>
              <a:gdLst/>
              <a:ahLst/>
              <a:cxnLst/>
              <a:rect l="l" t="t" r="r" b="b"/>
              <a:pathLst>
                <a:path w="18087" h="1" fill="none" extrusionOk="0">
                  <a:moveTo>
                    <a:pt x="1" y="0"/>
                  </a:moveTo>
                  <a:lnTo>
                    <a:pt x="1808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87"/>
            <p:cNvSpPr/>
            <p:nvPr/>
          </p:nvSpPr>
          <p:spPr>
            <a:xfrm>
              <a:off x="5645130" y="2082249"/>
              <a:ext cx="436313" cy="39"/>
            </a:xfrm>
            <a:custGeom>
              <a:avLst/>
              <a:gdLst/>
              <a:ahLst/>
              <a:cxnLst/>
              <a:rect l="l" t="t" r="r" b="b"/>
              <a:pathLst>
                <a:path w="11217" h="1" fill="none" extrusionOk="0">
                  <a:moveTo>
                    <a:pt x="0" y="1"/>
                  </a:moveTo>
                  <a:lnTo>
                    <a:pt x="1121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87"/>
            <p:cNvSpPr/>
            <p:nvPr/>
          </p:nvSpPr>
          <p:spPr>
            <a:xfrm>
              <a:off x="5467796" y="3504575"/>
              <a:ext cx="790981" cy="274344"/>
            </a:xfrm>
            <a:custGeom>
              <a:avLst/>
              <a:gdLst/>
              <a:ahLst/>
              <a:cxnLst/>
              <a:rect l="l" t="t" r="r" b="b"/>
              <a:pathLst>
                <a:path w="20335" h="7053" extrusionOk="0">
                  <a:moveTo>
                    <a:pt x="3526" y="7052"/>
                  </a:moveTo>
                  <a:cubicBezTo>
                    <a:pt x="1581" y="7052"/>
                    <a:pt x="0" y="5472"/>
                    <a:pt x="0" y="3526"/>
                  </a:cubicBezTo>
                  <a:cubicBezTo>
                    <a:pt x="0" y="1581"/>
                    <a:pt x="1581" y="1"/>
                    <a:pt x="3526" y="1"/>
                  </a:cubicBezTo>
                  <a:lnTo>
                    <a:pt x="16809" y="1"/>
                  </a:lnTo>
                  <a:cubicBezTo>
                    <a:pt x="18754" y="1"/>
                    <a:pt x="20335" y="1581"/>
                    <a:pt x="20335" y="3526"/>
                  </a:cubicBezTo>
                  <a:cubicBezTo>
                    <a:pt x="20335" y="5472"/>
                    <a:pt x="18754" y="7052"/>
                    <a:pt x="16809" y="7052"/>
                  </a:cubicBezTo>
                  <a:lnTo>
                    <a:pt x="3526" y="7052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87"/>
            <p:cNvSpPr/>
            <p:nvPr/>
          </p:nvSpPr>
          <p:spPr>
            <a:xfrm>
              <a:off x="5659328" y="4422051"/>
              <a:ext cx="406751" cy="39"/>
            </a:xfrm>
            <a:custGeom>
              <a:avLst/>
              <a:gdLst/>
              <a:ahLst/>
              <a:cxnLst/>
              <a:rect l="l" t="t" r="r" b="b"/>
              <a:pathLst>
                <a:path w="10457" h="1" fill="none" extrusionOk="0">
                  <a:moveTo>
                    <a:pt x="0" y="1"/>
                  </a:moveTo>
                  <a:lnTo>
                    <a:pt x="10456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87"/>
            <p:cNvSpPr/>
            <p:nvPr/>
          </p:nvSpPr>
          <p:spPr>
            <a:xfrm>
              <a:off x="7727197" y="1409517"/>
              <a:ext cx="877294" cy="1054667"/>
            </a:xfrm>
            <a:custGeom>
              <a:avLst/>
              <a:gdLst/>
              <a:ahLst/>
              <a:cxnLst/>
              <a:rect l="l" t="t" r="r" b="b"/>
              <a:pathLst>
                <a:path w="22554" h="27114" extrusionOk="0">
                  <a:moveTo>
                    <a:pt x="17751" y="27113"/>
                  </a:moveTo>
                  <a:lnTo>
                    <a:pt x="4833" y="27113"/>
                  </a:lnTo>
                  <a:cubicBezTo>
                    <a:pt x="2158" y="27113"/>
                    <a:pt x="0" y="24955"/>
                    <a:pt x="0" y="22281"/>
                  </a:cubicBezTo>
                  <a:lnTo>
                    <a:pt x="0" y="4833"/>
                  </a:lnTo>
                  <a:cubicBezTo>
                    <a:pt x="0" y="2159"/>
                    <a:pt x="2158" y="1"/>
                    <a:pt x="4833" y="1"/>
                  </a:cubicBezTo>
                  <a:lnTo>
                    <a:pt x="17751" y="1"/>
                  </a:lnTo>
                  <a:cubicBezTo>
                    <a:pt x="20396" y="1"/>
                    <a:pt x="22554" y="2159"/>
                    <a:pt x="22554" y="4833"/>
                  </a:cubicBezTo>
                  <a:lnTo>
                    <a:pt x="22554" y="22281"/>
                  </a:lnTo>
                  <a:cubicBezTo>
                    <a:pt x="22554" y="24955"/>
                    <a:pt x="20396" y="27113"/>
                    <a:pt x="17751" y="27113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87"/>
            <p:cNvSpPr/>
            <p:nvPr/>
          </p:nvSpPr>
          <p:spPr>
            <a:xfrm>
              <a:off x="7802852" y="1590429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64"/>
                    <a:pt x="3709" y="0"/>
                    <a:pt x="2372" y="0"/>
                  </a:cubicBezTo>
                  <a:cubicBezTo>
                    <a:pt x="1065" y="0"/>
                    <a:pt x="1" y="106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70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87"/>
            <p:cNvSpPr/>
            <p:nvPr/>
          </p:nvSpPr>
          <p:spPr>
            <a:xfrm>
              <a:off x="8054675" y="1683822"/>
              <a:ext cx="465875" cy="39"/>
            </a:xfrm>
            <a:custGeom>
              <a:avLst/>
              <a:gdLst/>
              <a:ahLst/>
              <a:cxnLst/>
              <a:rect l="l" t="t" r="r" b="b"/>
              <a:pathLst>
                <a:path w="11977" h="1" fill="none" extrusionOk="0">
                  <a:moveTo>
                    <a:pt x="1" y="0"/>
                  </a:moveTo>
                  <a:lnTo>
                    <a:pt x="11977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87"/>
            <p:cNvSpPr/>
            <p:nvPr/>
          </p:nvSpPr>
          <p:spPr>
            <a:xfrm>
              <a:off x="8053508" y="1683822"/>
              <a:ext cx="245949" cy="39"/>
            </a:xfrm>
            <a:custGeom>
              <a:avLst/>
              <a:gdLst/>
              <a:ahLst/>
              <a:cxnLst/>
              <a:rect l="l" t="t" r="r" b="b"/>
              <a:pathLst>
                <a:path w="6323" h="1" fill="none" extrusionOk="0">
                  <a:moveTo>
                    <a:pt x="1" y="0"/>
                  </a:moveTo>
                  <a:lnTo>
                    <a:pt x="632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87"/>
            <p:cNvSpPr/>
            <p:nvPr/>
          </p:nvSpPr>
          <p:spPr>
            <a:xfrm>
              <a:off x="7800480" y="1844624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94"/>
                    <a:pt x="3679" y="0"/>
                    <a:pt x="2372" y="0"/>
                  </a:cubicBezTo>
                  <a:cubicBezTo>
                    <a:pt x="1065" y="0"/>
                    <a:pt x="1" y="109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67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87"/>
            <p:cNvSpPr/>
            <p:nvPr/>
          </p:nvSpPr>
          <p:spPr>
            <a:xfrm>
              <a:off x="8052341" y="1938017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87"/>
            <p:cNvSpPr/>
            <p:nvPr/>
          </p:nvSpPr>
          <p:spPr>
            <a:xfrm>
              <a:off x="8052341" y="1938017"/>
              <a:ext cx="347627" cy="39"/>
            </a:xfrm>
            <a:custGeom>
              <a:avLst/>
              <a:gdLst/>
              <a:ahLst/>
              <a:cxnLst/>
              <a:rect l="l" t="t" r="r" b="b"/>
              <a:pathLst>
                <a:path w="8937" h="1" fill="none" extrusionOk="0">
                  <a:moveTo>
                    <a:pt x="0" y="0"/>
                  </a:moveTo>
                  <a:lnTo>
                    <a:pt x="8936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87"/>
            <p:cNvSpPr/>
            <p:nvPr/>
          </p:nvSpPr>
          <p:spPr>
            <a:xfrm>
              <a:off x="7800480" y="2099987"/>
              <a:ext cx="185658" cy="184491"/>
            </a:xfrm>
            <a:custGeom>
              <a:avLst/>
              <a:gdLst/>
              <a:ahLst/>
              <a:cxnLst/>
              <a:rect l="l" t="t" r="r" b="b"/>
              <a:pathLst>
                <a:path w="4773" h="4743" fill="none" extrusionOk="0">
                  <a:moveTo>
                    <a:pt x="4773" y="2371"/>
                  </a:moveTo>
                  <a:cubicBezTo>
                    <a:pt x="4773" y="1064"/>
                    <a:pt x="3679" y="1"/>
                    <a:pt x="2372" y="1"/>
                  </a:cubicBezTo>
                  <a:cubicBezTo>
                    <a:pt x="1065" y="1"/>
                    <a:pt x="1" y="1064"/>
                    <a:pt x="1" y="2371"/>
                  </a:cubicBezTo>
                  <a:cubicBezTo>
                    <a:pt x="1" y="3678"/>
                    <a:pt x="1065" y="4742"/>
                    <a:pt x="2372" y="4742"/>
                  </a:cubicBezTo>
                  <a:cubicBezTo>
                    <a:pt x="3679" y="4742"/>
                    <a:pt x="4773" y="3678"/>
                    <a:pt x="4773" y="23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87"/>
            <p:cNvSpPr/>
            <p:nvPr/>
          </p:nvSpPr>
          <p:spPr>
            <a:xfrm>
              <a:off x="8052341" y="2192213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87"/>
            <p:cNvSpPr/>
            <p:nvPr/>
          </p:nvSpPr>
          <p:spPr>
            <a:xfrm>
              <a:off x="8052341" y="2192213"/>
              <a:ext cx="186825" cy="39"/>
            </a:xfrm>
            <a:custGeom>
              <a:avLst/>
              <a:gdLst/>
              <a:ahLst/>
              <a:cxnLst/>
              <a:rect l="l" t="t" r="r" b="b"/>
              <a:pathLst>
                <a:path w="4803" h="1" fill="none" extrusionOk="0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87"/>
            <p:cNvSpPr/>
            <p:nvPr/>
          </p:nvSpPr>
          <p:spPr>
            <a:xfrm>
              <a:off x="5509145" y="970870"/>
              <a:ext cx="312191" cy="312191"/>
            </a:xfrm>
            <a:custGeom>
              <a:avLst/>
              <a:gdLst/>
              <a:ahLst/>
              <a:cxnLst/>
              <a:rect l="l" t="t" r="r" b="b"/>
              <a:pathLst>
                <a:path w="8026" h="8026" extrusionOk="0">
                  <a:moveTo>
                    <a:pt x="4013" y="8025"/>
                  </a:moveTo>
                  <a:cubicBezTo>
                    <a:pt x="1794" y="8025"/>
                    <a:pt x="1" y="6232"/>
                    <a:pt x="1" y="4013"/>
                  </a:cubicBezTo>
                  <a:cubicBezTo>
                    <a:pt x="1" y="1794"/>
                    <a:pt x="1794" y="1"/>
                    <a:pt x="4013" y="1"/>
                  </a:cubicBezTo>
                  <a:cubicBezTo>
                    <a:pt x="6232" y="1"/>
                    <a:pt x="8025" y="1794"/>
                    <a:pt x="8025" y="4013"/>
                  </a:cubicBezTo>
                  <a:cubicBezTo>
                    <a:pt x="8025" y="6232"/>
                    <a:pt x="6232" y="8025"/>
                    <a:pt x="4013" y="80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87"/>
            <p:cNvSpPr/>
            <p:nvPr/>
          </p:nvSpPr>
          <p:spPr>
            <a:xfrm>
              <a:off x="5588379" y="1074921"/>
              <a:ext cx="153723" cy="105257"/>
            </a:xfrm>
            <a:custGeom>
              <a:avLst/>
              <a:gdLst/>
              <a:ahLst/>
              <a:cxnLst/>
              <a:rect l="l" t="t" r="r" b="b"/>
              <a:pathLst>
                <a:path w="3952" h="2706" fill="none" extrusionOk="0">
                  <a:moveTo>
                    <a:pt x="1" y="852"/>
                  </a:moveTo>
                  <a:lnTo>
                    <a:pt x="1581" y="2706"/>
                  </a:lnTo>
                  <a:lnTo>
                    <a:pt x="3952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87"/>
            <p:cNvSpPr/>
            <p:nvPr/>
          </p:nvSpPr>
          <p:spPr>
            <a:xfrm>
              <a:off x="7724824" y="605545"/>
              <a:ext cx="637297" cy="637297"/>
            </a:xfrm>
            <a:custGeom>
              <a:avLst/>
              <a:gdLst/>
              <a:ahLst/>
              <a:cxnLst/>
              <a:rect l="l" t="t" r="r" b="b"/>
              <a:pathLst>
                <a:path w="16384" h="16384" extrusionOk="0">
                  <a:moveTo>
                    <a:pt x="5198" y="16384"/>
                  </a:moveTo>
                  <a:cubicBezTo>
                    <a:pt x="2341" y="16384"/>
                    <a:pt x="1" y="14043"/>
                    <a:pt x="1" y="11186"/>
                  </a:cubicBezTo>
                  <a:lnTo>
                    <a:pt x="1" y="5198"/>
                  </a:lnTo>
                  <a:cubicBezTo>
                    <a:pt x="1" y="2341"/>
                    <a:pt x="2341" y="1"/>
                    <a:pt x="5198" y="1"/>
                  </a:cubicBezTo>
                  <a:lnTo>
                    <a:pt x="11186" y="1"/>
                  </a:lnTo>
                  <a:cubicBezTo>
                    <a:pt x="14043" y="1"/>
                    <a:pt x="16384" y="2341"/>
                    <a:pt x="16384" y="5198"/>
                  </a:cubicBezTo>
                  <a:lnTo>
                    <a:pt x="16384" y="11186"/>
                  </a:lnTo>
                  <a:cubicBezTo>
                    <a:pt x="16384" y="14043"/>
                    <a:pt x="14043" y="16384"/>
                    <a:pt x="11186" y="163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87"/>
            <p:cNvSpPr/>
            <p:nvPr/>
          </p:nvSpPr>
          <p:spPr>
            <a:xfrm>
              <a:off x="7867889" y="748610"/>
              <a:ext cx="351167" cy="351167"/>
            </a:xfrm>
            <a:custGeom>
              <a:avLst/>
              <a:gdLst/>
              <a:ahLst/>
              <a:cxnLst/>
              <a:rect l="l" t="t" r="r" b="b"/>
              <a:pathLst>
                <a:path w="9028" h="9028" fill="none" extrusionOk="0">
                  <a:moveTo>
                    <a:pt x="9028" y="4499"/>
                  </a:moveTo>
                  <a:cubicBezTo>
                    <a:pt x="9028" y="6991"/>
                    <a:pt x="6991" y="9028"/>
                    <a:pt x="4529" y="9028"/>
                  </a:cubicBezTo>
                  <a:cubicBezTo>
                    <a:pt x="2037" y="9028"/>
                    <a:pt x="0" y="6991"/>
                    <a:pt x="0" y="4499"/>
                  </a:cubicBezTo>
                  <a:cubicBezTo>
                    <a:pt x="0" y="2007"/>
                    <a:pt x="2037" y="0"/>
                    <a:pt x="4529" y="0"/>
                  </a:cubicBezTo>
                  <a:cubicBezTo>
                    <a:pt x="6991" y="0"/>
                    <a:pt x="9028" y="2007"/>
                    <a:pt x="9028" y="44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87"/>
            <p:cNvSpPr/>
            <p:nvPr/>
          </p:nvSpPr>
          <p:spPr>
            <a:xfrm>
              <a:off x="7960115" y="825471"/>
              <a:ext cx="166754" cy="171460"/>
            </a:xfrm>
            <a:custGeom>
              <a:avLst/>
              <a:gdLst/>
              <a:ahLst/>
              <a:cxnLst/>
              <a:rect l="l" t="t" r="r" b="b"/>
              <a:pathLst>
                <a:path w="4287" h="4408" fill="none" extrusionOk="0">
                  <a:moveTo>
                    <a:pt x="4286" y="4408"/>
                  </a:moveTo>
                  <a:cubicBezTo>
                    <a:pt x="4286" y="3435"/>
                    <a:pt x="3648" y="2432"/>
                    <a:pt x="2766" y="2097"/>
                  </a:cubicBezTo>
                  <a:cubicBezTo>
                    <a:pt x="3070" y="1885"/>
                    <a:pt x="3283" y="1550"/>
                    <a:pt x="3283" y="1125"/>
                  </a:cubicBezTo>
                  <a:cubicBezTo>
                    <a:pt x="3283" y="487"/>
                    <a:pt x="2766" y="0"/>
                    <a:pt x="2158" y="0"/>
                  </a:cubicBezTo>
                  <a:cubicBezTo>
                    <a:pt x="1520" y="0"/>
                    <a:pt x="1003" y="487"/>
                    <a:pt x="1003" y="1125"/>
                  </a:cubicBezTo>
                  <a:cubicBezTo>
                    <a:pt x="1003" y="1550"/>
                    <a:pt x="1216" y="1885"/>
                    <a:pt x="1520" y="2097"/>
                  </a:cubicBezTo>
                  <a:cubicBezTo>
                    <a:pt x="639" y="2432"/>
                    <a:pt x="0" y="3435"/>
                    <a:pt x="0" y="440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87"/>
            <p:cNvSpPr/>
            <p:nvPr/>
          </p:nvSpPr>
          <p:spPr>
            <a:xfrm>
              <a:off x="4835245" y="1471014"/>
              <a:ext cx="507262" cy="431568"/>
            </a:xfrm>
            <a:custGeom>
              <a:avLst/>
              <a:gdLst/>
              <a:ahLst/>
              <a:cxnLst/>
              <a:rect l="l" t="t" r="r" b="b"/>
              <a:pathLst>
                <a:path w="13041" h="11095" extrusionOk="0">
                  <a:moveTo>
                    <a:pt x="2949" y="8754"/>
                  </a:moveTo>
                  <a:lnTo>
                    <a:pt x="6201" y="8724"/>
                  </a:lnTo>
                  <a:cubicBezTo>
                    <a:pt x="6687" y="10730"/>
                    <a:pt x="8268" y="11064"/>
                    <a:pt x="9180" y="11095"/>
                  </a:cubicBezTo>
                  <a:cubicBezTo>
                    <a:pt x="9362" y="11095"/>
                    <a:pt x="9454" y="10882"/>
                    <a:pt x="9302" y="10760"/>
                  </a:cubicBezTo>
                  <a:cubicBezTo>
                    <a:pt x="8298" y="10000"/>
                    <a:pt x="8663" y="8693"/>
                    <a:pt x="8663" y="8693"/>
                  </a:cubicBezTo>
                  <a:lnTo>
                    <a:pt x="10153" y="8663"/>
                  </a:lnTo>
                  <a:cubicBezTo>
                    <a:pt x="11733" y="8663"/>
                    <a:pt x="13040" y="7356"/>
                    <a:pt x="13010" y="5775"/>
                  </a:cubicBezTo>
                  <a:lnTo>
                    <a:pt x="12979" y="2888"/>
                  </a:lnTo>
                  <a:cubicBezTo>
                    <a:pt x="12979" y="1307"/>
                    <a:pt x="11642" y="0"/>
                    <a:pt x="10061" y="31"/>
                  </a:cubicBezTo>
                  <a:lnTo>
                    <a:pt x="2858" y="91"/>
                  </a:lnTo>
                  <a:cubicBezTo>
                    <a:pt x="1277" y="122"/>
                    <a:pt x="0" y="1429"/>
                    <a:pt x="31" y="3009"/>
                  </a:cubicBezTo>
                  <a:lnTo>
                    <a:pt x="61" y="5897"/>
                  </a:lnTo>
                  <a:cubicBezTo>
                    <a:pt x="61" y="7477"/>
                    <a:pt x="1368" y="8754"/>
                    <a:pt x="2949" y="875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87"/>
            <p:cNvSpPr/>
            <p:nvPr/>
          </p:nvSpPr>
          <p:spPr>
            <a:xfrm>
              <a:off x="5178127" y="1599881"/>
              <a:ext cx="74528" cy="73322"/>
            </a:xfrm>
            <a:custGeom>
              <a:avLst/>
              <a:gdLst/>
              <a:ahLst/>
              <a:cxnLst/>
              <a:rect l="l" t="t" r="r" b="b"/>
              <a:pathLst>
                <a:path w="1916" h="1885" extrusionOk="0">
                  <a:moveTo>
                    <a:pt x="942" y="0"/>
                  </a:moveTo>
                  <a:cubicBezTo>
                    <a:pt x="426" y="0"/>
                    <a:pt x="0" y="426"/>
                    <a:pt x="0" y="943"/>
                  </a:cubicBezTo>
                  <a:cubicBezTo>
                    <a:pt x="0" y="1490"/>
                    <a:pt x="426" y="1885"/>
                    <a:pt x="973" y="1885"/>
                  </a:cubicBezTo>
                  <a:cubicBezTo>
                    <a:pt x="1490" y="1885"/>
                    <a:pt x="1915" y="1459"/>
                    <a:pt x="1885" y="943"/>
                  </a:cubicBezTo>
                  <a:cubicBezTo>
                    <a:pt x="1885" y="395"/>
                    <a:pt x="1459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87"/>
            <p:cNvSpPr/>
            <p:nvPr/>
          </p:nvSpPr>
          <p:spPr>
            <a:xfrm>
              <a:off x="5051593" y="1601048"/>
              <a:ext cx="74528" cy="73361"/>
            </a:xfrm>
            <a:custGeom>
              <a:avLst/>
              <a:gdLst/>
              <a:ahLst/>
              <a:cxnLst/>
              <a:rect l="l" t="t" r="r" b="b"/>
              <a:pathLst>
                <a:path w="1916" h="1886" extrusionOk="0">
                  <a:moveTo>
                    <a:pt x="943" y="1"/>
                  </a:moveTo>
                  <a:cubicBezTo>
                    <a:pt x="426" y="1"/>
                    <a:pt x="1" y="426"/>
                    <a:pt x="1" y="943"/>
                  </a:cubicBezTo>
                  <a:cubicBezTo>
                    <a:pt x="1" y="1490"/>
                    <a:pt x="426" y="1885"/>
                    <a:pt x="974" y="1885"/>
                  </a:cubicBezTo>
                  <a:cubicBezTo>
                    <a:pt x="1490" y="1885"/>
                    <a:pt x="1916" y="1460"/>
                    <a:pt x="1916" y="943"/>
                  </a:cubicBezTo>
                  <a:cubicBezTo>
                    <a:pt x="1885" y="426"/>
                    <a:pt x="1460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87"/>
            <p:cNvSpPr/>
            <p:nvPr/>
          </p:nvSpPr>
          <p:spPr>
            <a:xfrm>
              <a:off x="4903774" y="1602267"/>
              <a:ext cx="74528" cy="73400"/>
            </a:xfrm>
            <a:custGeom>
              <a:avLst/>
              <a:gdLst/>
              <a:ahLst/>
              <a:cxnLst/>
              <a:rect l="l" t="t" r="r" b="b"/>
              <a:pathLst>
                <a:path w="1916" h="1887" extrusionOk="0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71"/>
                    <a:pt x="398" y="1886"/>
                    <a:pt x="918" y="1886"/>
                  </a:cubicBezTo>
                  <a:cubicBezTo>
                    <a:pt x="936" y="1886"/>
                    <a:pt x="955" y="1886"/>
                    <a:pt x="973" y="1885"/>
                  </a:cubicBezTo>
                  <a:cubicBezTo>
                    <a:pt x="1490" y="1885"/>
                    <a:pt x="1915" y="1459"/>
                    <a:pt x="1915" y="942"/>
                  </a:cubicBezTo>
                  <a:cubicBezTo>
                    <a:pt x="1885" y="426"/>
                    <a:pt x="1460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80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964F37F4-C250-02DC-DAE5-9AF9A9D77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485" y="77185"/>
            <a:ext cx="1283248" cy="12832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676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&amp; CONTACTS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6249416" y="1828799"/>
            <a:ext cx="2894584" cy="2887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Login with Google OAuth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Favorites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Search by email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1B29181-472B-555B-F45F-24E0484D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81" y="1274509"/>
            <a:ext cx="1643226" cy="3651613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85435A-7FFB-3921-3BD1-86921E0A6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362" y="1265900"/>
            <a:ext cx="1643226" cy="365161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AAC7494-87A0-3D1F-E5C7-BD47CB473194}"/>
              </a:ext>
            </a:extLst>
          </p:cNvPr>
          <p:cNvSpPr/>
          <p:nvPr/>
        </p:nvSpPr>
        <p:spPr>
          <a:xfrm>
            <a:off x="2366125" y="3058886"/>
            <a:ext cx="1162050" cy="16783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55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560068" y="1724878"/>
            <a:ext cx="4680646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Text messages and Audio messages (WAV)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Message fetching windowed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Caching of Audio Messages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Notifications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Aggregated Emotion Classification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DBC235-3ABB-1FB8-7CFA-EBD9F976C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113" y="1135887"/>
            <a:ext cx="1666750" cy="37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2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EMOTION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5910953" y="1566485"/>
            <a:ext cx="3133545" cy="2566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5 Possible emotions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Classification by Sender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Current Emotion: Window of last block of 5 Messages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Aggregation policy: majority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BE27F3-B913-4648-FDC0-574A75E6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26" y="1205461"/>
            <a:ext cx="1506729" cy="33482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E0DCE9-0ACA-65D9-B226-D282F16B6FE6}"/>
              </a:ext>
            </a:extLst>
          </p:cNvPr>
          <p:cNvSpPr/>
          <p:nvPr/>
        </p:nvSpPr>
        <p:spPr>
          <a:xfrm>
            <a:off x="23572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B4DD0D-D264-8443-DF5C-E3EB1178495D}"/>
              </a:ext>
            </a:extLst>
          </p:cNvPr>
          <p:cNvSpPr/>
          <p:nvPr/>
        </p:nvSpPr>
        <p:spPr>
          <a:xfrm>
            <a:off x="261758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4D2454-FD4F-DD6B-683A-521D4176E150}"/>
              </a:ext>
            </a:extLst>
          </p:cNvPr>
          <p:cNvSpPr/>
          <p:nvPr/>
        </p:nvSpPr>
        <p:spPr>
          <a:xfrm>
            <a:off x="28652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D7EEEA-7CD5-4534-7791-F88981612C28}"/>
              </a:ext>
            </a:extLst>
          </p:cNvPr>
          <p:cNvSpPr/>
          <p:nvPr/>
        </p:nvSpPr>
        <p:spPr>
          <a:xfrm>
            <a:off x="312558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50B84E-980F-F83A-9508-11112E390291}"/>
              </a:ext>
            </a:extLst>
          </p:cNvPr>
          <p:cNvSpPr/>
          <p:nvPr/>
        </p:nvSpPr>
        <p:spPr>
          <a:xfrm>
            <a:off x="33859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1D1A3-996E-472C-0AF2-A505923F7E89}"/>
              </a:ext>
            </a:extLst>
          </p:cNvPr>
          <p:cNvSpPr/>
          <p:nvPr/>
        </p:nvSpPr>
        <p:spPr>
          <a:xfrm>
            <a:off x="364628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BB7DF4-062A-5E3A-1755-C3B64AE47DC8}"/>
              </a:ext>
            </a:extLst>
          </p:cNvPr>
          <p:cNvSpPr/>
          <p:nvPr/>
        </p:nvSpPr>
        <p:spPr>
          <a:xfrm>
            <a:off x="389393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BFEDA8-34AA-3191-1750-4E38055611A0}"/>
              </a:ext>
            </a:extLst>
          </p:cNvPr>
          <p:cNvSpPr/>
          <p:nvPr/>
        </p:nvSpPr>
        <p:spPr>
          <a:xfrm>
            <a:off x="415428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B0250B-4601-E380-AD5D-E425F6619907}"/>
              </a:ext>
            </a:extLst>
          </p:cNvPr>
          <p:cNvSpPr/>
          <p:nvPr/>
        </p:nvSpPr>
        <p:spPr>
          <a:xfrm>
            <a:off x="4432301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E2B53F-5F25-50CE-D1E7-51D9B629600F}"/>
              </a:ext>
            </a:extLst>
          </p:cNvPr>
          <p:cNvSpPr/>
          <p:nvPr/>
        </p:nvSpPr>
        <p:spPr>
          <a:xfrm>
            <a:off x="4692651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A238F-AAF4-BD51-668F-20F02CC958A9}"/>
              </a:ext>
            </a:extLst>
          </p:cNvPr>
          <p:cNvSpPr/>
          <p:nvPr/>
        </p:nvSpPr>
        <p:spPr>
          <a:xfrm>
            <a:off x="4940301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47CE3A-B6C8-C9A5-5761-8CD5E1E2CA85}"/>
              </a:ext>
            </a:extLst>
          </p:cNvPr>
          <p:cNvSpPr/>
          <p:nvPr/>
        </p:nvSpPr>
        <p:spPr>
          <a:xfrm>
            <a:off x="5200651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428C9F8-355E-5E96-D9B4-0FA3259951B2}"/>
              </a:ext>
            </a:extLst>
          </p:cNvPr>
          <p:cNvSpPr/>
          <p:nvPr/>
        </p:nvSpPr>
        <p:spPr>
          <a:xfrm rot="5400000">
            <a:off x="4107555" y="1601190"/>
            <a:ext cx="368301" cy="1297191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B209E-5DF1-6652-14B6-C1FBF9988947}"/>
              </a:ext>
            </a:extLst>
          </p:cNvPr>
          <p:cNvSpPr txBox="1"/>
          <p:nvPr/>
        </p:nvSpPr>
        <p:spPr>
          <a:xfrm>
            <a:off x="2884774" y="2541927"/>
            <a:ext cx="125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Quicksand" panose="020B0604020202020204" charset="0"/>
              </a:rPr>
              <a:t>classification</a:t>
            </a:r>
            <a:endParaRPr lang="en-GB" dirty="0">
              <a:latin typeface="Quicksand" panose="020B0604020202020204" charset="0"/>
            </a:endParaRPr>
          </a:p>
        </p:txBody>
      </p:sp>
      <p:sp>
        <p:nvSpPr>
          <p:cNvPr id="24" name="Google Shape;1636;p95">
            <a:extLst>
              <a:ext uri="{FF2B5EF4-FFF2-40B4-BE49-F238E27FC236}">
                <a16:creationId xmlns:a16="http://schemas.microsoft.com/office/drawing/2014/main" id="{4B9D74EA-C91F-1D28-CBB2-9EF67B5BA624}"/>
              </a:ext>
            </a:extLst>
          </p:cNvPr>
          <p:cNvSpPr txBox="1">
            <a:spLocks/>
          </p:cNvSpPr>
          <p:nvPr/>
        </p:nvSpPr>
        <p:spPr>
          <a:xfrm>
            <a:off x="2185786" y="2541927"/>
            <a:ext cx="3256165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endParaRPr lang="en-US" sz="1600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604526-DA36-C7DE-35C2-8FED0A3E14C3}"/>
              </a:ext>
            </a:extLst>
          </p:cNvPr>
          <p:cNvSpPr txBox="1"/>
          <p:nvPr/>
        </p:nvSpPr>
        <p:spPr>
          <a:xfrm>
            <a:off x="3153413" y="3726300"/>
            <a:ext cx="1059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Quicksand" panose="020B0604020202020204" charset="0"/>
              </a:rPr>
              <a:t>majority</a:t>
            </a:r>
            <a:endParaRPr lang="en-GB" dirty="0">
              <a:latin typeface="Quicksand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AD62A-3615-B364-7A5D-954074303B97}"/>
              </a:ext>
            </a:extLst>
          </p:cNvPr>
          <p:cNvSpPr txBox="1"/>
          <p:nvPr/>
        </p:nvSpPr>
        <p:spPr>
          <a:xfrm>
            <a:off x="2893003" y="3111818"/>
            <a:ext cx="300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Quicksand" panose="020B0604020202020204" charset="0"/>
              </a:rPr>
              <a:t>[</a:t>
            </a:r>
            <a:r>
              <a:rPr lang="it-IT" b="1" dirty="0" err="1">
                <a:latin typeface="Quicksand" panose="020B0604020202020204" charset="0"/>
              </a:rPr>
              <a:t>joy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fear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neutral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joy</a:t>
            </a:r>
            <a:r>
              <a:rPr lang="it-IT" b="1" dirty="0">
                <a:latin typeface="Quicksand" panose="020B0604020202020204" charset="0"/>
              </a:rPr>
              <a:t>, anger]</a:t>
            </a:r>
            <a:endParaRPr lang="en-GB" b="1" dirty="0">
              <a:latin typeface="Quicksand" panose="020B060402020202020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1D357C-9D80-F6FC-2C61-3698701135E1}"/>
              </a:ext>
            </a:extLst>
          </p:cNvPr>
          <p:cNvCxnSpPr>
            <a:cxnSpLocks/>
            <a:stCxn id="6" idx="1"/>
            <a:endCxn id="29" idx="0"/>
          </p:cNvCxnSpPr>
          <p:nvPr/>
        </p:nvCxnSpPr>
        <p:spPr>
          <a:xfrm>
            <a:off x="4291705" y="2433936"/>
            <a:ext cx="0" cy="67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4D1D3B-539F-FAF0-4430-8412FC1333A5}"/>
              </a:ext>
            </a:extLst>
          </p:cNvPr>
          <p:cNvCxnSpPr/>
          <p:nvPr/>
        </p:nvCxnSpPr>
        <p:spPr>
          <a:xfrm>
            <a:off x="4291705" y="3552991"/>
            <a:ext cx="0" cy="75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1419D1-5CEE-F2CB-00D3-1EADA6897920}"/>
              </a:ext>
            </a:extLst>
          </p:cNvPr>
          <p:cNvSpPr txBox="1"/>
          <p:nvPr/>
        </p:nvSpPr>
        <p:spPr>
          <a:xfrm>
            <a:off x="4083050" y="4442738"/>
            <a:ext cx="50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Quicksand" panose="020B0604020202020204" charset="0"/>
              </a:rPr>
              <a:t>joy</a:t>
            </a:r>
            <a:endParaRPr lang="en-GB" b="1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9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LABELING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4929416" y="2263721"/>
            <a:ext cx="4165599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Participants need to carry out manual labeling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Neutral in case of uncertainty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526278-E534-396D-FCA8-329E88568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176" y="1482373"/>
            <a:ext cx="1506313" cy="3347360"/>
          </a:xfrm>
          <a:prstGeom prst="rect">
            <a:avLst/>
          </a:prstGeom>
        </p:spPr>
      </p:pic>
      <p:pic>
        <p:nvPicPr>
          <p:cNvPr id="3" name="Picture 2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48B31ABF-CDA1-76BD-C233-DCF40ABC9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5" y="1482373"/>
            <a:ext cx="1488124" cy="330694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29B3E08-315F-E1C7-81E7-C51D7A239C8E}"/>
              </a:ext>
            </a:extLst>
          </p:cNvPr>
          <p:cNvSpPr/>
          <p:nvPr/>
        </p:nvSpPr>
        <p:spPr>
          <a:xfrm>
            <a:off x="1947025" y="3083417"/>
            <a:ext cx="1162050" cy="16783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875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MODEL ANALYSIS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024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4754892" y="1020995"/>
            <a:ext cx="3979382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chemeClr val="lt1"/>
                </a:solidFill>
                <a:latin typeface="Quicksand"/>
                <a:sym typeface="Quicksand"/>
              </a:rPr>
              <a:t>Audio Emotion Detection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Multilayer Perceptron (MLP)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RAVDESS + TESS + EMODB Datasets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Feature Extraction: MFCC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DCE97E-7D7A-D659-C6DA-6273F769C6F9}"/>
              </a:ext>
            </a:extLst>
          </p:cNvPr>
          <p:cNvCxnSpPr>
            <a:cxnSpLocks/>
          </p:cNvCxnSpPr>
          <p:nvPr/>
        </p:nvCxnSpPr>
        <p:spPr>
          <a:xfrm>
            <a:off x="4572000" y="1302818"/>
            <a:ext cx="0" cy="2994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636;p95">
            <a:extLst>
              <a:ext uri="{FF2B5EF4-FFF2-40B4-BE49-F238E27FC236}">
                <a16:creationId xmlns:a16="http://schemas.microsoft.com/office/drawing/2014/main" id="{C3DB9316-7B9B-D37E-DD72-9F00F13EB1F4}"/>
              </a:ext>
            </a:extLst>
          </p:cNvPr>
          <p:cNvSpPr txBox="1">
            <a:spLocks/>
          </p:cNvSpPr>
          <p:nvPr/>
        </p:nvSpPr>
        <p:spPr>
          <a:xfrm>
            <a:off x="713224" y="1020995"/>
            <a:ext cx="3413705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chemeClr val="lt1"/>
                </a:solidFill>
                <a:latin typeface="Quicksand"/>
                <a:sym typeface="Quicksand"/>
              </a:rPr>
              <a:t>Text Emotion Detection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Support Vector Machine (SVM)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WASSA Dataset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Text cleaning + TF-IDF</a:t>
            </a:r>
          </a:p>
        </p:txBody>
      </p:sp>
      <p:pic>
        <p:nvPicPr>
          <p:cNvPr id="1026" name="Picture 2" descr="Multiclass Classification Using Support Vector Machines | Baeldung on  Computer Science">
            <a:extLst>
              <a:ext uri="{FF2B5EF4-FFF2-40B4-BE49-F238E27FC236}">
                <a16:creationId xmlns:a16="http://schemas.microsoft.com/office/drawing/2014/main" id="{0F071A29-41D6-FE80-8749-079CE7BD4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60" y="3051501"/>
            <a:ext cx="2043192" cy="171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lti layer Perceptron (MLP) Models on Real World Banking Data | by Awhan  Mohanty | Becoming Human: Artificial Intelligence Magazine">
            <a:extLst>
              <a:ext uri="{FF2B5EF4-FFF2-40B4-BE49-F238E27FC236}">
                <a16:creationId xmlns:a16="http://schemas.microsoft.com/office/drawing/2014/main" id="{310FEBBE-EADD-5D83-3C32-3D46A8C05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649" y="3051501"/>
            <a:ext cx="2467767" cy="162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131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65530" y="637106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EMOTION DETECTION MODEL 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72C56D9-8435-E7FA-7ADE-EEFC2DCA7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03190"/>
              </p:ext>
            </p:extLst>
          </p:nvPr>
        </p:nvGraphicFramePr>
        <p:xfrm>
          <a:off x="867657" y="1570990"/>
          <a:ext cx="7408685" cy="2001520"/>
        </p:xfrm>
        <a:graphic>
          <a:graphicData uri="http://schemas.openxmlformats.org/drawingml/2006/table">
            <a:tbl>
              <a:tblPr firstRow="1" bandRow="1">
                <a:tableStyleId>{A8C71FD8-C1D9-4B4C-9479-EA3EBC3AC847}</a:tableStyleId>
              </a:tblPr>
              <a:tblGrid>
                <a:gridCol w="983610">
                  <a:extLst>
                    <a:ext uri="{9D8B030D-6E8A-4147-A177-3AD203B41FA5}">
                      <a16:colId xmlns:a16="http://schemas.microsoft.com/office/drawing/2014/main" val="3112751053"/>
                    </a:ext>
                  </a:extLst>
                </a:gridCol>
                <a:gridCol w="1979864">
                  <a:extLst>
                    <a:ext uri="{9D8B030D-6E8A-4147-A177-3AD203B41FA5}">
                      <a16:colId xmlns:a16="http://schemas.microsoft.com/office/drawing/2014/main" val="755351197"/>
                    </a:ext>
                  </a:extLst>
                </a:gridCol>
                <a:gridCol w="1481737">
                  <a:extLst>
                    <a:ext uri="{9D8B030D-6E8A-4147-A177-3AD203B41FA5}">
                      <a16:colId xmlns:a16="http://schemas.microsoft.com/office/drawing/2014/main" val="4089034233"/>
                    </a:ext>
                  </a:extLst>
                </a:gridCol>
                <a:gridCol w="1481737">
                  <a:extLst>
                    <a:ext uri="{9D8B030D-6E8A-4147-A177-3AD203B41FA5}">
                      <a16:colId xmlns:a16="http://schemas.microsoft.com/office/drawing/2014/main" val="1137994878"/>
                    </a:ext>
                  </a:extLst>
                </a:gridCol>
                <a:gridCol w="1481737">
                  <a:extLst>
                    <a:ext uri="{9D8B030D-6E8A-4147-A177-3AD203B41FA5}">
                      <a16:colId xmlns:a16="http://schemas.microsoft.com/office/drawing/2014/main" val="117832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T" sz="1400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WASSA + USER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WASSA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USER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WASSA (train) + User 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6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b="1" dirty="0">
                          <a:latin typeface="Quicksand" panose="020B060402020202020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b="1" dirty="0">
                          <a:latin typeface="Quicksand" panose="020B0604020202020204" charset="0"/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noProof="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8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3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7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24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65530" y="637106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AUDIO EMOTION DETECTION MODEL 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3B6AF5-2C9A-6C40-4F90-89C2E81F1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08" y="1228362"/>
            <a:ext cx="3009165" cy="23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0483131-4E14-C3CB-611E-9F4B047D1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343181"/>
              </p:ext>
            </p:extLst>
          </p:nvPr>
        </p:nvGraphicFramePr>
        <p:xfrm>
          <a:off x="4242816" y="3287411"/>
          <a:ext cx="4658423" cy="889000"/>
        </p:xfrm>
        <a:graphic>
          <a:graphicData uri="http://schemas.openxmlformats.org/drawingml/2006/table">
            <a:tbl>
              <a:tblPr firstRow="1" bandRow="1">
                <a:tableStyleId>{A8C71FD8-C1D9-4B4C-9479-EA3EBC3AC847}</a:tableStyleId>
              </a:tblPr>
              <a:tblGrid>
                <a:gridCol w="1041341">
                  <a:extLst>
                    <a:ext uri="{9D8B030D-6E8A-4147-A177-3AD203B41FA5}">
                      <a16:colId xmlns:a16="http://schemas.microsoft.com/office/drawing/2014/main" val="3112751053"/>
                    </a:ext>
                  </a:extLst>
                </a:gridCol>
                <a:gridCol w="1676588">
                  <a:extLst>
                    <a:ext uri="{9D8B030D-6E8A-4147-A177-3AD203B41FA5}">
                      <a16:colId xmlns:a16="http://schemas.microsoft.com/office/drawing/2014/main" val="1178325965"/>
                    </a:ext>
                  </a:extLst>
                </a:gridCol>
                <a:gridCol w="1940494">
                  <a:extLst>
                    <a:ext uri="{9D8B030D-6E8A-4147-A177-3AD203B41FA5}">
                      <a16:colId xmlns:a16="http://schemas.microsoft.com/office/drawing/2014/main" val="3802587097"/>
                    </a:ext>
                  </a:extLst>
                </a:gridCol>
              </a:tblGrid>
              <a:tr h="402065">
                <a:tc>
                  <a:txBody>
                    <a:bodyPr/>
                    <a:lstStyle/>
                    <a:p>
                      <a:pPr algn="ctr"/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Dataset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Dataset (train) and User 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6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noProof="0" dirty="0">
                          <a:latin typeface="Quicksand" panose="020B060402020202020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noProof="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8762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B6C1046-77D4-91D6-3093-F81BF352080D}"/>
              </a:ext>
            </a:extLst>
          </p:cNvPr>
          <p:cNvSpPr/>
          <p:nvPr/>
        </p:nvSpPr>
        <p:spPr>
          <a:xfrm>
            <a:off x="4842310" y="2166114"/>
            <a:ext cx="3398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Quicksand" panose="020B0604020202020204" charset="0"/>
              </a:rPr>
              <a:t>Dataset = TESS + RAVDESS + EMO-DB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553975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619443" y="3495685"/>
            <a:ext cx="7905114" cy="11673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POWER CONSUMPTION ANALYSIS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243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4223037" y="1173424"/>
            <a:ext cx="4063402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FeelChat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Automatic Recognition of The User’s Emotional State in One-to-One Chat</a:t>
            </a:r>
            <a:endParaRPr sz="2400" dirty="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2536538" y="3866172"/>
            <a:ext cx="3718200" cy="121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Francesco Iemma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Lorenzo Massagli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Niko Salamini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Olgerti Xhanej</a:t>
            </a:r>
            <a:endParaRPr sz="1400" dirty="0"/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61E9B1E-D5BE-CF77-6C60-6BC69930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22" y="1489596"/>
            <a:ext cx="2067869" cy="206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76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0;p88">
            <a:extLst>
              <a:ext uri="{FF2B5EF4-FFF2-40B4-BE49-F238E27FC236}">
                <a16:creationId xmlns:a16="http://schemas.microsoft.com/office/drawing/2014/main" id="{55DD02CC-334C-2C32-05CE-55E99C32BECF}"/>
              </a:ext>
            </a:extLst>
          </p:cNvPr>
          <p:cNvSpPr txBox="1">
            <a:spLocks/>
          </p:cNvSpPr>
          <p:nvPr/>
        </p:nvSpPr>
        <p:spPr>
          <a:xfrm>
            <a:off x="713250" y="366459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4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it-IT" sz="2800" dirty="0"/>
              <a:t>About the </a:t>
            </a:r>
            <a:r>
              <a:rPr lang="it-IT" sz="2800" dirty="0" err="1"/>
              <a:t>Experiments</a:t>
            </a:r>
            <a:endParaRPr lang="it-IT" sz="28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A9FAFA4-1EEC-6915-E0FB-59BF9804D718}"/>
              </a:ext>
            </a:extLst>
          </p:cNvPr>
          <p:cNvSpPr txBox="1"/>
          <p:nvPr/>
        </p:nvSpPr>
        <p:spPr>
          <a:xfrm>
            <a:off x="356625" y="1098754"/>
            <a:ext cx="843075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Quicksand" panose="020B0604020202020204" charset="0"/>
              </a:rPr>
              <a:t>The </a:t>
            </a:r>
            <a:r>
              <a:rPr lang="it-IT" sz="1600" dirty="0" err="1">
                <a:latin typeface="Quicksand" panose="020B0604020202020204" charset="0"/>
              </a:rPr>
              <a:t>experiments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consists</a:t>
            </a:r>
            <a:r>
              <a:rPr lang="it-IT" sz="1600" dirty="0">
                <a:latin typeface="Quicksand" panose="020B0604020202020204" charset="0"/>
              </a:rPr>
              <a:t> in </a:t>
            </a:r>
            <a:r>
              <a:rPr lang="it-IT" sz="1600" dirty="0" err="1">
                <a:latin typeface="Quicksand" panose="020B0604020202020204" charset="0"/>
              </a:rPr>
              <a:t>automating</a:t>
            </a:r>
            <a:r>
              <a:rPr lang="it-IT" sz="1600" dirty="0">
                <a:latin typeface="Quicksand" panose="020B0604020202020204" charset="0"/>
              </a:rPr>
              <a:t> a common </a:t>
            </a:r>
            <a:r>
              <a:rPr lang="it-IT" sz="1600" dirty="0" err="1">
                <a:latin typeface="Quicksand" panose="020B0604020202020204" charset="0"/>
              </a:rPr>
              <a:t>usage</a:t>
            </a:r>
            <a:r>
              <a:rPr lang="it-IT" sz="1600" dirty="0">
                <a:latin typeface="Quicksand" panose="020B0604020202020204" charset="0"/>
              </a:rPr>
              <a:t> of the </a:t>
            </a:r>
            <a:r>
              <a:rPr lang="it-IT" sz="1600" dirty="0" err="1">
                <a:latin typeface="Quicksand" panose="020B0604020202020204" charset="0"/>
              </a:rPr>
              <a:t>application</a:t>
            </a:r>
            <a:r>
              <a:rPr lang="it-IT" sz="1600" dirty="0">
                <a:latin typeface="Quicksand" panose="020B0604020202020204" charset="0"/>
              </a:rPr>
              <a:t> with an </a:t>
            </a:r>
            <a:r>
              <a:rPr lang="it-IT" sz="1600" dirty="0" err="1">
                <a:latin typeface="Quicksand" panose="020B0604020202020204" charset="0"/>
              </a:rPr>
              <a:t>adb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command</a:t>
            </a:r>
            <a:r>
              <a:rPr lang="it-IT" sz="1600" dirty="0">
                <a:latin typeface="Quicksand" panose="020B0604020202020204" charset="0"/>
              </a:rPr>
              <a:t> script: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The chat </a:t>
            </a:r>
            <a:r>
              <a:rPr lang="it-IT" sz="1600" dirty="0" err="1">
                <a:latin typeface="Quicksand" panose="020B0604020202020204" charset="0"/>
              </a:rPr>
              <a:t>was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reloaded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every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b="1" dirty="0">
                <a:latin typeface="Quicksand" panose="020B0604020202020204" charset="0"/>
              </a:rPr>
              <a:t>15 seconds </a:t>
            </a:r>
            <a:r>
              <a:rPr lang="it-IT" sz="1600" dirty="0">
                <a:latin typeface="Quicksand" panose="020B0604020202020204" charset="0"/>
              </a:rPr>
              <a:t>in a window of </a:t>
            </a:r>
            <a:r>
              <a:rPr lang="it-IT" sz="1600" b="1" dirty="0">
                <a:latin typeface="Quicksand" panose="020B0604020202020204" charset="0"/>
              </a:rPr>
              <a:t>20 minutes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Device screen </a:t>
            </a:r>
            <a:r>
              <a:rPr lang="it-IT" sz="1600" dirty="0" err="1">
                <a:latin typeface="Quicksand" panose="020B0604020202020204" charset="0"/>
              </a:rPr>
              <a:t>brightness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fixed</a:t>
            </a:r>
            <a:r>
              <a:rPr lang="it-IT" sz="1600" dirty="0">
                <a:latin typeface="Quicksand" panose="020B0604020202020204" charset="0"/>
              </a:rPr>
              <a:t> for the </a:t>
            </a:r>
            <a:r>
              <a:rPr lang="it-IT" sz="1600" dirty="0" err="1">
                <a:latin typeface="Quicksand" panose="020B0604020202020204" charset="0"/>
              </a:rPr>
              <a:t>entire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experiment</a:t>
            </a:r>
            <a:endParaRPr lang="it-IT" sz="1600" dirty="0">
              <a:latin typeface="Quicksand" panose="020B06040202020202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Caching of audio images </a:t>
            </a:r>
            <a:r>
              <a:rPr lang="it-IT" sz="1600" dirty="0" err="1">
                <a:latin typeface="Quicksand" panose="020B0604020202020204" charset="0"/>
              </a:rPr>
              <a:t>disabled</a:t>
            </a:r>
            <a:endParaRPr lang="it-IT" sz="1600" dirty="0">
              <a:latin typeface="Quicksand" panose="020B06040202020202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Devices </a:t>
            </a:r>
            <a:r>
              <a:rPr lang="it-IT" sz="1600" dirty="0" err="1">
                <a:latin typeface="Quicksand" panose="020B0604020202020204" charset="0"/>
              </a:rPr>
              <a:t>connected</a:t>
            </a:r>
            <a:r>
              <a:rPr lang="it-IT" sz="1600" dirty="0">
                <a:latin typeface="Quicksand" panose="020B0604020202020204" charset="0"/>
              </a:rPr>
              <a:t> via WiFi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 err="1">
                <a:latin typeface="Quicksand" panose="020B0604020202020204" charset="0"/>
              </a:rPr>
              <a:t>Battery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historian</a:t>
            </a:r>
            <a:r>
              <a:rPr lang="it-IT" sz="1600" dirty="0">
                <a:latin typeface="Quicksand" panose="020B0604020202020204" charset="0"/>
              </a:rPr>
              <a:t> tool to </a:t>
            </a:r>
            <a:r>
              <a:rPr lang="it-IT" sz="1600" dirty="0" err="1">
                <a:latin typeface="Quicksand" panose="020B0604020202020204" charset="0"/>
              </a:rPr>
              <a:t>analyze</a:t>
            </a:r>
            <a:r>
              <a:rPr lang="it-IT" sz="1600" dirty="0">
                <a:latin typeface="Quicksand" panose="020B0604020202020204" charset="0"/>
              </a:rPr>
              <a:t> the </a:t>
            </a:r>
            <a:r>
              <a:rPr lang="it-IT" sz="1600" dirty="0" err="1">
                <a:latin typeface="Quicksand" panose="020B0604020202020204" charset="0"/>
              </a:rPr>
              <a:t>results</a:t>
            </a:r>
            <a:r>
              <a:rPr lang="it-IT" sz="1600" dirty="0">
                <a:latin typeface="Quicksand" panose="020B0604020202020204" charset="0"/>
              </a:rPr>
              <a:t> of </a:t>
            </a:r>
            <a:r>
              <a:rPr lang="it-IT" sz="1600" dirty="0" err="1">
                <a:latin typeface="Quicksand" panose="020B0604020202020204" charset="0"/>
              </a:rPr>
              <a:t>each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experiment</a:t>
            </a:r>
            <a:endParaRPr lang="it-IT" sz="1600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07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8D3574-217C-B44B-EDFD-0B8BE1C9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08079"/>
              </p:ext>
            </p:extLst>
          </p:nvPr>
        </p:nvGraphicFramePr>
        <p:xfrm>
          <a:off x="744165" y="1531384"/>
          <a:ext cx="7655664" cy="1956620"/>
        </p:xfrm>
        <a:graphic>
          <a:graphicData uri="http://schemas.openxmlformats.org/drawingml/2006/table">
            <a:tbl>
              <a:tblPr firstRow="1" bandRow="1">
                <a:tableStyleId>{A8C71FD8-C1D9-4B4C-9479-EA3EBC3AC847}</a:tableStyleId>
              </a:tblPr>
              <a:tblGrid>
                <a:gridCol w="1420528">
                  <a:extLst>
                    <a:ext uri="{9D8B030D-6E8A-4147-A177-3AD203B41FA5}">
                      <a16:colId xmlns:a16="http://schemas.microsoft.com/office/drawing/2014/main" val="3112751053"/>
                    </a:ext>
                  </a:extLst>
                </a:gridCol>
                <a:gridCol w="1777368">
                  <a:extLst>
                    <a:ext uri="{9D8B030D-6E8A-4147-A177-3AD203B41FA5}">
                      <a16:colId xmlns:a16="http://schemas.microsoft.com/office/drawing/2014/main" val="755351197"/>
                    </a:ext>
                  </a:extLst>
                </a:gridCol>
                <a:gridCol w="2299024">
                  <a:extLst>
                    <a:ext uri="{9D8B030D-6E8A-4147-A177-3AD203B41FA5}">
                      <a16:colId xmlns:a16="http://schemas.microsoft.com/office/drawing/2014/main" val="4089034233"/>
                    </a:ext>
                  </a:extLst>
                </a:gridCol>
                <a:gridCol w="2158744">
                  <a:extLst>
                    <a:ext uri="{9D8B030D-6E8A-4147-A177-3AD203B41FA5}">
                      <a16:colId xmlns:a16="http://schemas.microsoft.com/office/drawing/2014/main" val="1137994878"/>
                    </a:ext>
                  </a:extLst>
                </a:gridCol>
              </a:tblGrid>
              <a:tr h="56410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#Text/#Audios</a:t>
                      </a:r>
                    </a:p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In Chat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Quicksand" panose="020B0604020202020204" charset="0"/>
                        </a:rPr>
                        <a:t>OnePlus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 7T</a:t>
                      </a:r>
                    </a:p>
                    <a:p>
                      <a:pPr algn="ctr"/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Quicksand" panose="020B0604020202020204" charset="0"/>
                        </a:rPr>
                        <a:t>OnePlus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 Nord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Mi 10 Lite 5G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68229"/>
                  </a:ext>
                </a:extLst>
              </a:tr>
              <a:tr h="537692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10/0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0.03%, 0.78Mb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latin typeface="Quicksand" panose="020B0604020202020204" charset="0"/>
                        </a:rPr>
                        <a:t>0.04%, 0.38Mb</a:t>
                      </a:r>
                      <a:endParaRPr lang="en-IT" b="0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latin typeface="Quicksand" panose="020B0604020202020204" charset="0"/>
                        </a:rPr>
                        <a:t>0.05%, 0.68Mb</a:t>
                      </a:r>
                      <a:endParaRPr lang="en-IT" b="0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87624"/>
                  </a:ext>
                </a:extLst>
              </a:tr>
              <a:tr h="42741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9/1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0.13%, 69.6Mb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06%, 25.52Mb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37%, 67.75Mb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6826"/>
                  </a:ext>
                </a:extLst>
              </a:tr>
              <a:tr h="42741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7/3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34%, 211Mb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0.22%, 106.11Mb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1.10%, 225.8Mb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3236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400BC8-BCD6-FE8A-0F0D-C872E08442AA}"/>
              </a:ext>
            </a:extLst>
          </p:cNvPr>
          <p:cNvSpPr txBox="1"/>
          <p:nvPr/>
        </p:nvSpPr>
        <p:spPr>
          <a:xfrm>
            <a:off x="0" y="36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latin typeface="Montserrat" panose="00000500000000000000" pitchFamily="2" charset="0"/>
              </a:rPr>
              <a:t>Results</a:t>
            </a:r>
            <a:endParaRPr lang="it-IT" sz="2800" dirty="0">
              <a:latin typeface="Montserrat" panose="00000500000000000000" pitchFamily="2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9E8FA18-B4E9-F553-67A8-B7BE8E5B5878}"/>
              </a:ext>
            </a:extLst>
          </p:cNvPr>
          <p:cNvSpPr txBox="1"/>
          <p:nvPr/>
        </p:nvSpPr>
        <p:spPr>
          <a:xfrm>
            <a:off x="0" y="361335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The</a:t>
            </a:r>
            <a:r>
              <a:rPr lang="it-IT" sz="18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power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consumption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increases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when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 #Audios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increase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!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76BA78-5187-EB7D-88A5-A887682C0980}"/>
              </a:ext>
            </a:extLst>
          </p:cNvPr>
          <p:cNvSpPr txBox="1"/>
          <p:nvPr/>
        </p:nvSpPr>
        <p:spPr>
          <a:xfrm>
            <a:off x="0" y="97166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latin typeface="Quicksand" panose="020B0604020202020204" charset="0"/>
              </a:rPr>
              <a:t>Cells</a:t>
            </a:r>
            <a:r>
              <a:rPr lang="it-IT" b="1" dirty="0">
                <a:latin typeface="Quicksand" panose="020B0604020202020204" charset="0"/>
              </a:rPr>
              <a:t>: Device </a:t>
            </a:r>
            <a:r>
              <a:rPr lang="it-IT" b="1" dirty="0" err="1">
                <a:latin typeface="Quicksand" panose="020B0604020202020204" charset="0"/>
              </a:rPr>
              <a:t>Estimated</a:t>
            </a:r>
            <a:r>
              <a:rPr lang="it-IT" b="1" dirty="0">
                <a:latin typeface="Quicksand" panose="020B0604020202020204" charset="0"/>
              </a:rPr>
              <a:t> Power </a:t>
            </a:r>
            <a:r>
              <a:rPr lang="it-IT" b="1" dirty="0" err="1">
                <a:latin typeface="Quicksand" panose="020B0604020202020204" charset="0"/>
              </a:rPr>
              <a:t>Usage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WiFI</a:t>
            </a:r>
            <a:r>
              <a:rPr lang="it-IT" b="1" dirty="0">
                <a:latin typeface="Quicksand" panose="020B0604020202020204" charset="0"/>
              </a:rPr>
              <a:t> Data Transfer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571683-7714-7DD2-4295-144B4E570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78" y="3864057"/>
            <a:ext cx="1376439" cy="13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28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A0F13FBF-E87B-F8D7-519E-24379EEC2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sz="1800" b="1" dirty="0"/>
              <a:t>About </a:t>
            </a:r>
            <a:r>
              <a:rPr lang="it-IT" sz="1800" b="1" dirty="0" err="1"/>
              <a:t>Emotion</a:t>
            </a:r>
            <a:r>
              <a:rPr lang="it-IT" sz="1800" b="1" dirty="0"/>
              <a:t> </a:t>
            </a:r>
            <a:r>
              <a:rPr lang="it-IT" sz="1800" b="1" dirty="0" err="1"/>
              <a:t>Detection</a:t>
            </a:r>
            <a:r>
              <a:rPr lang="it-IT" sz="1800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it-IT" sz="1600" dirty="0" err="1"/>
              <a:t>We</a:t>
            </a:r>
            <a:r>
              <a:rPr lang="it-IT" sz="1600" dirty="0"/>
              <a:t> can </a:t>
            </a:r>
            <a:r>
              <a:rPr lang="it-IT" sz="1600" dirty="0" err="1"/>
              <a:t>improve</a:t>
            </a:r>
            <a:r>
              <a:rPr lang="it-IT" sz="1600" dirty="0"/>
              <a:t> the text classificator </a:t>
            </a:r>
            <a:r>
              <a:rPr lang="it-IT" sz="1600" dirty="0" err="1"/>
              <a:t>gathering</a:t>
            </a:r>
            <a:r>
              <a:rPr lang="it-IT" sz="1600" dirty="0"/>
              <a:t> more data </a:t>
            </a:r>
          </a:p>
          <a:p>
            <a:pPr lvl="1">
              <a:lnSpc>
                <a:spcPct val="150000"/>
              </a:lnSpc>
            </a:pPr>
            <a:r>
              <a:rPr lang="it-IT" sz="1600" dirty="0" err="1"/>
              <a:t>We</a:t>
            </a:r>
            <a:r>
              <a:rPr lang="it-IT" sz="1600" dirty="0"/>
              <a:t> can </a:t>
            </a:r>
            <a:r>
              <a:rPr lang="it-IT" sz="1600" dirty="0" err="1"/>
              <a:t>find</a:t>
            </a:r>
            <a:r>
              <a:rPr lang="it-IT" sz="1600" dirty="0"/>
              <a:t> a </a:t>
            </a:r>
            <a:r>
              <a:rPr lang="it-IT" sz="1600" dirty="0" err="1"/>
              <a:t>better</a:t>
            </a:r>
            <a:r>
              <a:rPr lang="it-IT" sz="1600" dirty="0"/>
              <a:t> policy to merge the data coming from the audio and the text </a:t>
            </a:r>
            <a:r>
              <a:rPr lang="it-IT" sz="1600" dirty="0" err="1"/>
              <a:t>classification</a:t>
            </a:r>
            <a:r>
              <a:rPr lang="it-IT" sz="1600" dirty="0"/>
              <a:t> model</a:t>
            </a:r>
          </a:p>
          <a:p>
            <a:pPr lvl="1">
              <a:lnSpc>
                <a:spcPct val="150000"/>
              </a:lnSpc>
            </a:pPr>
            <a:endParaRPr lang="it-IT" sz="1600" dirty="0"/>
          </a:p>
          <a:p>
            <a:pPr>
              <a:lnSpc>
                <a:spcPct val="150000"/>
              </a:lnSpc>
            </a:pPr>
            <a:r>
              <a:rPr lang="it-IT" sz="1800" b="1" dirty="0"/>
              <a:t>About the power </a:t>
            </a:r>
            <a:r>
              <a:rPr lang="it-IT" sz="1800" b="1" dirty="0" err="1"/>
              <a:t>consumption</a:t>
            </a:r>
            <a:r>
              <a:rPr lang="it-IT" sz="1800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it-IT" sz="1600" dirty="0" err="1"/>
              <a:t>We</a:t>
            </a:r>
            <a:r>
              <a:rPr lang="it-IT" sz="1600" dirty="0"/>
              <a:t> can </a:t>
            </a:r>
            <a:r>
              <a:rPr lang="it-IT" sz="1600" dirty="0" err="1"/>
              <a:t>find</a:t>
            </a:r>
            <a:r>
              <a:rPr lang="it-IT" sz="1600" dirty="0"/>
              <a:t> a compromise </a:t>
            </a:r>
            <a:r>
              <a:rPr lang="it-IT" sz="1600" dirty="0" err="1"/>
              <a:t>between</a:t>
            </a:r>
            <a:r>
              <a:rPr lang="it-IT" sz="1600" dirty="0"/>
              <a:t> the audio </a:t>
            </a:r>
            <a:r>
              <a:rPr lang="it-IT" sz="1600" dirty="0" err="1"/>
              <a:t>quality</a:t>
            </a:r>
            <a:r>
              <a:rPr lang="it-IT" sz="1600" dirty="0"/>
              <a:t> and the user </a:t>
            </a:r>
            <a:r>
              <a:rPr lang="it-IT" sz="1600" dirty="0" err="1"/>
              <a:t>experience</a:t>
            </a:r>
            <a:r>
              <a:rPr lang="it-IT" sz="1600" dirty="0"/>
              <a:t> to reduce the </a:t>
            </a:r>
            <a:r>
              <a:rPr lang="it-IT" sz="1600" dirty="0" err="1"/>
              <a:t>amount</a:t>
            </a:r>
            <a:r>
              <a:rPr lang="it-IT" sz="1600" dirty="0"/>
              <a:t> of </a:t>
            </a:r>
            <a:r>
              <a:rPr lang="it-IT" sz="1600" dirty="0" err="1"/>
              <a:t>traffic</a:t>
            </a:r>
            <a:r>
              <a:rPr lang="it-IT" sz="1600" dirty="0"/>
              <a:t> coming from the devices.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3196507-7EBA-D254-A306-7BCCBBF7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2106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1" y="2571750"/>
            <a:ext cx="9143999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Any Questions?</a:t>
            </a:r>
            <a:endParaRPr sz="2800" dirty="0"/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61E9B1E-D5BE-CF77-6C60-6BC69930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963" y="822588"/>
            <a:ext cx="2273600" cy="2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1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1318025" y="1121314"/>
            <a:ext cx="6155223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FeelChat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Automatic Recognition of The User’s Emotional State in One-to-One Chat</a:t>
            </a:r>
            <a:endParaRPr sz="2400" dirty="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2536536" y="3359245"/>
            <a:ext cx="3718200" cy="121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Francesco Iemma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Lorenzo Massagli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Niko Salamini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Olgerti Xhanej</a:t>
            </a:r>
            <a:endParaRPr sz="1400" dirty="0"/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61E9B1E-D5BE-CF77-6C60-6BC69930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71" y="130914"/>
            <a:ext cx="1551098" cy="155109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823B9AD-525F-56D7-0164-E1564F587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494" y="130914"/>
            <a:ext cx="1519935" cy="15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5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89"/>
          <p:cNvSpPr/>
          <p:nvPr/>
        </p:nvSpPr>
        <p:spPr>
          <a:xfrm>
            <a:off x="1068701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59" name="Google Shape;1359;p89"/>
          <p:cNvSpPr/>
          <p:nvPr/>
        </p:nvSpPr>
        <p:spPr>
          <a:xfrm>
            <a:off x="4868263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60" name="Google Shape;1360;p89"/>
          <p:cNvSpPr/>
          <p:nvPr/>
        </p:nvSpPr>
        <p:spPr>
          <a:xfrm>
            <a:off x="4868276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61" name="Google Shape;1361;p89"/>
          <p:cNvSpPr/>
          <p:nvPr/>
        </p:nvSpPr>
        <p:spPr>
          <a:xfrm>
            <a:off x="1068701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62" name="Google Shape;1362;p89"/>
          <p:cNvSpPr txBox="1">
            <a:spLocks noGrp="1"/>
          </p:cNvSpPr>
          <p:nvPr>
            <p:ph type="title" idx="4"/>
          </p:nvPr>
        </p:nvSpPr>
        <p:spPr>
          <a:xfrm>
            <a:off x="2089762" y="329644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MODEL ANALYSIS</a:t>
            </a:r>
            <a:endParaRPr sz="1900" dirty="0"/>
          </a:p>
        </p:txBody>
      </p:sp>
      <p:sp>
        <p:nvSpPr>
          <p:cNvPr id="1364" name="Google Shape;1364;p89"/>
          <p:cNvSpPr txBox="1">
            <a:spLocks noGrp="1"/>
          </p:cNvSpPr>
          <p:nvPr>
            <p:ph type="title" idx="7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65" name="Google Shape;1365;p89"/>
          <p:cNvSpPr txBox="1">
            <a:spLocks noGrp="1"/>
          </p:cNvSpPr>
          <p:nvPr>
            <p:ph type="title"/>
          </p:nvPr>
        </p:nvSpPr>
        <p:spPr>
          <a:xfrm>
            <a:off x="1991675" y="189977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INTRODUCTION</a:t>
            </a:r>
            <a:endParaRPr sz="1900" dirty="0"/>
          </a:p>
        </p:txBody>
      </p:sp>
      <p:sp>
        <p:nvSpPr>
          <p:cNvPr id="1366" name="Google Shape;1366;p89"/>
          <p:cNvSpPr txBox="1">
            <a:spLocks noGrp="1"/>
          </p:cNvSpPr>
          <p:nvPr>
            <p:ph type="title" idx="2"/>
          </p:nvPr>
        </p:nvSpPr>
        <p:spPr>
          <a:xfrm>
            <a:off x="5786525" y="189977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APPLICATION</a:t>
            </a:r>
            <a:endParaRPr sz="1900" dirty="0"/>
          </a:p>
        </p:txBody>
      </p:sp>
      <p:sp>
        <p:nvSpPr>
          <p:cNvPr id="1368" name="Google Shape;1368;p89"/>
          <p:cNvSpPr txBox="1">
            <a:spLocks noGrp="1"/>
          </p:cNvSpPr>
          <p:nvPr>
            <p:ph type="title" idx="5"/>
          </p:nvPr>
        </p:nvSpPr>
        <p:spPr>
          <a:xfrm>
            <a:off x="5786525" y="2879926"/>
            <a:ext cx="3357476" cy="1288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dirty="0"/>
              <a:t>POWER CONSUMPTION ANALYSIS</a:t>
            </a:r>
            <a:endParaRPr sz="1900" dirty="0"/>
          </a:p>
        </p:txBody>
      </p:sp>
      <p:sp>
        <p:nvSpPr>
          <p:cNvPr id="1370" name="Google Shape;1370;p89"/>
          <p:cNvSpPr txBox="1">
            <a:spLocks noGrp="1"/>
          </p:cNvSpPr>
          <p:nvPr>
            <p:ph type="title" idx="8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1" name="Google Shape;1371;p89"/>
          <p:cNvSpPr txBox="1">
            <a:spLocks noGrp="1"/>
          </p:cNvSpPr>
          <p:nvPr>
            <p:ph type="title" idx="9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72" name="Google Shape;1372;p89"/>
          <p:cNvSpPr txBox="1">
            <a:spLocks noGrp="1"/>
          </p:cNvSpPr>
          <p:nvPr>
            <p:ph type="title" idx="13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73" name="Google Shape;1373;p8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1375" name="Google Shape;1375;p89"/>
          <p:cNvGrpSpPr/>
          <p:nvPr/>
        </p:nvGrpSpPr>
        <p:grpSpPr>
          <a:xfrm rot="1285550">
            <a:off x="7808042" y="678921"/>
            <a:ext cx="822913" cy="818353"/>
            <a:chOff x="5088175" y="2529243"/>
            <a:chExt cx="822905" cy="818345"/>
          </a:xfrm>
        </p:grpSpPr>
        <p:sp>
          <p:nvSpPr>
            <p:cNvPr id="1376" name="Google Shape;1376;p89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89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89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89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89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89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89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99"/>
          <p:cNvSpPr txBox="1">
            <a:spLocks noGrp="1"/>
          </p:cNvSpPr>
          <p:nvPr>
            <p:ph type="title"/>
          </p:nvPr>
        </p:nvSpPr>
        <p:spPr>
          <a:xfrm>
            <a:off x="4798249" y="3045718"/>
            <a:ext cx="3567000" cy="1170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Dr. John Campo</a:t>
            </a:r>
            <a:br>
              <a:rPr lang="en" dirty="0"/>
            </a:br>
            <a:r>
              <a:rPr lang="en" sz="1200" b="0" i="1" dirty="0"/>
              <a:t>(</a:t>
            </a:r>
            <a:r>
              <a:rPr lang="en-US" sz="1200" b="0" i="1" dirty="0"/>
              <a:t>Director of the Division of Child and Adolescent Psychiatry at Johns Hopkins University School of Medicine)</a:t>
            </a:r>
            <a:endParaRPr sz="1200" b="0" i="1" dirty="0"/>
          </a:p>
        </p:txBody>
      </p:sp>
      <p:sp>
        <p:nvSpPr>
          <p:cNvPr id="1759" name="Google Shape;1759;p99"/>
          <p:cNvSpPr txBox="1">
            <a:spLocks noGrp="1"/>
          </p:cNvSpPr>
          <p:nvPr>
            <p:ph type="body" idx="1"/>
          </p:nvPr>
        </p:nvSpPr>
        <p:spPr>
          <a:xfrm>
            <a:off x="4798249" y="1222292"/>
            <a:ext cx="3620100" cy="1833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“</a:t>
            </a:r>
            <a:r>
              <a:rPr lang="en-US" dirty="0"/>
              <a:t>When mental health is ultimately recognized as essential to physical health, not an extraneous element of it, then we will have access to true, complete, modern medicine.</a:t>
            </a:r>
            <a:r>
              <a:rPr lang="en" dirty="0"/>
              <a:t>”</a:t>
            </a:r>
          </a:p>
        </p:txBody>
      </p:sp>
      <p:grpSp>
        <p:nvGrpSpPr>
          <p:cNvPr id="1760" name="Google Shape;1760;p99"/>
          <p:cNvGrpSpPr/>
          <p:nvPr/>
        </p:nvGrpSpPr>
        <p:grpSpPr>
          <a:xfrm>
            <a:off x="1174374" y="713202"/>
            <a:ext cx="2677797" cy="3712247"/>
            <a:chOff x="793425" y="683138"/>
            <a:chExt cx="2724661" cy="3777216"/>
          </a:xfrm>
        </p:grpSpPr>
        <p:grpSp>
          <p:nvGrpSpPr>
            <p:cNvPr id="1761" name="Google Shape;1761;p99"/>
            <p:cNvGrpSpPr/>
            <p:nvPr/>
          </p:nvGrpSpPr>
          <p:grpSpPr>
            <a:xfrm>
              <a:off x="793425" y="683138"/>
              <a:ext cx="2724661" cy="3777216"/>
              <a:chOff x="793425" y="991325"/>
              <a:chExt cx="2724661" cy="3777216"/>
            </a:xfrm>
          </p:grpSpPr>
          <p:sp>
            <p:nvSpPr>
              <p:cNvPr id="1762" name="Google Shape;1762;p99"/>
              <p:cNvSpPr/>
              <p:nvPr/>
            </p:nvSpPr>
            <p:spPr>
              <a:xfrm>
                <a:off x="1933156" y="1214746"/>
                <a:ext cx="1584930" cy="3321634"/>
              </a:xfrm>
              <a:custGeom>
                <a:avLst/>
                <a:gdLst/>
                <a:ahLst/>
                <a:cxnLst/>
                <a:rect l="l" t="t" r="r" b="b"/>
                <a:pathLst>
                  <a:path w="55200" h="115686" extrusionOk="0">
                    <a:moveTo>
                      <a:pt x="48847" y="115686"/>
                    </a:moveTo>
                    <a:lnTo>
                      <a:pt x="6353" y="115686"/>
                    </a:lnTo>
                    <a:cubicBezTo>
                      <a:pt x="2858" y="115686"/>
                      <a:pt x="1" y="112829"/>
                      <a:pt x="1" y="109333"/>
                    </a:cubicBezTo>
                    <a:lnTo>
                      <a:pt x="1" y="6353"/>
                    </a:lnTo>
                    <a:cubicBezTo>
                      <a:pt x="1" y="2858"/>
                      <a:pt x="2858" y="0"/>
                      <a:pt x="6353" y="0"/>
                    </a:cubicBezTo>
                    <a:lnTo>
                      <a:pt x="48847" y="0"/>
                    </a:lnTo>
                    <a:cubicBezTo>
                      <a:pt x="52342" y="0"/>
                      <a:pt x="55199" y="2858"/>
                      <a:pt x="55199" y="6353"/>
                    </a:cubicBezTo>
                    <a:lnTo>
                      <a:pt x="55199" y="109333"/>
                    </a:lnTo>
                    <a:cubicBezTo>
                      <a:pt x="55199" y="112829"/>
                      <a:pt x="52342" y="115686"/>
                      <a:pt x="48847" y="1156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8099331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p99"/>
              <p:cNvSpPr/>
              <p:nvPr/>
            </p:nvSpPr>
            <p:spPr>
              <a:xfrm>
                <a:off x="2292737" y="4104494"/>
                <a:ext cx="865797" cy="214712"/>
              </a:xfrm>
              <a:custGeom>
                <a:avLst/>
                <a:gdLst/>
                <a:ahLst/>
                <a:cxnLst/>
                <a:rect l="l" t="t" r="r" b="b"/>
                <a:pathLst>
                  <a:path w="30154" h="7478" fill="none" extrusionOk="0">
                    <a:moveTo>
                      <a:pt x="26445" y="7477"/>
                    </a:moveTo>
                    <a:lnTo>
                      <a:pt x="3709" y="7477"/>
                    </a:lnTo>
                    <a:cubicBezTo>
                      <a:pt x="1673" y="7477"/>
                      <a:pt x="1" y="5806"/>
                      <a:pt x="1" y="3739"/>
                    </a:cubicBezTo>
                    <a:lnTo>
                      <a:pt x="1" y="3739"/>
                    </a:lnTo>
                    <a:cubicBezTo>
                      <a:pt x="1" y="1702"/>
                      <a:pt x="1673" y="0"/>
                      <a:pt x="3709" y="0"/>
                    </a:cubicBezTo>
                    <a:lnTo>
                      <a:pt x="26445" y="0"/>
                    </a:lnTo>
                    <a:cubicBezTo>
                      <a:pt x="28482" y="0"/>
                      <a:pt x="30153" y="1702"/>
                      <a:pt x="30153" y="3739"/>
                    </a:cubicBezTo>
                    <a:lnTo>
                      <a:pt x="30153" y="3739"/>
                    </a:lnTo>
                    <a:cubicBezTo>
                      <a:pt x="30153" y="5806"/>
                      <a:pt x="28482" y="7477"/>
                      <a:pt x="26445" y="74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p99"/>
              <p:cNvSpPr/>
              <p:nvPr/>
            </p:nvSpPr>
            <p:spPr>
              <a:xfrm>
                <a:off x="2450720" y="4211826"/>
                <a:ext cx="441627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1" fill="none" extrusionOk="0">
                    <a:moveTo>
                      <a:pt x="0" y="1"/>
                    </a:moveTo>
                    <a:lnTo>
                      <a:pt x="15381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p99"/>
              <p:cNvSpPr/>
              <p:nvPr/>
            </p:nvSpPr>
            <p:spPr>
              <a:xfrm>
                <a:off x="2970896" y="4190004"/>
                <a:ext cx="38417" cy="44562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552" extrusionOk="0">
                    <a:moveTo>
                      <a:pt x="0" y="1"/>
                    </a:moveTo>
                    <a:lnTo>
                      <a:pt x="0" y="1551"/>
                    </a:lnTo>
                    <a:lnTo>
                      <a:pt x="1338" y="7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p99"/>
              <p:cNvSpPr/>
              <p:nvPr/>
            </p:nvSpPr>
            <p:spPr>
              <a:xfrm>
                <a:off x="2617403" y="1802114"/>
                <a:ext cx="216492" cy="261858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9120" fill="none" extrusionOk="0">
                    <a:moveTo>
                      <a:pt x="7539" y="7508"/>
                    </a:moveTo>
                    <a:cubicBezTo>
                      <a:pt x="7539" y="5806"/>
                      <a:pt x="6414" y="4317"/>
                      <a:pt x="4864" y="3709"/>
                    </a:cubicBezTo>
                    <a:cubicBezTo>
                      <a:pt x="5411" y="3375"/>
                      <a:pt x="5776" y="2736"/>
                      <a:pt x="5776" y="2037"/>
                    </a:cubicBezTo>
                    <a:cubicBezTo>
                      <a:pt x="5776" y="912"/>
                      <a:pt x="4895" y="1"/>
                      <a:pt x="3770" y="1"/>
                    </a:cubicBezTo>
                    <a:cubicBezTo>
                      <a:pt x="2645" y="1"/>
                      <a:pt x="1764" y="912"/>
                      <a:pt x="1764" y="2037"/>
                    </a:cubicBezTo>
                    <a:cubicBezTo>
                      <a:pt x="1764" y="2736"/>
                      <a:pt x="2129" y="3375"/>
                      <a:pt x="2706" y="3709"/>
                    </a:cubicBezTo>
                    <a:cubicBezTo>
                      <a:pt x="1126" y="4317"/>
                      <a:pt x="1" y="5806"/>
                      <a:pt x="1" y="7508"/>
                    </a:cubicBezTo>
                    <a:cubicBezTo>
                      <a:pt x="1" y="7508"/>
                      <a:pt x="1217" y="9119"/>
                      <a:pt x="3770" y="9119"/>
                    </a:cubicBezTo>
                    <a:cubicBezTo>
                      <a:pt x="6323" y="9119"/>
                      <a:pt x="7539" y="7508"/>
                      <a:pt x="7539" y="75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99"/>
              <p:cNvSpPr/>
              <p:nvPr/>
            </p:nvSpPr>
            <p:spPr>
              <a:xfrm>
                <a:off x="2464675" y="1665954"/>
                <a:ext cx="521936" cy="52193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18178" fill="none" extrusionOk="0">
                    <a:moveTo>
                      <a:pt x="12129" y="1673"/>
                    </a:moveTo>
                    <a:cubicBezTo>
                      <a:pt x="16202" y="3344"/>
                      <a:pt x="18177" y="8025"/>
                      <a:pt x="16506" y="12129"/>
                    </a:cubicBezTo>
                    <a:cubicBezTo>
                      <a:pt x="14834" y="16232"/>
                      <a:pt x="10153" y="18177"/>
                      <a:pt x="6049" y="16506"/>
                    </a:cubicBezTo>
                    <a:cubicBezTo>
                      <a:pt x="1976" y="14834"/>
                      <a:pt x="1" y="10183"/>
                      <a:pt x="1672" y="6080"/>
                    </a:cubicBezTo>
                    <a:cubicBezTo>
                      <a:pt x="3344" y="1977"/>
                      <a:pt x="8025" y="1"/>
                      <a:pt x="12129" y="167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99"/>
              <p:cNvSpPr/>
              <p:nvPr/>
            </p:nvSpPr>
            <p:spPr>
              <a:xfrm>
                <a:off x="2358204" y="2248986"/>
                <a:ext cx="734868" cy="29"/>
              </a:xfrm>
              <a:custGeom>
                <a:avLst/>
                <a:gdLst/>
                <a:ahLst/>
                <a:cxnLst/>
                <a:rect l="l" t="t" r="r" b="b"/>
                <a:pathLst>
                  <a:path w="25594" h="1" fill="none" extrusionOk="0">
                    <a:moveTo>
                      <a:pt x="0" y="0"/>
                    </a:moveTo>
                    <a:lnTo>
                      <a:pt x="2559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99"/>
              <p:cNvSpPr/>
              <p:nvPr/>
            </p:nvSpPr>
            <p:spPr>
              <a:xfrm>
                <a:off x="2478658" y="2314424"/>
                <a:ext cx="494860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7235" h="1" fill="none" extrusionOk="0">
                    <a:moveTo>
                      <a:pt x="0" y="1"/>
                    </a:moveTo>
                    <a:lnTo>
                      <a:pt x="17234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99"/>
              <p:cNvSpPr/>
              <p:nvPr/>
            </p:nvSpPr>
            <p:spPr>
              <a:xfrm>
                <a:off x="2709057" y="1394523"/>
                <a:ext cx="33192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fill="none" extrusionOk="0">
                    <a:moveTo>
                      <a:pt x="1156" y="548"/>
                    </a:moveTo>
                    <a:cubicBezTo>
                      <a:pt x="1156" y="882"/>
                      <a:pt x="882" y="1126"/>
                      <a:pt x="578" y="1126"/>
                    </a:cubicBezTo>
                    <a:cubicBezTo>
                      <a:pt x="274" y="1126"/>
                      <a:pt x="1" y="882"/>
                      <a:pt x="1" y="548"/>
                    </a:cubicBezTo>
                    <a:cubicBezTo>
                      <a:pt x="1" y="244"/>
                      <a:pt x="274" y="1"/>
                      <a:pt x="578" y="1"/>
                    </a:cubicBezTo>
                    <a:cubicBezTo>
                      <a:pt x="882" y="1"/>
                      <a:pt x="1156" y="244"/>
                      <a:pt x="1156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99"/>
              <p:cNvSpPr/>
              <p:nvPr/>
            </p:nvSpPr>
            <p:spPr>
              <a:xfrm>
                <a:off x="2643589" y="1394523"/>
                <a:ext cx="33192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fill="none" extrusionOk="0">
                    <a:moveTo>
                      <a:pt x="1156" y="548"/>
                    </a:moveTo>
                    <a:cubicBezTo>
                      <a:pt x="1156" y="882"/>
                      <a:pt x="882" y="1126"/>
                      <a:pt x="578" y="1126"/>
                    </a:cubicBezTo>
                    <a:cubicBezTo>
                      <a:pt x="274" y="1126"/>
                      <a:pt x="1" y="882"/>
                      <a:pt x="1" y="548"/>
                    </a:cubicBezTo>
                    <a:cubicBezTo>
                      <a:pt x="1" y="244"/>
                      <a:pt x="274" y="1"/>
                      <a:pt x="578" y="1"/>
                    </a:cubicBezTo>
                    <a:cubicBezTo>
                      <a:pt x="882" y="1"/>
                      <a:pt x="1156" y="244"/>
                      <a:pt x="1156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99"/>
              <p:cNvSpPr/>
              <p:nvPr/>
            </p:nvSpPr>
            <p:spPr>
              <a:xfrm>
                <a:off x="2775385" y="1394523"/>
                <a:ext cx="32330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26" fill="none" extrusionOk="0">
                    <a:moveTo>
                      <a:pt x="1125" y="548"/>
                    </a:moveTo>
                    <a:cubicBezTo>
                      <a:pt x="1125" y="882"/>
                      <a:pt x="852" y="1126"/>
                      <a:pt x="548" y="1126"/>
                    </a:cubicBezTo>
                    <a:cubicBezTo>
                      <a:pt x="244" y="1126"/>
                      <a:pt x="1" y="882"/>
                      <a:pt x="1" y="548"/>
                    </a:cubicBezTo>
                    <a:cubicBezTo>
                      <a:pt x="1" y="244"/>
                      <a:pt x="244" y="1"/>
                      <a:pt x="548" y="1"/>
                    </a:cubicBezTo>
                    <a:cubicBezTo>
                      <a:pt x="852" y="1"/>
                      <a:pt x="1125" y="244"/>
                      <a:pt x="1125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99"/>
              <p:cNvSpPr/>
              <p:nvPr/>
            </p:nvSpPr>
            <p:spPr>
              <a:xfrm>
                <a:off x="793425" y="991325"/>
                <a:ext cx="1799613" cy="3777216"/>
              </a:xfrm>
              <a:custGeom>
                <a:avLst/>
                <a:gdLst/>
                <a:ahLst/>
                <a:cxnLst/>
                <a:rect l="l" t="t" r="r" b="b"/>
                <a:pathLst>
                  <a:path w="62677" h="131553" extrusionOk="0">
                    <a:moveTo>
                      <a:pt x="8481" y="131552"/>
                    </a:moveTo>
                    <a:cubicBezTo>
                      <a:pt x="3800" y="131552"/>
                      <a:pt x="0" y="127753"/>
                      <a:pt x="0" y="123072"/>
                    </a:cubicBezTo>
                    <a:lnTo>
                      <a:pt x="0" y="8480"/>
                    </a:lnTo>
                    <a:cubicBezTo>
                      <a:pt x="0" y="3800"/>
                      <a:pt x="3800" y="0"/>
                      <a:pt x="8481" y="0"/>
                    </a:cubicBezTo>
                    <a:lnTo>
                      <a:pt x="54196" y="0"/>
                    </a:lnTo>
                    <a:cubicBezTo>
                      <a:pt x="58877" y="0"/>
                      <a:pt x="62676" y="3800"/>
                      <a:pt x="62676" y="8480"/>
                    </a:cubicBezTo>
                    <a:lnTo>
                      <a:pt x="62676" y="123072"/>
                    </a:lnTo>
                    <a:cubicBezTo>
                      <a:pt x="62676" y="127753"/>
                      <a:pt x="58877" y="131552"/>
                      <a:pt x="54196" y="131552"/>
                    </a:cubicBezTo>
                    <a:lnTo>
                      <a:pt x="8481" y="1315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10801400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99"/>
              <p:cNvSpPr/>
              <p:nvPr/>
            </p:nvSpPr>
            <p:spPr>
              <a:xfrm>
                <a:off x="1494268" y="4608075"/>
                <a:ext cx="397123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3831" h="1" fill="none" extrusionOk="0">
                    <a:moveTo>
                      <a:pt x="0" y="0"/>
                    </a:moveTo>
                    <a:lnTo>
                      <a:pt x="1383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p99"/>
              <p:cNvSpPr/>
              <p:nvPr/>
            </p:nvSpPr>
            <p:spPr>
              <a:xfrm>
                <a:off x="1490765" y="4089649"/>
                <a:ext cx="404990" cy="404961"/>
              </a:xfrm>
              <a:custGeom>
                <a:avLst/>
                <a:gdLst/>
                <a:ahLst/>
                <a:cxnLst/>
                <a:rect l="l" t="t" r="r" b="b"/>
                <a:pathLst>
                  <a:path w="14105" h="14104" fill="none" extrusionOk="0">
                    <a:moveTo>
                      <a:pt x="13466" y="5897"/>
                    </a:moveTo>
                    <a:cubicBezTo>
                      <a:pt x="14104" y="9453"/>
                      <a:pt x="11733" y="12827"/>
                      <a:pt x="8177" y="13466"/>
                    </a:cubicBezTo>
                    <a:cubicBezTo>
                      <a:pt x="4651" y="14104"/>
                      <a:pt x="1277" y="11733"/>
                      <a:pt x="639" y="8207"/>
                    </a:cubicBezTo>
                    <a:cubicBezTo>
                      <a:pt x="0" y="4651"/>
                      <a:pt x="2371" y="1277"/>
                      <a:pt x="5897" y="639"/>
                    </a:cubicBezTo>
                    <a:cubicBezTo>
                      <a:pt x="9454" y="0"/>
                      <a:pt x="12827" y="2371"/>
                      <a:pt x="13466" y="5897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99"/>
              <p:cNvSpPr/>
              <p:nvPr/>
            </p:nvSpPr>
            <p:spPr>
              <a:xfrm>
                <a:off x="916492" y="2757810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99"/>
              <p:cNvSpPr/>
              <p:nvPr/>
            </p:nvSpPr>
            <p:spPr>
              <a:xfrm>
                <a:off x="916492" y="3210651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99"/>
              <p:cNvSpPr/>
              <p:nvPr/>
            </p:nvSpPr>
            <p:spPr>
              <a:xfrm>
                <a:off x="916492" y="3663491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99"/>
              <p:cNvSpPr/>
              <p:nvPr/>
            </p:nvSpPr>
            <p:spPr>
              <a:xfrm>
                <a:off x="1487464" y="4085543"/>
                <a:ext cx="397200" cy="39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99"/>
              <p:cNvSpPr/>
              <p:nvPr/>
            </p:nvSpPr>
            <p:spPr>
              <a:xfrm>
                <a:off x="916492" y="4086979"/>
                <a:ext cx="321900" cy="321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99"/>
              <p:cNvSpPr/>
              <p:nvPr/>
            </p:nvSpPr>
            <p:spPr>
              <a:xfrm>
                <a:off x="2102868" y="4086979"/>
                <a:ext cx="321900" cy="321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99"/>
              <p:cNvSpPr/>
              <p:nvPr/>
            </p:nvSpPr>
            <p:spPr>
              <a:xfrm>
                <a:off x="916492" y="1214488"/>
                <a:ext cx="1584900" cy="1412400"/>
              </a:xfrm>
              <a:prstGeom prst="roundRect">
                <a:avLst>
                  <a:gd name="adj" fmla="val 9201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99"/>
              <p:cNvSpPr/>
              <p:nvPr/>
            </p:nvSpPr>
            <p:spPr>
              <a:xfrm>
                <a:off x="1425125" y="1672070"/>
                <a:ext cx="521963" cy="521963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1156" y="1"/>
                    </a:moveTo>
                    <a:cubicBezTo>
                      <a:pt x="518" y="1"/>
                      <a:pt x="1" y="517"/>
                      <a:pt x="1" y="1156"/>
                    </a:cubicBezTo>
                    <a:lnTo>
                      <a:pt x="1" y="4104"/>
                    </a:lnTo>
                    <a:cubicBezTo>
                      <a:pt x="1" y="4742"/>
                      <a:pt x="518" y="5259"/>
                      <a:pt x="1156" y="5259"/>
                    </a:cubicBezTo>
                    <a:lnTo>
                      <a:pt x="4104" y="5259"/>
                    </a:lnTo>
                    <a:cubicBezTo>
                      <a:pt x="4743" y="5259"/>
                      <a:pt x="5259" y="4742"/>
                      <a:pt x="5259" y="4104"/>
                    </a:cubicBezTo>
                    <a:lnTo>
                      <a:pt x="5259" y="1156"/>
                    </a:lnTo>
                    <a:cubicBezTo>
                      <a:pt x="5259" y="517"/>
                      <a:pt x="4743" y="1"/>
                      <a:pt x="4104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flat" cmpd="sng">
                <a:solidFill>
                  <a:srgbClr val="3D465E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99"/>
              <p:cNvSpPr/>
              <p:nvPr/>
            </p:nvSpPr>
            <p:spPr>
              <a:xfrm>
                <a:off x="1588063" y="1805338"/>
                <a:ext cx="235379" cy="256714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587" extrusionOk="0">
                    <a:moveTo>
                      <a:pt x="70" y="0"/>
                    </a:moveTo>
                    <a:cubicBezTo>
                      <a:pt x="31" y="0"/>
                      <a:pt x="0" y="43"/>
                      <a:pt x="0" y="86"/>
                    </a:cubicBezTo>
                    <a:lnTo>
                      <a:pt x="0" y="2488"/>
                    </a:lnTo>
                    <a:cubicBezTo>
                      <a:pt x="0" y="2537"/>
                      <a:pt x="41" y="2587"/>
                      <a:pt x="89" y="2587"/>
                    </a:cubicBezTo>
                    <a:cubicBezTo>
                      <a:pt x="100" y="2587"/>
                      <a:pt x="111" y="2584"/>
                      <a:pt x="122" y="2579"/>
                    </a:cubicBezTo>
                    <a:lnTo>
                      <a:pt x="2310" y="1363"/>
                    </a:lnTo>
                    <a:cubicBezTo>
                      <a:pt x="2371" y="1332"/>
                      <a:pt x="2371" y="1241"/>
                      <a:pt x="2310" y="1211"/>
                    </a:cubicBezTo>
                    <a:lnTo>
                      <a:pt x="122" y="25"/>
                    </a:lnTo>
                    <a:cubicBezTo>
                      <a:pt x="104" y="8"/>
                      <a:pt x="86" y="0"/>
                      <a:pt x="70" y="0"/>
                    </a:cubicBezTo>
                    <a:close/>
                  </a:path>
                </a:pathLst>
              </a:custGeom>
              <a:solidFill>
                <a:srgbClr val="D36980"/>
              </a:solidFill>
              <a:ln w="6075" cap="flat" cmpd="sng">
                <a:solidFill>
                  <a:srgbClr val="3D465E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85" name="Google Shape;1785;p99"/>
            <p:cNvSpPr/>
            <p:nvPr/>
          </p:nvSpPr>
          <p:spPr>
            <a:xfrm>
              <a:off x="1043716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99"/>
            <p:cNvSpPr/>
            <p:nvPr/>
          </p:nvSpPr>
          <p:spPr>
            <a:xfrm>
              <a:off x="1043716" y="35193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99"/>
            <p:cNvSpPr/>
            <p:nvPr/>
          </p:nvSpPr>
          <p:spPr>
            <a:xfrm>
              <a:off x="1043716" y="25935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08"/>
          <p:cNvSpPr txBox="1">
            <a:spLocks noGrp="1"/>
          </p:cNvSpPr>
          <p:nvPr>
            <p:ph type="title"/>
          </p:nvPr>
        </p:nvSpPr>
        <p:spPr>
          <a:xfrm>
            <a:off x="416243" y="3222855"/>
            <a:ext cx="2453203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Communication</a:t>
            </a:r>
            <a:endParaRPr dirty="0"/>
          </a:p>
        </p:txBody>
      </p:sp>
      <p:sp>
        <p:nvSpPr>
          <p:cNvPr id="1954" name="Google Shape;1954;p108"/>
          <p:cNvSpPr txBox="1">
            <a:spLocks noGrp="1"/>
          </p:cNvSpPr>
          <p:nvPr>
            <p:ph type="title" idx="3"/>
          </p:nvPr>
        </p:nvSpPr>
        <p:spPr>
          <a:xfrm>
            <a:off x="6669015" y="322285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</a:t>
            </a:r>
            <a:endParaRPr dirty="0"/>
          </a:p>
        </p:txBody>
      </p:sp>
      <p:sp>
        <p:nvSpPr>
          <p:cNvPr id="1958" name="Google Shape;1958;p108"/>
          <p:cNvSpPr txBox="1">
            <a:spLocks noGrp="1"/>
          </p:cNvSpPr>
          <p:nvPr>
            <p:ph type="title" idx="5"/>
          </p:nvPr>
        </p:nvSpPr>
        <p:spPr>
          <a:xfrm>
            <a:off x="3654263" y="322285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Healtcare</a:t>
            </a:r>
            <a:endParaRPr dirty="0"/>
          </a:p>
        </p:txBody>
      </p:sp>
      <p:sp>
        <p:nvSpPr>
          <p:cNvPr id="1964" name="Google Shape;1964;p108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FIELDS</a:t>
            </a:r>
            <a:endParaRPr dirty="0"/>
          </a:p>
        </p:txBody>
      </p:sp>
      <p:grpSp>
        <p:nvGrpSpPr>
          <p:cNvPr id="1972" name="Google Shape;1972;p108"/>
          <p:cNvGrpSpPr>
            <a:grpSpLocks noChangeAspect="1"/>
          </p:cNvGrpSpPr>
          <p:nvPr/>
        </p:nvGrpSpPr>
        <p:grpSpPr>
          <a:xfrm>
            <a:off x="1120835" y="1857081"/>
            <a:ext cx="1046666" cy="1016468"/>
            <a:chOff x="-61784125" y="3377700"/>
            <a:chExt cx="316650" cy="317450"/>
          </a:xfrm>
        </p:grpSpPr>
        <p:sp>
          <p:nvSpPr>
            <p:cNvPr id="1973" name="Google Shape;1973;p108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108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108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108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108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108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108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11337;p135">
            <a:extLst>
              <a:ext uri="{FF2B5EF4-FFF2-40B4-BE49-F238E27FC236}">
                <a16:creationId xmlns:a16="http://schemas.microsoft.com/office/drawing/2014/main" id="{5D509870-014E-4E10-9BF3-D74B9DE94CBB}"/>
              </a:ext>
            </a:extLst>
          </p:cNvPr>
          <p:cNvSpPr>
            <a:spLocks noChangeAspect="1"/>
          </p:cNvSpPr>
          <p:nvPr/>
        </p:nvSpPr>
        <p:spPr>
          <a:xfrm>
            <a:off x="4058249" y="1855880"/>
            <a:ext cx="1017948" cy="1015200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5829" y="662"/>
                </a:moveTo>
                <a:cubicBezTo>
                  <a:pt x="6018" y="662"/>
                  <a:pt x="6176" y="820"/>
                  <a:pt x="6176" y="1009"/>
                </a:cubicBezTo>
                <a:cubicBezTo>
                  <a:pt x="6176" y="1229"/>
                  <a:pt x="6018" y="1387"/>
                  <a:pt x="5829" y="1387"/>
                </a:cubicBezTo>
                <a:cubicBezTo>
                  <a:pt x="5640" y="1387"/>
                  <a:pt x="5483" y="1229"/>
                  <a:pt x="5483" y="1009"/>
                </a:cubicBezTo>
                <a:cubicBezTo>
                  <a:pt x="5483" y="820"/>
                  <a:pt x="5640" y="662"/>
                  <a:pt x="5829" y="662"/>
                </a:cubicBezTo>
                <a:close/>
                <a:moveTo>
                  <a:pt x="3225" y="2798"/>
                </a:moveTo>
                <a:cubicBezTo>
                  <a:pt x="3766" y="2798"/>
                  <a:pt x="4911" y="3708"/>
                  <a:pt x="5483" y="4159"/>
                </a:cubicBezTo>
                <a:lnTo>
                  <a:pt x="5483" y="4884"/>
                </a:lnTo>
                <a:lnTo>
                  <a:pt x="4727" y="4884"/>
                </a:lnTo>
                <a:cubicBezTo>
                  <a:pt x="4758" y="4758"/>
                  <a:pt x="4790" y="4632"/>
                  <a:pt x="4790" y="4537"/>
                </a:cubicBezTo>
                <a:cubicBezTo>
                  <a:pt x="4790" y="4317"/>
                  <a:pt x="4632" y="4159"/>
                  <a:pt x="4443" y="4159"/>
                </a:cubicBezTo>
                <a:cubicBezTo>
                  <a:pt x="4254" y="4159"/>
                  <a:pt x="4097" y="4317"/>
                  <a:pt x="4097" y="4537"/>
                </a:cubicBezTo>
                <a:cubicBezTo>
                  <a:pt x="4097" y="4726"/>
                  <a:pt x="3939" y="4884"/>
                  <a:pt x="3750" y="4884"/>
                </a:cubicBezTo>
                <a:lnTo>
                  <a:pt x="3435" y="4884"/>
                </a:lnTo>
                <a:cubicBezTo>
                  <a:pt x="3655" y="4569"/>
                  <a:pt x="3813" y="4254"/>
                  <a:pt x="3908" y="3939"/>
                </a:cubicBezTo>
                <a:cubicBezTo>
                  <a:pt x="3971" y="3750"/>
                  <a:pt x="3844" y="3529"/>
                  <a:pt x="3655" y="3498"/>
                </a:cubicBezTo>
                <a:cubicBezTo>
                  <a:pt x="3617" y="3485"/>
                  <a:pt x="3578" y="3478"/>
                  <a:pt x="3541" y="3478"/>
                </a:cubicBezTo>
                <a:cubicBezTo>
                  <a:pt x="3395" y="3478"/>
                  <a:pt x="3265" y="3574"/>
                  <a:pt x="3214" y="3750"/>
                </a:cubicBezTo>
                <a:cubicBezTo>
                  <a:pt x="3025" y="4380"/>
                  <a:pt x="2710" y="4726"/>
                  <a:pt x="2269" y="4884"/>
                </a:cubicBezTo>
                <a:lnTo>
                  <a:pt x="1482" y="4884"/>
                </a:lnTo>
                <a:cubicBezTo>
                  <a:pt x="2049" y="4411"/>
                  <a:pt x="2364" y="3907"/>
                  <a:pt x="2584" y="3466"/>
                </a:cubicBezTo>
                <a:cubicBezTo>
                  <a:pt x="2836" y="3057"/>
                  <a:pt x="2962" y="2836"/>
                  <a:pt x="3151" y="2805"/>
                </a:cubicBezTo>
                <a:cubicBezTo>
                  <a:pt x="3174" y="2800"/>
                  <a:pt x="3199" y="2798"/>
                  <a:pt x="3225" y="2798"/>
                </a:cubicBezTo>
                <a:close/>
                <a:moveTo>
                  <a:pt x="8424" y="2770"/>
                </a:moveTo>
                <a:cubicBezTo>
                  <a:pt x="8442" y="2770"/>
                  <a:pt x="8459" y="2771"/>
                  <a:pt x="8476" y="2773"/>
                </a:cubicBezTo>
                <a:cubicBezTo>
                  <a:pt x="8665" y="2836"/>
                  <a:pt x="8791" y="3057"/>
                  <a:pt x="9011" y="3466"/>
                </a:cubicBezTo>
                <a:cubicBezTo>
                  <a:pt x="9263" y="3876"/>
                  <a:pt x="9578" y="4411"/>
                  <a:pt x="10082" y="4884"/>
                </a:cubicBezTo>
                <a:lnTo>
                  <a:pt x="9326" y="4884"/>
                </a:lnTo>
                <a:cubicBezTo>
                  <a:pt x="8885" y="4726"/>
                  <a:pt x="8570" y="4348"/>
                  <a:pt x="8381" y="3750"/>
                </a:cubicBezTo>
                <a:cubicBezTo>
                  <a:pt x="8328" y="3564"/>
                  <a:pt x="8164" y="3490"/>
                  <a:pt x="8019" y="3490"/>
                </a:cubicBezTo>
                <a:cubicBezTo>
                  <a:pt x="7992" y="3490"/>
                  <a:pt x="7965" y="3493"/>
                  <a:pt x="7940" y="3498"/>
                </a:cubicBezTo>
                <a:cubicBezTo>
                  <a:pt x="7783" y="3529"/>
                  <a:pt x="7688" y="3781"/>
                  <a:pt x="7720" y="3939"/>
                </a:cubicBezTo>
                <a:cubicBezTo>
                  <a:pt x="7783" y="4191"/>
                  <a:pt x="7940" y="4569"/>
                  <a:pt x="8192" y="4884"/>
                </a:cubicBezTo>
                <a:lnTo>
                  <a:pt x="7877" y="4884"/>
                </a:lnTo>
                <a:cubicBezTo>
                  <a:pt x="7688" y="4884"/>
                  <a:pt x="7531" y="4726"/>
                  <a:pt x="7531" y="4537"/>
                </a:cubicBezTo>
                <a:cubicBezTo>
                  <a:pt x="7531" y="4317"/>
                  <a:pt x="7373" y="4159"/>
                  <a:pt x="7153" y="4159"/>
                </a:cubicBezTo>
                <a:cubicBezTo>
                  <a:pt x="6963" y="4159"/>
                  <a:pt x="6806" y="4317"/>
                  <a:pt x="6806" y="4537"/>
                </a:cubicBezTo>
                <a:cubicBezTo>
                  <a:pt x="6806" y="4632"/>
                  <a:pt x="6837" y="4758"/>
                  <a:pt x="6900" y="4884"/>
                </a:cubicBezTo>
                <a:lnTo>
                  <a:pt x="6144" y="4884"/>
                </a:lnTo>
                <a:lnTo>
                  <a:pt x="6144" y="4159"/>
                </a:lnTo>
                <a:cubicBezTo>
                  <a:pt x="6663" y="3701"/>
                  <a:pt x="7863" y="2770"/>
                  <a:pt x="8424" y="2770"/>
                </a:cubicBezTo>
                <a:close/>
                <a:moveTo>
                  <a:pt x="7216" y="5545"/>
                </a:moveTo>
                <a:cubicBezTo>
                  <a:pt x="7405" y="5545"/>
                  <a:pt x="7562" y="5703"/>
                  <a:pt x="7562" y="5892"/>
                </a:cubicBezTo>
                <a:cubicBezTo>
                  <a:pt x="7562" y="6113"/>
                  <a:pt x="7405" y="6270"/>
                  <a:pt x="7216" y="6270"/>
                </a:cubicBezTo>
                <a:lnTo>
                  <a:pt x="6176" y="6270"/>
                </a:lnTo>
                <a:lnTo>
                  <a:pt x="6176" y="5545"/>
                </a:lnTo>
                <a:close/>
                <a:moveTo>
                  <a:pt x="5483" y="6963"/>
                </a:moveTo>
                <a:lnTo>
                  <a:pt x="5483" y="7688"/>
                </a:lnTo>
                <a:lnTo>
                  <a:pt x="4443" y="7688"/>
                </a:lnTo>
                <a:cubicBezTo>
                  <a:pt x="4254" y="7688"/>
                  <a:pt x="4097" y="7530"/>
                  <a:pt x="4097" y="7310"/>
                </a:cubicBezTo>
                <a:cubicBezTo>
                  <a:pt x="4097" y="7121"/>
                  <a:pt x="4254" y="6963"/>
                  <a:pt x="4443" y="6963"/>
                </a:cubicBezTo>
                <a:close/>
                <a:moveTo>
                  <a:pt x="6491" y="8349"/>
                </a:moveTo>
                <a:cubicBezTo>
                  <a:pt x="6680" y="8349"/>
                  <a:pt x="6837" y="8507"/>
                  <a:pt x="6837" y="8696"/>
                </a:cubicBezTo>
                <a:cubicBezTo>
                  <a:pt x="6837" y="8885"/>
                  <a:pt x="6680" y="9042"/>
                  <a:pt x="6491" y="9042"/>
                </a:cubicBezTo>
                <a:lnTo>
                  <a:pt x="6144" y="9042"/>
                </a:lnTo>
                <a:lnTo>
                  <a:pt x="6144" y="8349"/>
                </a:lnTo>
                <a:close/>
                <a:moveTo>
                  <a:pt x="5483" y="9736"/>
                </a:moveTo>
                <a:lnTo>
                  <a:pt x="5483" y="10429"/>
                </a:lnTo>
                <a:lnTo>
                  <a:pt x="5105" y="10429"/>
                </a:lnTo>
                <a:cubicBezTo>
                  <a:pt x="4916" y="10429"/>
                  <a:pt x="4758" y="10271"/>
                  <a:pt x="4758" y="10082"/>
                </a:cubicBezTo>
                <a:cubicBezTo>
                  <a:pt x="4758" y="9893"/>
                  <a:pt x="4916" y="9736"/>
                  <a:pt x="5105" y="9736"/>
                </a:cubicBezTo>
                <a:close/>
                <a:moveTo>
                  <a:pt x="5861" y="1"/>
                </a:moveTo>
                <a:cubicBezTo>
                  <a:pt x="5325" y="1"/>
                  <a:pt x="4853" y="473"/>
                  <a:pt x="4853" y="1009"/>
                </a:cubicBezTo>
                <a:cubicBezTo>
                  <a:pt x="4853" y="1450"/>
                  <a:pt x="5136" y="1828"/>
                  <a:pt x="5546" y="1985"/>
                </a:cubicBezTo>
                <a:lnTo>
                  <a:pt x="5546" y="3309"/>
                </a:lnTo>
                <a:cubicBezTo>
                  <a:pt x="4475" y="2440"/>
                  <a:pt x="3776" y="2104"/>
                  <a:pt x="3254" y="2104"/>
                </a:cubicBezTo>
                <a:cubicBezTo>
                  <a:pt x="3208" y="2104"/>
                  <a:pt x="3163" y="2106"/>
                  <a:pt x="3120" y="2111"/>
                </a:cubicBezTo>
                <a:cubicBezTo>
                  <a:pt x="2616" y="2206"/>
                  <a:pt x="2332" y="2678"/>
                  <a:pt x="2080" y="3151"/>
                </a:cubicBezTo>
                <a:cubicBezTo>
                  <a:pt x="1734" y="3750"/>
                  <a:pt x="1356" y="4474"/>
                  <a:pt x="253" y="4915"/>
                </a:cubicBezTo>
                <a:cubicBezTo>
                  <a:pt x="95" y="4978"/>
                  <a:pt x="1" y="5167"/>
                  <a:pt x="32" y="5325"/>
                </a:cubicBezTo>
                <a:cubicBezTo>
                  <a:pt x="95" y="5482"/>
                  <a:pt x="190" y="5577"/>
                  <a:pt x="410" y="5577"/>
                </a:cubicBezTo>
                <a:lnTo>
                  <a:pt x="5609" y="5577"/>
                </a:lnTo>
                <a:lnTo>
                  <a:pt x="5609" y="6302"/>
                </a:lnTo>
                <a:lnTo>
                  <a:pt x="4569" y="6302"/>
                </a:lnTo>
                <a:cubicBezTo>
                  <a:pt x="3971" y="6302"/>
                  <a:pt x="3561" y="6774"/>
                  <a:pt x="3561" y="7310"/>
                </a:cubicBezTo>
                <a:cubicBezTo>
                  <a:pt x="3561" y="7908"/>
                  <a:pt x="4034" y="8349"/>
                  <a:pt x="4569" y="8349"/>
                </a:cubicBezTo>
                <a:lnTo>
                  <a:pt x="5609" y="8349"/>
                </a:lnTo>
                <a:lnTo>
                  <a:pt x="5609" y="9042"/>
                </a:lnTo>
                <a:lnTo>
                  <a:pt x="5231" y="9042"/>
                </a:lnTo>
                <a:cubicBezTo>
                  <a:pt x="4664" y="9042"/>
                  <a:pt x="4223" y="9515"/>
                  <a:pt x="4223" y="10082"/>
                </a:cubicBezTo>
                <a:cubicBezTo>
                  <a:pt x="4223" y="10681"/>
                  <a:pt x="4695" y="11090"/>
                  <a:pt x="5231" y="11090"/>
                </a:cubicBezTo>
                <a:lnTo>
                  <a:pt x="5609" y="11090"/>
                </a:lnTo>
                <a:lnTo>
                  <a:pt x="5609" y="11468"/>
                </a:lnTo>
                <a:cubicBezTo>
                  <a:pt x="5609" y="11657"/>
                  <a:pt x="5766" y="11815"/>
                  <a:pt x="5955" y="11815"/>
                </a:cubicBezTo>
                <a:cubicBezTo>
                  <a:pt x="6144" y="11815"/>
                  <a:pt x="6302" y="11657"/>
                  <a:pt x="6302" y="11468"/>
                </a:cubicBezTo>
                <a:lnTo>
                  <a:pt x="6302" y="11090"/>
                </a:lnTo>
                <a:lnTo>
                  <a:pt x="6648" y="11090"/>
                </a:lnTo>
                <a:cubicBezTo>
                  <a:pt x="6869" y="11090"/>
                  <a:pt x="7027" y="10933"/>
                  <a:pt x="7027" y="10744"/>
                </a:cubicBezTo>
                <a:cubicBezTo>
                  <a:pt x="7027" y="10555"/>
                  <a:pt x="6869" y="10397"/>
                  <a:pt x="6648" y="10397"/>
                </a:cubicBezTo>
                <a:lnTo>
                  <a:pt x="6302" y="10397"/>
                </a:lnTo>
                <a:lnTo>
                  <a:pt x="6302" y="9673"/>
                </a:lnTo>
                <a:lnTo>
                  <a:pt x="6648" y="9673"/>
                </a:lnTo>
                <a:cubicBezTo>
                  <a:pt x="7247" y="9673"/>
                  <a:pt x="7688" y="9200"/>
                  <a:pt x="7688" y="8664"/>
                </a:cubicBezTo>
                <a:cubicBezTo>
                  <a:pt x="7688" y="8066"/>
                  <a:pt x="7216" y="7625"/>
                  <a:pt x="6648" y="7625"/>
                </a:cubicBezTo>
                <a:lnTo>
                  <a:pt x="6302" y="7625"/>
                </a:lnTo>
                <a:lnTo>
                  <a:pt x="6302" y="6932"/>
                </a:lnTo>
                <a:lnTo>
                  <a:pt x="7342" y="6932"/>
                </a:lnTo>
                <a:cubicBezTo>
                  <a:pt x="7909" y="6932"/>
                  <a:pt x="8350" y="6459"/>
                  <a:pt x="8350" y="5892"/>
                </a:cubicBezTo>
                <a:cubicBezTo>
                  <a:pt x="8350" y="5766"/>
                  <a:pt x="8318" y="5671"/>
                  <a:pt x="8287" y="5545"/>
                </a:cubicBezTo>
                <a:lnTo>
                  <a:pt x="11469" y="5545"/>
                </a:lnTo>
                <a:cubicBezTo>
                  <a:pt x="11626" y="5545"/>
                  <a:pt x="11784" y="5419"/>
                  <a:pt x="11815" y="5262"/>
                </a:cubicBezTo>
                <a:cubicBezTo>
                  <a:pt x="11847" y="5104"/>
                  <a:pt x="11658" y="4947"/>
                  <a:pt x="11500" y="4915"/>
                </a:cubicBezTo>
                <a:cubicBezTo>
                  <a:pt x="10398" y="4474"/>
                  <a:pt x="9988" y="3750"/>
                  <a:pt x="9641" y="3151"/>
                </a:cubicBezTo>
                <a:cubicBezTo>
                  <a:pt x="9389" y="2678"/>
                  <a:pt x="9137" y="2237"/>
                  <a:pt x="8633" y="2111"/>
                </a:cubicBezTo>
                <a:cubicBezTo>
                  <a:pt x="8563" y="2096"/>
                  <a:pt x="8491" y="2088"/>
                  <a:pt x="8417" y="2088"/>
                </a:cubicBezTo>
                <a:cubicBezTo>
                  <a:pt x="7893" y="2088"/>
                  <a:pt x="7252" y="2481"/>
                  <a:pt x="6176" y="3309"/>
                </a:cubicBezTo>
                <a:lnTo>
                  <a:pt x="6176" y="1985"/>
                </a:lnTo>
                <a:cubicBezTo>
                  <a:pt x="6585" y="1828"/>
                  <a:pt x="6900" y="1481"/>
                  <a:pt x="6900" y="1009"/>
                </a:cubicBezTo>
                <a:cubicBezTo>
                  <a:pt x="6900" y="410"/>
                  <a:pt x="6428" y="1"/>
                  <a:pt x="586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6" name="Google Shape;1817;p100">
            <a:extLst>
              <a:ext uri="{FF2B5EF4-FFF2-40B4-BE49-F238E27FC236}">
                <a16:creationId xmlns:a16="http://schemas.microsoft.com/office/drawing/2014/main" id="{953C58AE-2034-4CA5-A22E-D2A07EA91F89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98" y="1804558"/>
            <a:ext cx="1017885" cy="1015200"/>
            <a:chOff x="-2670575" y="3956600"/>
            <a:chExt cx="293800" cy="293025"/>
          </a:xfrm>
        </p:grpSpPr>
        <p:sp>
          <p:nvSpPr>
            <p:cNvPr id="67" name="Google Shape;1818;p100">
              <a:extLst>
                <a:ext uri="{FF2B5EF4-FFF2-40B4-BE49-F238E27FC236}">
                  <a16:creationId xmlns:a16="http://schemas.microsoft.com/office/drawing/2014/main" id="{0FC4AC25-97B5-4B1F-83E3-2573C3D35FE7}"/>
                </a:ext>
              </a:extLst>
            </p:cNvPr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1819;p100">
              <a:extLst>
                <a:ext uri="{FF2B5EF4-FFF2-40B4-BE49-F238E27FC236}">
                  <a16:creationId xmlns:a16="http://schemas.microsoft.com/office/drawing/2014/main" id="{6C3577E3-FA8D-4E48-B446-0282E04C6F3D}"/>
                </a:ext>
              </a:extLst>
            </p:cNvPr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1820;p100">
              <a:extLst>
                <a:ext uri="{FF2B5EF4-FFF2-40B4-BE49-F238E27FC236}">
                  <a16:creationId xmlns:a16="http://schemas.microsoft.com/office/drawing/2014/main" id="{6CE6D7EB-8CF0-4F42-8859-DAE0E42F2AE4}"/>
                </a:ext>
              </a:extLst>
            </p:cNvPr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1821;p100">
              <a:extLst>
                <a:ext uri="{FF2B5EF4-FFF2-40B4-BE49-F238E27FC236}">
                  <a16:creationId xmlns:a16="http://schemas.microsoft.com/office/drawing/2014/main" id="{A9200881-B247-46A8-97C5-A08ACD6E0CBF}"/>
                </a:ext>
              </a:extLst>
            </p:cNvPr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0E255E03-4D00-4D49-A0FE-BD680962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40" y="1293559"/>
            <a:ext cx="3860561" cy="3042193"/>
          </a:xfrm>
          <a:prstGeom prst="rect">
            <a:avLst/>
          </a:prstGeom>
        </p:spPr>
      </p:pic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713225" y="1426428"/>
            <a:ext cx="3978410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The System architecture is made up of: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Android Application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Firebase Realtime Database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Firebase Storage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REST Server on Heroku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95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IMPORTANT CONCEPTS</a:t>
            </a:r>
            <a:endParaRPr/>
          </a:p>
        </p:txBody>
      </p:sp>
      <p:sp>
        <p:nvSpPr>
          <p:cNvPr id="1636" name="Google Shape;1636;p95"/>
          <p:cNvSpPr txBox="1">
            <a:spLocks noGrp="1"/>
          </p:cNvSpPr>
          <p:nvPr>
            <p:ph type="subTitle" idx="3"/>
          </p:nvPr>
        </p:nvSpPr>
        <p:spPr>
          <a:xfrm>
            <a:off x="464945" y="3240884"/>
            <a:ext cx="2713943" cy="112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Usability: User friendly GUI</a:t>
            </a: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Information on users’ </a:t>
            </a:r>
            <a:r>
              <a:rPr lang="it-IT" dirty="0" err="1"/>
              <a:t>emotional</a:t>
            </a:r>
            <a:r>
              <a:rPr lang="it-IT" dirty="0"/>
              <a:t> state</a:t>
            </a:r>
            <a:endParaRPr dirty="0"/>
          </a:p>
        </p:txBody>
      </p:sp>
      <p:sp>
        <p:nvSpPr>
          <p:cNvPr id="1637" name="Google Shape;1637;p95"/>
          <p:cNvSpPr txBox="1">
            <a:spLocks noGrp="1"/>
          </p:cNvSpPr>
          <p:nvPr>
            <p:ph type="subTitle" idx="1"/>
          </p:nvPr>
        </p:nvSpPr>
        <p:spPr>
          <a:xfrm>
            <a:off x="1023850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638" name="Google Shape;1638;p95"/>
          <p:cNvSpPr txBox="1">
            <a:spLocks noGrp="1"/>
          </p:cNvSpPr>
          <p:nvPr>
            <p:ph type="subTitle" idx="2"/>
          </p:nvPr>
        </p:nvSpPr>
        <p:spPr>
          <a:xfrm>
            <a:off x="3559693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Efficiency</a:t>
            </a:r>
            <a:endParaRPr/>
          </a:p>
        </p:txBody>
      </p:sp>
      <p:sp>
        <p:nvSpPr>
          <p:cNvPr id="1639" name="Google Shape;1639;p95"/>
          <p:cNvSpPr txBox="1">
            <a:spLocks noGrp="1"/>
          </p:cNvSpPr>
          <p:nvPr>
            <p:ph type="subTitle" idx="4"/>
          </p:nvPr>
        </p:nvSpPr>
        <p:spPr>
          <a:xfrm>
            <a:off x="3443848" y="3240884"/>
            <a:ext cx="2259680" cy="1385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Low power consumption: the most of the computations are done on the server</a:t>
            </a:r>
          </a:p>
        </p:txBody>
      </p:sp>
      <p:grpSp>
        <p:nvGrpSpPr>
          <p:cNvPr id="1640" name="Google Shape;1640;p95"/>
          <p:cNvGrpSpPr/>
          <p:nvPr/>
        </p:nvGrpSpPr>
        <p:grpSpPr>
          <a:xfrm>
            <a:off x="6694278" y="1621429"/>
            <a:ext cx="1910223" cy="1829022"/>
            <a:chOff x="8120350" y="1757700"/>
            <a:chExt cx="1394425" cy="1335150"/>
          </a:xfrm>
        </p:grpSpPr>
        <p:sp>
          <p:nvSpPr>
            <p:cNvPr id="1641" name="Google Shape;1641;p95"/>
            <p:cNvSpPr/>
            <p:nvPr/>
          </p:nvSpPr>
          <p:spPr>
            <a:xfrm>
              <a:off x="8120350" y="1757700"/>
              <a:ext cx="1394425" cy="1335150"/>
            </a:xfrm>
            <a:custGeom>
              <a:avLst/>
              <a:gdLst/>
              <a:ahLst/>
              <a:cxnLst/>
              <a:rect l="l" t="t" r="r" b="b"/>
              <a:pathLst>
                <a:path w="55777" h="53406" extrusionOk="0">
                  <a:moveTo>
                    <a:pt x="50974" y="53406"/>
                  </a:moveTo>
                  <a:lnTo>
                    <a:pt x="4803" y="53406"/>
                  </a:lnTo>
                  <a:cubicBezTo>
                    <a:pt x="2159" y="53406"/>
                    <a:pt x="1" y="51248"/>
                    <a:pt x="1" y="48573"/>
                  </a:cubicBezTo>
                  <a:lnTo>
                    <a:pt x="1" y="4834"/>
                  </a:lnTo>
                  <a:cubicBezTo>
                    <a:pt x="1" y="2159"/>
                    <a:pt x="2159" y="1"/>
                    <a:pt x="4803" y="1"/>
                  </a:cubicBezTo>
                  <a:lnTo>
                    <a:pt x="50974" y="1"/>
                  </a:lnTo>
                  <a:cubicBezTo>
                    <a:pt x="53619" y="1"/>
                    <a:pt x="55777" y="2159"/>
                    <a:pt x="55777" y="4834"/>
                  </a:cubicBezTo>
                  <a:lnTo>
                    <a:pt x="55777" y="48573"/>
                  </a:lnTo>
                  <a:cubicBezTo>
                    <a:pt x="55777" y="51248"/>
                    <a:pt x="53619" y="53406"/>
                    <a:pt x="50974" y="53406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95"/>
            <p:cNvSpPr/>
            <p:nvPr/>
          </p:nvSpPr>
          <p:spPr>
            <a:xfrm>
              <a:off x="9430400" y="1862575"/>
              <a:ext cx="25" cy="1114775"/>
            </a:xfrm>
            <a:custGeom>
              <a:avLst/>
              <a:gdLst/>
              <a:ahLst/>
              <a:cxnLst/>
              <a:rect l="l" t="t" r="r" b="b"/>
              <a:pathLst>
                <a:path w="1" h="44591" fill="none" extrusionOk="0">
                  <a:moveTo>
                    <a:pt x="1" y="0"/>
                  </a:moveTo>
                  <a:lnTo>
                    <a:pt x="1" y="4459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95"/>
            <p:cNvSpPr/>
            <p:nvPr/>
          </p:nvSpPr>
          <p:spPr>
            <a:xfrm>
              <a:off x="9430400" y="2079150"/>
              <a:ext cx="25" cy="422525"/>
            </a:xfrm>
            <a:custGeom>
              <a:avLst/>
              <a:gdLst/>
              <a:ahLst/>
              <a:cxnLst/>
              <a:rect l="l" t="t" r="r" b="b"/>
              <a:pathLst>
                <a:path w="1" h="16901" fill="none" extrusionOk="0">
                  <a:moveTo>
                    <a:pt x="1" y="0"/>
                  </a:moveTo>
                  <a:lnTo>
                    <a:pt x="1" y="1690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95"/>
            <p:cNvSpPr/>
            <p:nvPr/>
          </p:nvSpPr>
          <p:spPr>
            <a:xfrm>
              <a:off x="8184175" y="2383850"/>
              <a:ext cx="790325" cy="310950"/>
            </a:xfrm>
            <a:custGeom>
              <a:avLst/>
              <a:gdLst/>
              <a:ahLst/>
              <a:cxnLst/>
              <a:rect l="l" t="t" r="r" b="b"/>
              <a:pathLst>
                <a:path w="31613" h="12438" extrusionOk="0">
                  <a:moveTo>
                    <a:pt x="2189" y="1"/>
                  </a:moveTo>
                  <a:cubicBezTo>
                    <a:pt x="973" y="1"/>
                    <a:pt x="1" y="1004"/>
                    <a:pt x="1" y="2220"/>
                  </a:cubicBezTo>
                  <a:lnTo>
                    <a:pt x="1" y="8998"/>
                  </a:lnTo>
                  <a:cubicBezTo>
                    <a:pt x="1" y="10214"/>
                    <a:pt x="973" y="11186"/>
                    <a:pt x="2189" y="11186"/>
                  </a:cubicBezTo>
                  <a:lnTo>
                    <a:pt x="3192" y="11186"/>
                  </a:lnTo>
                  <a:cubicBezTo>
                    <a:pt x="3253" y="11582"/>
                    <a:pt x="3192" y="11977"/>
                    <a:pt x="3010" y="12311"/>
                  </a:cubicBezTo>
                  <a:cubicBezTo>
                    <a:pt x="3010" y="12341"/>
                    <a:pt x="3010" y="12402"/>
                    <a:pt x="3010" y="12402"/>
                  </a:cubicBezTo>
                  <a:cubicBezTo>
                    <a:pt x="3040" y="12433"/>
                    <a:pt x="3071" y="12433"/>
                    <a:pt x="3071" y="12433"/>
                  </a:cubicBezTo>
                  <a:cubicBezTo>
                    <a:pt x="3114" y="12436"/>
                    <a:pt x="3156" y="12437"/>
                    <a:pt x="3199" y="12437"/>
                  </a:cubicBezTo>
                  <a:cubicBezTo>
                    <a:pt x="3575" y="12437"/>
                    <a:pt x="3925" y="12317"/>
                    <a:pt x="4226" y="12098"/>
                  </a:cubicBezTo>
                  <a:cubicBezTo>
                    <a:pt x="4499" y="11855"/>
                    <a:pt x="4682" y="11551"/>
                    <a:pt x="4773" y="11186"/>
                  </a:cubicBezTo>
                  <a:lnTo>
                    <a:pt x="29393" y="11186"/>
                  </a:lnTo>
                  <a:cubicBezTo>
                    <a:pt x="30609" y="11186"/>
                    <a:pt x="31612" y="10214"/>
                    <a:pt x="31612" y="8998"/>
                  </a:cubicBezTo>
                  <a:lnTo>
                    <a:pt x="31612" y="2220"/>
                  </a:lnTo>
                  <a:cubicBezTo>
                    <a:pt x="31612" y="1004"/>
                    <a:pt x="30609" y="1"/>
                    <a:pt x="293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95"/>
            <p:cNvSpPr/>
            <p:nvPr/>
          </p:nvSpPr>
          <p:spPr>
            <a:xfrm>
              <a:off x="8278400" y="2465175"/>
              <a:ext cx="618575" cy="25"/>
            </a:xfrm>
            <a:custGeom>
              <a:avLst/>
              <a:gdLst/>
              <a:ahLst/>
              <a:cxnLst/>
              <a:rect l="l" t="t" r="r" b="b"/>
              <a:pathLst>
                <a:path w="24743" h="1" fill="none" extrusionOk="0">
                  <a:moveTo>
                    <a:pt x="1" y="0"/>
                  </a:moveTo>
                  <a:lnTo>
                    <a:pt x="247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95"/>
            <p:cNvSpPr/>
            <p:nvPr/>
          </p:nvSpPr>
          <p:spPr>
            <a:xfrm>
              <a:off x="8278400" y="2525200"/>
              <a:ext cx="618575" cy="25"/>
            </a:xfrm>
            <a:custGeom>
              <a:avLst/>
              <a:gdLst/>
              <a:ahLst/>
              <a:cxnLst/>
              <a:rect l="l" t="t" r="r" b="b"/>
              <a:pathLst>
                <a:path w="24743" h="1" fill="none" extrusionOk="0">
                  <a:moveTo>
                    <a:pt x="1" y="0"/>
                  </a:moveTo>
                  <a:lnTo>
                    <a:pt x="247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95"/>
            <p:cNvSpPr/>
            <p:nvPr/>
          </p:nvSpPr>
          <p:spPr>
            <a:xfrm>
              <a:off x="8278400" y="2585225"/>
              <a:ext cx="473450" cy="25"/>
            </a:xfrm>
            <a:custGeom>
              <a:avLst/>
              <a:gdLst/>
              <a:ahLst/>
              <a:cxnLst/>
              <a:rect l="l" t="t" r="r" b="b"/>
              <a:pathLst>
                <a:path w="18938" h="1" fill="none" extrusionOk="0">
                  <a:moveTo>
                    <a:pt x="1" y="1"/>
                  </a:moveTo>
                  <a:lnTo>
                    <a:pt x="1893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95"/>
            <p:cNvSpPr/>
            <p:nvPr/>
          </p:nvSpPr>
          <p:spPr>
            <a:xfrm>
              <a:off x="8476750" y="1880050"/>
              <a:ext cx="872375" cy="468875"/>
            </a:xfrm>
            <a:custGeom>
              <a:avLst/>
              <a:gdLst/>
              <a:ahLst/>
              <a:cxnLst/>
              <a:rect l="l" t="t" r="r" b="b"/>
              <a:pathLst>
                <a:path w="34895" h="18755" fill="none" extrusionOk="0">
                  <a:moveTo>
                    <a:pt x="32463" y="1"/>
                  </a:moveTo>
                  <a:lnTo>
                    <a:pt x="2401" y="1"/>
                  </a:lnTo>
                  <a:cubicBezTo>
                    <a:pt x="1064" y="1"/>
                    <a:pt x="0" y="1064"/>
                    <a:pt x="0" y="2402"/>
                  </a:cubicBezTo>
                  <a:lnTo>
                    <a:pt x="0" y="15077"/>
                  </a:lnTo>
                  <a:cubicBezTo>
                    <a:pt x="0" y="16414"/>
                    <a:pt x="1064" y="17478"/>
                    <a:pt x="2401" y="17478"/>
                  </a:cubicBezTo>
                  <a:lnTo>
                    <a:pt x="29362" y="17478"/>
                  </a:lnTo>
                  <a:cubicBezTo>
                    <a:pt x="29454" y="17812"/>
                    <a:pt x="29666" y="18147"/>
                    <a:pt x="29940" y="18360"/>
                  </a:cubicBezTo>
                  <a:cubicBezTo>
                    <a:pt x="30244" y="18603"/>
                    <a:pt x="30669" y="18755"/>
                    <a:pt x="31065" y="18724"/>
                  </a:cubicBezTo>
                  <a:cubicBezTo>
                    <a:pt x="31095" y="18724"/>
                    <a:pt x="31125" y="18694"/>
                    <a:pt x="31125" y="18694"/>
                  </a:cubicBezTo>
                  <a:cubicBezTo>
                    <a:pt x="31156" y="18663"/>
                    <a:pt x="31125" y="18633"/>
                    <a:pt x="31125" y="18603"/>
                  </a:cubicBezTo>
                  <a:cubicBezTo>
                    <a:pt x="30973" y="18238"/>
                    <a:pt x="30913" y="17873"/>
                    <a:pt x="30943" y="17478"/>
                  </a:cubicBezTo>
                  <a:lnTo>
                    <a:pt x="32463" y="17478"/>
                  </a:lnTo>
                  <a:cubicBezTo>
                    <a:pt x="33800" y="17478"/>
                    <a:pt x="34894" y="16414"/>
                    <a:pt x="34894" y="15077"/>
                  </a:cubicBezTo>
                  <a:lnTo>
                    <a:pt x="34894" y="2402"/>
                  </a:lnTo>
                  <a:cubicBezTo>
                    <a:pt x="34894" y="1064"/>
                    <a:pt x="33800" y="1"/>
                    <a:pt x="324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95"/>
            <p:cNvSpPr/>
            <p:nvPr/>
          </p:nvSpPr>
          <p:spPr>
            <a:xfrm>
              <a:off x="8723700" y="1937050"/>
              <a:ext cx="573000" cy="327525"/>
            </a:xfrm>
            <a:custGeom>
              <a:avLst/>
              <a:gdLst/>
              <a:ahLst/>
              <a:cxnLst/>
              <a:rect l="l" t="t" r="r" b="b"/>
              <a:pathLst>
                <a:path w="22920" h="13101" extrusionOk="0">
                  <a:moveTo>
                    <a:pt x="1" y="0"/>
                  </a:moveTo>
                  <a:lnTo>
                    <a:pt x="22919" y="0"/>
                  </a:lnTo>
                  <a:lnTo>
                    <a:pt x="22919" y="13101"/>
                  </a:lnTo>
                  <a:lnTo>
                    <a:pt x="1" y="1310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95"/>
            <p:cNvSpPr/>
            <p:nvPr/>
          </p:nvSpPr>
          <p:spPr>
            <a:xfrm>
              <a:off x="8476750" y="2731125"/>
              <a:ext cx="872375" cy="246350"/>
            </a:xfrm>
            <a:custGeom>
              <a:avLst/>
              <a:gdLst/>
              <a:ahLst/>
              <a:cxnLst/>
              <a:rect l="l" t="t" r="r" b="b"/>
              <a:pathLst>
                <a:path w="34895" h="9854" extrusionOk="0">
                  <a:moveTo>
                    <a:pt x="2401" y="1"/>
                  </a:moveTo>
                  <a:cubicBezTo>
                    <a:pt x="1064" y="1"/>
                    <a:pt x="0" y="1064"/>
                    <a:pt x="0" y="2402"/>
                  </a:cubicBezTo>
                  <a:lnTo>
                    <a:pt x="0" y="6232"/>
                  </a:lnTo>
                  <a:cubicBezTo>
                    <a:pt x="0" y="7539"/>
                    <a:pt x="1064" y="8633"/>
                    <a:pt x="2401" y="8633"/>
                  </a:cubicBezTo>
                  <a:lnTo>
                    <a:pt x="29362" y="8633"/>
                  </a:lnTo>
                  <a:cubicBezTo>
                    <a:pt x="29454" y="8967"/>
                    <a:pt x="29666" y="9302"/>
                    <a:pt x="29940" y="9514"/>
                  </a:cubicBezTo>
                  <a:cubicBezTo>
                    <a:pt x="30213" y="9733"/>
                    <a:pt x="30585" y="9853"/>
                    <a:pt x="30944" y="9853"/>
                  </a:cubicBezTo>
                  <a:cubicBezTo>
                    <a:pt x="30984" y="9853"/>
                    <a:pt x="31025" y="9852"/>
                    <a:pt x="31065" y="9849"/>
                  </a:cubicBezTo>
                  <a:lnTo>
                    <a:pt x="31125" y="9849"/>
                  </a:lnTo>
                  <a:cubicBezTo>
                    <a:pt x="31156" y="9818"/>
                    <a:pt x="31125" y="9788"/>
                    <a:pt x="31125" y="9758"/>
                  </a:cubicBezTo>
                  <a:cubicBezTo>
                    <a:pt x="30973" y="9393"/>
                    <a:pt x="30913" y="8998"/>
                    <a:pt x="30943" y="8633"/>
                  </a:cubicBezTo>
                  <a:lnTo>
                    <a:pt x="32463" y="8633"/>
                  </a:lnTo>
                  <a:cubicBezTo>
                    <a:pt x="33800" y="8633"/>
                    <a:pt x="34894" y="7539"/>
                    <a:pt x="34894" y="6232"/>
                  </a:cubicBezTo>
                  <a:lnTo>
                    <a:pt x="34894" y="2402"/>
                  </a:lnTo>
                  <a:cubicBezTo>
                    <a:pt x="34894" y="1064"/>
                    <a:pt x="33800" y="1"/>
                    <a:pt x="324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95"/>
            <p:cNvSpPr/>
            <p:nvPr/>
          </p:nvSpPr>
          <p:spPr>
            <a:xfrm>
              <a:off x="8538300" y="2810150"/>
              <a:ext cx="759900" cy="25"/>
            </a:xfrm>
            <a:custGeom>
              <a:avLst/>
              <a:gdLst/>
              <a:ahLst/>
              <a:cxnLst/>
              <a:rect l="l" t="t" r="r" b="b"/>
              <a:pathLst>
                <a:path w="30396" h="1" fill="none" extrusionOk="0">
                  <a:moveTo>
                    <a:pt x="0" y="1"/>
                  </a:moveTo>
                  <a:lnTo>
                    <a:pt x="30396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95"/>
            <p:cNvSpPr/>
            <p:nvPr/>
          </p:nvSpPr>
          <p:spPr>
            <a:xfrm>
              <a:off x="8538300" y="2870200"/>
              <a:ext cx="572225" cy="25"/>
            </a:xfrm>
            <a:custGeom>
              <a:avLst/>
              <a:gdLst/>
              <a:ahLst/>
              <a:cxnLst/>
              <a:rect l="l" t="t" r="r" b="b"/>
              <a:pathLst>
                <a:path w="22889" h="1" fill="none" extrusionOk="0">
                  <a:moveTo>
                    <a:pt x="0" y="0"/>
                  </a:moveTo>
                  <a:lnTo>
                    <a:pt x="22888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53" name="Google Shape;1653;p95"/>
          <p:cNvGrpSpPr/>
          <p:nvPr/>
        </p:nvGrpSpPr>
        <p:grpSpPr>
          <a:xfrm>
            <a:off x="6095537" y="3058868"/>
            <a:ext cx="1819480" cy="1120841"/>
            <a:chOff x="6314250" y="2280650"/>
            <a:chExt cx="1395200" cy="859475"/>
          </a:xfrm>
        </p:grpSpPr>
        <p:sp>
          <p:nvSpPr>
            <p:cNvPr id="1654" name="Google Shape;1654;p95"/>
            <p:cNvSpPr/>
            <p:nvPr/>
          </p:nvSpPr>
          <p:spPr>
            <a:xfrm>
              <a:off x="6314250" y="2280650"/>
              <a:ext cx="1395200" cy="859475"/>
            </a:xfrm>
            <a:custGeom>
              <a:avLst/>
              <a:gdLst/>
              <a:ahLst/>
              <a:cxnLst/>
              <a:rect l="l" t="t" r="r" b="b"/>
              <a:pathLst>
                <a:path w="55808" h="34379" extrusionOk="0">
                  <a:moveTo>
                    <a:pt x="50974" y="34378"/>
                  </a:moveTo>
                  <a:lnTo>
                    <a:pt x="4834" y="34378"/>
                  </a:lnTo>
                  <a:cubicBezTo>
                    <a:pt x="2159" y="34378"/>
                    <a:pt x="1" y="32220"/>
                    <a:pt x="1" y="29576"/>
                  </a:cubicBezTo>
                  <a:lnTo>
                    <a:pt x="1" y="4834"/>
                  </a:lnTo>
                  <a:cubicBezTo>
                    <a:pt x="1" y="2159"/>
                    <a:pt x="2159" y="1"/>
                    <a:pt x="4834" y="1"/>
                  </a:cubicBezTo>
                  <a:lnTo>
                    <a:pt x="50974" y="1"/>
                  </a:lnTo>
                  <a:cubicBezTo>
                    <a:pt x="53649" y="1"/>
                    <a:pt x="55807" y="2159"/>
                    <a:pt x="55807" y="4834"/>
                  </a:cubicBezTo>
                  <a:lnTo>
                    <a:pt x="55807" y="29576"/>
                  </a:lnTo>
                  <a:cubicBezTo>
                    <a:pt x="55807" y="32220"/>
                    <a:pt x="53649" y="34378"/>
                    <a:pt x="50974" y="3437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95"/>
            <p:cNvSpPr/>
            <p:nvPr/>
          </p:nvSpPr>
          <p:spPr>
            <a:xfrm>
              <a:off x="6435838" y="2887050"/>
              <a:ext cx="548675" cy="155050"/>
            </a:xfrm>
            <a:custGeom>
              <a:avLst/>
              <a:gdLst/>
              <a:ahLst/>
              <a:cxnLst/>
              <a:rect l="l" t="t" r="r" b="b"/>
              <a:pathLst>
                <a:path w="21947" h="6202" extrusionOk="0">
                  <a:moveTo>
                    <a:pt x="18846" y="6201"/>
                  </a:moveTo>
                  <a:lnTo>
                    <a:pt x="3101" y="6201"/>
                  </a:lnTo>
                  <a:cubicBezTo>
                    <a:pt x="1399" y="6201"/>
                    <a:pt x="0" y="4803"/>
                    <a:pt x="0" y="3101"/>
                  </a:cubicBezTo>
                  <a:lnTo>
                    <a:pt x="0" y="3101"/>
                  </a:lnTo>
                  <a:cubicBezTo>
                    <a:pt x="0" y="1399"/>
                    <a:pt x="1399" y="1"/>
                    <a:pt x="3101" y="1"/>
                  </a:cubicBezTo>
                  <a:lnTo>
                    <a:pt x="18846" y="1"/>
                  </a:lnTo>
                  <a:cubicBezTo>
                    <a:pt x="20548" y="1"/>
                    <a:pt x="21946" y="1399"/>
                    <a:pt x="21946" y="3101"/>
                  </a:cubicBezTo>
                  <a:lnTo>
                    <a:pt x="21946" y="3101"/>
                  </a:lnTo>
                  <a:cubicBezTo>
                    <a:pt x="21946" y="4803"/>
                    <a:pt x="20548" y="6201"/>
                    <a:pt x="18846" y="62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95"/>
            <p:cNvSpPr/>
            <p:nvPr/>
          </p:nvSpPr>
          <p:spPr>
            <a:xfrm>
              <a:off x="6565775" y="2964550"/>
              <a:ext cx="288800" cy="25"/>
            </a:xfrm>
            <a:custGeom>
              <a:avLst/>
              <a:gdLst/>
              <a:ahLst/>
              <a:cxnLst/>
              <a:rect l="l" t="t" r="r" b="b"/>
              <a:pathLst>
                <a:path w="11552" h="1" fill="none" extrusionOk="0">
                  <a:moveTo>
                    <a:pt x="1" y="1"/>
                  </a:moveTo>
                  <a:lnTo>
                    <a:pt x="11551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95"/>
            <p:cNvSpPr/>
            <p:nvPr/>
          </p:nvSpPr>
          <p:spPr>
            <a:xfrm>
              <a:off x="6435075" y="2622600"/>
              <a:ext cx="1155075" cy="195325"/>
            </a:xfrm>
            <a:custGeom>
              <a:avLst/>
              <a:gdLst/>
              <a:ahLst/>
              <a:cxnLst/>
              <a:rect l="l" t="t" r="r" b="b"/>
              <a:pathLst>
                <a:path w="46203" h="7813" extrusionOk="0">
                  <a:moveTo>
                    <a:pt x="2280" y="1"/>
                  </a:moveTo>
                  <a:cubicBezTo>
                    <a:pt x="1034" y="1"/>
                    <a:pt x="1" y="1004"/>
                    <a:pt x="1" y="2281"/>
                  </a:cubicBezTo>
                  <a:lnTo>
                    <a:pt x="1" y="5533"/>
                  </a:lnTo>
                  <a:cubicBezTo>
                    <a:pt x="1" y="6779"/>
                    <a:pt x="1034" y="7813"/>
                    <a:pt x="2280" y="7813"/>
                  </a:cubicBezTo>
                  <a:lnTo>
                    <a:pt x="43922" y="7813"/>
                  </a:lnTo>
                  <a:cubicBezTo>
                    <a:pt x="45199" y="7813"/>
                    <a:pt x="46202" y="6779"/>
                    <a:pt x="46202" y="5533"/>
                  </a:cubicBezTo>
                  <a:lnTo>
                    <a:pt x="46202" y="2281"/>
                  </a:lnTo>
                  <a:cubicBezTo>
                    <a:pt x="46202" y="1004"/>
                    <a:pt x="45199" y="1"/>
                    <a:pt x="439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95"/>
            <p:cNvSpPr/>
            <p:nvPr/>
          </p:nvSpPr>
          <p:spPr>
            <a:xfrm>
              <a:off x="6435075" y="2384775"/>
              <a:ext cx="1155075" cy="195300"/>
            </a:xfrm>
            <a:custGeom>
              <a:avLst/>
              <a:gdLst/>
              <a:ahLst/>
              <a:cxnLst/>
              <a:rect l="l" t="t" r="r" b="b"/>
              <a:pathLst>
                <a:path w="46203" h="7812" extrusionOk="0">
                  <a:moveTo>
                    <a:pt x="2280" y="0"/>
                  </a:moveTo>
                  <a:cubicBezTo>
                    <a:pt x="1034" y="0"/>
                    <a:pt x="1" y="1034"/>
                    <a:pt x="1" y="2280"/>
                  </a:cubicBezTo>
                  <a:lnTo>
                    <a:pt x="1" y="5532"/>
                  </a:lnTo>
                  <a:cubicBezTo>
                    <a:pt x="1" y="6809"/>
                    <a:pt x="1034" y="7812"/>
                    <a:pt x="2280" y="7812"/>
                  </a:cubicBezTo>
                  <a:lnTo>
                    <a:pt x="43922" y="7812"/>
                  </a:lnTo>
                  <a:cubicBezTo>
                    <a:pt x="45199" y="7812"/>
                    <a:pt x="46202" y="6809"/>
                    <a:pt x="46202" y="5532"/>
                  </a:cubicBezTo>
                  <a:lnTo>
                    <a:pt x="46202" y="2280"/>
                  </a:lnTo>
                  <a:cubicBezTo>
                    <a:pt x="46202" y="1034"/>
                    <a:pt x="45199" y="0"/>
                    <a:pt x="439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95"/>
            <p:cNvSpPr/>
            <p:nvPr/>
          </p:nvSpPr>
          <p:spPr>
            <a:xfrm>
              <a:off x="7041463" y="2887050"/>
              <a:ext cx="548675" cy="155050"/>
            </a:xfrm>
            <a:custGeom>
              <a:avLst/>
              <a:gdLst/>
              <a:ahLst/>
              <a:cxnLst/>
              <a:rect l="l" t="t" r="r" b="b"/>
              <a:pathLst>
                <a:path w="21947" h="6202" extrusionOk="0">
                  <a:moveTo>
                    <a:pt x="18846" y="6201"/>
                  </a:moveTo>
                  <a:lnTo>
                    <a:pt x="3101" y="6201"/>
                  </a:lnTo>
                  <a:cubicBezTo>
                    <a:pt x="1399" y="6201"/>
                    <a:pt x="0" y="4803"/>
                    <a:pt x="0" y="3101"/>
                  </a:cubicBezTo>
                  <a:lnTo>
                    <a:pt x="0" y="3101"/>
                  </a:lnTo>
                  <a:cubicBezTo>
                    <a:pt x="0" y="1399"/>
                    <a:pt x="1399" y="1"/>
                    <a:pt x="3101" y="1"/>
                  </a:cubicBezTo>
                  <a:lnTo>
                    <a:pt x="18846" y="1"/>
                  </a:lnTo>
                  <a:cubicBezTo>
                    <a:pt x="20548" y="1"/>
                    <a:pt x="21946" y="1399"/>
                    <a:pt x="21946" y="3101"/>
                  </a:cubicBezTo>
                  <a:lnTo>
                    <a:pt x="21946" y="3101"/>
                  </a:lnTo>
                  <a:cubicBezTo>
                    <a:pt x="21946" y="4803"/>
                    <a:pt x="20548" y="6201"/>
                    <a:pt x="18846" y="62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95"/>
            <p:cNvSpPr/>
            <p:nvPr/>
          </p:nvSpPr>
          <p:spPr>
            <a:xfrm>
              <a:off x="7171425" y="2964550"/>
              <a:ext cx="288775" cy="25"/>
            </a:xfrm>
            <a:custGeom>
              <a:avLst/>
              <a:gdLst/>
              <a:ahLst/>
              <a:cxnLst/>
              <a:rect l="l" t="t" r="r" b="b"/>
              <a:pathLst>
                <a:path w="11551" h="1" fill="none" extrusionOk="0">
                  <a:moveTo>
                    <a:pt x="0" y="1"/>
                  </a:moveTo>
                  <a:lnTo>
                    <a:pt x="1155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95"/>
            <p:cNvSpPr/>
            <p:nvPr/>
          </p:nvSpPr>
          <p:spPr>
            <a:xfrm>
              <a:off x="6521700" y="2706950"/>
              <a:ext cx="33475" cy="35750"/>
            </a:xfrm>
            <a:custGeom>
              <a:avLst/>
              <a:gdLst/>
              <a:ahLst/>
              <a:cxnLst/>
              <a:rect l="l" t="t" r="r" b="b"/>
              <a:pathLst>
                <a:path w="1339" h="1430" extrusionOk="0">
                  <a:moveTo>
                    <a:pt x="578" y="1"/>
                  </a:moveTo>
                  <a:lnTo>
                    <a:pt x="609" y="609"/>
                  </a:lnTo>
                  <a:lnTo>
                    <a:pt x="609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9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1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1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95"/>
            <p:cNvSpPr/>
            <p:nvPr/>
          </p:nvSpPr>
          <p:spPr>
            <a:xfrm>
              <a:off x="6580225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608" y="609"/>
                  </a:lnTo>
                  <a:lnTo>
                    <a:pt x="122" y="274"/>
                  </a:lnTo>
                  <a:lnTo>
                    <a:pt x="31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60" y="822"/>
                  </a:lnTo>
                  <a:lnTo>
                    <a:pt x="1246" y="1156"/>
                  </a:lnTo>
                  <a:lnTo>
                    <a:pt x="1338" y="943"/>
                  </a:lnTo>
                  <a:lnTo>
                    <a:pt x="821" y="700"/>
                  </a:lnTo>
                  <a:lnTo>
                    <a:pt x="1338" y="457"/>
                  </a:lnTo>
                  <a:lnTo>
                    <a:pt x="1246" y="274"/>
                  </a:lnTo>
                  <a:lnTo>
                    <a:pt x="760" y="609"/>
                  </a:lnTo>
                  <a:lnTo>
                    <a:pt x="76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95"/>
            <p:cNvSpPr/>
            <p:nvPr/>
          </p:nvSpPr>
          <p:spPr>
            <a:xfrm>
              <a:off x="66395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47" y="1"/>
                  </a:moveTo>
                  <a:lnTo>
                    <a:pt x="608" y="609"/>
                  </a:lnTo>
                  <a:lnTo>
                    <a:pt x="122" y="274"/>
                  </a:lnTo>
                  <a:lnTo>
                    <a:pt x="0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47" y="1429"/>
                  </a:lnTo>
                  <a:lnTo>
                    <a:pt x="790" y="1429"/>
                  </a:lnTo>
                  <a:lnTo>
                    <a:pt x="730" y="822"/>
                  </a:lnTo>
                  <a:lnTo>
                    <a:pt x="1216" y="1156"/>
                  </a:lnTo>
                  <a:lnTo>
                    <a:pt x="1337" y="943"/>
                  </a:lnTo>
                  <a:lnTo>
                    <a:pt x="790" y="700"/>
                  </a:lnTo>
                  <a:lnTo>
                    <a:pt x="1337" y="457"/>
                  </a:lnTo>
                  <a:lnTo>
                    <a:pt x="1216" y="274"/>
                  </a:lnTo>
                  <a:lnTo>
                    <a:pt x="730" y="609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95"/>
            <p:cNvSpPr/>
            <p:nvPr/>
          </p:nvSpPr>
          <p:spPr>
            <a:xfrm>
              <a:off x="66980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608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4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4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95"/>
            <p:cNvSpPr/>
            <p:nvPr/>
          </p:nvSpPr>
          <p:spPr>
            <a:xfrm>
              <a:off x="6757275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48" y="1"/>
                  </a:moveTo>
                  <a:lnTo>
                    <a:pt x="608" y="609"/>
                  </a:lnTo>
                  <a:lnTo>
                    <a:pt x="92" y="274"/>
                  </a:lnTo>
                  <a:lnTo>
                    <a:pt x="0" y="457"/>
                  </a:lnTo>
                  <a:lnTo>
                    <a:pt x="517" y="700"/>
                  </a:lnTo>
                  <a:lnTo>
                    <a:pt x="0" y="943"/>
                  </a:lnTo>
                  <a:lnTo>
                    <a:pt x="92" y="1156"/>
                  </a:lnTo>
                  <a:lnTo>
                    <a:pt x="578" y="822"/>
                  </a:lnTo>
                  <a:lnTo>
                    <a:pt x="548" y="1429"/>
                  </a:lnTo>
                  <a:lnTo>
                    <a:pt x="760" y="1429"/>
                  </a:lnTo>
                  <a:lnTo>
                    <a:pt x="730" y="822"/>
                  </a:lnTo>
                  <a:lnTo>
                    <a:pt x="1216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07" y="457"/>
                  </a:lnTo>
                  <a:lnTo>
                    <a:pt x="1216" y="274"/>
                  </a:lnTo>
                  <a:lnTo>
                    <a:pt x="730" y="609"/>
                  </a:lnTo>
                  <a:lnTo>
                    <a:pt x="730" y="609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95"/>
            <p:cNvSpPr/>
            <p:nvPr/>
          </p:nvSpPr>
          <p:spPr>
            <a:xfrm>
              <a:off x="6815775" y="2706950"/>
              <a:ext cx="33475" cy="35750"/>
            </a:xfrm>
            <a:custGeom>
              <a:avLst/>
              <a:gdLst/>
              <a:ahLst/>
              <a:cxnLst/>
              <a:rect l="l" t="t" r="r" b="b"/>
              <a:pathLst>
                <a:path w="1339" h="1430" extrusionOk="0">
                  <a:moveTo>
                    <a:pt x="548" y="1"/>
                  </a:moveTo>
                  <a:lnTo>
                    <a:pt x="609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9" y="822"/>
                  </a:lnTo>
                  <a:lnTo>
                    <a:pt x="54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1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1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95"/>
            <p:cNvSpPr/>
            <p:nvPr/>
          </p:nvSpPr>
          <p:spPr>
            <a:xfrm>
              <a:off x="68743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122" y="274"/>
                  </a:lnTo>
                  <a:lnTo>
                    <a:pt x="0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60" y="822"/>
                  </a:lnTo>
                  <a:lnTo>
                    <a:pt x="1247" y="1156"/>
                  </a:lnTo>
                  <a:lnTo>
                    <a:pt x="1338" y="943"/>
                  </a:lnTo>
                  <a:lnTo>
                    <a:pt x="821" y="700"/>
                  </a:lnTo>
                  <a:lnTo>
                    <a:pt x="1338" y="457"/>
                  </a:lnTo>
                  <a:lnTo>
                    <a:pt x="1247" y="274"/>
                  </a:lnTo>
                  <a:lnTo>
                    <a:pt x="760" y="609"/>
                  </a:lnTo>
                  <a:lnTo>
                    <a:pt x="76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68" name="Google Shape;1668;p95"/>
          <p:cNvGrpSpPr/>
          <p:nvPr/>
        </p:nvGrpSpPr>
        <p:grpSpPr>
          <a:xfrm>
            <a:off x="1509396" y="1820892"/>
            <a:ext cx="786620" cy="778091"/>
            <a:chOff x="-64406125" y="3362225"/>
            <a:chExt cx="318225" cy="314800"/>
          </a:xfrm>
        </p:grpSpPr>
        <p:sp>
          <p:nvSpPr>
            <p:cNvPr id="1669" name="Google Shape;1669;p95"/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95"/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71" name="Google Shape;1671;p95"/>
          <p:cNvGrpSpPr/>
          <p:nvPr/>
        </p:nvGrpSpPr>
        <p:grpSpPr>
          <a:xfrm>
            <a:off x="4047188" y="1817620"/>
            <a:ext cx="782727" cy="784641"/>
            <a:chOff x="-61783350" y="3743950"/>
            <a:chExt cx="316650" cy="317450"/>
          </a:xfrm>
        </p:grpSpPr>
        <p:sp>
          <p:nvSpPr>
            <p:cNvPr id="1672" name="Google Shape;1672;p95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95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orld Usability Day by Slidesgo">
  <a:themeElements>
    <a:clrScheme name="Simple Light">
      <a:dk1>
        <a:srgbClr val="FFFFFF"/>
      </a:dk1>
      <a:lt1>
        <a:srgbClr val="263238"/>
      </a:lt1>
      <a:dk2>
        <a:srgbClr val="595959"/>
      </a:dk2>
      <a:lt2>
        <a:srgbClr val="F3F3F3"/>
      </a:lt2>
      <a:accent1>
        <a:srgbClr val="C52878"/>
      </a:accent1>
      <a:accent2>
        <a:srgbClr val="D36980"/>
      </a:accent2>
      <a:accent3>
        <a:srgbClr val="860CD1"/>
      </a:accent3>
      <a:accent4>
        <a:srgbClr val="63A4D5"/>
      </a:accent4>
      <a:accent5>
        <a:srgbClr val="8BE1E5"/>
      </a:accent5>
      <a:accent6>
        <a:srgbClr val="F7ED8B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609</Words>
  <Application>Microsoft Macintosh PowerPoint</Application>
  <PresentationFormat>On-screen Show (16:9)</PresentationFormat>
  <Paragraphs>160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Quicksand</vt:lpstr>
      <vt:lpstr>Montserrat</vt:lpstr>
      <vt:lpstr>Roboto Condensed Light</vt:lpstr>
      <vt:lpstr>Montserrat Black</vt:lpstr>
      <vt:lpstr>Arial</vt:lpstr>
      <vt:lpstr>Roboto</vt:lpstr>
      <vt:lpstr>World Usability Day by Slidesgo</vt:lpstr>
      <vt:lpstr>FeelChat: Automatic Recognition of The User’s Emotional State in One-to-One Chat</vt:lpstr>
      <vt:lpstr>FeelChat: Automatic Recognition of The User’s Emotional State in One-to-One Chat</vt:lpstr>
      <vt:lpstr>FeelChat: Automatic Recognition of The User’s Emotional State in One-to-One Chat</vt:lpstr>
      <vt:lpstr>MODEL ANALYSIS</vt:lpstr>
      <vt:lpstr>INTRODUCTION</vt:lpstr>
      <vt:lpstr>— Dr. John Campo (Director of the Division of Child and Adolescent Psychiatry at Johns Hopkins University School of Medicine)</vt:lpstr>
      <vt:lpstr>Communication</vt:lpstr>
      <vt:lpstr>ARCHITECTURE</vt:lpstr>
      <vt:lpstr>TWO IMPORTANT CONCEPTS</vt:lpstr>
      <vt:lpstr>APPLICATION</vt:lpstr>
      <vt:lpstr>LOGIN &amp; CONTACTS ACTIVITY</vt:lpstr>
      <vt:lpstr>CHAT ACTIVITY</vt:lpstr>
      <vt:lpstr>EMOTION ACTIVITY</vt:lpstr>
      <vt:lpstr>LABELING ACTIVITY</vt:lpstr>
      <vt:lpstr>MODEL ANALYSIS</vt:lpstr>
      <vt:lpstr>MODELS </vt:lpstr>
      <vt:lpstr>TEXT EMOTION DETECTION MODEL </vt:lpstr>
      <vt:lpstr>AUDIO EMOTION DETECTION MODEL </vt:lpstr>
      <vt:lpstr>POWER CONSUMPTION ANALYSIS</vt:lpstr>
      <vt:lpstr>PowerPoint Presentation</vt:lpstr>
      <vt:lpstr>PowerPoint Presentation</vt:lpstr>
      <vt:lpstr>Further improvements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FeelChat: Automatic Recognition of The User’s Emotional State in One-to-One Chat</dc:title>
  <cp:lastModifiedBy>Lorenzo Massagli</cp:lastModifiedBy>
  <cp:revision>17</cp:revision>
  <dcterms:modified xsi:type="dcterms:W3CDTF">2022-05-31T12:39:43Z</dcterms:modified>
</cp:coreProperties>
</file>