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4"/>
  </p:notesMasterIdLst>
  <p:sldIdLst>
    <p:sldId id="313" r:id="rId2"/>
    <p:sldId id="314" r:id="rId3"/>
    <p:sldId id="315" r:id="rId4"/>
    <p:sldId id="321" r:id="rId5"/>
    <p:sldId id="320" r:id="rId6"/>
    <p:sldId id="317" r:id="rId7"/>
    <p:sldId id="318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322" r:id="rId16"/>
    <p:sldId id="286" r:id="rId17"/>
    <p:sldId id="287" r:id="rId18"/>
    <p:sldId id="288" r:id="rId19"/>
    <p:sldId id="289" r:id="rId20"/>
    <p:sldId id="290" r:id="rId21"/>
    <p:sldId id="293" r:id="rId22"/>
    <p:sldId id="294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lack" panose="00000A00000000000000" pitchFamily="2" charset="0"/>
      <p:bold r:id="rId29"/>
      <p:italic r:id="rId30"/>
      <p:boldItalic r:id="rId31"/>
    </p:embeddedFont>
    <p:embeddedFont>
      <p:font typeface="Quicksand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8" autoAdjust="0"/>
    <p:restoredTop sz="94638"/>
  </p:normalViewPr>
  <p:slideViewPr>
    <p:cSldViewPr snapToGrid="0">
      <p:cViewPr varScale="1">
        <p:scale>
          <a:sx n="125" d="100"/>
          <a:sy n="125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6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76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3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318025" y="1121314"/>
            <a:ext cx="6155223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6" y="3359245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" y="130914"/>
            <a:ext cx="1551098" cy="15510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23B9AD-525F-56D7-0164-E1564F5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94" y="130914"/>
            <a:ext cx="1519935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Caching of Audio Messages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5 Possible emotions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929416" y="2263721"/>
            <a:ext cx="4165599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76" y="1482373"/>
            <a:ext cx="1506313" cy="334736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8B31ABF-CDA1-76BD-C233-DCF40ABC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" y="1482373"/>
            <a:ext cx="1488124" cy="33069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9B3E08-315F-E1C7-81E7-C51D7A239C8E}"/>
              </a:ext>
            </a:extLst>
          </p:cNvPr>
          <p:cNvSpPr/>
          <p:nvPr/>
        </p:nvSpPr>
        <p:spPr>
          <a:xfrm>
            <a:off x="1947025" y="3083417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754892" y="1020995"/>
            <a:ext cx="397938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+ EMO-DB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866432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RECOGNITION TESTS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2BA7A24-5DD9-2592-A2A2-2E60BFFF3C25}"/>
              </a:ext>
            </a:extLst>
          </p:cNvPr>
          <p:cNvSpPr/>
          <p:nvPr/>
        </p:nvSpPr>
        <p:spPr>
          <a:xfrm>
            <a:off x="1363505" y="1440595"/>
            <a:ext cx="6319359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We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have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performed</a:t>
            </a:r>
            <a:r>
              <a:rPr lang="it-IT" dirty="0">
                <a:latin typeface="Quicksand" panose="020B0604020202020204" charset="0"/>
              </a:rPr>
              <a:t> 4 </a:t>
            </a:r>
            <a:r>
              <a:rPr lang="it-IT" dirty="0" err="1">
                <a:latin typeface="Quicksand" panose="020B0604020202020204" charset="0"/>
              </a:rPr>
              <a:t>different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tests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using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different</a:t>
            </a:r>
            <a:r>
              <a:rPr lang="it-IT" dirty="0">
                <a:latin typeface="Quicksand" panose="020B0604020202020204" charset="0"/>
              </a:rPr>
              <a:t> dataset </a:t>
            </a:r>
            <a:r>
              <a:rPr lang="it-IT" dirty="0" err="1">
                <a:latin typeface="Quicksand" panose="020B0604020202020204" charset="0"/>
              </a:rPr>
              <a:t>combinations</a:t>
            </a:r>
            <a:r>
              <a:rPr lang="it-IT" dirty="0">
                <a:latin typeface="Quicksand" panose="020B0604020202020204" charset="0"/>
              </a:rPr>
              <a:t>:</a:t>
            </a:r>
          </a:p>
          <a:p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1) </a:t>
            </a:r>
            <a:r>
              <a:rPr lang="it-IT" dirty="0">
                <a:latin typeface="Quicksand" panose="020B0604020202020204" charset="0"/>
              </a:rPr>
              <a:t>WASSA + USER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test </a:t>
            </a:r>
          </a:p>
          <a:p>
            <a:pPr marL="342900" indent="-342900">
              <a:buAutoNum type="arabicParenR"/>
            </a:pPr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2) </a:t>
            </a:r>
            <a:r>
              <a:rPr lang="it-IT" dirty="0">
                <a:latin typeface="Quicksand" panose="020B0604020202020204" charset="0"/>
              </a:rPr>
              <a:t>WASSA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test </a:t>
            </a:r>
          </a:p>
          <a:p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3) </a:t>
            </a:r>
            <a:r>
              <a:rPr lang="it-IT" dirty="0">
                <a:latin typeface="Quicksand" panose="020B0604020202020204" charset="0"/>
              </a:rPr>
              <a:t>USER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test</a:t>
            </a:r>
          </a:p>
          <a:p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4) </a:t>
            </a:r>
            <a:r>
              <a:rPr lang="it-IT" dirty="0">
                <a:latin typeface="Quicksand" panose="020B0604020202020204" charset="0"/>
              </a:rPr>
              <a:t>WASSA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USER dataset for test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8252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RESULTS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/>
        </p:nvGraphicFramePr>
        <p:xfrm>
          <a:off x="867657" y="1221348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140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65347D8-D22F-A974-8AF6-B070A89148ED}"/>
              </a:ext>
            </a:extLst>
          </p:cNvPr>
          <p:cNvSpPr txBox="1"/>
          <p:nvPr/>
        </p:nvSpPr>
        <p:spPr>
          <a:xfrm>
            <a:off x="867657" y="3325827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20B0604020202020204" charset="0"/>
              </a:rPr>
              <a:t>Total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user labels (after </a:t>
            </a:r>
            <a:r>
              <a:rPr lang="it-IT" dirty="0" err="1">
                <a:latin typeface="Quicksand" panose="020B0604020202020204" charset="0"/>
              </a:rPr>
              <a:t>undersampling</a:t>
            </a:r>
            <a:r>
              <a:rPr lang="it-IT" dirty="0">
                <a:latin typeface="Quicksand" panose="020B0604020202020204" charset="0"/>
              </a:rPr>
              <a:t>): 220 </a:t>
            </a:r>
            <a:r>
              <a:rPr lang="it-IT" dirty="0" err="1">
                <a:latin typeface="Quicksand" panose="020B0604020202020204" charset="0"/>
              </a:rPr>
              <a:t>instances</a:t>
            </a:r>
            <a:r>
              <a:rPr lang="it-IT" dirty="0">
                <a:latin typeface="Quicksand" panose="020B0604020202020204" charset="0"/>
              </a:rPr>
              <a:t> -&gt; 44 for </a:t>
            </a:r>
            <a:r>
              <a:rPr lang="it-IT" dirty="0" err="1">
                <a:latin typeface="Quicksand" panose="020B0604020202020204" charset="0"/>
              </a:rPr>
              <a:t>each</a:t>
            </a:r>
            <a:r>
              <a:rPr lang="it-IT" dirty="0">
                <a:latin typeface="Quicksand" panose="020B0604020202020204" charset="0"/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20B0604020202020204" charset="0"/>
              </a:rPr>
              <a:t>Total test user labels: 72 </a:t>
            </a:r>
            <a:r>
              <a:rPr lang="it-IT" dirty="0" err="1">
                <a:latin typeface="Quicksand" panose="020B0604020202020204" charset="0"/>
              </a:rPr>
              <a:t>instances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1AC35-6AB8-1E30-E273-303780A70C99}"/>
              </a:ext>
            </a:extLst>
          </p:cNvPr>
          <p:cNvSpPr txBox="1"/>
          <p:nvPr/>
        </p:nvSpPr>
        <p:spPr>
          <a:xfrm>
            <a:off x="867657" y="3875451"/>
            <a:ext cx="3276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Bias</a:t>
            </a:r>
            <a:r>
              <a:rPr lang="it-IT" b="1" dirty="0">
                <a:latin typeface="Quicksand" panose="020B0604020202020204" charset="0"/>
              </a:rPr>
              <a:t> </a:t>
            </a:r>
            <a:r>
              <a:rPr lang="it-IT" b="1" dirty="0" err="1">
                <a:latin typeface="Quicksand" panose="020B0604020202020204" charset="0"/>
              </a:rPr>
              <a:t>example</a:t>
            </a:r>
            <a:r>
              <a:rPr lang="it-IT" b="1" dirty="0">
                <a:latin typeface="Quicksand" panose="020B0604020202020204" charset="0"/>
              </a:rPr>
              <a:t>: </a:t>
            </a: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dirty="0">
                <a:latin typeface="Quicksand" panose="020B0604020202020204" charset="0"/>
              </a:rPr>
              <a:t>WASSA dataset -&gt; “DAMN!“ =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endParaRPr lang="it-IT" b="1" dirty="0">
              <a:latin typeface="Quicksand" panose="020B0604020202020204" charset="0"/>
            </a:endParaRPr>
          </a:p>
          <a:p>
            <a:r>
              <a:rPr lang="it-IT" dirty="0">
                <a:latin typeface="Quicksand" panose="020B0604020202020204" charset="0"/>
              </a:rPr>
              <a:t> </a:t>
            </a:r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89ADB-F0C5-7B6C-002F-995C40EC88EF}"/>
              </a:ext>
            </a:extLst>
          </p:cNvPr>
          <p:cNvSpPr/>
          <p:nvPr/>
        </p:nvSpPr>
        <p:spPr>
          <a:xfrm>
            <a:off x="4571999" y="4295860"/>
            <a:ext cx="3156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Quicksand" panose="020B0604020202020204" charset="0"/>
              </a:rPr>
              <a:t>USER dataset -&gt; “DAMN!“ = </a:t>
            </a:r>
            <a:r>
              <a:rPr lang="it-IT" b="1" dirty="0" err="1">
                <a:latin typeface="Quicksand" panose="020B0604020202020204" charset="0"/>
              </a:rPr>
              <a:t>Sadness</a:t>
            </a:r>
            <a:endParaRPr lang="it-IT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8" y="1228362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0483131-4E14-C3CB-611E-9F4B047D1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43181"/>
              </p:ext>
            </p:extLst>
          </p:nvPr>
        </p:nvGraphicFramePr>
        <p:xfrm>
          <a:off x="4242816" y="3287411"/>
          <a:ext cx="4658423" cy="88900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041341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676588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  <a:gridCol w="1940494">
                  <a:extLst>
                    <a:ext uri="{9D8B030D-6E8A-4147-A177-3AD203B41FA5}">
                      <a16:colId xmlns:a16="http://schemas.microsoft.com/office/drawing/2014/main" val="3802587097"/>
                    </a:ext>
                  </a:extLst>
                </a:gridCol>
              </a:tblGrid>
              <a:tr h="402065">
                <a:tc>
                  <a:txBody>
                    <a:bodyPr/>
                    <a:lstStyle/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(train) and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6C1046-77D4-91D6-3093-F81BF352080D}"/>
              </a:ext>
            </a:extLst>
          </p:cNvPr>
          <p:cNvSpPr/>
          <p:nvPr/>
        </p:nvSpPr>
        <p:spPr>
          <a:xfrm>
            <a:off x="4842310" y="2166114"/>
            <a:ext cx="3398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Quicksand" panose="020B0604020202020204" charset="0"/>
              </a:rPr>
              <a:t>Dataset = TESS + RAVDESS + EMO-DB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619443" y="3495685"/>
            <a:ext cx="7905114" cy="116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0;p88">
            <a:extLst>
              <a:ext uri="{FF2B5EF4-FFF2-40B4-BE49-F238E27FC236}">
                <a16:creationId xmlns:a16="http://schemas.microsoft.com/office/drawing/2014/main" id="{55DD02CC-334C-2C32-05CE-55E99C32BECF}"/>
              </a:ext>
            </a:extLst>
          </p:cNvPr>
          <p:cNvSpPr txBox="1">
            <a:spLocks/>
          </p:cNvSpPr>
          <p:nvPr/>
        </p:nvSpPr>
        <p:spPr>
          <a:xfrm>
            <a:off x="713250" y="3664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sz="2800" dirty="0"/>
              <a:t>About the </a:t>
            </a:r>
            <a:r>
              <a:rPr lang="it-IT" sz="2800" dirty="0" err="1"/>
              <a:t>Experiments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9FAFA4-1EEC-6915-E0FB-59BF9804D718}"/>
              </a:ext>
            </a:extLst>
          </p:cNvPr>
          <p:cNvSpPr txBox="1"/>
          <p:nvPr/>
        </p:nvSpPr>
        <p:spPr>
          <a:xfrm>
            <a:off x="356625" y="1098754"/>
            <a:ext cx="84307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Quicksand" panose="020B0604020202020204" charset="0"/>
              </a:rPr>
              <a:t>The </a:t>
            </a:r>
            <a:r>
              <a:rPr lang="it-IT" sz="1600" dirty="0" err="1">
                <a:latin typeface="Quicksand" panose="020B0604020202020204" charset="0"/>
              </a:rPr>
              <a:t>experiments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consists</a:t>
            </a:r>
            <a:r>
              <a:rPr lang="it-IT" sz="1600" dirty="0">
                <a:latin typeface="Quicksand" panose="020B0604020202020204" charset="0"/>
              </a:rPr>
              <a:t> in </a:t>
            </a:r>
            <a:r>
              <a:rPr lang="it-IT" sz="1600" dirty="0" err="1">
                <a:latin typeface="Quicksand" panose="020B0604020202020204" charset="0"/>
              </a:rPr>
              <a:t>automating</a:t>
            </a:r>
            <a:r>
              <a:rPr lang="it-IT" sz="1600" dirty="0">
                <a:latin typeface="Quicksand" panose="020B0604020202020204" charset="0"/>
              </a:rPr>
              <a:t> a common </a:t>
            </a:r>
            <a:r>
              <a:rPr lang="it-IT" sz="1600" dirty="0" err="1">
                <a:latin typeface="Quicksand" panose="020B0604020202020204" charset="0"/>
              </a:rPr>
              <a:t>usage</a:t>
            </a:r>
            <a:r>
              <a:rPr lang="it-IT" sz="1600" dirty="0">
                <a:latin typeface="Quicksand" panose="020B0604020202020204" charset="0"/>
              </a:rPr>
              <a:t> of the </a:t>
            </a:r>
            <a:r>
              <a:rPr lang="it-IT" sz="1600" dirty="0" err="1">
                <a:latin typeface="Quicksand" panose="020B0604020202020204" charset="0"/>
              </a:rPr>
              <a:t>application</a:t>
            </a:r>
            <a:r>
              <a:rPr lang="it-IT" sz="1600" dirty="0">
                <a:latin typeface="Quicksand" panose="020B0604020202020204" charset="0"/>
              </a:rPr>
              <a:t> with an </a:t>
            </a:r>
            <a:r>
              <a:rPr lang="it-IT" sz="1600" dirty="0" err="1">
                <a:latin typeface="Quicksand" panose="020B0604020202020204" charset="0"/>
              </a:rPr>
              <a:t>adb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command</a:t>
            </a:r>
            <a:r>
              <a:rPr lang="it-IT" sz="1600" dirty="0">
                <a:latin typeface="Quicksand" panose="020B0604020202020204" charset="0"/>
              </a:rPr>
              <a:t> script: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The chat </a:t>
            </a:r>
            <a:r>
              <a:rPr lang="it-IT" sz="1600" dirty="0" err="1">
                <a:latin typeface="Quicksand" panose="020B0604020202020204" charset="0"/>
              </a:rPr>
              <a:t>was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reloaded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every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b="1" dirty="0">
                <a:latin typeface="Quicksand" panose="020B0604020202020204" charset="0"/>
              </a:rPr>
              <a:t>15 seconds </a:t>
            </a:r>
            <a:r>
              <a:rPr lang="it-IT" sz="1600" dirty="0">
                <a:latin typeface="Quicksand" panose="020B0604020202020204" charset="0"/>
              </a:rPr>
              <a:t>in a window of </a:t>
            </a:r>
            <a:r>
              <a:rPr lang="it-IT" sz="1600" b="1" dirty="0">
                <a:latin typeface="Quicksand" panose="020B0604020202020204" charset="0"/>
              </a:rPr>
              <a:t>20 minutes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 screen </a:t>
            </a:r>
            <a:r>
              <a:rPr lang="it-IT" sz="1600" dirty="0" err="1">
                <a:latin typeface="Quicksand" panose="020B0604020202020204" charset="0"/>
              </a:rPr>
              <a:t>brightness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fixed</a:t>
            </a:r>
            <a:r>
              <a:rPr lang="it-IT" sz="1600" dirty="0">
                <a:latin typeface="Quicksand" panose="020B0604020202020204" charset="0"/>
              </a:rPr>
              <a:t> for the </a:t>
            </a:r>
            <a:r>
              <a:rPr lang="it-IT" sz="1600" dirty="0" err="1">
                <a:latin typeface="Quicksand" panose="020B0604020202020204" charset="0"/>
              </a:rPr>
              <a:t>entire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Caching of audio images </a:t>
            </a:r>
            <a:r>
              <a:rPr lang="it-IT" sz="1600" dirty="0" err="1">
                <a:latin typeface="Quicksand" panose="020B0604020202020204" charset="0"/>
              </a:rPr>
              <a:t>disabled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Devices </a:t>
            </a:r>
            <a:r>
              <a:rPr lang="it-IT" sz="1600" dirty="0" err="1">
                <a:latin typeface="Quicksand" panose="020B0604020202020204" charset="0"/>
              </a:rPr>
              <a:t>connected</a:t>
            </a:r>
            <a:r>
              <a:rPr lang="it-IT" sz="1600" dirty="0">
                <a:latin typeface="Quicksand" panose="020B0604020202020204" charset="0"/>
              </a:rPr>
              <a:t> via WiFi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Quicksand" panose="020B0604020202020204" charset="0"/>
              </a:rPr>
              <a:t>Battery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historian</a:t>
            </a:r>
            <a:r>
              <a:rPr lang="it-IT" sz="1600" dirty="0">
                <a:latin typeface="Quicksand" panose="020B0604020202020204" charset="0"/>
              </a:rPr>
              <a:t> tool to </a:t>
            </a:r>
            <a:r>
              <a:rPr lang="it-IT" sz="1600" dirty="0" err="1">
                <a:latin typeface="Quicksand" panose="020B0604020202020204" charset="0"/>
              </a:rPr>
              <a:t>analyze</a:t>
            </a:r>
            <a:r>
              <a:rPr lang="it-IT" sz="1600" dirty="0">
                <a:latin typeface="Quicksand" panose="020B0604020202020204" charset="0"/>
              </a:rPr>
              <a:t> the </a:t>
            </a:r>
            <a:r>
              <a:rPr lang="it-IT" sz="1600" dirty="0" err="1">
                <a:latin typeface="Quicksand" panose="020B0604020202020204" charset="0"/>
              </a:rPr>
              <a:t>results</a:t>
            </a:r>
            <a:r>
              <a:rPr lang="it-IT" sz="1600" dirty="0">
                <a:latin typeface="Quicksand" panose="020B0604020202020204" charset="0"/>
              </a:rPr>
              <a:t> of </a:t>
            </a:r>
            <a:r>
              <a:rPr lang="it-IT" sz="1600" dirty="0" err="1">
                <a:latin typeface="Quicksand" panose="020B0604020202020204" charset="0"/>
              </a:rPr>
              <a:t>each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D3574-217C-B44B-EDFD-0B8BE1C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8079"/>
              </p:ext>
            </p:extLst>
          </p:nvPr>
        </p:nvGraphicFramePr>
        <p:xfrm>
          <a:off x="744165" y="1531384"/>
          <a:ext cx="7655664" cy="19566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420528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777368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2299024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2158744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#Text/#Audios</a:t>
                      </a:r>
                    </a:p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In Chat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7T</a:t>
                      </a:r>
                    </a:p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Nord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Mi 10 Lite 5G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537692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10/0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0.03%, 0.78Mb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0.04%, 0.38Mb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0.05%, 0.68Mb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9/1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0.13%, 69.6Mb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06%, 25.52Mb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37%, 67.75Mb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7/3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34%, 211Mb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0.22%, 106.11Mb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1.10%, 225.8Mb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400BC8-BCD6-FE8A-0F0D-C872E08442AA}"/>
              </a:ext>
            </a:extLst>
          </p:cNvPr>
          <p:cNvSpPr txBox="1"/>
          <p:nvPr/>
        </p:nvSpPr>
        <p:spPr>
          <a:xfrm>
            <a:off x="0" y="36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Montserrat" panose="00000500000000000000" pitchFamily="2" charset="0"/>
              </a:rPr>
              <a:t>Results</a:t>
            </a:r>
            <a:endParaRPr lang="it-IT" sz="2800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8FA18-B4E9-F553-67A8-B7BE8E5B5878}"/>
              </a:ext>
            </a:extLst>
          </p:cNvPr>
          <p:cNvSpPr txBox="1"/>
          <p:nvPr/>
        </p:nvSpPr>
        <p:spPr>
          <a:xfrm>
            <a:off x="0" y="361335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The</a:t>
            </a:r>
            <a:r>
              <a:rPr lang="it-IT" sz="1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power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consumption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increases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when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#Audios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76BA78-5187-EB7D-88A5-A887682C0980}"/>
              </a:ext>
            </a:extLst>
          </p:cNvPr>
          <p:cNvSpPr txBox="1"/>
          <p:nvPr/>
        </p:nvSpPr>
        <p:spPr>
          <a:xfrm>
            <a:off x="0" y="9716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Quicksand" panose="020B0604020202020204" charset="0"/>
              </a:rPr>
              <a:t>Cells</a:t>
            </a:r>
            <a:r>
              <a:rPr lang="it-IT" b="1" dirty="0">
                <a:latin typeface="Quicksand" panose="020B0604020202020204" charset="0"/>
              </a:rPr>
              <a:t>: Device </a:t>
            </a:r>
            <a:r>
              <a:rPr lang="it-IT" b="1" dirty="0" err="1">
                <a:latin typeface="Quicksand" panose="020B0604020202020204" charset="0"/>
              </a:rPr>
              <a:t>Estimated</a:t>
            </a:r>
            <a:r>
              <a:rPr lang="it-IT" b="1" dirty="0">
                <a:latin typeface="Quicksand" panose="020B0604020202020204" charset="0"/>
              </a:rPr>
              <a:t> Power </a:t>
            </a:r>
            <a:r>
              <a:rPr lang="it-IT" b="1" dirty="0" err="1">
                <a:latin typeface="Quicksand" panose="020B0604020202020204" charset="0"/>
              </a:rPr>
              <a:t>Usage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WiFI</a:t>
            </a:r>
            <a:r>
              <a:rPr lang="it-IT" b="1" dirty="0">
                <a:latin typeface="Quicksand" panose="020B0604020202020204" charset="0"/>
              </a:rPr>
              <a:t> Data Transfer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71683-7714-7DD2-4295-144B4E5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8" y="3864057"/>
            <a:ext cx="1376439" cy="13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A0F13FBF-E87B-F8D7-519E-24379EEC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sz="1800" b="1" dirty="0"/>
              <a:t>About </a:t>
            </a:r>
            <a:r>
              <a:rPr lang="it-IT" sz="1800" b="1" dirty="0" err="1"/>
              <a:t>Emotion</a:t>
            </a:r>
            <a:r>
              <a:rPr lang="it-IT" sz="1800" b="1" dirty="0"/>
              <a:t> </a:t>
            </a:r>
            <a:r>
              <a:rPr lang="it-IT" sz="1800" b="1" dirty="0" err="1"/>
              <a:t>Detection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improve</a:t>
            </a:r>
            <a:r>
              <a:rPr lang="it-IT" sz="1600" dirty="0"/>
              <a:t> the text classificator </a:t>
            </a:r>
            <a:r>
              <a:rPr lang="it-IT" sz="1600" dirty="0" err="1"/>
              <a:t>gathering</a:t>
            </a:r>
            <a:r>
              <a:rPr lang="it-IT" sz="1600" dirty="0"/>
              <a:t> more data 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</a:t>
            </a:r>
            <a:r>
              <a:rPr lang="it-IT" sz="1600" dirty="0" err="1"/>
              <a:t>better</a:t>
            </a:r>
            <a:r>
              <a:rPr lang="it-IT" sz="1600" dirty="0"/>
              <a:t> policy to merge the data coming from the audio and the text </a:t>
            </a:r>
            <a:r>
              <a:rPr lang="it-IT" sz="1600" dirty="0" err="1"/>
              <a:t>classification</a:t>
            </a:r>
            <a:r>
              <a:rPr lang="it-IT" sz="1600" dirty="0"/>
              <a:t> model</a:t>
            </a:r>
          </a:p>
          <a:p>
            <a:pPr lvl="1">
              <a:lnSpc>
                <a:spcPct val="150000"/>
              </a:lnSpc>
            </a:pP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800" b="1" dirty="0"/>
              <a:t>About the power </a:t>
            </a:r>
            <a:r>
              <a:rPr lang="it-IT" sz="1800" b="1" dirty="0" err="1"/>
              <a:t>consumption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compromise </a:t>
            </a:r>
            <a:r>
              <a:rPr lang="it-IT" sz="1600" dirty="0" err="1"/>
              <a:t>between</a:t>
            </a:r>
            <a:r>
              <a:rPr lang="it-IT" sz="1600" dirty="0"/>
              <a:t> the audio </a:t>
            </a:r>
            <a:r>
              <a:rPr lang="it-IT" sz="1600" dirty="0" err="1"/>
              <a:t>quality</a:t>
            </a:r>
            <a:r>
              <a:rPr lang="it-IT" sz="1600" dirty="0"/>
              <a:t> and the user </a:t>
            </a:r>
            <a:r>
              <a:rPr lang="it-IT" sz="1600" dirty="0" err="1"/>
              <a:t>experience</a:t>
            </a:r>
            <a:r>
              <a:rPr lang="it-IT" sz="1600" dirty="0"/>
              <a:t> to reduce the </a:t>
            </a:r>
            <a:r>
              <a:rPr lang="it-IT" sz="1600" dirty="0" err="1"/>
              <a:t>amount</a:t>
            </a:r>
            <a:r>
              <a:rPr lang="it-IT" sz="1600" dirty="0"/>
              <a:t> of </a:t>
            </a:r>
            <a:r>
              <a:rPr lang="it-IT" sz="1600" dirty="0" err="1"/>
              <a:t>traffic</a:t>
            </a:r>
            <a:r>
              <a:rPr lang="it-IT" sz="1600" dirty="0"/>
              <a:t> coming from the devices.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3196507-7EBA-D254-A306-7BCCBBF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1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" y="2560320"/>
            <a:ext cx="9143999" cy="2470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THANK YOU FOR YOUR ATTENTION!</a:t>
            </a:r>
            <a:br>
              <a:rPr lang="en-US" sz="2800" dirty="0"/>
            </a:br>
            <a:r>
              <a:rPr lang="en-US" sz="2800" dirty="0"/>
              <a:t>Any Questions?</a:t>
            </a:r>
            <a:endParaRPr sz="28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3" y="822588"/>
            <a:ext cx="2273600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2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564E798-ABD7-8921-5B61-ABDFFA31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15" y="1101169"/>
            <a:ext cx="996987" cy="996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759;p99">
            <a:extLst>
              <a:ext uri="{FF2B5EF4-FFF2-40B4-BE49-F238E27FC236}">
                <a16:creationId xmlns:a16="http://schemas.microsoft.com/office/drawing/2014/main" id="{92872CB2-1146-11D0-13E2-3D16F9024461}"/>
              </a:ext>
            </a:extLst>
          </p:cNvPr>
          <p:cNvSpPr txBox="1">
            <a:spLocks/>
          </p:cNvSpPr>
          <p:nvPr/>
        </p:nvSpPr>
        <p:spPr>
          <a:xfrm>
            <a:off x="226645" y="969673"/>
            <a:ext cx="8690707" cy="324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 algn="l"/>
            <a:r>
              <a:rPr lang="en" dirty="0"/>
              <a:t>“</a:t>
            </a:r>
            <a:r>
              <a:rPr lang="en-US" dirty="0"/>
              <a:t>Depression is a common illness worldwide. […] Approximately </a:t>
            </a:r>
            <a:r>
              <a:rPr lang="en-US" b="1" dirty="0"/>
              <a:t>280 million </a:t>
            </a:r>
            <a:r>
              <a:rPr lang="en-US" dirty="0"/>
              <a:t>people in the world have depression </a:t>
            </a:r>
            <a:r>
              <a:rPr lang="en" dirty="0"/>
              <a:t>”</a:t>
            </a:r>
          </a:p>
          <a:p>
            <a:pPr marL="285750" indent="-285750" algn="l"/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 ”</a:t>
            </a:r>
            <a:r>
              <a:rPr lang="en-US" dirty="0"/>
              <a:t>At its worst, depression can lead to suicide. Over </a:t>
            </a:r>
            <a:r>
              <a:rPr lang="en-US" b="1" dirty="0"/>
              <a:t>700 000 people </a:t>
            </a:r>
            <a:r>
              <a:rPr lang="en-US" dirty="0"/>
              <a:t>die due to suicide every year. Suicide is the fourth leading cause of death in 15-29-year-olds.”</a:t>
            </a:r>
          </a:p>
          <a:p>
            <a:pPr marL="285750" indent="-285750" algn="l"/>
            <a:r>
              <a:rPr lang="en-US" dirty="0"/>
              <a:t>“Although there are known, effective treatments for mental disorders, more than 75% of people in low- and middle-income countries receive no treatment.  Barriers to effective care include a lack of resources, lack of trained health-care providers and </a:t>
            </a:r>
            <a:r>
              <a:rPr lang="en-US" b="1" dirty="0"/>
              <a:t>social stigma associated with mental disorders</a:t>
            </a:r>
            <a:r>
              <a:rPr lang="en-US" dirty="0"/>
              <a:t>. In countries of all income levels, people who experience depression are often not correctly diagnosed.</a:t>
            </a:r>
            <a:endParaRPr lang="en" dirty="0"/>
          </a:p>
          <a:p>
            <a:pPr marL="285750" indent="-285750" algn="l"/>
            <a:endParaRPr lang="en" dirty="0"/>
          </a:p>
        </p:txBody>
      </p:sp>
      <p:sp>
        <p:nvSpPr>
          <p:cNvPr id="11" name="Google Shape;1758;p99">
            <a:extLst>
              <a:ext uri="{FF2B5EF4-FFF2-40B4-BE49-F238E27FC236}">
                <a16:creationId xmlns:a16="http://schemas.microsoft.com/office/drawing/2014/main" id="{5AD70D2E-5DD9-0A87-291D-E6A929AB5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5275" y="4216481"/>
            <a:ext cx="5713443" cy="664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 World Health Organization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https://www.who.int/news-room/fact-sheets/detail/depression)</a:t>
            </a:r>
            <a:endParaRPr sz="1200" b="0" i="1" dirty="0"/>
          </a:p>
        </p:txBody>
      </p:sp>
      <p:sp>
        <p:nvSpPr>
          <p:cNvPr id="13" name="Google Shape;1350;p88">
            <a:extLst>
              <a:ext uri="{FF2B5EF4-FFF2-40B4-BE49-F238E27FC236}">
                <a16:creationId xmlns:a16="http://schemas.microsoft.com/office/drawing/2014/main" id="{2E63BF6C-0E3D-329E-D2B2-144A9BA85F4F}"/>
              </a:ext>
            </a:extLst>
          </p:cNvPr>
          <p:cNvSpPr txBox="1">
            <a:spLocks/>
          </p:cNvSpPr>
          <p:nvPr/>
        </p:nvSpPr>
        <p:spPr>
          <a:xfrm>
            <a:off x="713247" y="4178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dirty="0"/>
              <a:t>SOME NUMBERS….</a:t>
            </a:r>
          </a:p>
        </p:txBody>
      </p:sp>
    </p:spTree>
    <p:extLst>
      <p:ext uri="{BB962C8B-B14F-4D97-AF65-F5344CB8AC3E}">
        <p14:creationId xmlns:p14="http://schemas.microsoft.com/office/powerpoint/2010/main" val="289797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The System architecture is made up of: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Android Application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Realtime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Storage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3058886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783</Words>
  <Application>Microsoft Office PowerPoint</Application>
  <PresentationFormat>Presentazione su schermo (16:9)</PresentationFormat>
  <Paragraphs>170</Paragraphs>
  <Slides>22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Montserrat</vt:lpstr>
      <vt:lpstr>Roboto Condensed Light</vt:lpstr>
      <vt:lpstr>Montserrat Black</vt:lpstr>
      <vt:lpstr>Roboto</vt:lpstr>
      <vt:lpstr>Arial</vt:lpstr>
      <vt:lpstr>Quicksand</vt:lpstr>
      <vt:lpstr>World Usability Day by Slidesgo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— World Health Organization (https://www.who.int/news-room/fact-sheets/detail/depression)</vt:lpstr>
      <vt:lpstr>Communication</vt:lpstr>
      <vt:lpstr>ARCHITECTURE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RECOGNITION TESTS</vt:lpstr>
      <vt:lpstr>TEXT EMOTION DETECTION RESULTS </vt:lpstr>
      <vt:lpstr>AUDIO EMOTION DETECTION MODEL </vt:lpstr>
      <vt:lpstr>POWER CONSUMPTION ANALYSIS</vt:lpstr>
      <vt:lpstr>Presentazione standard di PowerPoint</vt:lpstr>
      <vt:lpstr>Presentazione standard di PowerPoint</vt:lpstr>
      <vt:lpstr>Further improvements</vt:lpstr>
      <vt:lpstr>THANK YOU FOR YOUR ATTENTION!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dc:creator>Francesco Iemma</dc:creator>
  <cp:lastModifiedBy>Francesco Iemma</cp:lastModifiedBy>
  <cp:revision>22</cp:revision>
  <dcterms:modified xsi:type="dcterms:W3CDTF">2022-05-31T19:04:38Z</dcterms:modified>
</cp:coreProperties>
</file>