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entury Gothic"/>
              </a:rPr>
              <a:t>Click to move the slide</a:t>
            </a: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5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2511CAAA-ECFD-4EE8-B7EA-2E2456ABA8C5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9E823C5-D5B4-4859-92AC-D4BF484180CD}" type="slidenum">
              <a:rPr lang="it-IT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FE4BFEFF-87DC-49D5-A220-D0F077AB32C5}" type="datetime">
              <a:rPr lang="it-IT" sz="1000" b="1" strike="noStrike" spc="-1" smtClean="0">
                <a:solidFill>
                  <a:srgbClr val="4A66AC"/>
                </a:solidFill>
                <a:latin typeface="Century Gothic"/>
              </a:rPr>
              <a:t>31/01/2021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fld id="{B906DBFB-8449-4FF0-8205-6C479868DD62}" type="slidenum">
              <a:rPr lang="it-IT" sz="2800" b="0" strike="noStrike" spc="-1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596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E4BFEFF-87DC-49D5-A220-D0F077AB32C5}" type="datetime">
              <a:rPr lang="it-IT" sz="1000" b="1" strike="noStrike" spc="-1" smtClean="0">
                <a:solidFill>
                  <a:srgbClr val="4A66AC"/>
                </a:solidFill>
                <a:latin typeface="Century Gothic"/>
              </a:rPr>
              <a:t>31/01/2021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906DBFB-8449-4FF0-8205-6C479868DD62}" type="slidenum">
              <a:rPr lang="it-IT" sz="2800" b="0" strike="noStrike" spc="-1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E4BFEFF-87DC-49D5-A220-D0F077AB32C5}" type="datetime">
              <a:rPr lang="it-IT" sz="1000" b="1" strike="noStrike" spc="-1" smtClean="0">
                <a:solidFill>
                  <a:srgbClr val="4A66AC"/>
                </a:solidFill>
                <a:latin typeface="Century Gothic"/>
              </a:rPr>
              <a:t>31/01/2021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906DBFB-8449-4FF0-8205-6C479868DD62}" type="slidenum">
              <a:rPr lang="it-IT" sz="2800" b="0" strike="noStrike" spc="-1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9889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E4BFEFF-87DC-49D5-A220-D0F077AB32C5}" type="datetime">
              <a:rPr lang="it-IT" sz="1000" b="1" strike="noStrike" spc="-1" smtClean="0">
                <a:solidFill>
                  <a:srgbClr val="4A66AC"/>
                </a:solidFill>
                <a:latin typeface="Century Gothic"/>
              </a:rPr>
              <a:t>31/01/2021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906DBFB-8449-4FF0-8205-6C479868DD62}" type="slidenum">
              <a:rPr lang="it-IT" sz="2800" b="0" strike="noStrike" spc="-1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0274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E4BFEFF-87DC-49D5-A220-D0F077AB32C5}" type="datetime">
              <a:rPr lang="it-IT" sz="1000" b="1" strike="noStrike" spc="-1" smtClean="0">
                <a:solidFill>
                  <a:srgbClr val="4A66AC"/>
                </a:solidFill>
                <a:latin typeface="Century Gothic"/>
              </a:rPr>
              <a:t>31/01/2021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906DBFB-8449-4FF0-8205-6C479868DD62}" type="slidenum">
              <a:rPr lang="it-IT" sz="2800" b="0" strike="noStrike" spc="-1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9105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E4BFEFF-87DC-49D5-A220-D0F077AB32C5}" type="datetime">
              <a:rPr lang="it-IT" sz="1000" b="1" strike="noStrike" spc="-1" smtClean="0">
                <a:solidFill>
                  <a:srgbClr val="4A66AC"/>
                </a:solidFill>
                <a:latin typeface="Century Gothic"/>
              </a:rPr>
              <a:t>31/01/2021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906DBFB-8449-4FF0-8205-6C479868DD62}" type="slidenum">
              <a:rPr lang="it-IT" sz="2800" b="0" strike="noStrike" spc="-1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6093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E4BFEFF-87DC-49D5-A220-D0F077AB32C5}" type="datetime">
              <a:rPr lang="it-IT" sz="1000" b="1" strike="noStrike" spc="-1" smtClean="0">
                <a:solidFill>
                  <a:srgbClr val="4A66AC"/>
                </a:solidFill>
                <a:latin typeface="Century Gothic"/>
              </a:rPr>
              <a:t>31/01/2021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906DBFB-8449-4FF0-8205-6C479868DD62}" type="slidenum">
              <a:rPr lang="it-IT" sz="2800" b="0" strike="noStrike" spc="-1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638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FE4BFEFF-87DC-49D5-A220-D0F077AB32C5}" type="datetime">
              <a:rPr lang="it-IT" sz="1000" b="1" strike="noStrike" spc="-1" smtClean="0">
                <a:solidFill>
                  <a:srgbClr val="4A66AC"/>
                </a:solidFill>
                <a:latin typeface="Century Gothic"/>
              </a:rPr>
              <a:t>31/01/2021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906DBFB-8449-4FF0-8205-6C479868DD62}" type="slidenum">
              <a:rPr lang="it-IT" sz="2800" b="0" strike="noStrike" spc="-1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5817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FE4BFEFF-87DC-49D5-A220-D0F077AB32C5}" type="datetime">
              <a:rPr lang="it-IT" sz="1000" b="1" strike="noStrike" spc="-1" smtClean="0">
                <a:solidFill>
                  <a:srgbClr val="4A66AC"/>
                </a:solidFill>
                <a:latin typeface="Century Gothic"/>
              </a:rPr>
              <a:t>31/01/2021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906DBFB-8449-4FF0-8205-6C479868DD62}" type="slidenum">
              <a:rPr lang="it-IT" sz="2800" b="0" strike="noStrike" spc="-1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649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E4BFEFF-87DC-49D5-A220-D0F077AB32C5}" type="datetime">
              <a:rPr lang="it-IT" sz="1000" b="1" strike="noStrike" spc="-1" smtClean="0">
                <a:solidFill>
                  <a:srgbClr val="4A66AC"/>
                </a:solidFill>
                <a:latin typeface="Century Gothic"/>
              </a:rPr>
              <a:t>31/01/2021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906DBFB-8449-4FF0-8205-6C479868DD62}" type="slidenum">
              <a:rPr lang="it-IT" sz="2800" b="0" strike="noStrike" spc="-1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712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E4BFEFF-87DC-49D5-A220-D0F077AB32C5}" type="datetime">
              <a:rPr lang="it-IT" sz="1000" b="1" strike="noStrike" spc="-1" smtClean="0">
                <a:solidFill>
                  <a:srgbClr val="4A66AC"/>
                </a:solidFill>
                <a:latin typeface="Century Gothic"/>
              </a:rPr>
              <a:t>31/01/2021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906DBFB-8449-4FF0-8205-6C479868DD62}" type="slidenum">
              <a:rPr lang="it-IT" sz="2800" b="0" strike="noStrike" spc="-1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243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E4BFEFF-87DC-49D5-A220-D0F077AB32C5}" type="datetime">
              <a:rPr lang="it-IT" sz="1000" b="1" strike="noStrike" spc="-1" smtClean="0">
                <a:solidFill>
                  <a:srgbClr val="4A66AC"/>
                </a:solidFill>
                <a:latin typeface="Century Gothic"/>
              </a:rPr>
              <a:t>31/01/2021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906DBFB-8449-4FF0-8205-6C479868DD62}" type="slidenum">
              <a:rPr lang="it-IT" sz="2800" b="0" strike="noStrike" spc="-1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126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E4BFEFF-87DC-49D5-A220-D0F077AB32C5}" type="datetime">
              <a:rPr lang="it-IT" sz="1000" b="1" strike="noStrike" spc="-1" smtClean="0">
                <a:solidFill>
                  <a:srgbClr val="4A66AC"/>
                </a:solidFill>
                <a:latin typeface="Century Gothic"/>
              </a:rPr>
              <a:t>31/01/2021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906DBFB-8449-4FF0-8205-6C479868DD62}" type="slidenum">
              <a:rPr lang="it-IT" sz="2800" b="0" strike="noStrike" spc="-1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259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E4BFEFF-87DC-49D5-A220-D0F077AB32C5}" type="datetime">
              <a:rPr lang="it-IT" sz="1000" b="1" strike="noStrike" spc="-1" smtClean="0">
                <a:solidFill>
                  <a:srgbClr val="4A66AC"/>
                </a:solidFill>
                <a:latin typeface="Century Gothic"/>
              </a:rPr>
              <a:t>31/01/2021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906DBFB-8449-4FF0-8205-6C479868DD62}" type="slidenum">
              <a:rPr lang="it-IT" sz="2800" b="0" strike="noStrike" spc="-1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349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E4BFEFF-87DC-49D5-A220-D0F077AB32C5}" type="datetime">
              <a:rPr lang="it-IT" sz="1000" b="1" strike="noStrike" spc="-1" smtClean="0">
                <a:solidFill>
                  <a:srgbClr val="4A66AC"/>
                </a:solidFill>
                <a:latin typeface="Century Gothic"/>
              </a:rPr>
              <a:t>31/01/2021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906DBFB-8449-4FF0-8205-6C479868DD62}" type="slidenum">
              <a:rPr lang="it-IT" sz="2800" b="0" strike="noStrike" spc="-1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788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E4BFEFF-87DC-49D5-A220-D0F077AB32C5}" type="datetime">
              <a:rPr lang="it-IT" sz="1000" b="1" strike="noStrike" spc="-1" smtClean="0">
                <a:solidFill>
                  <a:srgbClr val="4A66AC"/>
                </a:solidFill>
                <a:latin typeface="Century Gothic"/>
              </a:rPr>
              <a:t>31/01/2021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906DBFB-8449-4FF0-8205-6C479868DD62}" type="slidenum">
              <a:rPr lang="it-IT" sz="2800" b="0" strike="noStrike" spc="-1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675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E4BFEFF-87DC-49D5-A220-D0F077AB32C5}" type="datetime">
              <a:rPr lang="it-IT" sz="1000" b="1" strike="noStrike" spc="-1" smtClean="0">
                <a:solidFill>
                  <a:srgbClr val="4A66AC"/>
                </a:solidFill>
                <a:latin typeface="Century Gothic"/>
              </a:rPr>
              <a:t>31/01/2021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906DBFB-8449-4FF0-8205-6C479868DD62}" type="slidenum">
              <a:rPr lang="it-IT" sz="2800" b="0" strike="noStrike" spc="-1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568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FE4BFEFF-87DC-49D5-A220-D0F077AB32C5}" type="datetime">
              <a:rPr lang="it-IT" sz="1000" b="1" strike="noStrike" spc="-1" smtClean="0">
                <a:solidFill>
                  <a:srgbClr val="4A66AC"/>
                </a:solidFill>
                <a:latin typeface="Century Gothic"/>
              </a:rPr>
              <a:t>31/01/2021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fld id="{B906DBFB-8449-4FF0-8205-6C479868DD62}" type="slidenum">
              <a:rPr lang="it-IT" sz="2800" b="0" strike="noStrike" spc="-1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637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066680" y="1534680"/>
            <a:ext cx="10058040" cy="21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it-IT" sz="4800" b="0" strike="noStrike" spc="-52">
                <a:solidFill>
                  <a:srgbClr val="404040"/>
                </a:solidFill>
                <a:latin typeface="Century Gothic"/>
              </a:rPr>
              <a:t>Slotted Random-Access Wireless Network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1066680" y="3517560"/>
            <a:ext cx="1005804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601"/>
              </a:spcBef>
              <a:spcAft>
                <a:spcPts val="201"/>
              </a:spcAft>
              <a:tabLst>
                <a:tab pos="0" algn="l"/>
              </a:tabLst>
            </a:pPr>
            <a:r>
              <a:rPr lang="it-IT" sz="1600" b="0" strike="noStrike" cap="all" spc="199">
                <a:solidFill>
                  <a:srgbClr val="242852"/>
                </a:solidFill>
                <a:latin typeface="Century Gothic"/>
              </a:rPr>
              <a:t>TOMMASO BURLON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601"/>
              </a:spcBef>
              <a:spcAft>
                <a:spcPts val="201"/>
              </a:spcAft>
              <a:tabLst>
                <a:tab pos="0" algn="l"/>
              </a:tabLst>
            </a:pPr>
            <a:r>
              <a:rPr lang="it-IT" sz="1600" b="0" strike="noStrike" cap="all" spc="199">
                <a:solidFill>
                  <a:srgbClr val="242852"/>
                </a:solidFill>
                <a:latin typeface="Century Gothic"/>
              </a:rPr>
              <a:t>Francesco Iemma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601"/>
              </a:spcBef>
              <a:spcAft>
                <a:spcPts val="201"/>
              </a:spcAft>
              <a:tabLst>
                <a:tab pos="0" algn="l"/>
              </a:tabLst>
            </a:pPr>
            <a:r>
              <a:rPr lang="it-IT" sz="1600" b="0" strike="noStrike" cap="all" spc="199">
                <a:solidFill>
                  <a:srgbClr val="242852"/>
                </a:solidFill>
                <a:latin typeface="Century Gothic"/>
              </a:rPr>
              <a:t>Olgerti xhanej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9" name="Line 3"/>
          <p:cNvSpPr/>
          <p:nvPr/>
        </p:nvSpPr>
        <p:spPr>
          <a:xfrm>
            <a:off x="1465200" y="3225240"/>
            <a:ext cx="9261360" cy="0"/>
          </a:xfrm>
          <a:prstGeom prst="line">
            <a:avLst/>
          </a:prstGeom>
          <a:ln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" name="Immagine 11"/>
          <p:cNvPicPr/>
          <p:nvPr/>
        </p:nvPicPr>
        <p:blipFill>
          <a:blip r:embed="rId3"/>
          <a:stretch/>
        </p:blipFill>
        <p:spPr>
          <a:xfrm>
            <a:off x="11175480" y="83520"/>
            <a:ext cx="952920" cy="972720"/>
          </a:xfrm>
          <a:prstGeom prst="rect">
            <a:avLst/>
          </a:prstGeom>
          <a:ln>
            <a:noFill/>
          </a:ln>
        </p:spPr>
      </p:pic>
      <p:pic>
        <p:nvPicPr>
          <p:cNvPr id="61" name="Immagine 13"/>
          <p:cNvPicPr/>
          <p:nvPr/>
        </p:nvPicPr>
        <p:blipFill>
          <a:blip r:embed="rId4"/>
          <a:stretch/>
        </p:blipFill>
        <p:spPr>
          <a:xfrm>
            <a:off x="4443840" y="4802760"/>
            <a:ext cx="3304080" cy="1839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magine 11"/>
          <p:cNvPicPr/>
          <p:nvPr/>
        </p:nvPicPr>
        <p:blipFill>
          <a:blip r:embed="rId2"/>
          <a:stretch/>
        </p:blipFill>
        <p:spPr>
          <a:xfrm>
            <a:off x="11175480" y="83520"/>
            <a:ext cx="952920" cy="972720"/>
          </a:xfrm>
          <a:prstGeom prst="rect">
            <a:avLst/>
          </a:prstGeom>
          <a:ln>
            <a:noFill/>
          </a:ln>
        </p:spPr>
      </p:pic>
      <p:sp>
        <p:nvSpPr>
          <p:cNvPr id="133" name="Line 1"/>
          <p:cNvSpPr/>
          <p:nvPr/>
        </p:nvSpPr>
        <p:spPr>
          <a:xfrm>
            <a:off x="494640" y="938880"/>
            <a:ext cx="9513360" cy="0"/>
          </a:xfrm>
          <a:prstGeom prst="line">
            <a:avLst/>
          </a:prstGeom>
          <a:ln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147600" y="188280"/>
            <a:ext cx="10443960" cy="76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85000"/>
              </a:lnSpc>
              <a:tabLst>
                <a:tab pos="0" algn="l"/>
              </a:tabLst>
            </a:pPr>
            <a:r>
              <a:rPr lang="it-IT" sz="4800" b="0" strike="noStrike" spc="-52">
                <a:solidFill>
                  <a:srgbClr val="404040"/>
                </a:solidFill>
                <a:latin typeface="Century Gothic"/>
              </a:rPr>
              <a:t>Conclusions</a:t>
            </a:r>
            <a:endParaRPr lang="en-US" sz="48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ustomShape 3"/>
              <p:cNvSpPr/>
              <p:nvPr/>
            </p:nvSpPr>
            <p:spPr>
              <a:xfrm>
                <a:off x="494640" y="1011936"/>
                <a:ext cx="10680840" cy="30899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/>
              <a:p>
                <a:pPr marL="343260" indent="-342900">
                  <a:lnSpc>
                    <a:spcPct val="250000"/>
                  </a:lnSpc>
                  <a:buClr>
                    <a:srgbClr val="000000"/>
                  </a:buClr>
                  <a:buFont typeface="+mj-lt"/>
                  <a:buAutoNum type="arabicPeriod"/>
                </a:pPr>
                <a:r>
                  <a:rPr lang="it-IT" spc="-1" dirty="0">
                    <a:solidFill>
                      <a:srgbClr val="000000"/>
                    </a:solidFill>
                    <a:latin typeface="Times New Roman"/>
                  </a:rPr>
                  <a:t>General: an high </a:t>
                </a:r>
                <a:r>
                  <a:rPr lang="it-IT" b="1" spc="-1" dirty="0" err="1">
                    <a:solidFill>
                      <a:srgbClr val="000000"/>
                    </a:solidFill>
                    <a:latin typeface="Times New Roman"/>
                  </a:rPr>
                  <a:t>Send</a:t>
                </a:r>
                <a:r>
                  <a:rPr lang="it-IT" b="1" spc="-1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it-IT" b="1" spc="-1" dirty="0" err="1">
                    <a:solidFill>
                      <a:srgbClr val="000000"/>
                    </a:solidFill>
                    <a:latin typeface="Times New Roman"/>
                  </a:rPr>
                  <a:t>Probability</a:t>
                </a:r>
                <a:r>
                  <a:rPr lang="it-IT" spc="-1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it-IT" spc="-1" dirty="0" err="1">
                    <a:solidFill>
                      <a:srgbClr val="000000"/>
                    </a:solidFill>
                    <a:latin typeface="Times New Roman"/>
                  </a:rPr>
                  <a:t>is</a:t>
                </a:r>
                <a:r>
                  <a:rPr lang="it-IT" spc="-1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it-IT" spc="-1" dirty="0" err="1">
                    <a:solidFill>
                      <a:srgbClr val="000000"/>
                    </a:solidFill>
                    <a:latin typeface="Times New Roman"/>
                  </a:rPr>
                  <a:t>better</a:t>
                </a:r>
                <a:r>
                  <a:rPr lang="it-IT" spc="-1" dirty="0">
                    <a:solidFill>
                      <a:srgbClr val="000000"/>
                    </a:solidFill>
                    <a:latin typeface="Times New Roman"/>
                  </a:rPr>
                  <a:t> in </a:t>
                </a:r>
                <a:r>
                  <a:rPr lang="it-IT" spc="-1" dirty="0" err="1">
                    <a:solidFill>
                      <a:srgbClr val="000000"/>
                    </a:solidFill>
                    <a:latin typeface="Times New Roman"/>
                  </a:rPr>
                  <a:t>both</a:t>
                </a:r>
                <a:r>
                  <a:rPr lang="it-IT" spc="-1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it-IT" spc="-1" dirty="0" err="1">
                    <a:solidFill>
                      <a:srgbClr val="000000"/>
                    </a:solidFill>
                    <a:latin typeface="Times New Roman"/>
                  </a:rPr>
                  <a:t>scenarios</a:t>
                </a:r>
                <a:endParaRPr lang="it-IT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343260" indent="-342900">
                  <a:lnSpc>
                    <a:spcPct val="250000"/>
                  </a:lnSpc>
                  <a:buClr>
                    <a:srgbClr val="000000"/>
                  </a:buClr>
                  <a:buFont typeface="+mj-lt"/>
                  <a:buAutoNum type="arabicPeriod"/>
                </a:pPr>
                <a:r>
                  <a:rPr lang="it-IT" spc="-1" dirty="0" err="1">
                    <a:solidFill>
                      <a:srgbClr val="000000"/>
                    </a:solidFill>
                    <a:latin typeface="Times New Roman"/>
                  </a:rPr>
                  <a:t>Response</a:t>
                </a:r>
                <a:r>
                  <a:rPr lang="it-IT" spc="-1" dirty="0">
                    <a:solidFill>
                      <a:srgbClr val="000000"/>
                    </a:solidFill>
                    <a:latin typeface="Times New Roman"/>
                  </a:rPr>
                  <a:t> Time </a:t>
                </a:r>
                <a:r>
                  <a:rPr lang="it-IT" spc="-1" dirty="0" err="1">
                    <a:solidFill>
                      <a:srgbClr val="000000"/>
                    </a:solidFill>
                    <a:latin typeface="Times New Roman"/>
                  </a:rPr>
                  <a:t>Explosion</a:t>
                </a:r>
                <a:r>
                  <a:rPr lang="it-IT" spc="-1" dirty="0">
                    <a:solidFill>
                      <a:srgbClr val="000000"/>
                    </a:solidFill>
                    <a:latin typeface="Times New Roman"/>
                  </a:rPr>
                  <a:t> Scenario:</a:t>
                </a:r>
                <a:r>
                  <a:rPr lang="it-IT" b="1" spc="-1" dirty="0">
                    <a:solidFill>
                      <a:srgbClr val="000000"/>
                    </a:solidFill>
                    <a:latin typeface="Times New Roman"/>
                  </a:rPr>
                  <a:t> No-</a:t>
                </a:r>
                <a:r>
                  <a:rPr lang="it-IT" b="1" spc="-1" dirty="0" err="1">
                    <a:solidFill>
                      <a:srgbClr val="000000"/>
                    </a:solidFill>
                    <a:latin typeface="Times New Roman"/>
                  </a:rPr>
                  <a:t>Change</a:t>
                </a:r>
                <a:r>
                  <a:rPr lang="it-IT" b="1" spc="-1" dirty="0">
                    <a:solidFill>
                      <a:srgbClr val="000000"/>
                    </a:solidFill>
                    <a:latin typeface="Times New Roman"/>
                  </a:rPr>
                  <a:t> of Channel </a:t>
                </a:r>
                <a:r>
                  <a:rPr lang="it-IT" spc="-1" dirty="0" err="1">
                    <a:solidFill>
                      <a:srgbClr val="000000"/>
                    </a:solidFill>
                    <a:latin typeface="Times New Roman"/>
                  </a:rPr>
                  <a:t>has</a:t>
                </a:r>
                <a:r>
                  <a:rPr lang="it-IT" spc="-1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it-IT" b="1" spc="-1" dirty="0" err="1">
                    <a:solidFill>
                      <a:srgbClr val="000000"/>
                    </a:solidFill>
                    <a:latin typeface="Times New Roman"/>
                  </a:rPr>
                  <a:t>worst</a:t>
                </a:r>
                <a:r>
                  <a:rPr lang="it-IT" b="1" spc="-1" dirty="0">
                    <a:solidFill>
                      <a:srgbClr val="000000"/>
                    </a:solidFill>
                    <a:latin typeface="Times New Roman"/>
                  </a:rPr>
                  <a:t> throughput</a:t>
                </a:r>
              </a:p>
              <a:p>
                <a:pPr marL="343260" indent="-342900">
                  <a:lnSpc>
                    <a:spcPct val="250000"/>
                  </a:lnSpc>
                  <a:buClr>
                    <a:srgbClr val="000000"/>
                  </a:buClr>
                  <a:buFont typeface="+mj-lt"/>
                  <a:buAutoNum type="arabicPeriod"/>
                </a:pPr>
                <a:r>
                  <a:rPr lang="it-IT" spc="-1" dirty="0">
                    <a:solidFill>
                      <a:srgbClr val="000000"/>
                    </a:solidFill>
                    <a:latin typeface="Times New Roman"/>
                  </a:rPr>
                  <a:t>Limited </a:t>
                </a:r>
                <a:r>
                  <a:rPr lang="it-IT" spc="-1" dirty="0" err="1">
                    <a:solidFill>
                      <a:srgbClr val="000000"/>
                    </a:solidFill>
                    <a:latin typeface="Times New Roman"/>
                  </a:rPr>
                  <a:t>Response</a:t>
                </a:r>
                <a:r>
                  <a:rPr lang="it-IT" spc="-1" dirty="0">
                    <a:solidFill>
                      <a:srgbClr val="000000"/>
                    </a:solidFill>
                    <a:latin typeface="Times New Roman"/>
                  </a:rPr>
                  <a:t> Time Scenario: the </a:t>
                </a:r>
                <a:r>
                  <a:rPr lang="it-IT" b="1" spc="-1" dirty="0">
                    <a:solidFill>
                      <a:srgbClr val="000000"/>
                    </a:solidFill>
                    <a:latin typeface="Times New Roman"/>
                  </a:rPr>
                  <a:t>Throughput</a:t>
                </a:r>
                <a:r>
                  <a:rPr lang="it-IT" spc="-1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it-IT" spc="-1" dirty="0" err="1">
                    <a:solidFill>
                      <a:srgbClr val="000000"/>
                    </a:solidFill>
                    <a:latin typeface="Times New Roman"/>
                  </a:rPr>
                  <a:t>increases</a:t>
                </a:r>
                <a:r>
                  <a:rPr lang="it-IT" spc="-1" dirty="0">
                    <a:solidFill>
                      <a:srgbClr val="000000"/>
                    </a:solidFill>
                    <a:latin typeface="Times New Roman"/>
                  </a:rPr>
                  <a:t> with the </a:t>
                </a:r>
                <a:r>
                  <a:rPr lang="it-IT" spc="-1" dirty="0" err="1">
                    <a:solidFill>
                      <a:srgbClr val="000000"/>
                    </a:solidFill>
                    <a:latin typeface="Times New Roman"/>
                  </a:rPr>
                  <a:t>increasing</a:t>
                </a:r>
                <a:r>
                  <a:rPr lang="it-IT" spc="-1" dirty="0">
                    <a:solidFill>
                      <a:srgbClr val="000000"/>
                    </a:solidFill>
                    <a:latin typeface="Times New Roman"/>
                  </a:rPr>
                  <a:t> of </a:t>
                </a:r>
                <a:r>
                  <a:rPr lang="it-IT" b="1" spc="-1" dirty="0">
                    <a:solidFill>
                      <a:srgbClr val="000000"/>
                    </a:solidFill>
                    <a:latin typeface="Times New Roman"/>
                  </a:rPr>
                  <a:t>N</a:t>
                </a:r>
                <a:r>
                  <a:rPr lang="it-IT" spc="-1" dirty="0">
                    <a:solidFill>
                      <a:srgbClr val="000000"/>
                    </a:solidFill>
                    <a:latin typeface="Times New Roman"/>
                  </a:rPr>
                  <a:t> and the </a:t>
                </a:r>
                <a:r>
                  <a:rPr lang="it-IT" spc="-1" dirty="0" err="1">
                    <a:solidFill>
                      <a:srgbClr val="000000"/>
                    </a:solidFill>
                    <a:latin typeface="Times New Roman"/>
                  </a:rPr>
                  <a:t>decreasing</a:t>
                </a:r>
                <a:r>
                  <a:rPr lang="it-IT" spc="-1" dirty="0">
                    <a:solidFill>
                      <a:srgbClr val="000000"/>
                    </a:solidFill>
                    <a:latin typeface="Times New Roman"/>
                  </a:rPr>
                  <a:t>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1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1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l-GR" b="1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den>
                    </m:f>
                  </m:oMath>
                </a14:m>
                <a:endParaRPr lang="it-IT" b="1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343260" indent="-342900">
                  <a:lnSpc>
                    <a:spcPct val="250000"/>
                  </a:lnSpc>
                  <a:buClr>
                    <a:srgbClr val="000000"/>
                  </a:buClr>
                  <a:buFont typeface="+mj-lt"/>
                  <a:buAutoNum type="arabicPeriod"/>
                </a:pPr>
                <a:r>
                  <a:rPr lang="it-IT" sz="1800" b="0" strike="noStrike" spc="-1" dirty="0">
                    <a:solidFill>
                      <a:srgbClr val="000000"/>
                    </a:solidFill>
                    <a:latin typeface="Times New Roman"/>
                  </a:rPr>
                  <a:t>Limited </a:t>
                </a:r>
                <a:r>
                  <a:rPr lang="it-IT" sz="1800" b="0" strike="noStrike" spc="-1" dirty="0" err="1">
                    <a:solidFill>
                      <a:srgbClr val="000000"/>
                    </a:solidFill>
                    <a:latin typeface="Times New Roman"/>
                  </a:rPr>
                  <a:t>Response</a:t>
                </a:r>
                <a:r>
                  <a:rPr lang="it-IT" sz="1800" b="0" strike="noStrike" spc="-1" dirty="0">
                    <a:solidFill>
                      <a:srgbClr val="000000"/>
                    </a:solidFill>
                    <a:latin typeface="Times New Roman"/>
                  </a:rPr>
                  <a:t> Time Scenario: the </a:t>
                </a:r>
                <a:r>
                  <a:rPr lang="it-IT" sz="1800" b="1" strike="noStrike" spc="-1" dirty="0" err="1">
                    <a:solidFill>
                      <a:srgbClr val="000000"/>
                    </a:solidFill>
                    <a:latin typeface="Times New Roman"/>
                  </a:rPr>
                  <a:t>Response</a:t>
                </a:r>
                <a:r>
                  <a:rPr lang="it-IT" sz="1800" b="1" strike="noStrike" spc="-1" dirty="0">
                    <a:solidFill>
                      <a:srgbClr val="000000"/>
                    </a:solidFill>
                    <a:latin typeface="Times New Roman"/>
                  </a:rPr>
                  <a:t> Time </a:t>
                </a:r>
                <a:r>
                  <a:rPr lang="it-IT" spc="-1" dirty="0" err="1">
                    <a:solidFill>
                      <a:srgbClr val="000000"/>
                    </a:solidFill>
                    <a:latin typeface="Times New Roman"/>
                  </a:rPr>
                  <a:t>decreases</a:t>
                </a:r>
                <a:r>
                  <a:rPr lang="it-IT" spc="-1" dirty="0">
                    <a:solidFill>
                      <a:srgbClr val="000000"/>
                    </a:solidFill>
                    <a:latin typeface="Times New Roman"/>
                  </a:rPr>
                  <a:t> with the </a:t>
                </a:r>
                <a:r>
                  <a:rPr lang="it-IT" spc="-1" dirty="0" err="1">
                    <a:solidFill>
                      <a:srgbClr val="000000"/>
                    </a:solidFill>
                    <a:latin typeface="Times New Roman"/>
                  </a:rPr>
                  <a:t>decreasing</a:t>
                </a:r>
                <a:r>
                  <a:rPr lang="it-IT" spc="-1" dirty="0">
                    <a:solidFill>
                      <a:srgbClr val="000000"/>
                    </a:solidFill>
                    <a:latin typeface="Times New Roman"/>
                  </a:rPr>
                  <a:t> of </a:t>
                </a:r>
                <a:r>
                  <a:rPr lang="it-IT" b="1" spc="-1" dirty="0">
                    <a:solidFill>
                      <a:srgbClr val="000000"/>
                    </a:solidFill>
                    <a:latin typeface="Times New Roman"/>
                  </a:rPr>
                  <a:t>N</a:t>
                </a:r>
                <a:endParaRPr lang="it-IT" sz="1800" b="1" strike="noStrike" spc="-1" dirty="0">
                  <a:solidFill>
                    <a:srgbClr val="000000"/>
                  </a:solidFill>
                  <a:latin typeface="Times New Roman"/>
                </a:endParaRPr>
              </a:p>
            </p:txBody>
          </p:sp>
        </mc:Choice>
        <mc:Fallback xmlns="">
          <p:sp>
            <p:nvSpPr>
              <p:cNvPr id="135" name="CustomShap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40" y="1011936"/>
                <a:ext cx="10680840" cy="3089905"/>
              </a:xfrm>
              <a:prstGeom prst="rect">
                <a:avLst/>
              </a:prstGeom>
              <a:blipFill>
                <a:blip r:embed="rId3"/>
                <a:stretch>
                  <a:fillRect l="-400" b="-9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6" name="Immagine 7"/>
          <p:cNvPicPr/>
          <p:nvPr/>
        </p:nvPicPr>
        <p:blipFill>
          <a:blip r:embed="rId4"/>
          <a:stretch/>
        </p:blipFill>
        <p:spPr>
          <a:xfrm>
            <a:off x="147600" y="4160520"/>
            <a:ext cx="4229640" cy="2231640"/>
          </a:xfrm>
          <a:prstGeom prst="rect">
            <a:avLst/>
          </a:prstGeom>
          <a:ln>
            <a:noFill/>
          </a:ln>
        </p:spPr>
      </p:pic>
      <p:pic>
        <p:nvPicPr>
          <p:cNvPr id="138" name="Immagine 9"/>
          <p:cNvPicPr/>
          <p:nvPr/>
        </p:nvPicPr>
        <p:blipFill>
          <a:blip r:embed="rId5"/>
          <a:stretch/>
        </p:blipFill>
        <p:spPr>
          <a:xfrm>
            <a:off x="8607600" y="4219200"/>
            <a:ext cx="3534120" cy="2225520"/>
          </a:xfrm>
          <a:prstGeom prst="rect">
            <a:avLst/>
          </a:prstGeom>
          <a:ln>
            <a:noFill/>
          </a:ln>
        </p:spPr>
      </p:pic>
      <p:pic>
        <p:nvPicPr>
          <p:cNvPr id="9" name="Immagine 6">
            <a:extLst>
              <a:ext uri="{FF2B5EF4-FFF2-40B4-BE49-F238E27FC236}">
                <a16:creationId xmlns:a16="http://schemas.microsoft.com/office/drawing/2014/main" id="{7B42DCE5-F96B-4476-99B1-1BE41C7ADC1B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602964" y="4160520"/>
            <a:ext cx="3777556" cy="228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0" y="234360"/>
            <a:ext cx="10443960" cy="76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85000"/>
              </a:lnSpc>
              <a:tabLst>
                <a:tab pos="0" algn="l"/>
              </a:tabLst>
            </a:pPr>
            <a:r>
              <a:rPr lang="it-IT" sz="4400" b="0" strike="noStrike" spc="-52">
                <a:solidFill>
                  <a:srgbClr val="404040"/>
                </a:solidFill>
                <a:latin typeface="Century Gothic"/>
              </a:rPr>
              <a:t>Modelling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63" name="Immagine 11"/>
          <p:cNvPicPr/>
          <p:nvPr/>
        </p:nvPicPr>
        <p:blipFill>
          <a:blip r:embed="rId2"/>
          <a:stretch/>
        </p:blipFill>
        <p:spPr>
          <a:xfrm>
            <a:off x="11175480" y="83520"/>
            <a:ext cx="952920" cy="972720"/>
          </a:xfrm>
          <a:prstGeom prst="rect">
            <a:avLst/>
          </a:prstGeom>
          <a:ln>
            <a:noFill/>
          </a:ln>
        </p:spPr>
      </p:pic>
      <p:sp>
        <p:nvSpPr>
          <p:cNvPr id="64" name="Line 2"/>
          <p:cNvSpPr/>
          <p:nvPr/>
        </p:nvSpPr>
        <p:spPr>
          <a:xfrm>
            <a:off x="494640" y="938880"/>
            <a:ext cx="9513360" cy="0"/>
          </a:xfrm>
          <a:prstGeom prst="line">
            <a:avLst/>
          </a:prstGeom>
          <a:ln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3"/>
          <p:cNvSpPr/>
          <p:nvPr/>
        </p:nvSpPr>
        <p:spPr>
          <a:xfrm>
            <a:off x="660960" y="1176480"/>
            <a:ext cx="3337200" cy="48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250000"/>
              </a:lnSpc>
              <a:tabLst>
                <a:tab pos="0" algn="l"/>
              </a:tabLst>
            </a:pP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</a:rPr>
              <a:t>General 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Times New Roman"/>
              </a:rPr>
              <a:t>Assumptions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25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</a:rPr>
              <a:t>Transmission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Times New Roman"/>
              </a:rPr>
              <a:t>at</a:t>
            </a: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</a:rPr>
              <a:t> the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Times New Roman"/>
              </a:rPr>
              <a:t>beginning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25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</a:rPr>
              <a:t>Constant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Times New Roman"/>
              </a:rPr>
              <a:t>Packet</a:t>
            </a: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</a:rPr>
              <a:t> Size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25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</a:rPr>
              <a:t>No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Times New Roman"/>
              </a:rPr>
              <a:t>Propagation</a:t>
            </a: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Times New Roman"/>
              </a:rPr>
              <a:t>Error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25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 dirty="0" err="1">
                <a:solidFill>
                  <a:srgbClr val="000000"/>
                </a:solidFill>
                <a:latin typeface="Times New Roman"/>
              </a:rPr>
              <a:t>Unbounded</a:t>
            </a: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Times New Roman"/>
              </a:rPr>
              <a:t>Queues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25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 dirty="0" err="1">
                <a:solidFill>
                  <a:srgbClr val="000000"/>
                </a:solidFill>
                <a:latin typeface="Times New Roman"/>
              </a:rPr>
              <a:t>Tx</a:t>
            </a: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</a:rPr>
              <a:t>/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Times New Roman"/>
              </a:rPr>
              <a:t>Rx</a:t>
            </a: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Times New Roman"/>
              </a:rPr>
              <a:t>Synchronization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25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 dirty="0" err="1">
                <a:solidFill>
                  <a:srgbClr val="000000"/>
                </a:solidFill>
                <a:latin typeface="Times New Roman"/>
              </a:rPr>
              <a:t>Collisions</a:t>
            </a: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</a:rPr>
              <a:t> and Channel Choice 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66" name="Immagine 18" descr="Immagine che contiene testo&#10;&#10;Descrizione generata automaticamente"/>
          <p:cNvPicPr/>
          <p:nvPr/>
        </p:nvPicPr>
        <p:blipFill>
          <a:blip r:embed="rId3"/>
          <a:stretch/>
        </p:blipFill>
        <p:spPr>
          <a:xfrm>
            <a:off x="4932000" y="1088280"/>
            <a:ext cx="5067000" cy="2209320"/>
          </a:xfrm>
          <a:prstGeom prst="rect">
            <a:avLst/>
          </a:prstGeom>
          <a:ln>
            <a:noFill/>
          </a:ln>
        </p:spPr>
      </p:pic>
      <p:sp>
        <p:nvSpPr>
          <p:cNvPr id="67" name="CustomShape 4"/>
          <p:cNvSpPr/>
          <p:nvPr/>
        </p:nvSpPr>
        <p:spPr>
          <a:xfrm>
            <a:off x="4449600" y="3694680"/>
            <a:ext cx="3704400" cy="22221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200000"/>
              </a:lnSpc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pc="-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Times New Roman"/>
              </a:rPr>
              <a:t>Transmitter</a:t>
            </a: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</a:rPr>
              <a:t>/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Times New Roman"/>
              </a:rPr>
              <a:t>Receiver</a:t>
            </a: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Times New Roman"/>
              </a:rPr>
              <a:t>Couples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pc="-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Times New Roman"/>
              </a:rPr>
              <a:t>Number</a:t>
            </a: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</a:rPr>
              <a:t> of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Times New Roman"/>
              </a:rPr>
              <a:t>Channels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pc="-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Times New Roman"/>
              </a:rPr>
              <a:t>Sending</a:t>
            </a: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Times New Roman"/>
              </a:rPr>
              <a:t>Probability</a:t>
            </a:r>
            <a:endParaRPr lang="en-US" sz="18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ustomShape 5"/>
              <p:cNvSpPr/>
              <p:nvPr/>
            </p:nvSpPr>
            <p:spPr>
              <a:xfrm>
                <a:off x="8239320" y="3694680"/>
                <a:ext cx="3228120" cy="16681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2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latin typeface="Arial"/>
                </a:endParaRPr>
              </a:p>
              <a:p>
                <a:pPr marL="285840" indent="-285480">
                  <a:lnSpc>
                    <a:spcPct val="200000"/>
                  </a:lnSpc>
                  <a:buClr>
                    <a:srgbClr val="000000"/>
                  </a:buClr>
                  <a:buFont typeface="Arial"/>
                  <a:buChar char="•"/>
                  <a:tabLst>
                    <a:tab pos="0" algn="l"/>
                  </a:tabLst>
                </a:pPr>
                <a:r>
                  <a:rPr lang="it-IT" sz="1800" b="0" strike="noStrike" spc="-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1/λ</a:t>
                </a:r>
                <a:r>
                  <a:rPr lang="it-IT" sz="1800" b="0" strike="noStrike" spc="-1" dirty="0">
                    <a:solidFill>
                      <a:srgbClr val="000000"/>
                    </a:solidFill>
                    <a:latin typeface="Times New Roman"/>
                  </a:rPr>
                  <a:t>: </a:t>
                </a:r>
                <a:r>
                  <a:rPr lang="it-IT" sz="1800" b="0" strike="noStrike" spc="-1" dirty="0" err="1">
                    <a:solidFill>
                      <a:srgbClr val="000000"/>
                    </a:solidFill>
                    <a:latin typeface="Times New Roman"/>
                  </a:rPr>
                  <a:t>Mean</a:t>
                </a:r>
                <a:r>
                  <a:rPr lang="it-IT" sz="1800" b="0" strike="noStrike" spc="-1" dirty="0">
                    <a:solidFill>
                      <a:srgbClr val="000000"/>
                    </a:solidFill>
                    <a:latin typeface="Times New Roman"/>
                  </a:rPr>
                  <a:t> Inter-</a:t>
                </a:r>
                <a:r>
                  <a:rPr lang="it-IT" sz="1800" b="0" strike="noStrike" spc="-1" dirty="0" err="1">
                    <a:solidFill>
                      <a:srgbClr val="000000"/>
                    </a:solidFill>
                    <a:latin typeface="Times New Roman"/>
                  </a:rPr>
                  <a:t>Arrival</a:t>
                </a:r>
                <a:r>
                  <a:rPr lang="it-IT" sz="1800" b="0" strike="noStrike" spc="-1" dirty="0">
                    <a:solidFill>
                      <a:srgbClr val="000000"/>
                    </a:solidFill>
                    <a:latin typeface="Times New Roman"/>
                  </a:rPr>
                  <a:t> Time</a:t>
                </a:r>
                <a:endParaRPr lang="en-US" sz="1800" b="0" strike="noStrike" spc="-1" dirty="0">
                  <a:latin typeface="Arial"/>
                </a:endParaRPr>
              </a:p>
              <a:p>
                <a:pPr marL="285840" indent="-285480">
                  <a:lnSpc>
                    <a:spcPct val="200000"/>
                  </a:lnSpc>
                  <a:buClr>
                    <a:srgbClr val="000000"/>
                  </a:buClr>
                  <a:buFont typeface="Arial"/>
                  <a:buChar char="•"/>
                  <a:tabLst>
                    <a:tab pos="0" algn="l"/>
                  </a:tabLst>
                </a:pPr>
                <a:r>
                  <a:rPr lang="it-IT" sz="1800" b="0" strike="noStrike" spc="-1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it-IT" sz="1800" b="0" strike="noStrike" spc="-1" dirty="0">
                    <a:solidFill>
                      <a:srgbClr val="000000"/>
                    </a:solidFill>
                    <a:latin typeface="Times New Roman"/>
                  </a:rPr>
                  <a:t>: Time Slot Duration</a:t>
                </a:r>
                <a:endParaRPr lang="en-US" sz="1800" b="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68" name="CustomShap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320" y="3694680"/>
                <a:ext cx="3228120" cy="1668170"/>
              </a:xfrm>
              <a:prstGeom prst="rect">
                <a:avLst/>
              </a:prstGeom>
              <a:blipFill>
                <a:blip r:embed="rId4"/>
                <a:stretch>
                  <a:fillRect l="-1323" r="-1134" b="-51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CustomShape 6"/>
          <p:cNvSpPr/>
          <p:nvPr/>
        </p:nvSpPr>
        <p:spPr>
          <a:xfrm>
            <a:off x="4449600" y="3778560"/>
            <a:ext cx="7017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Times New Roman"/>
              </a:rPr>
              <a:t>Factors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0" y="234360"/>
            <a:ext cx="10443960" cy="76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85000"/>
              </a:lnSpc>
              <a:tabLst>
                <a:tab pos="0" algn="l"/>
              </a:tabLst>
            </a:pPr>
            <a:r>
              <a:rPr lang="it-IT" sz="4400" b="0" strike="noStrike" spc="-52">
                <a:solidFill>
                  <a:srgbClr val="404040"/>
                </a:solidFill>
                <a:latin typeface="Century Gothic"/>
              </a:rPr>
              <a:t>Verification (1)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71" name="Immagine 11"/>
          <p:cNvPicPr/>
          <p:nvPr/>
        </p:nvPicPr>
        <p:blipFill>
          <a:blip r:embed="rId2"/>
          <a:stretch/>
        </p:blipFill>
        <p:spPr>
          <a:xfrm>
            <a:off x="11175480" y="83520"/>
            <a:ext cx="952920" cy="972720"/>
          </a:xfrm>
          <a:prstGeom prst="rect">
            <a:avLst/>
          </a:prstGeom>
          <a:ln>
            <a:noFill/>
          </a:ln>
        </p:spPr>
      </p:pic>
      <p:sp>
        <p:nvSpPr>
          <p:cNvPr id="72" name="Line 2"/>
          <p:cNvSpPr/>
          <p:nvPr/>
        </p:nvSpPr>
        <p:spPr>
          <a:xfrm>
            <a:off x="494640" y="938880"/>
            <a:ext cx="9513360" cy="0"/>
          </a:xfrm>
          <a:prstGeom prst="line">
            <a:avLst/>
          </a:prstGeom>
          <a:ln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3"/>
          <p:cNvSpPr/>
          <p:nvPr/>
        </p:nvSpPr>
        <p:spPr>
          <a:xfrm>
            <a:off x="3936240" y="1382400"/>
            <a:ext cx="77119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it-IT" sz="1800" b="1" strike="noStrike" spc="-1" dirty="0" err="1">
                <a:solidFill>
                  <a:srgbClr val="000000"/>
                </a:solidFill>
                <a:latin typeface="Times New Roman"/>
              </a:rPr>
              <a:t>Binomial</a:t>
            </a: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</a:rPr>
              <a:t> Model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</a:rPr>
              <a:t>N=1;    C=1;    1/λ = 1s;        p = {0.05, 0.1, 0.15, 0.2, 0.4, 0.5, 0.6, 0.8}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4" name="CustomShape 4"/>
          <p:cNvSpPr/>
          <p:nvPr/>
        </p:nvSpPr>
        <p:spPr>
          <a:xfrm>
            <a:off x="607320" y="1204200"/>
            <a:ext cx="3337200" cy="420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25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Times New Roman"/>
              </a:rPr>
              <a:t>Tests Performed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2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rgbClr val="000000"/>
                </a:solidFill>
                <a:latin typeface="Times New Roman"/>
              </a:rPr>
              <a:t>Continuity Test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2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rgbClr val="000000"/>
                </a:solidFill>
                <a:latin typeface="Times New Roman"/>
              </a:rPr>
              <a:t>Consistency Test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2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rgbClr val="000000"/>
                </a:solidFill>
                <a:latin typeface="Times New Roman"/>
              </a:rPr>
              <a:t>Degeneracy Test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2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rgbClr val="000000"/>
                </a:solidFill>
                <a:latin typeface="Times New Roman"/>
              </a:rPr>
              <a:t>Binomial Model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2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rgbClr val="000000"/>
                </a:solidFill>
                <a:latin typeface="Times New Roman"/>
              </a:rPr>
              <a:t>Collision Model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76" name="Immagine 75"/>
          <p:cNvPicPr/>
          <p:nvPr/>
        </p:nvPicPr>
        <p:blipFill>
          <a:blip r:embed="rId3"/>
          <a:stretch/>
        </p:blipFill>
        <p:spPr>
          <a:xfrm>
            <a:off x="3595581" y="2555011"/>
            <a:ext cx="7075377" cy="4015979"/>
          </a:xfrm>
          <a:prstGeom prst="rect">
            <a:avLst/>
          </a:prstGeom>
          <a:ln>
            <a:noFill/>
          </a:ln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3F49DB62-9DF4-4BAA-8371-25E3CA4FA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425" y="2920400"/>
            <a:ext cx="2232611" cy="8691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234360"/>
            <a:ext cx="10443960" cy="76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85000"/>
              </a:lnSpc>
              <a:tabLst>
                <a:tab pos="0" algn="l"/>
              </a:tabLst>
            </a:pPr>
            <a:r>
              <a:rPr lang="it-IT" sz="4400" b="0" strike="noStrike" spc="-52">
                <a:solidFill>
                  <a:srgbClr val="404040"/>
                </a:solidFill>
                <a:latin typeface="Century Gothic"/>
              </a:rPr>
              <a:t>Verification (2)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78" name="Immagine 11"/>
          <p:cNvPicPr/>
          <p:nvPr/>
        </p:nvPicPr>
        <p:blipFill>
          <a:blip r:embed="rId2"/>
          <a:stretch/>
        </p:blipFill>
        <p:spPr>
          <a:xfrm>
            <a:off x="11175480" y="83520"/>
            <a:ext cx="952920" cy="972720"/>
          </a:xfrm>
          <a:prstGeom prst="rect">
            <a:avLst/>
          </a:prstGeom>
          <a:ln>
            <a:noFill/>
          </a:ln>
        </p:spPr>
      </p:pic>
      <p:sp>
        <p:nvSpPr>
          <p:cNvPr id="79" name="Line 2"/>
          <p:cNvSpPr/>
          <p:nvPr/>
        </p:nvSpPr>
        <p:spPr>
          <a:xfrm>
            <a:off x="494640" y="938880"/>
            <a:ext cx="9513360" cy="0"/>
          </a:xfrm>
          <a:prstGeom prst="line">
            <a:avLst/>
          </a:prstGeom>
          <a:ln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495000" y="1310400"/>
            <a:ext cx="410904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it-IT" sz="1800" b="1" strike="noStrike" spc="-1">
                <a:solidFill>
                  <a:srgbClr val="000000"/>
                </a:solidFill>
                <a:latin typeface="Times New Roman"/>
              </a:rPr>
              <a:t>Collision Model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Times New Roman"/>
              </a:rPr>
              <a:t>The probability of a successfull transmission is equal to the probability that only one tx transmit, i.e.: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81" name="Immagine 6"/>
          <p:cNvPicPr/>
          <p:nvPr/>
        </p:nvPicPr>
        <p:blipFill>
          <a:blip r:embed="rId3"/>
          <a:stretch/>
        </p:blipFill>
        <p:spPr>
          <a:xfrm>
            <a:off x="4543200" y="1241640"/>
            <a:ext cx="4220280" cy="2816640"/>
          </a:xfrm>
          <a:prstGeom prst="rect">
            <a:avLst/>
          </a:prstGeom>
          <a:ln>
            <a:noFill/>
          </a:ln>
        </p:spPr>
      </p:pic>
      <p:pic>
        <p:nvPicPr>
          <p:cNvPr id="82" name="Immagine 8"/>
          <p:cNvPicPr/>
          <p:nvPr/>
        </p:nvPicPr>
        <p:blipFill>
          <a:blip r:embed="rId4"/>
          <a:stretch/>
        </p:blipFill>
        <p:spPr>
          <a:xfrm>
            <a:off x="8004600" y="1281960"/>
            <a:ext cx="4109040" cy="2736000"/>
          </a:xfrm>
          <a:prstGeom prst="rect">
            <a:avLst/>
          </a:prstGeom>
          <a:ln>
            <a:noFill/>
          </a:ln>
        </p:spPr>
      </p:pic>
      <p:pic>
        <p:nvPicPr>
          <p:cNvPr id="83" name="Immagine 12"/>
          <p:cNvPicPr/>
          <p:nvPr/>
        </p:nvPicPr>
        <p:blipFill>
          <a:blip r:embed="rId5"/>
          <a:stretch/>
        </p:blipFill>
        <p:spPr>
          <a:xfrm>
            <a:off x="8240040" y="4127400"/>
            <a:ext cx="3864240" cy="2571480"/>
          </a:xfrm>
          <a:prstGeom prst="rect">
            <a:avLst/>
          </a:prstGeom>
          <a:ln>
            <a:noFill/>
          </a:ln>
        </p:spPr>
      </p:pic>
      <p:pic>
        <p:nvPicPr>
          <p:cNvPr id="84" name="Immagine 14"/>
          <p:cNvPicPr/>
          <p:nvPr/>
        </p:nvPicPr>
        <p:blipFill>
          <a:blip r:embed="rId6"/>
          <a:stretch/>
        </p:blipFill>
        <p:spPr>
          <a:xfrm>
            <a:off x="4714560" y="4239360"/>
            <a:ext cx="3501720" cy="2355480"/>
          </a:xfrm>
          <a:prstGeom prst="rect">
            <a:avLst/>
          </a:prstGeom>
          <a:ln>
            <a:noFill/>
          </a:ln>
        </p:spPr>
      </p:pic>
      <p:pic>
        <p:nvPicPr>
          <p:cNvPr id="85" name="Immagine 19"/>
          <p:cNvPicPr/>
          <p:nvPr/>
        </p:nvPicPr>
        <p:blipFill>
          <a:blip r:embed="rId7"/>
          <a:stretch/>
        </p:blipFill>
        <p:spPr>
          <a:xfrm>
            <a:off x="599760" y="3645720"/>
            <a:ext cx="3899160" cy="408600"/>
          </a:xfrm>
          <a:prstGeom prst="rect">
            <a:avLst/>
          </a:prstGeom>
          <a:ln>
            <a:noFill/>
          </a:ln>
        </p:spPr>
      </p:pic>
      <p:pic>
        <p:nvPicPr>
          <p:cNvPr id="86" name="Immagine 25"/>
          <p:cNvPicPr/>
          <p:nvPr/>
        </p:nvPicPr>
        <p:blipFill>
          <a:blip r:embed="rId8"/>
          <a:stretch/>
        </p:blipFill>
        <p:spPr>
          <a:xfrm>
            <a:off x="596160" y="5979600"/>
            <a:ext cx="4062960" cy="488160"/>
          </a:xfrm>
          <a:prstGeom prst="rect">
            <a:avLst/>
          </a:prstGeom>
          <a:ln>
            <a:noFill/>
          </a:ln>
        </p:spPr>
      </p:pic>
      <p:sp>
        <p:nvSpPr>
          <p:cNvPr id="87" name="CustomShape 4"/>
          <p:cNvSpPr/>
          <p:nvPr/>
        </p:nvSpPr>
        <p:spPr>
          <a:xfrm>
            <a:off x="495000" y="4166280"/>
            <a:ext cx="410904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</a:rPr>
              <a:t>The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Times New Roman"/>
              </a:rPr>
              <a:t>latter</a:t>
            </a: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</a:rPr>
              <a:t> can be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Times New Roman"/>
              </a:rPr>
              <a:t>seen</a:t>
            </a: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Times New Roman"/>
              </a:rPr>
              <a:t>as</a:t>
            </a: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</a:rPr>
              <a:t> the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Times New Roman"/>
              </a:rPr>
              <a:t>mean</a:t>
            </a: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</a:rPr>
              <a:t> throughput of the system in the single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Times New Roman"/>
              </a:rPr>
              <a:t>channel</a:t>
            </a: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</a:rPr>
              <a:t> case: 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234360"/>
            <a:ext cx="10443960" cy="76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85000"/>
              </a:lnSpc>
              <a:tabLst>
                <a:tab pos="0" algn="l"/>
              </a:tabLst>
            </a:pPr>
            <a:r>
              <a:rPr lang="it-IT" sz="4400" b="0" strike="noStrike" spc="-52">
                <a:solidFill>
                  <a:srgbClr val="404040"/>
                </a:solidFill>
                <a:latin typeface="Century Gothic"/>
              </a:rPr>
              <a:t>Response Time Limits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89" name="Immagine 11"/>
          <p:cNvPicPr/>
          <p:nvPr/>
        </p:nvPicPr>
        <p:blipFill>
          <a:blip r:embed="rId2"/>
          <a:stretch/>
        </p:blipFill>
        <p:spPr>
          <a:xfrm>
            <a:off x="11175480" y="83520"/>
            <a:ext cx="952920" cy="972720"/>
          </a:xfrm>
          <a:prstGeom prst="rect">
            <a:avLst/>
          </a:prstGeom>
          <a:ln>
            <a:noFill/>
          </a:ln>
        </p:spPr>
      </p:pic>
      <p:sp>
        <p:nvSpPr>
          <p:cNvPr id="90" name="Line 2"/>
          <p:cNvSpPr/>
          <p:nvPr/>
        </p:nvSpPr>
        <p:spPr>
          <a:xfrm>
            <a:off x="494640" y="938880"/>
            <a:ext cx="9513360" cy="0"/>
          </a:xfrm>
          <a:prstGeom prst="line">
            <a:avLst/>
          </a:prstGeom>
          <a:ln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Immagine 3"/>
          <p:cNvPicPr/>
          <p:nvPr/>
        </p:nvPicPr>
        <p:blipFill>
          <a:blip r:embed="rId3"/>
          <a:stretch/>
        </p:blipFill>
        <p:spPr>
          <a:xfrm>
            <a:off x="1572480" y="1196640"/>
            <a:ext cx="9046800" cy="542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234360"/>
            <a:ext cx="10443960" cy="76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85000"/>
              </a:lnSpc>
              <a:tabLst>
                <a:tab pos="0" algn="l"/>
              </a:tabLst>
            </a:pPr>
            <a:r>
              <a:rPr lang="it-IT" sz="4400" b="0" strike="noStrike" spc="-52">
                <a:solidFill>
                  <a:srgbClr val="404040"/>
                </a:solidFill>
                <a:latin typeface="Century Gothic"/>
              </a:rPr>
              <a:t>Scenario Calibration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93" name="Immagine 11"/>
          <p:cNvPicPr/>
          <p:nvPr/>
        </p:nvPicPr>
        <p:blipFill>
          <a:blip r:embed="rId2"/>
          <a:stretch/>
        </p:blipFill>
        <p:spPr>
          <a:xfrm>
            <a:off x="11175480" y="83520"/>
            <a:ext cx="952920" cy="972720"/>
          </a:xfrm>
          <a:prstGeom prst="rect">
            <a:avLst/>
          </a:prstGeom>
          <a:ln>
            <a:noFill/>
          </a:ln>
        </p:spPr>
      </p:pic>
      <p:sp>
        <p:nvSpPr>
          <p:cNvPr id="94" name="Line 2"/>
          <p:cNvSpPr/>
          <p:nvPr/>
        </p:nvSpPr>
        <p:spPr>
          <a:xfrm>
            <a:off x="494640" y="938880"/>
            <a:ext cx="9513360" cy="0"/>
          </a:xfrm>
          <a:prstGeom prst="line">
            <a:avLst/>
          </a:prstGeom>
          <a:ln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5" name="Immagine 6" descr="Immagine che contiene tavolo&#10;&#10;Descrizione generata automaticamente"/>
          <p:cNvPicPr/>
          <p:nvPr/>
        </p:nvPicPr>
        <p:blipFill>
          <a:blip r:embed="rId3"/>
          <a:stretch/>
        </p:blipFill>
        <p:spPr>
          <a:xfrm>
            <a:off x="495000" y="1385280"/>
            <a:ext cx="6459120" cy="3161880"/>
          </a:xfrm>
          <a:prstGeom prst="rect">
            <a:avLst/>
          </a:prstGeom>
          <a:ln>
            <a:noFill/>
          </a:ln>
        </p:spPr>
      </p:pic>
      <p:sp>
        <p:nvSpPr>
          <p:cNvPr id="96" name="CustomShape 3"/>
          <p:cNvSpPr/>
          <p:nvPr/>
        </p:nvSpPr>
        <p:spPr>
          <a:xfrm>
            <a:off x="7273080" y="1698480"/>
            <a:ext cx="3044880" cy="25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it-IT" sz="1800" b="1" strike="noStrike" spc="-1">
                <a:solidFill>
                  <a:srgbClr val="000000"/>
                </a:solidFill>
                <a:latin typeface="Times New Roman"/>
              </a:rPr>
              <a:t>WARMUP: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Times New Roman"/>
              </a:rPr>
              <a:t>250s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it-IT" sz="1800" b="1" strike="noStrike" spc="-1">
                <a:solidFill>
                  <a:srgbClr val="000000"/>
                </a:solidFill>
                <a:latin typeface="Times New Roman"/>
              </a:rPr>
              <a:t>SIMULATION DURATION: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Times New Roman"/>
              </a:rPr>
              <a:t>5000s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ustomShape 4"/>
              <p:cNvSpPr/>
              <p:nvPr/>
            </p:nvSpPr>
            <p:spPr>
              <a:xfrm>
                <a:off x="495000" y="4684680"/>
                <a:ext cx="10680120" cy="1919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it-IT" sz="2400" b="0" strike="noStrike" spc="-1" dirty="0">
                    <a:solidFill>
                      <a:srgbClr val="000000"/>
                    </a:solidFill>
                    <a:latin typeface="Times New Roman"/>
                  </a:rPr>
                  <a:t>Standard Scenario:</a:t>
                </a:r>
                <a:endParaRPr lang="en-US" sz="2400" b="0" strike="noStrike" spc="-1" dirty="0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it-IT" sz="2400" b="0" strike="noStrike" spc="-1" dirty="0">
                    <a:solidFill>
                      <a:srgbClr val="000000"/>
                    </a:solidFill>
                    <a:latin typeface="Times New Roman"/>
                  </a:rPr>
                  <a:t>N = [5, 30];    C = [6, 100];    1/λ = [125ms, 500ms];    p = [0.1, 0.5];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it-IT" sz="2400" b="0" strike="noStrike" spc="-1" dirty="0">
                    <a:solidFill>
                      <a:srgbClr val="000000"/>
                    </a:solidFill>
                    <a:latin typeface="Times New Roman"/>
                  </a:rPr>
                  <a:t>= 5ms;</a:t>
                </a:r>
                <a:endParaRPr lang="en-US" sz="2400" b="0" strike="noStrike" spc="-1" dirty="0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it-IT" sz="2400" b="0" strike="noStrike" spc="-1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endParaRPr lang="en-US" sz="2400" b="0" strike="noStrike" spc="-1" dirty="0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it-IT" sz="2400" b="0" strike="noStrike" spc="-1" dirty="0" err="1">
                    <a:solidFill>
                      <a:srgbClr val="000000"/>
                    </a:solidFill>
                    <a:latin typeface="Times New Roman"/>
                  </a:rPr>
                  <a:t>Response</a:t>
                </a:r>
                <a:r>
                  <a:rPr lang="it-IT" sz="2400" b="0" strike="noStrike" spc="-1" dirty="0">
                    <a:solidFill>
                      <a:srgbClr val="000000"/>
                    </a:solidFill>
                    <a:latin typeface="Times New Roman"/>
                  </a:rPr>
                  <a:t> Time </a:t>
                </a:r>
                <a:r>
                  <a:rPr lang="it-IT" sz="2400" b="0" strike="noStrike" spc="-1" dirty="0" err="1">
                    <a:solidFill>
                      <a:srgbClr val="000000"/>
                    </a:solidFill>
                    <a:latin typeface="Times New Roman"/>
                  </a:rPr>
                  <a:t>Explosion</a:t>
                </a:r>
                <a:r>
                  <a:rPr lang="it-IT" sz="2400" b="0" strike="noStrike" spc="-1" dirty="0">
                    <a:solidFill>
                      <a:srgbClr val="000000"/>
                    </a:solidFill>
                    <a:latin typeface="Times New Roman"/>
                  </a:rPr>
                  <a:t> Scenario:</a:t>
                </a:r>
                <a:endParaRPr lang="en-US" sz="2400" b="0" strike="noStrike" spc="-1" dirty="0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it-IT" sz="2400" b="0" strike="noStrike" spc="-1" dirty="0">
                    <a:solidFill>
                      <a:srgbClr val="000000"/>
                    </a:solidFill>
                    <a:latin typeface="Times New Roman"/>
                  </a:rPr>
                  <a:t>N = [5, 30];    C = [6, 100];    1/λ = [25ms, 55ms];    p = [0.1, 1];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it-IT" sz="2400" b="0" strike="noStrike" spc="-1" dirty="0">
                    <a:solidFill>
                      <a:srgbClr val="000000"/>
                    </a:solidFill>
                    <a:latin typeface="Times New Roman"/>
                  </a:rPr>
                  <a:t>= 5ms;       </a:t>
                </a:r>
                <a:endParaRPr lang="en-US" sz="2400" b="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97" name="CustomShap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00" y="4684680"/>
                <a:ext cx="10680120" cy="1919160"/>
              </a:xfrm>
              <a:prstGeom prst="rect">
                <a:avLst/>
              </a:prstGeom>
              <a:blipFill>
                <a:blip r:embed="rId4"/>
                <a:stretch>
                  <a:fillRect t="-2540" r="-1598" b="-73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34360"/>
            <a:ext cx="10443960" cy="76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it-IT" sz="4400" b="0" strike="noStrike" spc="-52" dirty="0" err="1">
                <a:solidFill>
                  <a:srgbClr val="404040"/>
                </a:solidFill>
                <a:latin typeface="Century Gothic"/>
              </a:rPr>
              <a:t>Response</a:t>
            </a:r>
            <a:r>
              <a:rPr lang="it-IT" sz="4400" b="0" strike="noStrike" spc="-52" dirty="0">
                <a:solidFill>
                  <a:srgbClr val="404040"/>
                </a:solidFill>
                <a:latin typeface="Century Gothic"/>
              </a:rPr>
              <a:t> Time </a:t>
            </a:r>
            <a:r>
              <a:rPr lang="it-IT" sz="4400" b="0" strike="noStrike" spc="-52" dirty="0" err="1">
                <a:solidFill>
                  <a:srgbClr val="404040"/>
                </a:solidFill>
                <a:latin typeface="Century Gothic"/>
              </a:rPr>
              <a:t>Explosion</a:t>
            </a:r>
            <a:r>
              <a:rPr lang="it-IT" sz="4400" b="0" strike="noStrike" spc="-52" dirty="0">
                <a:solidFill>
                  <a:srgbClr val="404040"/>
                </a:solidFill>
                <a:latin typeface="Century Gothic"/>
              </a:rPr>
              <a:t> Scenario</a:t>
            </a:r>
            <a:endParaRPr lang="en-US" sz="4400" b="0" strike="noStrike" spc="-1" dirty="0">
              <a:latin typeface="Arial"/>
            </a:endParaRPr>
          </a:p>
        </p:txBody>
      </p:sp>
      <p:pic>
        <p:nvPicPr>
          <p:cNvPr id="99" name="Immagine 11"/>
          <p:cNvPicPr/>
          <p:nvPr/>
        </p:nvPicPr>
        <p:blipFill>
          <a:blip r:embed="rId2"/>
          <a:stretch/>
        </p:blipFill>
        <p:spPr>
          <a:xfrm>
            <a:off x="11175480" y="83520"/>
            <a:ext cx="952920" cy="972720"/>
          </a:xfrm>
          <a:prstGeom prst="rect">
            <a:avLst/>
          </a:prstGeom>
          <a:ln>
            <a:noFill/>
          </a:ln>
        </p:spPr>
      </p:pic>
      <p:sp>
        <p:nvSpPr>
          <p:cNvPr id="100" name="Line 2"/>
          <p:cNvSpPr/>
          <p:nvPr/>
        </p:nvSpPr>
        <p:spPr>
          <a:xfrm>
            <a:off x="494640" y="938880"/>
            <a:ext cx="9513360" cy="0"/>
          </a:xfrm>
          <a:prstGeom prst="line">
            <a:avLst/>
          </a:prstGeom>
          <a:ln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CustomShape 3"/>
              <p:cNvSpPr/>
              <p:nvPr/>
            </p:nvSpPr>
            <p:spPr>
              <a:xfrm>
                <a:off x="495000" y="997920"/>
                <a:ext cx="4069800" cy="43342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it-IT" sz="1800" b="1" strike="noStrike" spc="-1" dirty="0">
                    <a:solidFill>
                      <a:srgbClr val="000000"/>
                    </a:solidFill>
                    <a:latin typeface="Times New Roman"/>
                  </a:rPr>
                  <a:t>Most </a:t>
                </a:r>
                <a:r>
                  <a:rPr lang="it-IT" sz="1800" b="1" strike="noStrike" spc="-1" dirty="0" err="1">
                    <a:solidFill>
                      <a:srgbClr val="000000"/>
                    </a:solidFill>
                    <a:latin typeface="Times New Roman"/>
                  </a:rPr>
                  <a:t>Relevant</a:t>
                </a:r>
                <a:r>
                  <a:rPr lang="it-IT" sz="1800" b="1" strike="noStrike" spc="-1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it-IT" sz="1800" b="1" strike="noStrike" spc="-1" dirty="0" err="1">
                    <a:solidFill>
                      <a:srgbClr val="000000"/>
                    </a:solidFill>
                    <a:latin typeface="Times New Roman"/>
                  </a:rPr>
                  <a:t>Factors</a:t>
                </a:r>
                <a:r>
                  <a:rPr lang="it-IT" sz="1800" b="1" strike="noStrike" spc="-1" dirty="0">
                    <a:solidFill>
                      <a:srgbClr val="000000"/>
                    </a:solidFill>
                    <a:latin typeface="Times New Roman"/>
                  </a:rPr>
                  <a:t> for Throughput</a:t>
                </a:r>
                <a:endParaRPr lang="en-US" sz="1800" b="0" strike="noStrike" spc="-1" dirty="0">
                  <a:latin typeface="Arial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it-IT" sz="1800" b="0" strike="noStrike" spc="-1" dirty="0">
                    <a:solidFill>
                      <a:srgbClr val="404040"/>
                    </a:solidFill>
                    <a:latin typeface="Times New Roman"/>
                  </a:rPr>
                  <a:t>(</a:t>
                </a:r>
                <a:r>
                  <a:rPr lang="it-IT" sz="1800" b="0" strike="noStrike" spc="-1" dirty="0" err="1">
                    <a:solidFill>
                      <a:srgbClr val="404040"/>
                    </a:solidFill>
                    <a:latin typeface="Times New Roman"/>
                  </a:rPr>
                  <a:t>Change</a:t>
                </a:r>
                <a:r>
                  <a:rPr lang="it-IT" sz="1800" b="0" strike="noStrike" spc="-1" dirty="0">
                    <a:solidFill>
                      <a:srgbClr val="404040"/>
                    </a:solidFill>
                    <a:latin typeface="Times New Roman"/>
                  </a:rPr>
                  <a:t> Channe</a:t>
                </a:r>
                <a:r>
                  <a:rPr lang="it-IT" spc="-1" dirty="0">
                    <a:solidFill>
                      <a:srgbClr val="404040"/>
                    </a:solidFill>
                    <a:latin typeface="Times New Roman"/>
                  </a:rPr>
                  <a:t>l </a:t>
                </a:r>
                <a:r>
                  <a:rPr lang="it-IT" spc="-1" dirty="0" err="1">
                    <a:solidFill>
                      <a:srgbClr val="404040"/>
                    </a:solidFill>
                    <a:latin typeface="Times New Roman"/>
                  </a:rPr>
                  <a:t>if</a:t>
                </a:r>
                <a:r>
                  <a:rPr lang="it-IT" spc="-1" dirty="0">
                    <a:solidFill>
                      <a:srgbClr val="404040"/>
                    </a:solidFill>
                    <a:latin typeface="Times New Roman"/>
                  </a:rPr>
                  <a:t> </a:t>
                </a:r>
                <a:r>
                  <a:rPr lang="it-IT" spc="-1" dirty="0" err="1">
                    <a:solidFill>
                      <a:srgbClr val="404040"/>
                    </a:solidFill>
                    <a:latin typeface="Times New Roman"/>
                  </a:rPr>
                  <a:t>Collision</a:t>
                </a:r>
                <a:r>
                  <a:rPr lang="it-IT" spc="-1" dirty="0">
                    <a:solidFill>
                      <a:srgbClr val="404040"/>
                    </a:solidFill>
                    <a:latin typeface="Times New Roman"/>
                  </a:rPr>
                  <a:t> </a:t>
                </a:r>
                <a:r>
                  <a:rPr lang="it-IT" sz="1800" b="0" strike="noStrike" spc="-1" dirty="0">
                    <a:solidFill>
                      <a:srgbClr val="404040"/>
                    </a:solidFill>
                    <a:latin typeface="Times New Roman"/>
                  </a:rPr>
                  <a:t>vs </a:t>
                </a:r>
                <a:r>
                  <a:rPr lang="it-IT" sz="1800" b="0" strike="noStrike" spc="-1" dirty="0" err="1">
                    <a:solidFill>
                      <a:srgbClr val="404040"/>
                    </a:solidFill>
                    <a:latin typeface="Times New Roman"/>
                  </a:rPr>
                  <a:t>NoChange</a:t>
                </a:r>
                <a:r>
                  <a:rPr lang="it-IT" sz="1800" b="0" strike="noStrike" spc="-1" dirty="0">
                    <a:solidFill>
                      <a:srgbClr val="404040"/>
                    </a:solidFill>
                    <a:latin typeface="Times New Roman"/>
                  </a:rPr>
                  <a:t>)</a:t>
                </a:r>
                <a:r>
                  <a:rPr lang="it-IT" sz="1800" b="1" strike="noStrike" spc="-1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</a:p>
              <a:p>
                <a:pPr marL="285840" indent="-285480">
                  <a:lnSpc>
                    <a:spcPct val="250000"/>
                  </a:lnSpc>
                  <a:buClr>
                    <a:srgbClr val="000000"/>
                  </a:buClr>
                  <a:buFont typeface="Arial"/>
                  <a:buChar char="•"/>
                </a:pPr>
                <a:r>
                  <a:rPr lang="it-IT" sz="1800" b="0" strike="noStrike" spc="-1" dirty="0" err="1">
                    <a:solidFill>
                      <a:srgbClr val="000000"/>
                    </a:solidFill>
                    <a:latin typeface="Times New Roman"/>
                  </a:rPr>
                  <a:t>Number</a:t>
                </a:r>
                <a:r>
                  <a:rPr lang="it-IT" sz="1800" b="0" strike="noStrike" spc="-1" dirty="0">
                    <a:solidFill>
                      <a:srgbClr val="000000"/>
                    </a:solidFill>
                    <a:latin typeface="Times New Roman"/>
                  </a:rPr>
                  <a:t> Of </a:t>
                </a:r>
                <a:r>
                  <a:rPr lang="it-IT" sz="1800" b="0" strike="noStrike" spc="-1" dirty="0" err="1">
                    <a:solidFill>
                      <a:srgbClr val="000000"/>
                    </a:solidFill>
                    <a:latin typeface="Times New Roman"/>
                  </a:rPr>
                  <a:t>Couples</a:t>
                </a:r>
                <a:r>
                  <a:rPr lang="it-IT" sz="1800" b="0" strike="noStrike" spc="-1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it-IT" sz="1800" b="1" strike="noStrike" spc="-1" dirty="0">
                    <a:solidFill>
                      <a:srgbClr val="000000"/>
                    </a:solidFill>
                    <a:latin typeface="Times New Roman"/>
                  </a:rPr>
                  <a:t>N</a:t>
                </a:r>
                <a:endParaRPr lang="en-US" sz="1800" b="1" strike="noStrike" spc="-1" dirty="0">
                  <a:latin typeface="Arial"/>
                </a:endParaRPr>
              </a:p>
              <a:p>
                <a:pPr marL="743040" lvl="1" indent="-285480">
                  <a:lnSpc>
                    <a:spcPct val="150000"/>
                  </a:lnSpc>
                  <a:buClr>
                    <a:srgbClr val="000000"/>
                  </a:buClr>
                  <a:buFont typeface="Arial"/>
                  <a:buChar char="•"/>
                </a:pPr>
                <a:r>
                  <a:rPr lang="it-IT" sz="1800" b="0" strike="noStrike" spc="-1" dirty="0">
                    <a:solidFill>
                      <a:srgbClr val="000000"/>
                    </a:solidFill>
                    <a:latin typeface="Times New Roman"/>
                  </a:rPr>
                  <a:t>55.93% vs 53%</a:t>
                </a:r>
                <a:endParaRPr lang="en-US" sz="1800" b="0" strike="noStrike" spc="-1" dirty="0">
                  <a:latin typeface="Arial"/>
                </a:endParaRPr>
              </a:p>
              <a:p>
                <a:pPr marL="743040" lvl="1" indent="-285480">
                  <a:lnSpc>
                    <a:spcPct val="150000"/>
                  </a:lnSpc>
                  <a:buClr>
                    <a:srgbClr val="000000"/>
                  </a:buClr>
                  <a:buFont typeface="Arial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sz="18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=1.064</m:t>
                    </m:r>
                  </m:oMath>
                </a14:m>
                <a:r>
                  <a:rPr lang="en-US" sz="1800" b="0" strike="noStrike" spc="-1" dirty="0">
                    <a:latin typeface="Arial"/>
                  </a:rPr>
                  <a:t> </a:t>
                </a:r>
                <a:r>
                  <a:rPr lang="en-US" sz="1800" b="0" strike="noStrike" spc="-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vs</a:t>
                </a:r>
                <a:r>
                  <a:rPr lang="en-US" sz="1800" b="0" strike="noStrike" spc="-1" dirty="0">
                    <a:latin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=1.0</m:t>
                    </m:r>
                    <m:r>
                      <a:rPr lang="it-IT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en-US" spc="-1" dirty="0">
                    <a:latin typeface="Arial"/>
                  </a:rPr>
                  <a:t> </a:t>
                </a:r>
                <a:r>
                  <a:rPr lang="it-IT" sz="1800" b="0" strike="noStrike" spc="-1" dirty="0">
                    <a:solidFill>
                      <a:srgbClr val="000000"/>
                    </a:solidFill>
                    <a:latin typeface="Times New Roman"/>
                  </a:rPr>
                  <a:t>  </a:t>
                </a:r>
                <a:endParaRPr lang="en-US" sz="1800" b="0" strike="noStrike" spc="-1" dirty="0">
                  <a:latin typeface="Arial"/>
                </a:endParaRPr>
              </a:p>
              <a:p>
                <a:pPr marL="285840" indent="-285480">
                  <a:lnSpc>
                    <a:spcPct val="250000"/>
                  </a:lnSpc>
                  <a:buClr>
                    <a:srgbClr val="000000"/>
                  </a:buClr>
                  <a:buFont typeface="Arial"/>
                  <a:buChar char="•"/>
                </a:pPr>
                <a:r>
                  <a:rPr lang="it-IT" sz="1800" b="0" strike="noStrike" spc="-1" dirty="0" err="1">
                    <a:solidFill>
                      <a:srgbClr val="000000"/>
                    </a:solidFill>
                    <a:latin typeface="Times New Roman"/>
                  </a:rPr>
                  <a:t>Send</a:t>
                </a:r>
                <a:r>
                  <a:rPr lang="it-IT" sz="1800" b="0" strike="noStrike" spc="-1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it-IT" sz="1800" b="0" strike="noStrike" spc="-1" dirty="0" err="1">
                    <a:solidFill>
                      <a:srgbClr val="000000"/>
                    </a:solidFill>
                    <a:latin typeface="Times New Roman"/>
                  </a:rPr>
                  <a:t>Probability</a:t>
                </a:r>
                <a:r>
                  <a:rPr lang="it-IT" sz="1800" b="0" strike="noStrike" spc="-1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it-IT" sz="1800" b="1" strike="noStrike" spc="-1" dirty="0">
                    <a:solidFill>
                      <a:srgbClr val="000000"/>
                    </a:solidFill>
                    <a:latin typeface="Times New Roman"/>
                  </a:rPr>
                  <a:t>p</a:t>
                </a:r>
                <a:r>
                  <a:rPr lang="it-IT" sz="1800" b="0" strike="noStrike" spc="-1" dirty="0">
                    <a:solidFill>
                      <a:srgbClr val="000000"/>
                    </a:solidFill>
                    <a:latin typeface="Times New Roman"/>
                  </a:rPr>
                  <a:t> (</a:t>
                </a:r>
                <a:r>
                  <a:rPr lang="it-IT" sz="1800" b="0" strike="noStrike" spc="-1" dirty="0" err="1">
                    <a:solidFill>
                      <a:srgbClr val="000000"/>
                    </a:solidFill>
                    <a:latin typeface="Times New Roman"/>
                  </a:rPr>
                  <a:t>simple</a:t>
                </a:r>
                <a:r>
                  <a:rPr lang="it-IT" sz="1800" b="0" strike="noStrike" spc="-1" dirty="0">
                    <a:solidFill>
                      <a:srgbClr val="000000"/>
                    </a:solidFill>
                    <a:latin typeface="Times New Roman"/>
                  </a:rPr>
                  <a:t> to </a:t>
                </a:r>
                <a:r>
                  <a:rPr lang="it-IT" sz="1800" b="0" strike="noStrike" spc="-1" dirty="0" err="1">
                    <a:solidFill>
                      <a:srgbClr val="000000"/>
                    </a:solidFill>
                    <a:latin typeface="Times New Roman"/>
                  </a:rPr>
                  <a:t>tune</a:t>
                </a:r>
                <a:r>
                  <a:rPr lang="it-IT" sz="1800" b="0" strike="noStrike" spc="-1" dirty="0">
                    <a:solidFill>
                      <a:srgbClr val="000000"/>
                    </a:solidFill>
                    <a:latin typeface="Times New Roman"/>
                  </a:rPr>
                  <a:t>)</a:t>
                </a:r>
                <a:endParaRPr lang="en-US" sz="1800" b="0" strike="noStrike" spc="-1" dirty="0">
                  <a:latin typeface="Arial"/>
                </a:endParaRPr>
              </a:p>
              <a:p>
                <a:pPr marL="743040" lvl="1" indent="-285480">
                  <a:lnSpc>
                    <a:spcPct val="150000"/>
                  </a:lnSpc>
                  <a:buClr>
                    <a:srgbClr val="000000"/>
                  </a:buClr>
                  <a:buFont typeface="Arial"/>
                  <a:buChar char="•"/>
                </a:pPr>
                <a:r>
                  <a:rPr lang="it-IT" sz="1800" b="0" strike="noStrike" spc="-1" dirty="0">
                    <a:solidFill>
                      <a:srgbClr val="000000"/>
                    </a:solidFill>
                    <a:latin typeface="Times New Roman"/>
                  </a:rPr>
                  <a:t>4.684% vs 4.207%</a:t>
                </a:r>
                <a:endParaRPr lang="en-US" sz="1800" b="0" strike="noStrike" spc="-1" dirty="0">
                  <a:latin typeface="Arial"/>
                </a:endParaRPr>
              </a:p>
              <a:p>
                <a:pPr marL="743040" lvl="1" indent="-285480">
                  <a:lnSpc>
                    <a:spcPct val="150000"/>
                  </a:lnSpc>
                  <a:buClr>
                    <a:srgbClr val="000000"/>
                  </a:buClr>
                  <a:buFont typeface="Arial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it-IT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308</m:t>
                    </m:r>
                  </m:oMath>
                </a14:m>
                <a:r>
                  <a:rPr lang="en-US" spc="-1" dirty="0">
                    <a:latin typeface="Arial"/>
                  </a:rPr>
                  <a:t> </a:t>
                </a:r>
                <a:r>
                  <a:rPr lang="en-US" spc="-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vs</a:t>
                </a:r>
                <a:r>
                  <a:rPr lang="en-US" spc="-1" dirty="0">
                    <a:latin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it-IT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290</m:t>
                    </m:r>
                  </m:oMath>
                </a14:m>
                <a:r>
                  <a:rPr lang="it-IT" sz="1800" b="0" strike="noStrike" spc="-1" dirty="0">
                    <a:solidFill>
                      <a:srgbClr val="000000"/>
                    </a:solidFill>
                    <a:latin typeface="Times New Roman"/>
                  </a:rPr>
                  <a:t>  </a:t>
                </a:r>
                <a:endParaRPr lang="en-US" sz="1800" b="0" strike="noStrike" spc="-1" dirty="0">
                  <a:latin typeface="Arial"/>
                </a:endParaRPr>
              </a:p>
            </p:txBody>
          </p:sp>
        </mc:Choice>
        <mc:Fallback>
          <p:sp>
            <p:nvSpPr>
              <p:cNvPr id="101" name="CustomShap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00" y="997920"/>
                <a:ext cx="4069800" cy="4334285"/>
              </a:xfrm>
              <a:prstGeom prst="rect">
                <a:avLst/>
              </a:prstGeom>
              <a:blipFill>
                <a:blip r:embed="rId3"/>
                <a:stretch>
                  <a:fillRect l="-1048" b="-14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" name="Immagine 7"/>
          <p:cNvPicPr/>
          <p:nvPr/>
        </p:nvPicPr>
        <p:blipFill>
          <a:blip r:embed="rId4"/>
          <a:stretch/>
        </p:blipFill>
        <p:spPr>
          <a:xfrm>
            <a:off x="4565160" y="1702800"/>
            <a:ext cx="7131600" cy="4491000"/>
          </a:xfrm>
          <a:prstGeom prst="rect">
            <a:avLst/>
          </a:prstGeom>
          <a:ln>
            <a:noFill/>
          </a:ln>
        </p:spPr>
      </p:pic>
      <p:sp>
        <p:nvSpPr>
          <p:cNvPr id="10" name="CustomShape 3">
            <a:extLst>
              <a:ext uri="{FF2B5EF4-FFF2-40B4-BE49-F238E27FC236}">
                <a16:creationId xmlns:a16="http://schemas.microsoft.com/office/drawing/2014/main" id="{A5107B45-FD6F-4FA1-9126-15178DC3E639}"/>
              </a:ext>
            </a:extLst>
          </p:cNvPr>
          <p:cNvSpPr/>
          <p:nvPr/>
        </p:nvSpPr>
        <p:spPr>
          <a:xfrm>
            <a:off x="6036818" y="1301782"/>
            <a:ext cx="4069800" cy="456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(C=6, 1/</a:t>
            </a:r>
            <a:r>
              <a:rPr lang="el-GR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it-IT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35ms)</a:t>
            </a:r>
            <a:endParaRPr lang="it-IT" spc="-1" dirty="0">
              <a:solidFill>
                <a:srgbClr val="40404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Immagine 11"/>
          <p:cNvPicPr/>
          <p:nvPr/>
        </p:nvPicPr>
        <p:blipFill>
          <a:blip r:embed="rId2"/>
          <a:stretch/>
        </p:blipFill>
        <p:spPr>
          <a:xfrm>
            <a:off x="11175480" y="83520"/>
            <a:ext cx="952920" cy="972720"/>
          </a:xfrm>
          <a:prstGeom prst="rect">
            <a:avLst/>
          </a:prstGeom>
          <a:ln>
            <a:noFill/>
          </a:ln>
        </p:spPr>
      </p:pic>
      <p:sp>
        <p:nvSpPr>
          <p:cNvPr id="104" name="Line 1"/>
          <p:cNvSpPr/>
          <p:nvPr/>
        </p:nvSpPr>
        <p:spPr>
          <a:xfrm>
            <a:off x="494640" y="938880"/>
            <a:ext cx="9513360" cy="0"/>
          </a:xfrm>
          <a:prstGeom prst="line">
            <a:avLst/>
          </a:prstGeom>
          <a:ln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"/>
          <p:cNvSpPr/>
          <p:nvPr/>
        </p:nvSpPr>
        <p:spPr>
          <a:xfrm>
            <a:off x="147600" y="188280"/>
            <a:ext cx="10443960" cy="76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85000"/>
              </a:lnSpc>
              <a:tabLst>
                <a:tab pos="0" algn="l"/>
              </a:tabLst>
            </a:pPr>
            <a:r>
              <a:rPr lang="it-IT" sz="4800" b="0" strike="noStrike" spc="-52">
                <a:solidFill>
                  <a:srgbClr val="404040"/>
                </a:solidFill>
                <a:latin typeface="Century Gothic"/>
              </a:rPr>
              <a:t>Standard Scenario - Throughput</a:t>
            </a:r>
            <a:endParaRPr lang="en-US" sz="48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stomShape 3"/>
              <p:cNvSpPr/>
              <p:nvPr/>
            </p:nvSpPr>
            <p:spPr>
              <a:xfrm>
                <a:off x="662760" y="951840"/>
                <a:ext cx="4202640" cy="58245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200000"/>
                  </a:lnSpc>
                  <a:tabLst>
                    <a:tab pos="0" algn="l"/>
                  </a:tabLst>
                </a:pPr>
                <a:r>
                  <a:rPr lang="it-IT" sz="1800" b="1" strike="noStrike" spc="-1" dirty="0">
                    <a:solidFill>
                      <a:srgbClr val="000000"/>
                    </a:solidFill>
                    <a:latin typeface="Times New Roman"/>
                  </a:rPr>
                  <a:t>Most </a:t>
                </a:r>
                <a:r>
                  <a:rPr lang="it-IT" sz="1800" b="1" strike="noStrike" spc="-1" dirty="0" err="1">
                    <a:solidFill>
                      <a:srgbClr val="000000"/>
                    </a:solidFill>
                    <a:latin typeface="Times New Roman"/>
                  </a:rPr>
                  <a:t>Relevant</a:t>
                </a:r>
                <a:r>
                  <a:rPr lang="it-IT" sz="1800" b="1" strike="noStrike" spc="-1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it-IT" sz="1800" b="1" strike="noStrike" spc="-1" dirty="0" err="1">
                    <a:solidFill>
                      <a:srgbClr val="000000"/>
                    </a:solidFill>
                    <a:latin typeface="Times New Roman"/>
                  </a:rPr>
                  <a:t>Factors</a:t>
                </a:r>
                <a:r>
                  <a:rPr lang="it-IT" sz="1800" b="0" strike="noStrike" spc="-1" dirty="0">
                    <a:solidFill>
                      <a:srgbClr val="404040"/>
                    </a:solidFill>
                    <a:latin typeface="Century Gothic"/>
                  </a:rPr>
                  <a:t> </a:t>
                </a:r>
                <a:r>
                  <a:rPr lang="it-IT" sz="1800" b="1" strike="noStrike" spc="-1" dirty="0">
                    <a:solidFill>
                      <a:srgbClr val="000000"/>
                    </a:solidFill>
                    <a:latin typeface="Times New Roman"/>
                  </a:rPr>
                  <a:t>for Throughput</a:t>
                </a:r>
                <a:endParaRPr lang="en-US" sz="1800" b="0" strike="noStrike" spc="-1" dirty="0">
                  <a:latin typeface="Arial"/>
                </a:endParaRPr>
              </a:p>
              <a:p>
                <a:pPr marL="285840" indent="-285480">
                  <a:lnSpc>
                    <a:spcPct val="200000"/>
                  </a:lnSpc>
                  <a:buClr>
                    <a:srgbClr val="000000"/>
                  </a:buClr>
                  <a:buFont typeface="Arial"/>
                  <a:buChar char="•"/>
                  <a:tabLst>
                    <a:tab pos="0" algn="l"/>
                  </a:tabLst>
                </a:pPr>
                <a:r>
                  <a:rPr lang="it-IT" sz="1800" b="0" strike="noStrike" spc="-1" dirty="0" err="1">
                    <a:solidFill>
                      <a:srgbClr val="000000"/>
                    </a:solidFill>
                    <a:latin typeface="Times New Roman"/>
                  </a:rPr>
                  <a:t>Number</a:t>
                </a:r>
                <a:r>
                  <a:rPr lang="it-IT" sz="1800" b="0" strike="noStrike" spc="-1" dirty="0">
                    <a:solidFill>
                      <a:srgbClr val="000000"/>
                    </a:solidFill>
                    <a:latin typeface="Times New Roman"/>
                  </a:rPr>
                  <a:t> of </a:t>
                </a:r>
                <a:r>
                  <a:rPr lang="it-IT" sz="1800" b="0" strike="noStrike" spc="-1" dirty="0" err="1">
                    <a:solidFill>
                      <a:srgbClr val="000000"/>
                    </a:solidFill>
                    <a:latin typeface="Times New Roman"/>
                  </a:rPr>
                  <a:t>Couples</a:t>
                </a:r>
                <a:endParaRPr lang="en-US" sz="1800" b="0" strike="noStrike" spc="-1" dirty="0">
                  <a:latin typeface="Arial"/>
                </a:endParaRPr>
              </a:p>
              <a:p>
                <a:pPr marL="743040" lvl="1" indent="-285480">
                  <a:lnSpc>
                    <a:spcPct val="200000"/>
                  </a:lnSpc>
                  <a:buClr>
                    <a:srgbClr val="000000"/>
                  </a:buClr>
                  <a:buFont typeface="Arial"/>
                  <a:buChar char="•"/>
                  <a:tabLst>
                    <a:tab pos="0" algn="l"/>
                  </a:tabLst>
                </a:pPr>
                <a:r>
                  <a:rPr lang="it-IT" sz="1800" b="0" strike="noStrike" spc="-1" dirty="0">
                    <a:solidFill>
                      <a:srgbClr val="000000"/>
                    </a:solidFill>
                    <a:latin typeface="Times New Roman"/>
                  </a:rPr>
                  <a:t>48.44% of </a:t>
                </a:r>
                <a:r>
                  <a:rPr lang="it-IT" sz="1800" b="0" strike="noStrike" spc="-1" dirty="0" err="1">
                    <a:solidFill>
                      <a:srgbClr val="000000"/>
                    </a:solidFill>
                    <a:latin typeface="Times New Roman"/>
                  </a:rPr>
                  <a:t>variability</a:t>
                </a:r>
                <a:endParaRPr lang="en-US" sz="1800" b="0" strike="noStrike" spc="-1" dirty="0">
                  <a:latin typeface="Arial"/>
                </a:endParaRPr>
              </a:p>
              <a:p>
                <a:pPr marL="743040" lvl="1" indent="-285480">
                  <a:lnSpc>
                    <a:spcPct val="200000"/>
                  </a:lnSpc>
                  <a:buClr>
                    <a:srgbClr val="000000"/>
                  </a:buClr>
                  <a:buFont typeface="Arial"/>
                  <a:buChar char="•"/>
                  <a:tabLst>
                    <a:tab pos="0" algn="l"/>
                  </a:tabLst>
                </a:pPr>
                <a:r>
                  <a:rPr lang="it-IT" sz="1800" b="0" strike="noStrike" spc="-1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it-IT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.3125</m:t>
                    </m:r>
                  </m:oMath>
                </a14:m>
                <a:endParaRPr lang="en-US" sz="1800" b="0" strike="noStrike" spc="-1" dirty="0">
                  <a:latin typeface="Arial"/>
                </a:endParaRPr>
              </a:p>
              <a:p>
                <a:pPr marL="285840" indent="-285480">
                  <a:lnSpc>
                    <a:spcPct val="200000"/>
                  </a:lnSpc>
                  <a:buClr>
                    <a:srgbClr val="000000"/>
                  </a:buClr>
                  <a:buFont typeface="Arial"/>
                  <a:buChar char="•"/>
                  <a:tabLst>
                    <a:tab pos="0" algn="l"/>
                  </a:tabLst>
                </a:pPr>
                <a:r>
                  <a:rPr lang="it-IT" sz="1800" b="0" strike="noStrike" spc="-1" dirty="0" err="1">
                    <a:solidFill>
                      <a:srgbClr val="000000"/>
                    </a:solidFill>
                    <a:latin typeface="Times New Roman"/>
                  </a:rPr>
                  <a:t>Mean</a:t>
                </a:r>
                <a:r>
                  <a:rPr lang="it-IT" sz="1800" b="0" strike="noStrike" spc="-1" dirty="0">
                    <a:solidFill>
                      <a:srgbClr val="000000"/>
                    </a:solidFill>
                    <a:latin typeface="Times New Roman"/>
                  </a:rPr>
                  <a:t> Inter-</a:t>
                </a:r>
                <a:r>
                  <a:rPr lang="it-IT" sz="1800" b="0" strike="noStrike" spc="-1" dirty="0" err="1">
                    <a:solidFill>
                      <a:srgbClr val="000000"/>
                    </a:solidFill>
                    <a:latin typeface="Times New Roman"/>
                  </a:rPr>
                  <a:t>Arrival</a:t>
                </a:r>
                <a:r>
                  <a:rPr lang="it-IT" sz="1800" b="0" strike="noStrike" spc="-1" dirty="0">
                    <a:solidFill>
                      <a:srgbClr val="000000"/>
                    </a:solidFill>
                    <a:latin typeface="Times New Roman"/>
                  </a:rPr>
                  <a:t> Time</a:t>
                </a:r>
                <a:endParaRPr lang="en-US" sz="1800" b="0" strike="noStrike" spc="-1" dirty="0">
                  <a:latin typeface="Arial"/>
                </a:endParaRPr>
              </a:p>
              <a:p>
                <a:pPr marL="743040" lvl="1" indent="-285480">
                  <a:lnSpc>
                    <a:spcPct val="200000"/>
                  </a:lnSpc>
                  <a:buClr>
                    <a:srgbClr val="000000"/>
                  </a:buClr>
                  <a:buFont typeface="Arial"/>
                  <a:buChar char="•"/>
                  <a:tabLst>
                    <a:tab pos="0" algn="l"/>
                  </a:tabLst>
                </a:pPr>
                <a:r>
                  <a:rPr lang="it-IT" sz="1800" b="0" strike="noStrike" spc="-1" dirty="0">
                    <a:solidFill>
                      <a:srgbClr val="000000"/>
                    </a:solidFill>
                    <a:latin typeface="Times New Roman"/>
                  </a:rPr>
                  <a:t>34.15% of </a:t>
                </a:r>
                <a:r>
                  <a:rPr lang="it-IT" sz="1800" b="0" strike="noStrike" spc="-1" dirty="0" err="1">
                    <a:solidFill>
                      <a:srgbClr val="000000"/>
                    </a:solidFill>
                    <a:latin typeface="Times New Roman"/>
                  </a:rPr>
                  <a:t>variability</a:t>
                </a:r>
                <a:endParaRPr lang="en-US" sz="1800" b="0" strike="noStrike" spc="-1" dirty="0">
                  <a:latin typeface="Arial"/>
                </a:endParaRPr>
              </a:p>
              <a:p>
                <a:pPr marL="743040" lvl="1" indent="-285480">
                  <a:lnSpc>
                    <a:spcPct val="200000"/>
                  </a:lnSpc>
                  <a:buClr>
                    <a:srgbClr val="000000"/>
                  </a:buClr>
                  <a:buFont typeface="Arial"/>
                  <a:buChar char="•"/>
                  <a:tabLst>
                    <a:tab pos="0" algn="l"/>
                  </a:tabLst>
                </a:pPr>
                <a:r>
                  <a:rPr lang="it-IT" sz="1800" b="0" strike="noStrike" spc="-1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it-IT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0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.2624</m:t>
                    </m:r>
                  </m:oMath>
                </a14:m>
                <a:endParaRPr lang="en-US" sz="1800" b="0" strike="noStrike" spc="-1" dirty="0">
                  <a:latin typeface="Arial"/>
                </a:endParaRPr>
              </a:p>
              <a:p>
                <a:pPr marL="285840" indent="-285480">
                  <a:lnSpc>
                    <a:spcPct val="200000"/>
                  </a:lnSpc>
                  <a:buClr>
                    <a:srgbClr val="000000"/>
                  </a:buClr>
                  <a:buFont typeface="Arial"/>
                  <a:buChar char="•"/>
                  <a:tabLst>
                    <a:tab pos="0" algn="l"/>
                  </a:tabLst>
                </a:pPr>
                <a:r>
                  <a:rPr lang="it-IT" sz="1800" b="0" strike="noStrike" spc="-1" dirty="0" err="1">
                    <a:solidFill>
                      <a:srgbClr val="000000"/>
                    </a:solidFill>
                    <a:latin typeface="Times New Roman"/>
                  </a:rPr>
                  <a:t>Jointly</a:t>
                </a:r>
                <a:r>
                  <a:rPr lang="it-IT" sz="1800" b="0" strike="noStrike" spc="-1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it-IT" sz="1800" b="0" strike="noStrike" spc="-1" dirty="0" err="1">
                    <a:solidFill>
                      <a:srgbClr val="000000"/>
                    </a:solidFill>
                    <a:latin typeface="Times New Roman"/>
                  </a:rPr>
                  <a:t>effect</a:t>
                </a:r>
                <a:r>
                  <a:rPr lang="it-IT" sz="1800" b="0" strike="noStrike" spc="-1" dirty="0">
                    <a:solidFill>
                      <a:srgbClr val="000000"/>
                    </a:solidFill>
                    <a:latin typeface="Times New Roman"/>
                  </a:rPr>
                  <a:t> of </a:t>
                </a:r>
                <a:r>
                  <a:rPr lang="it-IT" sz="1800" b="0" strike="noStrike" spc="-1" dirty="0" err="1">
                    <a:solidFill>
                      <a:srgbClr val="000000"/>
                    </a:solidFill>
                    <a:latin typeface="Times New Roman"/>
                  </a:rPr>
                  <a:t>Couples</a:t>
                </a:r>
                <a:r>
                  <a:rPr lang="it-IT" sz="1800" b="0" strike="noStrike" spc="-1" dirty="0">
                    <a:solidFill>
                      <a:srgbClr val="000000"/>
                    </a:solidFill>
                    <a:latin typeface="Times New Roman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den>
                    </m:f>
                  </m:oMath>
                </a14:m>
                <a:endParaRPr lang="en-US" sz="1800" b="0" strike="noStrike" spc="-1" dirty="0">
                  <a:latin typeface="Arial"/>
                </a:endParaRPr>
              </a:p>
              <a:p>
                <a:pPr marL="743040" lvl="1" indent="-285480">
                  <a:lnSpc>
                    <a:spcPct val="200000"/>
                  </a:lnSpc>
                  <a:buClr>
                    <a:srgbClr val="000000"/>
                  </a:buClr>
                  <a:buFont typeface="Arial"/>
                  <a:buChar char="•"/>
                  <a:tabLst>
                    <a:tab pos="0" algn="l"/>
                  </a:tabLst>
                </a:pPr>
                <a:r>
                  <a:rPr lang="it-IT" sz="1800" b="0" strike="noStrike" spc="-1" dirty="0">
                    <a:solidFill>
                      <a:srgbClr val="000000"/>
                    </a:solidFill>
                    <a:latin typeface="Times New Roman"/>
                  </a:rPr>
                  <a:t>17.39% of </a:t>
                </a:r>
                <a:r>
                  <a:rPr lang="it-IT" sz="1800" b="0" strike="noStrike" spc="-1" dirty="0" err="1">
                    <a:solidFill>
                      <a:srgbClr val="000000"/>
                    </a:solidFill>
                    <a:latin typeface="Times New Roman"/>
                  </a:rPr>
                  <a:t>variability</a:t>
                </a:r>
                <a:endParaRPr lang="en-US" sz="1800" b="0" strike="noStrike" spc="-1" dirty="0">
                  <a:latin typeface="Arial"/>
                </a:endParaRPr>
              </a:p>
              <a:p>
                <a:pPr marL="743040" lvl="1" indent="-285480">
                  <a:lnSpc>
                    <a:spcPct val="200000"/>
                  </a:lnSpc>
                  <a:buClr>
                    <a:srgbClr val="000000"/>
                  </a:buClr>
                  <a:buFont typeface="Arial"/>
                  <a:buChar char="•"/>
                  <a:tabLst>
                    <a:tab pos="0" algn="l"/>
                  </a:tabLst>
                </a:pPr>
                <a:r>
                  <a:rPr lang="it-IT" sz="1800" b="0" strike="noStrike" spc="-1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it-IT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it-IT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1872</m:t>
                    </m:r>
                  </m:oMath>
                </a14:m>
                <a:endParaRPr lang="en-US" sz="1800" b="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106" name="CustomShap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60" y="951840"/>
                <a:ext cx="4202640" cy="5824564"/>
              </a:xfrm>
              <a:prstGeom prst="rect">
                <a:avLst/>
              </a:prstGeom>
              <a:blipFill>
                <a:blip r:embed="rId3"/>
                <a:stretch>
                  <a:fillRect l="-13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7" name="Immagine 6"/>
          <p:cNvPicPr/>
          <p:nvPr/>
        </p:nvPicPr>
        <p:blipFill>
          <a:blip r:embed="rId4"/>
          <a:stretch/>
        </p:blipFill>
        <p:spPr>
          <a:xfrm>
            <a:off x="4865400" y="1408140"/>
            <a:ext cx="6988320" cy="3481200"/>
          </a:xfrm>
          <a:prstGeom prst="rect">
            <a:avLst/>
          </a:prstGeom>
          <a:ln>
            <a:noFill/>
          </a:ln>
        </p:spPr>
      </p:pic>
      <p:sp>
        <p:nvSpPr>
          <p:cNvPr id="108" name="CustomShape 4"/>
          <p:cNvSpPr/>
          <p:nvPr/>
        </p:nvSpPr>
        <p:spPr>
          <a:xfrm>
            <a:off x="5438520" y="5136480"/>
            <a:ext cx="266436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Times New Roman"/>
              </a:rPr>
              <a:t>High Traffic Scenario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2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Times New Roman"/>
              </a:rPr>
              <a:t>N = 30;    C = 6;    p = 0.1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8675640" y="5136480"/>
            <a:ext cx="266436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Times New Roman"/>
              </a:rPr>
              <a:t>Low Traffic Scenario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2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Times New Roman"/>
              </a:rPr>
              <a:t>N = 5;    C = 100;    p=0.1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magine 11"/>
          <p:cNvPicPr/>
          <p:nvPr/>
        </p:nvPicPr>
        <p:blipFill>
          <a:blip r:embed="rId2"/>
          <a:stretch/>
        </p:blipFill>
        <p:spPr>
          <a:xfrm>
            <a:off x="11175480" y="83520"/>
            <a:ext cx="952920" cy="972720"/>
          </a:xfrm>
          <a:prstGeom prst="rect">
            <a:avLst/>
          </a:prstGeom>
          <a:ln>
            <a:noFill/>
          </a:ln>
        </p:spPr>
      </p:pic>
      <p:sp>
        <p:nvSpPr>
          <p:cNvPr id="119" name="Line 1"/>
          <p:cNvSpPr/>
          <p:nvPr/>
        </p:nvSpPr>
        <p:spPr>
          <a:xfrm>
            <a:off x="494640" y="938880"/>
            <a:ext cx="9513360" cy="0"/>
          </a:xfrm>
          <a:prstGeom prst="line">
            <a:avLst/>
          </a:prstGeom>
          <a:ln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"/>
          <p:cNvSpPr/>
          <p:nvPr/>
        </p:nvSpPr>
        <p:spPr>
          <a:xfrm>
            <a:off x="147600" y="188280"/>
            <a:ext cx="10443960" cy="76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3500"/>
          </a:bodyPr>
          <a:lstStyle/>
          <a:p>
            <a:pPr algn="ctr">
              <a:lnSpc>
                <a:spcPct val="85000"/>
              </a:lnSpc>
              <a:tabLst>
                <a:tab pos="0" algn="l"/>
              </a:tabLst>
            </a:pPr>
            <a:r>
              <a:rPr lang="it-IT" sz="4800" b="0" strike="noStrike" spc="-52">
                <a:solidFill>
                  <a:srgbClr val="404040"/>
                </a:solidFill>
                <a:latin typeface="Century Gothic"/>
              </a:rPr>
              <a:t>Standard Scenario – Response Time</a:t>
            </a:r>
            <a:endParaRPr lang="en-US" sz="48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CustomShape 3"/>
              <p:cNvSpPr/>
              <p:nvPr/>
            </p:nvSpPr>
            <p:spPr>
              <a:xfrm>
                <a:off x="495000" y="1420560"/>
                <a:ext cx="3489480" cy="3930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50000"/>
                  </a:lnSpc>
                  <a:tabLst>
                    <a:tab pos="0" algn="l"/>
                  </a:tabLst>
                </a:pPr>
                <a:r>
                  <a:rPr lang="it-IT" sz="1800" b="1" strike="noStrike" spc="-1" dirty="0">
                    <a:solidFill>
                      <a:srgbClr val="000000"/>
                    </a:solidFill>
                    <a:latin typeface="Times New Roman"/>
                  </a:rPr>
                  <a:t>Most </a:t>
                </a:r>
                <a:r>
                  <a:rPr lang="it-IT" sz="1800" b="1" strike="noStrike" spc="-1" dirty="0" err="1">
                    <a:solidFill>
                      <a:srgbClr val="000000"/>
                    </a:solidFill>
                    <a:latin typeface="Times New Roman"/>
                  </a:rPr>
                  <a:t>Relevant</a:t>
                </a:r>
                <a:r>
                  <a:rPr lang="it-IT" sz="1800" b="1" strike="noStrike" spc="-1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it-IT" sz="1800" b="1" strike="noStrike" spc="-1" dirty="0" err="1">
                    <a:solidFill>
                      <a:srgbClr val="000000"/>
                    </a:solidFill>
                    <a:latin typeface="Times New Roman"/>
                  </a:rPr>
                  <a:t>Factors</a:t>
                </a:r>
                <a:r>
                  <a:rPr lang="it-IT" sz="1800" b="0" strike="noStrike" spc="-1" dirty="0">
                    <a:solidFill>
                      <a:srgbClr val="404040"/>
                    </a:solidFill>
                    <a:latin typeface="Century Gothic"/>
                  </a:rPr>
                  <a:t> </a:t>
                </a:r>
                <a:r>
                  <a:rPr lang="it-IT" sz="1800" b="1" strike="noStrike" spc="-1" dirty="0">
                    <a:solidFill>
                      <a:srgbClr val="000000"/>
                    </a:solidFill>
                    <a:latin typeface="Times New Roman"/>
                  </a:rPr>
                  <a:t>for </a:t>
                </a:r>
                <a:r>
                  <a:rPr lang="it-IT" sz="1800" b="1" strike="noStrike" spc="-1" dirty="0" err="1">
                    <a:solidFill>
                      <a:srgbClr val="000000"/>
                    </a:solidFill>
                    <a:latin typeface="Times New Roman"/>
                  </a:rPr>
                  <a:t>Response</a:t>
                </a:r>
                <a:r>
                  <a:rPr lang="it-IT" sz="1800" b="1" strike="noStrike" spc="-1" dirty="0">
                    <a:solidFill>
                      <a:srgbClr val="000000"/>
                    </a:solidFill>
                    <a:latin typeface="Times New Roman"/>
                  </a:rPr>
                  <a:t> Time</a:t>
                </a:r>
                <a:endParaRPr lang="en-US" sz="1800" b="0" strike="noStrike" spc="-1" dirty="0">
                  <a:latin typeface="Arial"/>
                </a:endParaRPr>
              </a:p>
              <a:p>
                <a:pPr marL="285840" indent="-285480">
                  <a:lnSpc>
                    <a:spcPct val="250000"/>
                  </a:lnSpc>
                  <a:buClr>
                    <a:srgbClr val="000000"/>
                  </a:buClr>
                  <a:buFont typeface="Arial"/>
                  <a:buChar char="•"/>
                  <a:tabLst>
                    <a:tab pos="0" algn="l"/>
                  </a:tabLst>
                </a:pPr>
                <a:r>
                  <a:rPr lang="it-IT" sz="1800" b="0" strike="noStrike" spc="-1" dirty="0" err="1">
                    <a:solidFill>
                      <a:srgbClr val="000000"/>
                    </a:solidFill>
                    <a:latin typeface="Times New Roman"/>
                  </a:rPr>
                  <a:t>Send</a:t>
                </a:r>
                <a:r>
                  <a:rPr lang="it-IT" sz="1800" b="0" strike="noStrike" spc="-1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it-IT" sz="1800" b="0" strike="noStrike" spc="-1" dirty="0" err="1">
                    <a:solidFill>
                      <a:srgbClr val="000000"/>
                    </a:solidFill>
                    <a:latin typeface="Times New Roman"/>
                  </a:rPr>
                  <a:t>Probability</a:t>
                </a:r>
                <a:endParaRPr lang="en-US" sz="1800" b="0" strike="noStrike" spc="-1" dirty="0">
                  <a:latin typeface="Arial"/>
                </a:endParaRPr>
              </a:p>
              <a:p>
                <a:pPr marL="743040" lvl="1" indent="-285480">
                  <a:lnSpc>
                    <a:spcPct val="150000"/>
                  </a:lnSpc>
                  <a:buClr>
                    <a:srgbClr val="000000"/>
                  </a:buClr>
                  <a:buFont typeface="Arial"/>
                  <a:buChar char="•"/>
                  <a:tabLst>
                    <a:tab pos="0" algn="l"/>
                  </a:tabLst>
                </a:pPr>
                <a:r>
                  <a:rPr lang="it-IT" sz="1800" b="0" strike="noStrike" spc="-1" dirty="0">
                    <a:solidFill>
                      <a:srgbClr val="000000"/>
                    </a:solidFill>
                    <a:latin typeface="Times New Roman"/>
                  </a:rPr>
                  <a:t>65.67% of </a:t>
                </a:r>
                <a:r>
                  <a:rPr lang="it-IT" sz="1800" b="0" strike="noStrike" spc="-1" dirty="0" err="1">
                    <a:solidFill>
                      <a:srgbClr val="000000"/>
                    </a:solidFill>
                    <a:latin typeface="Times New Roman"/>
                  </a:rPr>
                  <a:t>variability</a:t>
                </a:r>
                <a:endParaRPr lang="en-US" sz="1800" b="0" strike="noStrike" spc="-1" dirty="0">
                  <a:latin typeface="Arial"/>
                </a:endParaRPr>
              </a:p>
              <a:p>
                <a:pPr marL="743040" lvl="1" indent="-285480">
                  <a:lnSpc>
                    <a:spcPct val="150000"/>
                  </a:lnSpc>
                  <a:buClr>
                    <a:srgbClr val="000000"/>
                  </a:buClr>
                  <a:buFont typeface="Arial"/>
                  <a:buChar char="•"/>
                  <a:tabLst>
                    <a:tab pos="0" algn="l"/>
                  </a:tabLst>
                </a:pPr>
                <a:r>
                  <a:rPr lang="it-IT" sz="1800" b="0" strike="noStrike" spc="-1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it-IT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it-IT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0339</m:t>
                    </m:r>
                  </m:oMath>
                </a14:m>
                <a:endParaRPr lang="en-US" sz="1800" b="0" strike="noStrike" spc="-1" dirty="0">
                  <a:latin typeface="Arial"/>
                </a:endParaRPr>
              </a:p>
              <a:p>
                <a:pPr marL="285840" indent="-285480">
                  <a:lnSpc>
                    <a:spcPct val="250000"/>
                  </a:lnSpc>
                  <a:buClr>
                    <a:srgbClr val="000000"/>
                  </a:buClr>
                  <a:buFont typeface="Arial"/>
                  <a:buChar char="•"/>
                  <a:tabLst>
                    <a:tab pos="0" algn="l"/>
                  </a:tabLst>
                </a:pPr>
                <a:r>
                  <a:rPr lang="it-IT" sz="1800" b="0" strike="noStrike" spc="-1" dirty="0" err="1">
                    <a:solidFill>
                      <a:srgbClr val="000000"/>
                    </a:solidFill>
                    <a:latin typeface="Times New Roman"/>
                  </a:rPr>
                  <a:t>Mean</a:t>
                </a:r>
                <a:r>
                  <a:rPr lang="it-IT" sz="1800" b="0" strike="noStrike" spc="-1" dirty="0">
                    <a:solidFill>
                      <a:srgbClr val="000000"/>
                    </a:solidFill>
                    <a:latin typeface="Times New Roman"/>
                  </a:rPr>
                  <a:t> Inter-</a:t>
                </a:r>
                <a:r>
                  <a:rPr lang="it-IT" sz="1800" b="0" strike="noStrike" spc="-1" dirty="0" err="1">
                    <a:solidFill>
                      <a:srgbClr val="000000"/>
                    </a:solidFill>
                    <a:latin typeface="Times New Roman"/>
                  </a:rPr>
                  <a:t>Arrival</a:t>
                </a:r>
                <a:r>
                  <a:rPr lang="it-IT" sz="1800" b="0" strike="noStrike" spc="-1" dirty="0">
                    <a:solidFill>
                      <a:srgbClr val="000000"/>
                    </a:solidFill>
                    <a:latin typeface="Times New Roman"/>
                  </a:rPr>
                  <a:t> Time</a:t>
                </a:r>
                <a:endParaRPr lang="en-US" sz="1800" b="0" strike="noStrike" spc="-1" dirty="0">
                  <a:latin typeface="Arial"/>
                </a:endParaRPr>
              </a:p>
              <a:p>
                <a:pPr marL="743040" lvl="1" indent="-285480">
                  <a:lnSpc>
                    <a:spcPct val="150000"/>
                  </a:lnSpc>
                  <a:buClr>
                    <a:srgbClr val="000000"/>
                  </a:buClr>
                  <a:buFont typeface="Arial"/>
                  <a:buChar char="•"/>
                  <a:tabLst>
                    <a:tab pos="0" algn="l"/>
                  </a:tabLst>
                </a:pPr>
                <a:r>
                  <a:rPr lang="it-IT" sz="1800" b="0" strike="noStrike" spc="-1" dirty="0">
                    <a:solidFill>
                      <a:srgbClr val="000000"/>
                    </a:solidFill>
                    <a:latin typeface="Times New Roman"/>
                  </a:rPr>
                  <a:t>9.57% of </a:t>
                </a:r>
                <a:r>
                  <a:rPr lang="it-IT" sz="1800" b="0" strike="noStrike" spc="-1" dirty="0" err="1">
                    <a:solidFill>
                      <a:srgbClr val="000000"/>
                    </a:solidFill>
                    <a:latin typeface="Times New Roman"/>
                  </a:rPr>
                  <a:t>variability</a:t>
                </a:r>
                <a:endParaRPr lang="en-US" sz="1800" b="0" strike="noStrike" spc="-1" dirty="0">
                  <a:latin typeface="Arial"/>
                </a:endParaRPr>
              </a:p>
              <a:p>
                <a:pPr marL="743040" lvl="1" indent="-285480">
                  <a:lnSpc>
                    <a:spcPct val="150000"/>
                  </a:lnSpc>
                  <a:buClr>
                    <a:srgbClr val="000000"/>
                  </a:buClr>
                  <a:buFont typeface="Arial"/>
                  <a:buChar char="•"/>
                  <a:tabLst>
                    <a:tab pos="0" algn="l"/>
                  </a:tabLst>
                </a:pPr>
                <a:r>
                  <a:rPr lang="it-IT" sz="1800" b="0" strike="noStrike" spc="-1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it-IT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it-IT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0129</m:t>
                    </m:r>
                  </m:oMath>
                </a14:m>
                <a:endParaRPr lang="en-US" sz="1800" b="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121" name="CustomShap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00" y="1420560"/>
                <a:ext cx="3489480" cy="3930120"/>
              </a:xfrm>
              <a:prstGeom prst="rect">
                <a:avLst/>
              </a:prstGeom>
              <a:blipFill>
                <a:blip r:embed="rId3"/>
                <a:stretch>
                  <a:fillRect l="-1571" b="-7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" name="Immagine 6"/>
          <p:cNvPicPr/>
          <p:nvPr/>
        </p:nvPicPr>
        <p:blipFill>
          <a:blip r:embed="rId4"/>
          <a:stretch/>
        </p:blipFill>
        <p:spPr>
          <a:xfrm>
            <a:off x="3701520" y="1386000"/>
            <a:ext cx="8160480" cy="4305600"/>
          </a:xfrm>
          <a:prstGeom prst="rect">
            <a:avLst/>
          </a:prstGeom>
          <a:ln>
            <a:noFill/>
          </a:ln>
        </p:spPr>
      </p:pic>
      <p:sp>
        <p:nvSpPr>
          <p:cNvPr id="123" name="CustomShape 4"/>
          <p:cNvSpPr/>
          <p:nvPr/>
        </p:nvSpPr>
        <p:spPr>
          <a:xfrm>
            <a:off x="329400" y="5809680"/>
            <a:ext cx="56005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2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Times New Roman"/>
              </a:rPr>
              <a:t>High Traffic Scenario: </a:t>
            </a:r>
            <a:r>
              <a:rPr lang="it-IT" sz="1800" b="0" strike="noStrike" spc="-1">
                <a:solidFill>
                  <a:srgbClr val="000000"/>
                </a:solidFill>
                <a:latin typeface="Times New Roman"/>
              </a:rPr>
              <a:t>N = 30;    C = 6;    1/λ = 125ms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6124320" y="5809680"/>
            <a:ext cx="57376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2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Times New Roman"/>
              </a:rPr>
              <a:t>Low Traffic Scenario: </a:t>
            </a:r>
            <a:r>
              <a:rPr lang="it-IT" sz="1800" b="0" strike="noStrike" spc="-1">
                <a:solidFill>
                  <a:srgbClr val="000000"/>
                </a:solidFill>
                <a:latin typeface="Times New Roman"/>
              </a:rPr>
              <a:t>N = 5;    C = 100;    1/λ = 125ms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iunioni ione">
  <a:themeElements>
    <a:clrScheme name="Bl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iunioni 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iunioni 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riunioni ione]]</Template>
  <TotalTime>595</TotalTime>
  <Words>510</Words>
  <Application>Microsoft Office PowerPoint</Application>
  <PresentationFormat>Widescreen</PresentationFormat>
  <Paragraphs>86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Century Gothic</vt:lpstr>
      <vt:lpstr>Times New Roman</vt:lpstr>
      <vt:lpstr>Wingdings 3</vt:lpstr>
      <vt:lpstr>Riunioni ione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Francesco Iemma</dc:creator>
  <dc:description/>
  <cp:lastModifiedBy>Olgerti Xhanej</cp:lastModifiedBy>
  <cp:revision>63</cp:revision>
  <dcterms:created xsi:type="dcterms:W3CDTF">2021-01-29T17:27:43Z</dcterms:created>
  <dcterms:modified xsi:type="dcterms:W3CDTF">2021-01-31T16:46:16Z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24</vt:i4>
  </property>
</Properties>
</file>