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sldIdLst>
    <p:sldId id="259" r:id="rId2"/>
    <p:sldId id="262" r:id="rId3"/>
    <p:sldId id="281" r:id="rId4"/>
    <p:sldId id="282" r:id="rId5"/>
    <p:sldId id="273" r:id="rId6"/>
    <p:sldId id="274" r:id="rId7"/>
    <p:sldId id="275" r:id="rId8"/>
    <p:sldId id="278" r:id="rId9"/>
    <p:sldId id="279" r:id="rId10"/>
    <p:sldId id="271" r:id="rId11"/>
    <p:sldId id="280" r:id="rId12"/>
    <p:sldId id="272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4ED4A-6BF1-4DA5-9BB2-7663E047A1D4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D4D05-BCE5-4326-B4C4-3EFE6956C5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046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D4D05-BCE5-4326-B4C4-3EFE6956C50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21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340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217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6871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3584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8036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9874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157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6292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285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083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it-IT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354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662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48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585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36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4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540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F7029F8-178C-4BCC-BC5C-12E2B591E83C}" type="datetimeFigureOut">
              <a:rPr lang="it-IT" smtClean="0"/>
              <a:t>30/01/2021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B96E679-1D76-4E35-8F5B-216AF5825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7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6AC3F-2327-4593-B52E-6326631EA2ED}"/>
              </a:ext>
            </a:extLst>
          </p:cNvPr>
          <p:cNvSpPr txBox="1">
            <a:spLocks/>
          </p:cNvSpPr>
          <p:nvPr/>
        </p:nvSpPr>
        <p:spPr>
          <a:xfrm>
            <a:off x="1066800" y="1534717"/>
            <a:ext cx="10058400" cy="213353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/>
              <a:t>Slotted</a:t>
            </a:r>
            <a:r>
              <a:rPr lang="it-IT" dirty="0"/>
              <a:t> Random-Access Wireless Network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1B3FF55C-4B5B-4E54-BD67-CA0050096FAC}"/>
              </a:ext>
            </a:extLst>
          </p:cNvPr>
          <p:cNvSpPr txBox="1">
            <a:spLocks/>
          </p:cNvSpPr>
          <p:nvPr/>
        </p:nvSpPr>
        <p:spPr>
          <a:xfrm>
            <a:off x="1066800" y="3517557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ctr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>
              <a:spcBef>
                <a:spcPts val="600"/>
              </a:spcBef>
            </a:pPr>
            <a:r>
              <a:rPr lang="it-IT" sz="1600" dirty="0"/>
              <a:t>TOMMASO BURLON</a:t>
            </a:r>
          </a:p>
          <a:p>
            <a:pPr>
              <a:spcBef>
                <a:spcPts val="600"/>
              </a:spcBef>
            </a:pPr>
            <a:r>
              <a:rPr lang="it-IT" sz="1600" dirty="0"/>
              <a:t>Francesco Iemma</a:t>
            </a:r>
          </a:p>
          <a:p>
            <a:pPr>
              <a:spcBef>
                <a:spcPts val="600"/>
              </a:spcBef>
            </a:pPr>
            <a:r>
              <a:rPr lang="it-IT" sz="1600" dirty="0" err="1"/>
              <a:t>Olgerti</a:t>
            </a:r>
            <a:r>
              <a:rPr lang="it-IT" sz="1600" dirty="0"/>
              <a:t> </a:t>
            </a:r>
            <a:r>
              <a:rPr lang="it-IT" sz="1600" dirty="0" err="1"/>
              <a:t>xhanej</a:t>
            </a:r>
            <a:endParaRPr lang="it-IT" sz="1600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FC43750B-D620-4755-8A2B-B3675964BE4F}"/>
              </a:ext>
            </a:extLst>
          </p:cNvPr>
          <p:cNvCxnSpPr>
            <a:cxnSpLocks/>
          </p:cNvCxnSpPr>
          <p:nvPr/>
        </p:nvCxnSpPr>
        <p:spPr>
          <a:xfrm>
            <a:off x="1465276" y="3225567"/>
            <a:ext cx="9261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B4F86580-A15D-4210-8D87-DE7D85FA6A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762" y="4802751"/>
            <a:ext cx="3304476" cy="183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22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6AC3F-2327-4593-B52E-6326631EA2ED}"/>
              </a:ext>
            </a:extLst>
          </p:cNvPr>
          <p:cNvSpPr txBox="1">
            <a:spLocks/>
          </p:cNvSpPr>
          <p:nvPr/>
        </p:nvSpPr>
        <p:spPr>
          <a:xfrm>
            <a:off x="0" y="234424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-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Verification</a:t>
            </a:r>
            <a:r>
              <a:rPr kumimoji="0" lang="it-IT" sz="44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(1)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8496748-80CA-475B-8BB3-FADB0D4B6355}"/>
              </a:ext>
            </a:extLst>
          </p:cNvPr>
          <p:cNvSpPr txBox="1"/>
          <p:nvPr/>
        </p:nvSpPr>
        <p:spPr>
          <a:xfrm>
            <a:off x="522362" y="881352"/>
            <a:ext cx="2919369" cy="56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Consistency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Test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24FD897-A505-4B54-905E-85726B271726}"/>
              </a:ext>
            </a:extLst>
          </p:cNvPr>
          <p:cNvSpPr txBox="1"/>
          <p:nvPr/>
        </p:nvSpPr>
        <p:spPr>
          <a:xfrm>
            <a:off x="4844185" y="881352"/>
            <a:ext cx="6944351" cy="56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Continuity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Tes</a:t>
            </a:r>
            <a:r>
              <a:rPr lang="it-IT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5" name="Immagine 1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89E6308-5F12-46C7-AB71-47674F0AF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62" y="1761272"/>
            <a:ext cx="4122511" cy="2342521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C0A85794-5831-452A-86E5-535FE86A47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0" y="4450148"/>
            <a:ext cx="4149923" cy="23425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5062D769-0944-4357-8ADE-9787EECED9D8}"/>
                  </a:ext>
                </a:extLst>
              </p:cNvPr>
              <p:cNvSpPr txBox="1"/>
              <p:nvPr/>
            </p:nvSpPr>
            <p:spPr>
              <a:xfrm>
                <a:off x="522363" y="1517894"/>
                <a:ext cx="41225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200" dirty="0"/>
                  <a:t>N=1; C=500; p=1; 1/λ= 10s (</a:t>
                </a:r>
                <a:r>
                  <a:rPr lang="it-IT" sz="1200" dirty="0" err="1"/>
                  <a:t>deterministic</a:t>
                </a:r>
                <a:r>
                  <a:rPr lang="it-IT" sz="1200" dirty="0"/>
                  <a:t>);</a:t>
                </a:r>
                <a14:m>
                  <m:oMath xmlns:m="http://schemas.openxmlformats.org/officeDocument/2006/math">
                    <m:r>
                      <a:rPr lang="it-IT" sz="1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it-IT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it-IT" sz="1200" dirty="0"/>
                  <a:t>=5s</a:t>
                </a:r>
              </a:p>
            </p:txBody>
          </p:sp>
        </mc:Choice>
        <mc:Fallback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5062D769-0944-4357-8ADE-9787EECED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63" y="1517894"/>
                <a:ext cx="4122510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66B46AA9-B0BA-4CA8-9F21-75F698962E6C}"/>
                  </a:ext>
                </a:extLst>
              </p:cNvPr>
              <p:cNvSpPr txBox="1"/>
              <p:nvPr/>
            </p:nvSpPr>
            <p:spPr>
              <a:xfrm>
                <a:off x="522363" y="4140478"/>
                <a:ext cx="41225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200" dirty="0"/>
                  <a:t>N=2; C=500; p=1; 1/λ= 20s (</a:t>
                </a:r>
                <a:r>
                  <a:rPr lang="it-IT" sz="1200" dirty="0" err="1"/>
                  <a:t>deterministic</a:t>
                </a:r>
                <a:r>
                  <a:rPr lang="it-IT" sz="1200" dirty="0"/>
                  <a:t>);</a:t>
                </a:r>
                <a14:m>
                  <m:oMath xmlns:m="http://schemas.openxmlformats.org/officeDocument/2006/math">
                    <m:r>
                      <a:rPr lang="it-IT" sz="1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it-IT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it-IT" sz="1200" dirty="0"/>
                  <a:t>=5s</a:t>
                </a:r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66B46AA9-B0BA-4CA8-9F21-75F698962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63" y="4140478"/>
                <a:ext cx="4122510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Immagine 28">
            <a:extLst>
              <a:ext uri="{FF2B5EF4-FFF2-40B4-BE49-F238E27FC236}">
                <a16:creationId xmlns:a16="http://schemas.microsoft.com/office/drawing/2014/main" id="{F18C897A-EA3B-4948-86B0-02C80459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8485"/>
            <a:ext cx="4440722" cy="2265308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875B8546-C7D7-494E-8FF8-C6C2189B1B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15840"/>
            <a:ext cx="4440722" cy="22768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C2191079-C634-41E2-B199-F2164983482C}"/>
                  </a:ext>
                </a:extLst>
              </p:cNvPr>
              <p:cNvSpPr txBox="1"/>
              <p:nvPr/>
            </p:nvSpPr>
            <p:spPr>
              <a:xfrm>
                <a:off x="6255105" y="1510825"/>
                <a:ext cx="41225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200" dirty="0"/>
                  <a:t>N=8; C=20; p=1; 1/λ= 10s (</a:t>
                </a:r>
                <a:r>
                  <a:rPr lang="it-IT" sz="1200" dirty="0" err="1"/>
                  <a:t>deterministic</a:t>
                </a:r>
                <a:r>
                  <a:rPr lang="it-IT" sz="1200" dirty="0"/>
                  <a:t>);</a:t>
                </a:r>
                <a14:m>
                  <m:oMath xmlns:m="http://schemas.openxmlformats.org/officeDocument/2006/math">
                    <m:r>
                      <a:rPr lang="it-IT" sz="1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it-IT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it-IT" sz="1200" dirty="0"/>
                  <a:t>=5s</a:t>
                </a:r>
              </a:p>
            </p:txBody>
          </p:sp>
        </mc:Choice>
        <mc:Fallback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C2191079-C634-41E2-B199-F21649834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105" y="1510825"/>
                <a:ext cx="4122510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9166DD4C-1B25-4647-906A-B98EC40BBFFF}"/>
                  </a:ext>
                </a:extLst>
              </p:cNvPr>
              <p:cNvSpPr txBox="1"/>
              <p:nvPr/>
            </p:nvSpPr>
            <p:spPr>
              <a:xfrm>
                <a:off x="6255105" y="4206496"/>
                <a:ext cx="41225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200" dirty="0"/>
                  <a:t>N=10; C=20; p=1; 1/λ= 10s (</a:t>
                </a:r>
                <a:r>
                  <a:rPr lang="it-IT" sz="1200" dirty="0" err="1"/>
                  <a:t>deterministic</a:t>
                </a:r>
                <a:r>
                  <a:rPr lang="it-IT" sz="1200" dirty="0"/>
                  <a:t>);</a:t>
                </a:r>
                <a14:m>
                  <m:oMath xmlns:m="http://schemas.openxmlformats.org/officeDocument/2006/math">
                    <m:r>
                      <a:rPr lang="it-IT" sz="1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it-IT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it-IT" sz="1200" dirty="0"/>
                  <a:t>=5s</a:t>
                </a:r>
              </a:p>
            </p:txBody>
          </p:sp>
        </mc:Choice>
        <mc:Fallback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9166DD4C-1B25-4647-906A-B98EC40BB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105" y="4206496"/>
                <a:ext cx="4122510" cy="276999"/>
              </a:xfrm>
              <a:prstGeom prst="rect">
                <a:avLst/>
              </a:prstGeom>
              <a:blipFill>
                <a:blip r:embed="rId10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99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6AC3F-2327-4593-B52E-6326631EA2ED}"/>
              </a:ext>
            </a:extLst>
          </p:cNvPr>
          <p:cNvSpPr txBox="1">
            <a:spLocks/>
          </p:cNvSpPr>
          <p:nvPr/>
        </p:nvSpPr>
        <p:spPr>
          <a:xfrm>
            <a:off x="0" y="234424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-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Verification</a:t>
            </a:r>
            <a:r>
              <a:rPr kumimoji="0" lang="it-IT" sz="44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(2)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24FD897-A505-4B54-905E-85726B271726}"/>
              </a:ext>
            </a:extLst>
          </p:cNvPr>
          <p:cNvSpPr txBox="1"/>
          <p:nvPr/>
        </p:nvSpPr>
        <p:spPr>
          <a:xfrm>
            <a:off x="1693280" y="885638"/>
            <a:ext cx="6944351" cy="56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KPI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Monotonicity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8E495255-13C0-4CC4-8E46-6215264BD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89" y="1552872"/>
            <a:ext cx="4358780" cy="2555965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E5A758F2-7EA2-452D-B9A5-7591E2BAF9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52872"/>
            <a:ext cx="4363841" cy="2555964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6853EB68-85B0-4CB4-ADFD-CA563CA9E3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79" y="4258725"/>
            <a:ext cx="4142390" cy="2406076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D2B58237-C30C-4ADF-A2F2-EEFBFD4A90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904" y="4258725"/>
            <a:ext cx="4291937" cy="251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36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6AC3F-2327-4593-B52E-6326631EA2ED}"/>
              </a:ext>
            </a:extLst>
          </p:cNvPr>
          <p:cNvSpPr txBox="1">
            <a:spLocks/>
          </p:cNvSpPr>
          <p:nvPr/>
        </p:nvSpPr>
        <p:spPr>
          <a:xfrm>
            <a:off x="0" y="234424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-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Verification</a:t>
            </a:r>
            <a:r>
              <a:rPr kumimoji="0" lang="it-IT" sz="44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(3)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8496748-80CA-475B-8BB3-FADB0D4B6355}"/>
                  </a:ext>
                </a:extLst>
              </p:cNvPr>
              <p:cNvSpPr txBox="1"/>
              <p:nvPr/>
            </p:nvSpPr>
            <p:spPr>
              <a:xfrm>
                <a:off x="494950" y="1243232"/>
                <a:ext cx="4219663" cy="1289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Binomial Model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it-IT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N=1;    C=1;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1/λ = 1s;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𝑠𝑙𝑜𝑡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endParaRPr lang="it-IT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it-IT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= {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0.05, 0.1, 0.15, 0.2, 0.4, 0.5, 0.6, 0.8</a:t>
                </a:r>
                <a:r>
                  <a:rPr lang="it-IT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</a:t>
                </a:r>
                <a:endParaRPr kumimoji="0" lang="it-IT" sz="18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8496748-80CA-475B-8BB3-FADB0D4B6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50" y="1243232"/>
                <a:ext cx="4219663" cy="1289071"/>
              </a:xfrm>
              <a:prstGeom prst="rect">
                <a:avLst/>
              </a:prstGeom>
              <a:blipFill>
                <a:blip r:embed="rId3"/>
                <a:stretch>
                  <a:fillRect l="-1156" b="-71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124FD897-A505-4B54-905E-85726B271726}"/>
              </a:ext>
            </a:extLst>
          </p:cNvPr>
          <p:cNvSpPr txBox="1"/>
          <p:nvPr/>
        </p:nvSpPr>
        <p:spPr>
          <a:xfrm>
            <a:off x="6512655" y="1214627"/>
            <a:ext cx="3495411" cy="56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Binomial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Model And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Collisions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7F98913-39DB-47DE-BABD-EAEF5239E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0" y="2777581"/>
            <a:ext cx="5033768" cy="342038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F60EC0B-859A-41DF-AD40-9C6929CBC1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544" y="1887767"/>
            <a:ext cx="3680100" cy="245631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5A9AF15-B035-4E32-BB68-E22EEA88F0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668" y="4324831"/>
            <a:ext cx="3806575" cy="253316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E86642DF-6FCB-4F83-A8BA-524DD1FDE5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84" y="5986640"/>
            <a:ext cx="3680100" cy="70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09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C337F802-737A-4D0C-A1AE-A6AA57B485BD}"/>
              </a:ext>
            </a:extLst>
          </p:cNvPr>
          <p:cNvSpPr txBox="1">
            <a:spLocks/>
          </p:cNvSpPr>
          <p:nvPr/>
        </p:nvSpPr>
        <p:spPr>
          <a:xfrm>
            <a:off x="147506" y="188350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defRPr/>
            </a:pPr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</a:rPr>
              <a:t>Throughput Study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06EEC8D-98A7-4287-BEC2-D30966D3F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214" y="1702761"/>
            <a:ext cx="7478495" cy="398588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DF02A8E-A587-4A68-B8F2-901DB6608127}"/>
              </a:ext>
            </a:extLst>
          </p:cNvPr>
          <p:cNvSpPr txBox="1"/>
          <p:nvPr/>
        </p:nvSpPr>
        <p:spPr>
          <a:xfrm>
            <a:off x="715858" y="2549796"/>
            <a:ext cx="3337421" cy="222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Traffic Scenario</a:t>
            </a:r>
          </a:p>
          <a:p>
            <a:pPr>
              <a:lnSpc>
                <a:spcPct val="2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30;    C = 6;    p = 0.1</a:t>
            </a:r>
          </a:p>
          <a:p>
            <a:pPr>
              <a:lnSpc>
                <a:spcPct val="20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Traffic Scenario</a:t>
            </a:r>
          </a:p>
          <a:p>
            <a:pPr>
              <a:lnSpc>
                <a:spcPct val="2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5;    C = 100;    p=0.1 </a:t>
            </a:r>
          </a:p>
        </p:txBody>
      </p:sp>
    </p:spTree>
    <p:extLst>
      <p:ext uri="{BB962C8B-B14F-4D97-AF65-F5344CB8AC3E}">
        <p14:creationId xmlns:p14="http://schemas.microsoft.com/office/powerpoint/2010/main" val="15025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C337F802-737A-4D0C-A1AE-A6AA57B485BD}"/>
              </a:ext>
            </a:extLst>
          </p:cNvPr>
          <p:cNvSpPr txBox="1">
            <a:spLocks/>
          </p:cNvSpPr>
          <p:nvPr/>
        </p:nvSpPr>
        <p:spPr>
          <a:xfrm>
            <a:off x="147506" y="188350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defRPr/>
            </a:pPr>
            <a:r>
              <a:rPr lang="it-IT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Response</a:t>
            </a:r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</a:rPr>
              <a:t> Time Study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3EACE3A-DFC1-4C56-9DFB-21E273567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86" y="1786518"/>
            <a:ext cx="7330071" cy="386766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E90A4AE-CF06-4842-A36A-1418E23BAAF2}"/>
              </a:ext>
            </a:extLst>
          </p:cNvPr>
          <p:cNvSpPr txBox="1"/>
          <p:nvPr/>
        </p:nvSpPr>
        <p:spPr>
          <a:xfrm>
            <a:off x="8367017" y="2608378"/>
            <a:ext cx="3282097" cy="222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Traffic Scenario</a:t>
            </a:r>
          </a:p>
          <a:p>
            <a:pPr>
              <a:lnSpc>
                <a:spcPct val="2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30;    C = 6;    1/λ = 125ms</a:t>
            </a:r>
          </a:p>
          <a:p>
            <a:pPr>
              <a:lnSpc>
                <a:spcPct val="20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Traffic Scenario</a:t>
            </a:r>
          </a:p>
          <a:p>
            <a:pPr>
              <a:lnSpc>
                <a:spcPct val="2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5;    C = 100;    1/λ = 125ms</a:t>
            </a:r>
          </a:p>
        </p:txBody>
      </p:sp>
    </p:spTree>
    <p:extLst>
      <p:ext uri="{BB962C8B-B14F-4D97-AF65-F5344CB8AC3E}">
        <p14:creationId xmlns:p14="http://schemas.microsoft.com/office/powerpoint/2010/main" val="119627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6AC3F-2327-4593-B52E-6326631EA2ED}"/>
              </a:ext>
            </a:extLst>
          </p:cNvPr>
          <p:cNvSpPr txBox="1">
            <a:spLocks/>
          </p:cNvSpPr>
          <p:nvPr/>
        </p:nvSpPr>
        <p:spPr>
          <a:xfrm>
            <a:off x="0" y="234424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-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Modelling</a:t>
            </a:r>
            <a:endParaRPr kumimoji="0" lang="it-IT" sz="4400" b="0" i="0" u="none" strike="noStrike" kern="1200" cap="none" spc="-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8496748-80CA-475B-8BB3-FADB0D4B6355}"/>
                  </a:ext>
                </a:extLst>
              </p:cNvPr>
              <p:cNvSpPr txBox="1"/>
              <p:nvPr/>
            </p:nvSpPr>
            <p:spPr>
              <a:xfrm>
                <a:off x="4298398" y="3334624"/>
                <a:ext cx="3523377" cy="3331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Factors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N: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Transmitter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Receiver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Couples</a:t>
                </a:r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C: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Channels</a:t>
                </a:r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p: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Sending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</a:t>
                </a:r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it-IT" dirty="0"/>
                  <a:t>1/λ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Inter-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Arrival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Rate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𝑠𝑙𝑜𝑡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 Slot Duration</a:t>
                </a: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8496748-80CA-475B-8BB3-FADB0D4B6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398" y="3334624"/>
                <a:ext cx="3523377" cy="3331938"/>
              </a:xfrm>
              <a:prstGeom prst="rect">
                <a:avLst/>
              </a:prstGeom>
              <a:blipFill>
                <a:blip r:embed="rId3"/>
                <a:stretch>
                  <a:fillRect l="-1384" r="-865" b="-20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A25DE2BC-D5F4-48A5-9167-0FAAF9048C31}"/>
              </a:ext>
            </a:extLst>
          </p:cNvPr>
          <p:cNvSpPr txBox="1"/>
          <p:nvPr/>
        </p:nvSpPr>
        <p:spPr>
          <a:xfrm>
            <a:off x="8504517" y="1369355"/>
            <a:ext cx="3337421" cy="482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Slotted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Propagation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Unbounded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Queues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Collisions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Channel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choice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F495E20-19A8-4E2C-A67A-8AE930862F26}"/>
              </a:ext>
            </a:extLst>
          </p:cNvPr>
          <p:cNvSpPr txBox="1"/>
          <p:nvPr/>
        </p:nvSpPr>
        <p:spPr>
          <a:xfrm>
            <a:off x="746621" y="3401736"/>
            <a:ext cx="3061982" cy="2777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packets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7404A0AF-DE24-428B-91DD-9AC687BDC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23" y="1124824"/>
            <a:ext cx="50673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48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6AC3F-2327-4593-B52E-6326631EA2ED}"/>
              </a:ext>
            </a:extLst>
          </p:cNvPr>
          <p:cNvSpPr txBox="1">
            <a:spLocks/>
          </p:cNvSpPr>
          <p:nvPr/>
        </p:nvSpPr>
        <p:spPr>
          <a:xfrm>
            <a:off x="0" y="234424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-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Verification</a:t>
            </a:r>
            <a:r>
              <a:rPr kumimoji="0" lang="it-IT" sz="44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(1)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8496748-80CA-475B-8BB3-FADB0D4B6355}"/>
                  </a:ext>
                </a:extLst>
              </p:cNvPr>
              <p:cNvSpPr txBox="1"/>
              <p:nvPr/>
            </p:nvSpPr>
            <p:spPr>
              <a:xfrm>
                <a:off x="3936209" y="1382335"/>
                <a:ext cx="7712279" cy="873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Binomial Model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N=1;    C=1;    1/λ = 1s;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𝑠𝑙𝑜𝑡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=2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   p = {0.05, 0.1, 0.15, 0.2, 0.4, 0.5, 0.6, 0.8} </a:t>
                </a: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8496748-80CA-475B-8BB3-FADB0D4B6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209" y="1382335"/>
                <a:ext cx="7712279" cy="873572"/>
              </a:xfrm>
              <a:prstGeom prst="rect">
                <a:avLst/>
              </a:prstGeom>
              <a:blipFill>
                <a:blip r:embed="rId3"/>
                <a:stretch>
                  <a:fillRect l="-711" r="-1107" b="-104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47F98913-39DB-47DE-BABD-EAEF5239E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209" y="2470511"/>
            <a:ext cx="5799588" cy="3940746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E86642DF-6FCB-4F83-A8BA-524DD1FDE5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295" y="3075065"/>
            <a:ext cx="3680100" cy="70787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3B85E7B-D686-42DD-905C-B8D226F83FB5}"/>
              </a:ext>
            </a:extLst>
          </p:cNvPr>
          <p:cNvSpPr txBox="1"/>
          <p:nvPr/>
        </p:nvSpPr>
        <p:spPr>
          <a:xfrm>
            <a:off x="607177" y="1204169"/>
            <a:ext cx="3337421" cy="4128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Performed</a:t>
            </a: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Continuity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Degeneracy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Binomial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Collision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93268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6AC3F-2327-4593-B52E-6326631EA2ED}"/>
              </a:ext>
            </a:extLst>
          </p:cNvPr>
          <p:cNvSpPr txBox="1">
            <a:spLocks/>
          </p:cNvSpPr>
          <p:nvPr/>
        </p:nvSpPr>
        <p:spPr>
          <a:xfrm>
            <a:off x="0" y="234424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-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Verification</a:t>
            </a:r>
            <a:r>
              <a:rPr kumimoji="0" lang="it-IT" sz="44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(2)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8496748-80CA-475B-8BB3-FADB0D4B6355}"/>
              </a:ext>
            </a:extLst>
          </p:cNvPr>
          <p:cNvSpPr txBox="1"/>
          <p:nvPr/>
        </p:nvSpPr>
        <p:spPr>
          <a:xfrm>
            <a:off x="494950" y="1310344"/>
            <a:ext cx="4109467" cy="222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Model</a:t>
            </a:r>
          </a:p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probability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of a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successfull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transmission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equal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to 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probability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that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only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one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tx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transmit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i.e.: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F0ACE36-9497-4FCA-8368-F4EC3E26C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237" y="1241608"/>
            <a:ext cx="4220549" cy="281704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19B9E23-543B-4A56-A929-4A4247F28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601" y="1281930"/>
            <a:ext cx="4109466" cy="273639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7E0A3CD9-AC43-4C2A-B35F-DFBDA258CD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137" y="4127385"/>
            <a:ext cx="3864465" cy="257169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BB445E9-5D93-43D1-B1D6-5AE9FA8567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613" y="4239307"/>
            <a:ext cx="3502251" cy="2355681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BD1907D0-CB22-4E92-AE53-0FEEA8DBF2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66" y="3645712"/>
            <a:ext cx="3899634" cy="409053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A630670D-985F-4788-BD87-AEEEF7E933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51" y="5979451"/>
            <a:ext cx="4063264" cy="488589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B3DE3E9B-B5D0-41EC-BBB3-44027ECDFFCD}"/>
              </a:ext>
            </a:extLst>
          </p:cNvPr>
          <p:cNvSpPr txBox="1"/>
          <p:nvPr/>
        </p:nvSpPr>
        <p:spPr>
          <a:xfrm>
            <a:off x="494949" y="4166191"/>
            <a:ext cx="4109467" cy="1669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latter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can be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seen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mean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throughput of the system in the single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channel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case: </a:t>
            </a:r>
          </a:p>
        </p:txBody>
      </p:sp>
    </p:spTree>
    <p:extLst>
      <p:ext uri="{BB962C8B-B14F-4D97-AF65-F5344CB8AC3E}">
        <p14:creationId xmlns:p14="http://schemas.microsoft.com/office/powerpoint/2010/main" val="13107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6AC3F-2327-4593-B52E-6326631EA2ED}"/>
              </a:ext>
            </a:extLst>
          </p:cNvPr>
          <p:cNvSpPr txBox="1">
            <a:spLocks/>
          </p:cNvSpPr>
          <p:nvPr/>
        </p:nvSpPr>
        <p:spPr>
          <a:xfrm>
            <a:off x="0" y="234424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Scenario </a:t>
            </a:r>
            <a:r>
              <a:rPr kumimoji="0" lang="it-IT" sz="4400" b="0" i="0" u="none" strike="noStrike" kern="1200" cap="none" spc="-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Calibration</a:t>
            </a:r>
            <a:endParaRPr kumimoji="0" lang="it-IT" sz="4400" b="0" i="0" u="none" strike="noStrike" kern="1200" cap="none" spc="-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753C0CEC-F13B-4388-B83F-AD86ECA73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49" y="1480777"/>
            <a:ext cx="6459523" cy="316233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506ADB-8D6A-4294-8F4E-F8EC13D50D33}"/>
              </a:ext>
            </a:extLst>
          </p:cNvPr>
          <p:cNvSpPr txBox="1"/>
          <p:nvPr/>
        </p:nvSpPr>
        <p:spPr>
          <a:xfrm>
            <a:off x="7273255" y="1698626"/>
            <a:ext cx="3045203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WARMUP: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it-IT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250s</a:t>
            </a:r>
          </a:p>
          <a:p>
            <a:pPr lvl="0" algn="ctr">
              <a:lnSpc>
                <a:spcPct val="150000"/>
              </a:lnSpc>
              <a:defRPr/>
            </a:pPr>
            <a:endParaRPr lang="it-IT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it-IT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DURATION: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it-IT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5000s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A0A78A2-8139-4294-8265-EA03ED6DDBD1}"/>
                  </a:ext>
                </a:extLst>
              </p:cNvPr>
              <p:cNvSpPr txBox="1"/>
              <p:nvPr/>
            </p:nvSpPr>
            <p:spPr>
              <a:xfrm>
                <a:off x="494950" y="5343787"/>
                <a:ext cx="106805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[5, 30];    C = [6, 100];    1/λ = [125ms, 500ms];    p = [0.1, 0.5];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it-I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5ms;    </a:t>
                </a: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A0A78A2-8139-4294-8265-EA03ED6DD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50" y="5343787"/>
                <a:ext cx="10680584" cy="461665"/>
              </a:xfrm>
              <a:prstGeom prst="rect">
                <a:avLst/>
              </a:prstGeom>
              <a:blipFill>
                <a:blip r:embed="rId4"/>
                <a:stretch>
                  <a:fillRect t="-10667" r="-2454" b="-30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226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6AC3F-2327-4593-B52E-6326631EA2ED}"/>
              </a:ext>
            </a:extLst>
          </p:cNvPr>
          <p:cNvSpPr txBox="1">
            <a:spLocks/>
          </p:cNvSpPr>
          <p:nvPr/>
        </p:nvSpPr>
        <p:spPr>
          <a:xfrm>
            <a:off x="0" y="234424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Buffer </a:t>
            </a:r>
            <a:r>
              <a:rPr lang="it-IT" sz="4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Explosion</a:t>
            </a:r>
            <a:endParaRPr kumimoji="0" lang="it-IT" sz="4400" b="0" i="0" u="none" strike="noStrike" kern="1200" cap="none" spc="-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233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itolo 1">
                <a:extLst>
                  <a:ext uri="{FF2B5EF4-FFF2-40B4-BE49-F238E27FC236}">
                    <a16:creationId xmlns:a16="http://schemas.microsoft.com/office/drawing/2014/main" id="{C337F802-737A-4D0C-A1AE-A6AA57B485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506" y="188350"/>
                <a:ext cx="10444294" cy="763530"/>
              </a:xfrm>
              <a:prstGeom prst="rect">
                <a:avLst/>
              </a:prstGeom>
            </p:spPr>
            <p:txBody>
              <a:bodyPr>
                <a:normAutofit fontScale="975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4800" b="0" i="0" u="none" strike="noStrike" kern="1200" cap="none" spc="-5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Century Gothic" panose="020B0502020202020204"/>
                    <a:ea typeface="+mj-ea"/>
                    <a:cs typeface="+mj-cs"/>
                  </a:rPr>
                  <a:t>Factorial Analysis </a:t>
                </a:r>
                <a14:m>
                  <m:oMath xmlns:m="http://schemas.openxmlformats.org/officeDocument/2006/math">
                    <m:r>
                      <a:rPr kumimoji="0" lang="it-IT" sz="4800" b="0" i="1" u="none" strike="noStrike" kern="1200" cap="none" spc="-5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𝑟</m:t>
                    </m:r>
                    <m:sSup>
                      <m:sSupPr>
                        <m:ctrlPr>
                          <a:rPr kumimoji="0" lang="it-IT" sz="4800" b="0" i="1" u="none" strike="noStrike" kern="1200" cap="none" spc="-50" normalizeH="0" baseline="0" noProof="0" smtClean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kumimoji="0" lang="it-IT" sz="4800" b="0" i="1" u="none" strike="noStrike" kern="1200" cap="none" spc="-50" normalizeH="0" baseline="0" noProof="0" smtClean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e>
                      <m:sup>
                        <m:r>
                          <a:rPr kumimoji="0" lang="it-IT" sz="4800" b="0" i="1" u="none" strike="noStrike" kern="1200" cap="none" spc="-50" normalizeH="0" baseline="0" noProof="0" smtClean="0">
                            <a:ln>
                              <a:noFill/>
                            </a:ln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𝑘</m:t>
                        </m:r>
                      </m:sup>
                    </m:sSup>
                  </m:oMath>
                </a14:m>
                <a:endParaRPr kumimoji="0" lang="it-IT" sz="4800" b="0" i="0" u="none" strike="noStrike" kern="1200" cap="none" spc="-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entury Gothic" panose="020B0502020202020204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6" name="Titolo 1">
                <a:extLst>
                  <a:ext uri="{FF2B5EF4-FFF2-40B4-BE49-F238E27FC236}">
                    <a16:creationId xmlns:a16="http://schemas.microsoft.com/office/drawing/2014/main" id="{C337F802-737A-4D0C-A1AE-A6AA57B48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06" y="188350"/>
                <a:ext cx="10444294" cy="763530"/>
              </a:xfrm>
              <a:prstGeom prst="rect">
                <a:avLst/>
              </a:prstGeom>
              <a:blipFill>
                <a:blip r:embed="rId3"/>
                <a:stretch>
                  <a:fillRect t="-31200" b="-352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8B04940-521B-4049-BDD1-B7FC30A04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0" y="1325124"/>
            <a:ext cx="10035928" cy="528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69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F9422C6D-CCF1-44F5-8E58-A4236B8A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4" y="83554"/>
            <a:ext cx="953264" cy="973123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134BEB7-9277-42CC-94F3-EC30905EE1CD}"/>
              </a:ext>
            </a:extLst>
          </p:cNvPr>
          <p:cNvCxnSpPr>
            <a:cxnSpLocks/>
          </p:cNvCxnSpPr>
          <p:nvPr/>
        </p:nvCxnSpPr>
        <p:spPr>
          <a:xfrm>
            <a:off x="494950" y="939231"/>
            <a:ext cx="951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C337F802-737A-4D0C-A1AE-A6AA57B485BD}"/>
              </a:ext>
            </a:extLst>
          </p:cNvPr>
          <p:cNvSpPr txBox="1">
            <a:spLocks/>
          </p:cNvSpPr>
          <p:nvPr/>
        </p:nvSpPr>
        <p:spPr>
          <a:xfrm>
            <a:off x="147506" y="188350"/>
            <a:ext cx="10444294" cy="7635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none" spc="-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Conclusions</a:t>
            </a:r>
            <a:endParaRPr kumimoji="0" lang="it-IT" sz="4800" b="0" i="0" u="none" strike="noStrike" kern="1200" cap="none" spc="-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9BFF6A0-7218-40C0-B82F-AFBDFB4FD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3911220"/>
            <a:ext cx="5846719" cy="291256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AFF916B-A81C-484E-861C-8214C1054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998653"/>
            <a:ext cx="5519956" cy="291256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676D581-3A9C-4D03-83E1-B9D955F98F9D}"/>
              </a:ext>
            </a:extLst>
          </p:cNvPr>
          <p:cNvSpPr txBox="1"/>
          <p:nvPr/>
        </p:nvSpPr>
        <p:spPr>
          <a:xfrm>
            <a:off x="7022680" y="4255533"/>
            <a:ext cx="3337421" cy="222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Traffic Scenario</a:t>
            </a:r>
          </a:p>
          <a:p>
            <a:pPr>
              <a:lnSpc>
                <a:spcPct val="2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30;    C = 6;    p = 0.1</a:t>
            </a:r>
          </a:p>
          <a:p>
            <a:pPr>
              <a:lnSpc>
                <a:spcPct val="20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Traffic Scenario</a:t>
            </a:r>
          </a:p>
          <a:p>
            <a:pPr>
              <a:lnSpc>
                <a:spcPct val="2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5;    C = 100;    p=0.1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6F1A41E-73FA-4159-9FDB-73DBC1F193E6}"/>
              </a:ext>
            </a:extLst>
          </p:cNvPr>
          <p:cNvSpPr txBox="1"/>
          <p:nvPr/>
        </p:nvSpPr>
        <p:spPr>
          <a:xfrm>
            <a:off x="7022680" y="1342965"/>
            <a:ext cx="3282097" cy="222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Traffic Scenario</a:t>
            </a:r>
          </a:p>
          <a:p>
            <a:pPr>
              <a:lnSpc>
                <a:spcPct val="2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30;    C = 6;    1/λ = 125ms</a:t>
            </a:r>
          </a:p>
          <a:p>
            <a:pPr>
              <a:lnSpc>
                <a:spcPct val="20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Traffic Scenario</a:t>
            </a:r>
          </a:p>
          <a:p>
            <a:pPr>
              <a:lnSpc>
                <a:spcPct val="2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5;    C = 100;    1/λ = 125ms</a:t>
            </a:r>
          </a:p>
        </p:txBody>
      </p:sp>
    </p:spTree>
    <p:extLst>
      <p:ext uri="{BB962C8B-B14F-4D97-AF65-F5344CB8AC3E}">
        <p14:creationId xmlns:p14="http://schemas.microsoft.com/office/powerpoint/2010/main" val="236619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3BC8220-6E48-4275-BFEE-CB108A1604F8}"/>
              </a:ext>
            </a:extLst>
          </p:cNvPr>
          <p:cNvSpPr txBox="1"/>
          <p:nvPr/>
        </p:nvSpPr>
        <p:spPr>
          <a:xfrm>
            <a:off x="1241571" y="1761688"/>
            <a:ext cx="618268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800" dirty="0"/>
              <a:t>SLIDES ULTERIORI</a:t>
            </a:r>
          </a:p>
        </p:txBody>
      </p:sp>
    </p:spTree>
    <p:extLst>
      <p:ext uri="{BB962C8B-B14F-4D97-AF65-F5344CB8AC3E}">
        <p14:creationId xmlns:p14="http://schemas.microsoft.com/office/powerpoint/2010/main" val="4204074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iunioni ione">
  <a:themeElements>
    <a:clrScheme name="Blu cal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iunioni 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iunioni 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319</TotalTime>
  <Words>500</Words>
  <Application>Microsoft Office PowerPoint</Application>
  <PresentationFormat>Widescreen</PresentationFormat>
  <Paragraphs>79</Paragraphs>
  <Slides>14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Century Gothic</vt:lpstr>
      <vt:lpstr>Times New Roman</vt:lpstr>
      <vt:lpstr>Wingdings 3</vt:lpstr>
      <vt:lpstr>Riunioni 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Iemma</dc:creator>
  <cp:lastModifiedBy>Francesco Iemma</cp:lastModifiedBy>
  <cp:revision>25</cp:revision>
  <dcterms:created xsi:type="dcterms:W3CDTF">2021-01-29T17:27:43Z</dcterms:created>
  <dcterms:modified xsi:type="dcterms:W3CDTF">2021-01-30T11:12:10Z</dcterms:modified>
</cp:coreProperties>
</file>