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9" r:id="rId2"/>
    <p:sldId id="289" r:id="rId3"/>
    <p:sldId id="281" r:id="rId4"/>
    <p:sldId id="282" r:id="rId5"/>
    <p:sldId id="274" r:id="rId6"/>
    <p:sldId id="273" r:id="rId7"/>
    <p:sldId id="283" r:id="rId8"/>
    <p:sldId id="290" r:id="rId9"/>
    <p:sldId id="292" r:id="rId10"/>
    <p:sldId id="291" r:id="rId11"/>
    <p:sldId id="293" r:id="rId12"/>
    <p:sldId id="287" r:id="rId13"/>
    <p:sldId id="279" r:id="rId14"/>
    <p:sldId id="288" r:id="rId15"/>
    <p:sldId id="278" r:id="rId16"/>
    <p:sldId id="285" r:id="rId17"/>
    <p:sldId id="286" r:id="rId18"/>
    <p:sldId id="262" r:id="rId19"/>
    <p:sldId id="271" r:id="rId20"/>
    <p:sldId id="280" r:id="rId21"/>
    <p:sldId id="272" r:id="rId22"/>
    <p:sldId id="276" r:id="rId23"/>
    <p:sldId id="27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ED4A-6BF1-4DA5-9BB2-7663E047A1D4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4D05-BCE5-4326-B4C4-3EFE6956C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4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D4D05-BCE5-4326-B4C4-3EFE6956C5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4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7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58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03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5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9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5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85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36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4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31/01/2021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35.png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1066800" y="1534717"/>
            <a:ext cx="10058400" cy="21335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Slotted</a:t>
            </a:r>
            <a:r>
              <a:rPr lang="it-IT" dirty="0"/>
              <a:t> Random-Access Wireless Network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3FF55C-4B5B-4E54-BD67-CA0050096FAC}"/>
              </a:ext>
            </a:extLst>
          </p:cNvPr>
          <p:cNvSpPr txBox="1">
            <a:spLocks/>
          </p:cNvSpPr>
          <p:nvPr/>
        </p:nvSpPr>
        <p:spPr>
          <a:xfrm>
            <a:off x="1066800" y="351755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dirty="0"/>
              <a:t>TOMMASO BURLON</a:t>
            </a:r>
          </a:p>
          <a:p>
            <a:pPr>
              <a:spcBef>
                <a:spcPts val="600"/>
              </a:spcBef>
            </a:pPr>
            <a:r>
              <a:rPr lang="it-IT" sz="1600" dirty="0"/>
              <a:t>Francesco Iemma</a:t>
            </a:r>
          </a:p>
          <a:p>
            <a:pPr>
              <a:spcBef>
                <a:spcPts val="600"/>
              </a:spcBef>
            </a:pPr>
            <a:r>
              <a:rPr lang="it-IT" sz="1600" dirty="0" err="1"/>
              <a:t>Olgerti</a:t>
            </a:r>
            <a:r>
              <a:rPr lang="it-IT" sz="1600" dirty="0"/>
              <a:t> </a:t>
            </a:r>
            <a:r>
              <a:rPr lang="it-IT" sz="1600" dirty="0" err="1"/>
              <a:t>xhanej</a:t>
            </a:r>
            <a:endParaRPr lang="it-IT" sz="16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C43750B-D620-4755-8A2B-B3675964BE4F}"/>
              </a:ext>
            </a:extLst>
          </p:cNvPr>
          <p:cNvCxnSpPr>
            <a:cxnSpLocks/>
          </p:cNvCxnSpPr>
          <p:nvPr/>
        </p:nvCxnSpPr>
        <p:spPr>
          <a:xfrm>
            <a:off x="1465276" y="3225567"/>
            <a:ext cx="926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4F86580-A15D-4210-8D87-DE7D85FA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2" y="4802751"/>
            <a:ext cx="3304476" cy="18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2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Standard Scenario – </a:t>
            </a: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Response</a:t>
            </a: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/>
              <p:nvPr/>
            </p:nvSpPr>
            <p:spPr>
              <a:xfrm>
                <a:off x="494950" y="1420437"/>
                <a:ext cx="3489821" cy="392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Response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Send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Probability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65.67%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=−0.0339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9.57%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−0.0129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420437"/>
                <a:ext cx="3489821" cy="3920560"/>
              </a:xfrm>
              <a:prstGeom prst="rect">
                <a:avLst/>
              </a:prstGeom>
              <a:blipFill>
                <a:blip r:embed="rId3"/>
                <a:stretch>
                  <a:fillRect l="-1396" b="-1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74177551-6D4A-4FD1-830B-590C0D86F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6" y="1386052"/>
            <a:ext cx="8160927" cy="43060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FD257A-7FAE-4720-B946-CC03FBA1A17D}"/>
              </a:ext>
            </a:extLst>
          </p:cNvPr>
          <p:cNvSpPr txBox="1"/>
          <p:nvPr/>
        </p:nvSpPr>
        <p:spPr>
          <a:xfrm>
            <a:off x="329527" y="5809554"/>
            <a:ext cx="560105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79EDF1-EAEF-4F3D-9DDE-6CEF8185C261}"/>
              </a:ext>
            </a:extLst>
          </p:cNvPr>
          <p:cNvSpPr txBox="1"/>
          <p:nvPr/>
        </p:nvSpPr>
        <p:spPr>
          <a:xfrm>
            <a:off x="6124403" y="5809554"/>
            <a:ext cx="573807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36959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Standard Scenario – </a:t>
            </a: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Response</a:t>
            </a: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/>
              <p:nvPr/>
            </p:nvSpPr>
            <p:spPr>
              <a:xfrm>
                <a:off x="5662570" y="1690113"/>
                <a:ext cx="5122177" cy="1150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9.57%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;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−0.0129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70" y="1690113"/>
                <a:ext cx="5122177" cy="1150571"/>
              </a:xfrm>
              <a:prstGeom prst="rect">
                <a:avLst/>
              </a:prstGeom>
              <a:blipFill>
                <a:blip r:embed="rId3"/>
                <a:stretch>
                  <a:fillRect l="-833" b="-47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74177551-6D4A-4FD1-830B-590C0D86F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2961314"/>
            <a:ext cx="6765018" cy="35695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FD257A-7FAE-4720-B946-CC03FBA1A17D}"/>
              </a:ext>
            </a:extLst>
          </p:cNvPr>
          <p:cNvSpPr txBox="1"/>
          <p:nvPr/>
        </p:nvSpPr>
        <p:spPr>
          <a:xfrm>
            <a:off x="7826141" y="3694827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 Traffic Scenario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= 30;    C = 6;    1/λ = 125ms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 Traffic Scenario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= 5;    C = 100;    1/λ = 125ms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E13C531-AD39-465A-ADED-ADE1152F9541}"/>
                  </a:ext>
                </a:extLst>
              </p:cNvPr>
              <p:cNvSpPr txBox="1"/>
              <p:nvPr/>
            </p:nvSpPr>
            <p:spPr>
              <a:xfrm>
                <a:off x="494949" y="951880"/>
                <a:ext cx="9513115" cy="180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Response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Send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Probability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65.67% of </a:t>
                </a:r>
                <a:r>
                  <a:rPr kumimoji="0" lang="it-IT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;     </a:t>
                </a:r>
                <a:r>
                  <a:rPr kumimoji="0" lang="it-IT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=−0.0339</m:t>
                    </m:r>
                  </m:oMath>
                </a14:m>
                <a:r>
                  <a:rPr kumimoji="0" lang="it-IT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E13C531-AD39-465A-ADED-ADE1152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9" y="951880"/>
                <a:ext cx="9513115" cy="1808444"/>
              </a:xfrm>
              <a:prstGeom prst="rect">
                <a:avLst/>
              </a:prstGeom>
              <a:blipFill>
                <a:blip r:embed="rId5"/>
                <a:stretch>
                  <a:fillRect l="-384" b="-4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2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Conclusions</a:t>
            </a:r>
            <a:endParaRPr kumimoji="0" lang="it-IT" sz="48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93EB75-284D-45CB-A8CA-CF0DB69DEC40}"/>
              </a:ext>
            </a:extLst>
          </p:cNvPr>
          <p:cNvSpPr txBox="1"/>
          <p:nvPr/>
        </p:nvSpPr>
        <p:spPr>
          <a:xfrm>
            <a:off x="635644" y="1056677"/>
            <a:ext cx="9766705" cy="274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No-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Channel Sub-Scenario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worst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high </a:t>
            </a:r>
            <a:r>
              <a:rPr lang="it-IT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Throughput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depends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heavily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traffic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from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inter-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arrival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time</a:t>
            </a: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inter-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arrival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time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throughput and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response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BC08607-BC23-4B04-8663-7DFE266EE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" y="4160453"/>
            <a:ext cx="4230052" cy="22319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5524B-038B-48C9-93BF-94F0136F8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58" y="4219175"/>
            <a:ext cx="4007465" cy="21145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467C25-8BBA-4793-A397-C59E7C920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10" y="4219175"/>
            <a:ext cx="3534562" cy="22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BC8220-6E48-4275-BFEE-CB108A1604F8}"/>
              </a:ext>
            </a:extLst>
          </p:cNvPr>
          <p:cNvSpPr txBox="1"/>
          <p:nvPr/>
        </p:nvSpPr>
        <p:spPr>
          <a:xfrm>
            <a:off x="1241571" y="1761688"/>
            <a:ext cx="6182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SLIDES ULTERIORI</a:t>
            </a:r>
          </a:p>
        </p:txBody>
      </p:sp>
    </p:spTree>
    <p:extLst>
      <p:ext uri="{BB962C8B-B14F-4D97-AF65-F5344CB8AC3E}">
        <p14:creationId xmlns:p14="http://schemas.microsoft.com/office/powerpoint/2010/main" val="420407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4800" b="0" i="1" u="none" strike="noStrike" kern="1200" cap="none" spc="-5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sSup>
                      <m:sSupPr>
                        <m:ctrlP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it-IT" sz="48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 Analysis - Standard Scenario</a:t>
                </a:r>
              </a:p>
            </p:txBody>
          </p:sp>
        </mc:Choice>
        <mc:Fallback xmlns="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  <a:blipFill>
                <a:blip r:embed="rId3"/>
                <a:stretch>
                  <a:fillRect t="-31200" b="-35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/>
              <p:nvPr/>
            </p:nvSpPr>
            <p:spPr>
              <a:xfrm>
                <a:off x="662729" y="951880"/>
                <a:ext cx="4202885" cy="577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Throughput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Number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48.44%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=0.3125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34.15%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−0.2624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Jointly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effect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17.39%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0.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1872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951880"/>
                <a:ext cx="4202885" cy="5779146"/>
              </a:xfrm>
              <a:prstGeom prst="rect">
                <a:avLst/>
              </a:prstGeom>
              <a:blipFill>
                <a:blip r:embed="rId4"/>
                <a:stretch>
                  <a:fillRect l="-1306" b="-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/>
              <p:nvPr/>
            </p:nvSpPr>
            <p:spPr>
              <a:xfrm>
                <a:off x="5866001" y="859265"/>
                <a:ext cx="4309146" cy="378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Response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Send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Probability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65.67%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=−0.0339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9.57%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−0.0129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0427E7-26B3-46C4-A170-D68D790B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01" y="859265"/>
                <a:ext cx="4309146" cy="3782061"/>
              </a:xfrm>
              <a:prstGeom prst="rect">
                <a:avLst/>
              </a:prstGeom>
              <a:blipFill>
                <a:blip r:embed="rId5"/>
                <a:stretch>
                  <a:fillRect l="-1132" r="-424" b="-1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5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Standard Scenario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FF6A0-7218-40C0-B82F-AFBDFB4F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3911220"/>
            <a:ext cx="5846719" cy="29125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FF916B-A81C-484E-861C-8214C105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998653"/>
            <a:ext cx="5519956" cy="29125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76D581-3A9C-4D03-83E1-B9D955F98F9D}"/>
              </a:ext>
            </a:extLst>
          </p:cNvPr>
          <p:cNvSpPr txBox="1"/>
          <p:nvPr/>
        </p:nvSpPr>
        <p:spPr>
          <a:xfrm>
            <a:off x="7022680" y="4255533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F1A41E-73FA-4159-9FDB-73DBC1F193E6}"/>
              </a:ext>
            </a:extLst>
          </p:cNvPr>
          <p:cNvSpPr txBox="1"/>
          <p:nvPr/>
        </p:nvSpPr>
        <p:spPr>
          <a:xfrm>
            <a:off x="7022680" y="1342965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2366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171155" y="3582236"/>
            <a:ext cx="3704700" cy="22239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Receiver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Couples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7665618" y="939231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Slotted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Packet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Size</a:t>
            </a: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Propagation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Unbounded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Queues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Channel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choice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23" y="1124824"/>
            <a:ext cx="50673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4AD8B0-17DE-40B2-BA83-EC0A4FC64A30}"/>
                  </a:ext>
                </a:extLst>
              </p:cNvPr>
              <p:cNvSpPr txBox="1"/>
              <p:nvPr/>
            </p:nvSpPr>
            <p:spPr>
              <a:xfrm>
                <a:off x="3960918" y="3582236"/>
                <a:ext cx="3228447" cy="16699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1/λ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4AD8B0-17DE-40B2-BA83-EC0A4FC6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18" y="3582236"/>
                <a:ext cx="3228447" cy="1669944"/>
              </a:xfrm>
              <a:prstGeom prst="rect">
                <a:avLst/>
              </a:prstGeom>
              <a:blipFill>
                <a:blip r:embed="rId4"/>
                <a:stretch>
                  <a:fillRect l="-1323" r="-1134" b="-5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AB7364-85D2-4215-A93F-3947C8746307}"/>
              </a:ext>
            </a:extLst>
          </p:cNvPr>
          <p:cNvSpPr txBox="1"/>
          <p:nvPr/>
        </p:nvSpPr>
        <p:spPr>
          <a:xfrm>
            <a:off x="171155" y="3665989"/>
            <a:ext cx="70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5703988" y="3381362"/>
                <a:ext cx="3523377" cy="333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Transmitter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/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Receiver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Number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Channels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Sending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Probability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1/λ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88" y="3381362"/>
                <a:ext cx="3523377" cy="3331938"/>
              </a:xfrm>
              <a:prstGeom prst="rect">
                <a:avLst/>
              </a:prstGeom>
              <a:blipFill>
                <a:blip r:embed="rId3"/>
                <a:stretch>
                  <a:fillRect l="-1557" r="-692" b="-21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660811" y="1176409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Slotted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Packet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Size</a:t>
            </a: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Propagation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Unbounded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Queues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Channel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choice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27" y="1088326"/>
            <a:ext cx="506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Transmitter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1/λ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</a:t>
                </a:r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blipFill>
                <a:blip r:embed="rId3"/>
                <a:stretch>
                  <a:fillRect l="-1384" r="-865" b="-2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8504517" y="1369355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Channel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495E20-19A8-4E2C-A67A-8AE930862F26}"/>
              </a:ext>
            </a:extLst>
          </p:cNvPr>
          <p:cNvSpPr txBox="1"/>
          <p:nvPr/>
        </p:nvSpPr>
        <p:spPr>
          <a:xfrm>
            <a:off x="746621" y="3401736"/>
            <a:ext cx="3061982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23" y="1124824"/>
            <a:ext cx="506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522362" y="881352"/>
            <a:ext cx="2919369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Consistency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4844185" y="881352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Continuity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</a:t>
            </a: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89E6308-5F12-46C7-AB71-47674F0A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" y="1761272"/>
            <a:ext cx="4122511" cy="23425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A85794-5831-452A-86E5-535FE86A4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4450148"/>
            <a:ext cx="4149923" cy="234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/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N=1; C=500;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/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N=2; C=500; p=1; 1/λ= 20s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F18C897A-EA3B-4948-86B0-02C80459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85"/>
            <a:ext cx="4440722" cy="22653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75B8546-C7D7-494E-8FF8-C6C2189B1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5840"/>
            <a:ext cx="4440722" cy="2276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/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N=8;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/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N=10;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660811" y="1176409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Slotted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Packet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Size</a:t>
            </a: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Propagation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Unbounded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Queues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Channel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choice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27" y="1088326"/>
            <a:ext cx="5067300" cy="22098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4CFFD6-7448-4B71-9714-34FEB4337538}"/>
              </a:ext>
            </a:extLst>
          </p:cNvPr>
          <p:cNvSpPr txBox="1"/>
          <p:nvPr/>
        </p:nvSpPr>
        <p:spPr>
          <a:xfrm>
            <a:off x="4449540" y="3694827"/>
            <a:ext cx="3704700" cy="22239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Receiver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Couples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6895B12-D704-40C8-9357-594017D9828A}"/>
                  </a:ext>
                </a:extLst>
              </p:cNvPr>
              <p:cNvSpPr txBox="1"/>
              <p:nvPr/>
            </p:nvSpPr>
            <p:spPr>
              <a:xfrm>
                <a:off x="8239303" y="3694827"/>
                <a:ext cx="3228447" cy="16699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1/λ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6895B12-D704-40C8-9357-594017D9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03" y="3694827"/>
                <a:ext cx="3228447" cy="1669944"/>
              </a:xfrm>
              <a:prstGeom prst="rect">
                <a:avLst/>
              </a:prstGeom>
              <a:blipFill>
                <a:blip r:embed="rId4"/>
                <a:stretch>
                  <a:fillRect l="-1323" r="-1134" b="-5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F6D407-00D5-42BE-9389-C02618412432}"/>
              </a:ext>
            </a:extLst>
          </p:cNvPr>
          <p:cNvSpPr txBox="1"/>
          <p:nvPr/>
        </p:nvSpPr>
        <p:spPr>
          <a:xfrm>
            <a:off x="4449540" y="3778580"/>
            <a:ext cx="701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2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1693280" y="885638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KPI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Monotonicity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E495255-13C0-4CC4-8E46-6215264B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9" y="1552872"/>
            <a:ext cx="4358780" cy="255596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A758F2-7EA2-452D-B9A5-7591E2BAF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72"/>
            <a:ext cx="4363841" cy="25559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53EB68-85B0-4CB4-ADFD-CA563CA9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9" y="4258725"/>
            <a:ext cx="4142390" cy="24060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2B58237-C30C-4ADF-A2F2-EEFBFD4A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4" y="4258725"/>
            <a:ext cx="4291937" cy="25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(3)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Model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N=1;    C=1;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it-IT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{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0.05, 0.1, 0.15, 0.2, 0.4, 0.5, 0.6, 0.8</a:t>
                </a: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kumimoji="0" lang="it-IT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blipFill>
                <a:blip r:embed="rId3"/>
                <a:stretch>
                  <a:fillRect l="-1156" b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6512655" y="1214627"/>
            <a:ext cx="349541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Binomial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 And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2777581"/>
            <a:ext cx="5033768" cy="34203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60EC0B-859A-41DF-AD40-9C6929CB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4" y="1887767"/>
            <a:ext cx="3680100" cy="24563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A9AF15-B035-4E32-BB68-E22EEA88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8" y="4324831"/>
            <a:ext cx="3806575" cy="253316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4" y="5986640"/>
            <a:ext cx="3680100" cy="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Throughput Study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6EEC8D-98A7-4287-BEC2-D30966D3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1702761"/>
            <a:ext cx="7478495" cy="3985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F02A8E-A587-4A68-B8F2-901DB6608127}"/>
              </a:ext>
            </a:extLst>
          </p:cNvPr>
          <p:cNvSpPr txBox="1"/>
          <p:nvPr/>
        </p:nvSpPr>
        <p:spPr>
          <a:xfrm>
            <a:off x="715858" y="2549796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</p:spTree>
    <p:extLst>
      <p:ext uri="{BB962C8B-B14F-4D97-AF65-F5344CB8AC3E}">
        <p14:creationId xmlns:p14="http://schemas.microsoft.com/office/powerpoint/2010/main" val="1502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Time Study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EACE3A-DFC1-4C56-9DFB-21E27356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6" y="1786518"/>
            <a:ext cx="7330071" cy="38676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90A4AE-CF06-4842-A36A-1418E23BAAF2}"/>
              </a:ext>
            </a:extLst>
          </p:cNvPr>
          <p:cNvSpPr txBox="1"/>
          <p:nvPr/>
        </p:nvSpPr>
        <p:spPr>
          <a:xfrm>
            <a:off x="8367017" y="2608378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119627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Response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Time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Explosion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Scenario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11CDD8BA-160E-42F0-968C-B7124662C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6" y="1443999"/>
            <a:ext cx="7817730" cy="4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Binomial Model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N=1;    C=1;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=2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p = {0.05, 0.1, 0.15, 0.2, 0.4, 0.5, 0.6, 0.8}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blipFill>
                <a:blip r:embed="rId3"/>
                <a:stretch>
                  <a:fillRect l="-711" r="-1107" b="-10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B85E7B-D686-42DD-905C-B8D226F83FB5}"/>
              </a:ext>
            </a:extLst>
          </p:cNvPr>
          <p:cNvSpPr txBox="1"/>
          <p:nvPr/>
        </p:nvSpPr>
        <p:spPr>
          <a:xfrm>
            <a:off x="607177" y="1204169"/>
            <a:ext cx="3337421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699AFC-8768-41A0-B67A-2B0738E89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98" y="2640288"/>
            <a:ext cx="5772613" cy="331701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66" y="3093027"/>
            <a:ext cx="3493332" cy="6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494950" y="1310344"/>
            <a:ext cx="410946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successfull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transmission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i.e.: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0ACE36-9497-4FCA-8368-F4EC3E26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7" y="1241608"/>
            <a:ext cx="4220549" cy="2817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B9E23-543B-4A56-A929-4A4247F28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1" y="1281930"/>
            <a:ext cx="4109466" cy="273639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0A3CD9-AC43-4C2A-B35F-DFBDA258C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37" y="4127385"/>
            <a:ext cx="3864465" cy="25716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BB445E9-5D93-43D1-B1D6-5AE9FA856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3" y="4239307"/>
            <a:ext cx="3502251" cy="23556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1907D0-CB22-4E92-AE53-0FEEA8DBF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3645712"/>
            <a:ext cx="3899634" cy="40905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630670D-985F-4788-BD87-AEEEF7E93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1" y="5979451"/>
            <a:ext cx="4063264" cy="48858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3DE3E9B-B5D0-41EC-BBB3-44027ECDFFCD}"/>
              </a:ext>
            </a:extLst>
          </p:cNvPr>
          <p:cNvSpPr txBox="1"/>
          <p:nvPr/>
        </p:nvSpPr>
        <p:spPr>
          <a:xfrm>
            <a:off x="494949" y="4166191"/>
            <a:ext cx="4109467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throughput of the system in the single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case: </a:t>
            </a:r>
          </a:p>
        </p:txBody>
      </p:sp>
    </p:spTree>
    <p:extLst>
      <p:ext uri="{BB962C8B-B14F-4D97-AF65-F5344CB8AC3E}">
        <p14:creationId xmlns:p14="http://schemas.microsoft.com/office/powerpoint/2010/main" val="1310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Response</a:t>
            </a:r>
            <a:r>
              <a:rPr lang="it-IT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Time Limits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BED2978-E851-444B-A626-E442EA56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12" y="1196503"/>
            <a:ext cx="9047176" cy="54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Scenario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Calibration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53C0CEC-F13B-4388-B83F-AD86ECA7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85240"/>
            <a:ext cx="6459523" cy="31623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506ADB-8D6A-4294-8F4E-F8EC13D50D33}"/>
              </a:ext>
            </a:extLst>
          </p:cNvPr>
          <p:cNvSpPr txBox="1"/>
          <p:nvPr/>
        </p:nvSpPr>
        <p:spPr>
          <a:xfrm>
            <a:off x="7273255" y="1698626"/>
            <a:ext cx="304520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WARMUP: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250s</a:t>
            </a:r>
          </a:p>
          <a:p>
            <a:pPr lvl="0" algn="ctr">
              <a:lnSpc>
                <a:spcPct val="150000"/>
              </a:lnSpc>
              <a:defRPr/>
            </a:pP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DURATION: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/>
              <p:nvPr/>
            </p:nvSpPr>
            <p:spPr>
              <a:xfrm>
                <a:off x="494950" y="4684584"/>
                <a:ext cx="106805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Scenario: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[125ms, 500ms];    p = [0.1, 0.5];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Explosion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Scenario:</a:t>
                </a:r>
              </a:p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[25ms, 55ms];    p = [0.1, 1];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      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4684584"/>
                <a:ext cx="10680584" cy="1938992"/>
              </a:xfrm>
              <a:prstGeom prst="rect">
                <a:avLst/>
              </a:prstGeom>
              <a:blipFill>
                <a:blip r:embed="rId4"/>
                <a:stretch>
                  <a:fillRect t="-2508" b="-5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kumimoji="0" lang="it-IT" sz="4400" b="0" i="0" u="none" strike="noStrike" kern="1200" cap="none" spc="-5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Response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Time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Explosion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Scenario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2EAD29-3957-491F-B264-946E8A7FFA84}"/>
                  </a:ext>
                </a:extLst>
              </p:cNvPr>
              <p:cNvSpPr txBox="1"/>
              <p:nvPr/>
            </p:nvSpPr>
            <p:spPr>
              <a:xfrm>
                <a:off x="494950" y="997954"/>
                <a:ext cx="4070294" cy="544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Relevant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Throughput</a:t>
                </a:r>
                <a:endParaRPr lang="it-IT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it-IT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it-IT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it-IT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:r>
                  <a:rPr lang="it-IT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NoChange</a:t>
                </a:r>
                <a:r>
                  <a:rPr lang="it-IT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55.93% vs 53%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=1.064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9.218% vs 10.71%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0.432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Jointly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9.004% vs 10.47%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27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58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2EAD29-3957-491F-B264-946E8A7FF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997954"/>
                <a:ext cx="4070294" cy="5444054"/>
              </a:xfrm>
              <a:prstGeom prst="rect">
                <a:avLst/>
              </a:prstGeom>
              <a:blipFill>
                <a:blip r:embed="rId3"/>
                <a:stretch>
                  <a:fillRect l="-898" r="-299" b="-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88A52D74-BD77-4E3D-BCBF-27B0E683B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44" y="1702761"/>
            <a:ext cx="7131806" cy="44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Standard Scenario - 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/>
              <p:nvPr/>
            </p:nvSpPr>
            <p:spPr>
              <a:xfrm>
                <a:off x="662729" y="951880"/>
                <a:ext cx="4202885" cy="577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Throughput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Number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48.44%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=0.3125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34.15%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−0.2624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Jointly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effect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17.39%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0.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1872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951880"/>
                <a:ext cx="4202885" cy="5779146"/>
              </a:xfrm>
              <a:prstGeom prst="rect">
                <a:avLst/>
              </a:prstGeom>
              <a:blipFill>
                <a:blip r:embed="rId3"/>
                <a:stretch>
                  <a:fillRect l="-1306" b="-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3321728-60E0-49DD-968A-7F322D5B4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4" y="1428387"/>
            <a:ext cx="6988711" cy="348145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E2A308-979F-4351-8F46-9DBAA2EF962C}"/>
              </a:ext>
            </a:extLst>
          </p:cNvPr>
          <p:cNvSpPr txBox="1"/>
          <p:nvPr/>
        </p:nvSpPr>
        <p:spPr>
          <a:xfrm>
            <a:off x="5438424" y="5136345"/>
            <a:ext cx="2664554" cy="11159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 algn="ctr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8E4F6F0-DE24-4FF6-A4EE-727B4F27C19F}"/>
              </a:ext>
            </a:extLst>
          </p:cNvPr>
          <p:cNvSpPr txBox="1"/>
          <p:nvPr/>
        </p:nvSpPr>
        <p:spPr>
          <a:xfrm>
            <a:off x="8675789" y="5136344"/>
            <a:ext cx="2664554" cy="11159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 algn="ctr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</p:spTree>
    <p:extLst>
      <p:ext uri="{BB962C8B-B14F-4D97-AF65-F5344CB8AC3E}">
        <p14:creationId xmlns:p14="http://schemas.microsoft.com/office/powerpoint/2010/main" val="310529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Standard Scenario - 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/>
              <p:nvPr/>
            </p:nvSpPr>
            <p:spPr>
              <a:xfrm>
                <a:off x="662729" y="951880"/>
                <a:ext cx="4202885" cy="222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Most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Relevant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Factors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Throughput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Number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48.44%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=0.3125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69E9FE0-9D11-44E4-A4BE-F114A5ED2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951880"/>
                <a:ext cx="4202885" cy="2223942"/>
              </a:xfrm>
              <a:prstGeom prst="rect">
                <a:avLst/>
              </a:prstGeom>
              <a:blipFill>
                <a:blip r:embed="rId3"/>
                <a:stretch>
                  <a:fillRect l="-1306" b="-2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3321728-60E0-49DD-968A-7F322D5B4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3175822"/>
            <a:ext cx="7508147" cy="362738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E2A308-979F-4351-8F46-9DBAA2EF962C}"/>
              </a:ext>
            </a:extLst>
          </p:cNvPr>
          <p:cNvSpPr txBox="1"/>
          <p:nvPr/>
        </p:nvSpPr>
        <p:spPr>
          <a:xfrm>
            <a:off x="8532019" y="3806940"/>
            <a:ext cx="2952092" cy="22456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 Traffic Scenario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= 30;    C = 6;    p = 0.1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 Traffic Scenario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= 5;    C = 100;    p=0.1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6525A23-B318-4F77-9A38-B8EC8187789C}"/>
                  </a:ext>
                </a:extLst>
              </p:cNvPr>
              <p:cNvSpPr txBox="1"/>
              <p:nvPr/>
            </p:nvSpPr>
            <p:spPr>
              <a:xfrm>
                <a:off x="4376258" y="951880"/>
                <a:ext cx="4202885" cy="222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Mean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Inter-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Arrival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Time</a:t>
                </a: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34.15%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−0.2624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6525A23-B318-4F77-9A38-B8EC8187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58" y="951880"/>
                <a:ext cx="4202885" cy="2223942"/>
              </a:xfrm>
              <a:prstGeom prst="rect">
                <a:avLst/>
              </a:prstGeom>
              <a:blipFill>
                <a:blip r:embed="rId5"/>
                <a:stretch>
                  <a:fillRect l="-1016" b="-2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CDEEF8-5AAF-46B9-896F-6213E94FAE6E}"/>
                  </a:ext>
                </a:extLst>
              </p:cNvPr>
              <p:cNvSpPr txBox="1"/>
              <p:nvPr/>
            </p:nvSpPr>
            <p:spPr>
              <a:xfrm>
                <a:off x="7906623" y="1274661"/>
                <a:ext cx="4202885" cy="190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Jointly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effect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Couples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17.39% of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variability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742950" marR="0" lvl="1" indent="-285750" algn="l" defTabSz="4572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0.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1872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CDEEF8-5AAF-46B9-896F-6213E94F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23" y="1274661"/>
                <a:ext cx="4202885" cy="1901161"/>
              </a:xfrm>
              <a:prstGeom prst="rect">
                <a:avLst/>
              </a:prstGeom>
              <a:blipFill>
                <a:blip r:embed="rId6"/>
                <a:stretch>
                  <a:fillRect l="-871" b="-32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8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</TotalTime>
  <Words>1136</Words>
  <Application>Microsoft Office PowerPoint</Application>
  <PresentationFormat>Widescreen</PresentationFormat>
  <Paragraphs>214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Wingdings 3</vt:lpstr>
      <vt:lpstr>Riunioni 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Iemma</dc:creator>
  <cp:lastModifiedBy>Francesco Iemma</cp:lastModifiedBy>
  <cp:revision>42</cp:revision>
  <dcterms:created xsi:type="dcterms:W3CDTF">2021-01-29T17:27:43Z</dcterms:created>
  <dcterms:modified xsi:type="dcterms:W3CDTF">2021-01-31T11:17:14Z</dcterms:modified>
</cp:coreProperties>
</file>