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bb812a4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bb812a4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bb812a4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bb812a4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bb812a4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bb812a4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5bb812a4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5bb812a4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5bb812a4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5bb812a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bb812a4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bb812a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bb812a4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5bb812a4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bb812a4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bb812a4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bb812a4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bb812a4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bb812a4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5bb812a4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bb812a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bb812a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/>
              <a:t>nterferenze nel segnale che ne degradano le proprietà statistiche-&gt; metodi adattivi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Presenza di outliers che degrada i metodi adattivi (che assumono piccole variazioni della covarianza del rumore e numero ridotto di outliers)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Complicazioni dovute a non-lineaità del sistema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5bb812a4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5bb812a4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5bb812a4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5bb812a4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bb812a4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5bb812a4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5bb812a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5bb812a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5bb812a4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5bb812a4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5bb812a4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5bb812a4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5bb812a4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5bb812a4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5bb812a4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5bb812a4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5bb812a4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5bb812a4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bb812a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bb812a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bb812a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bb812a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alternativo dei quaternioni, direttamente per ruotare un vettore invece che calcolare la matrice 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bb812a4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5bb812a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bb812a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bb812a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bb812a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bb812a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bb812a4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bb812a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bb812a4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bb812a4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46.png"/><Relationship Id="rId5" Type="http://schemas.openxmlformats.org/officeDocument/2006/relationships/image" Target="../media/image5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44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fraiori0/SGN_project" TargetMode="External"/><Relationship Id="rId4" Type="http://schemas.openxmlformats.org/officeDocument/2006/relationships/image" Target="../media/image5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fraiori0/SGN_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3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5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 approach to robust INS/UWB positioning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Sistemi di Guida e Navigazione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rgbClr val="BF9000"/>
                </a:solidFill>
              </a:rPr>
              <a:t>Francesco Iori</a:t>
            </a:r>
            <a:endParaRPr sz="2300">
              <a:solidFill>
                <a:srgbClr val="BF9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88500" y="3938100"/>
            <a:ext cx="5367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Liu J, Pu J, Sun L, He Z. An Approach to Robust INS/UWB Integrated Positioning for Autonomous Indoor Mobile Robots. </a:t>
            </a:r>
            <a:r>
              <a:rPr i="1" lang="it" sz="1200">
                <a:solidFill>
                  <a:schemeClr val="dk1"/>
                </a:solidFill>
              </a:rPr>
              <a:t>Sensors (Basel)</a:t>
            </a:r>
            <a:r>
              <a:rPr lang="it" sz="1200">
                <a:solidFill>
                  <a:schemeClr val="dk1"/>
                </a:solidFill>
              </a:rPr>
              <a:t>. 2019;19(4):950. Published 2019 Feb 23. doi:10.3390/s19040950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Stima della covarianza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53" name="Google Shape;153;p22"/>
          <p:cNvGrpSpPr/>
          <p:nvPr/>
        </p:nvGrpSpPr>
        <p:grpSpPr>
          <a:xfrm>
            <a:off x="738988" y="1516025"/>
            <a:ext cx="2099573" cy="786900"/>
            <a:chOff x="1194250" y="1715675"/>
            <a:chExt cx="2099573" cy="786900"/>
          </a:xfrm>
        </p:grpSpPr>
        <p:pic>
          <p:nvPicPr>
            <p:cNvPr id="154" name="Google Shape;15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4250" y="1715675"/>
              <a:ext cx="1868672" cy="40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4250" y="2121575"/>
              <a:ext cx="2099573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22"/>
          <p:cNvGrpSpPr/>
          <p:nvPr/>
        </p:nvGrpSpPr>
        <p:grpSpPr>
          <a:xfrm>
            <a:off x="5453400" y="1482061"/>
            <a:ext cx="2298400" cy="854826"/>
            <a:chOff x="631100" y="2887424"/>
            <a:chExt cx="2298400" cy="854826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1100" y="2887424"/>
              <a:ext cx="2164800" cy="40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1100" y="3412725"/>
              <a:ext cx="2298400" cy="32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2"/>
          <p:cNvSpPr txBox="1"/>
          <p:nvPr/>
        </p:nvSpPr>
        <p:spPr>
          <a:xfrm>
            <a:off x="686275" y="1147275"/>
            <a:ext cx="2759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Filtro di Kalman tradizionale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5332950" y="1147275"/>
            <a:ext cx="2759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ideale, filtro convergente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7875" y="2690900"/>
            <a:ext cx="3405949" cy="6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9025" y="3791550"/>
            <a:ext cx="5847302" cy="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2158150" y="3439850"/>
            <a:ext cx="3897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BF9000"/>
                </a:solidFill>
              </a:rPr>
              <a:t>Equazione di update della covarianza</a:t>
            </a:r>
            <a:endParaRPr>
              <a:solidFill>
                <a:srgbClr val="BF9000"/>
              </a:solidFill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3220975" y="1909475"/>
            <a:ext cx="1965900" cy="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Stima della covarianza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25" y="1124550"/>
            <a:ext cx="5847302" cy="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2158150" y="1001450"/>
            <a:ext cx="3897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Equazione di update della covarianza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50" y="3184650"/>
            <a:ext cx="2587613" cy="4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3550200" y="2222050"/>
            <a:ext cx="50859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Modified Innovation Contribution Weight (MICW)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Nell’ICW tradizionale (</a:t>
            </a:r>
            <a:r>
              <a:rPr b="1" lang="it"/>
              <a:t>λ</a:t>
            </a:r>
            <a:r>
              <a:rPr lang="it"/>
              <a:t>=1) il peso dell’innovazione diventa molto piccolo quando si stabilizza, </a:t>
            </a:r>
            <a:r>
              <a:rPr lang="it">
                <a:solidFill>
                  <a:srgbClr val="BF9000"/>
                </a:solidFill>
              </a:rPr>
              <a:t>riducendo l’informazione data dall’innovazione</a:t>
            </a:r>
            <a:r>
              <a:rPr lang="it"/>
              <a:t>. Questo porta a ritardare la stima della MNC quando si ha rumore tempo-variante.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L’introduzione di </a:t>
            </a:r>
            <a:r>
              <a:rPr b="1" lang="it">
                <a:solidFill>
                  <a:schemeClr val="dk1"/>
                </a:solidFill>
              </a:rPr>
              <a:t>λ</a:t>
            </a:r>
            <a:r>
              <a:rPr lang="it">
                <a:solidFill>
                  <a:schemeClr val="dk1"/>
                </a:solidFill>
              </a:rPr>
              <a:t>&gt;1 dà un </a:t>
            </a:r>
            <a:r>
              <a:rPr lang="it">
                <a:solidFill>
                  <a:srgbClr val="BF9000"/>
                </a:solidFill>
              </a:rPr>
              <a:t>peso più alto dell’innovazione</a:t>
            </a:r>
            <a:r>
              <a:rPr lang="it">
                <a:solidFill>
                  <a:schemeClr val="dk1"/>
                </a:solidFill>
              </a:rPr>
              <a:t> una volta stabilizzato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b</a:t>
            </a:r>
            <a:r>
              <a:rPr lang="it">
                <a:solidFill>
                  <a:schemeClr val="dk1"/>
                </a:solidFill>
              </a:rPr>
              <a:t> : forgetting factor (compreso solitamente tra [0.95,0.99])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750" y="3728375"/>
            <a:ext cx="591525" cy="2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Stima della covarianza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245450" y="2238600"/>
            <a:ext cx="1650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Fuzzy system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1" name="Google Shape;181;p24"/>
          <p:cNvGrpSpPr/>
          <p:nvPr/>
        </p:nvGrpSpPr>
        <p:grpSpPr>
          <a:xfrm>
            <a:off x="6166650" y="2446329"/>
            <a:ext cx="2176375" cy="2006471"/>
            <a:chOff x="490300" y="2706979"/>
            <a:chExt cx="2176375" cy="2006471"/>
          </a:xfrm>
        </p:grpSpPr>
        <p:pic>
          <p:nvPicPr>
            <p:cNvPr id="182" name="Google Shape;18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300" y="2706979"/>
              <a:ext cx="1456625" cy="1105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325" y="4020850"/>
              <a:ext cx="2050350" cy="6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4"/>
          <p:cNvSpPr txBox="1"/>
          <p:nvPr/>
        </p:nvSpPr>
        <p:spPr>
          <a:xfrm>
            <a:off x="482850" y="2723100"/>
            <a:ext cx="54357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t">
                <a:solidFill>
                  <a:schemeClr val="dk1"/>
                </a:solidFill>
              </a:rPr>
              <a:t>Inizialmente il MICW viene lasciato convergere per farlo tendere a stabilizzarsi (</a:t>
            </a:r>
            <a:r>
              <a:rPr b="1" lang="it">
                <a:solidFill>
                  <a:schemeClr val="dk1"/>
                </a:solidFill>
              </a:rPr>
              <a:t>s</a:t>
            </a:r>
            <a:r>
              <a:rPr b="1" baseline="-25000" lang="it">
                <a:solidFill>
                  <a:schemeClr val="dk1"/>
                </a:solidFill>
              </a:rPr>
              <a:t>k</a:t>
            </a:r>
            <a:r>
              <a:rPr lang="it">
                <a:solidFill>
                  <a:schemeClr val="dk1"/>
                </a:solidFill>
              </a:rPr>
              <a:t>=1), poi il </a:t>
            </a:r>
            <a:r>
              <a:rPr lang="it">
                <a:solidFill>
                  <a:srgbClr val="BF9000"/>
                </a:solidFill>
              </a:rPr>
              <a:t>sistema fuzzy</a:t>
            </a:r>
            <a:r>
              <a:rPr lang="it">
                <a:solidFill>
                  <a:schemeClr val="dk1"/>
                </a:solidFill>
              </a:rPr>
              <a:t> diventa attivo e aiuta ad avere una </a:t>
            </a:r>
            <a:r>
              <a:rPr lang="it">
                <a:solidFill>
                  <a:srgbClr val="BF9000"/>
                </a:solidFill>
              </a:rPr>
              <a:t>migliore adattività</a:t>
            </a:r>
            <a:r>
              <a:rPr lang="i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t">
                <a:solidFill>
                  <a:schemeClr val="dk1"/>
                </a:solidFill>
              </a:rPr>
              <a:t>Il parametro </a:t>
            </a:r>
            <a:r>
              <a:rPr b="1" lang="it">
                <a:solidFill>
                  <a:schemeClr val="dk1"/>
                </a:solidFill>
              </a:rPr>
              <a:t>α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>
                <a:solidFill>
                  <a:srgbClr val="BF9000"/>
                </a:solidFill>
              </a:rPr>
              <a:t>compie uno scaling di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b="1" lang="it">
                <a:solidFill>
                  <a:schemeClr val="dk1"/>
                </a:solidFill>
              </a:rPr>
              <a:t>s</a:t>
            </a:r>
            <a:r>
              <a:rPr b="1" baseline="-25000" lang="it">
                <a:solidFill>
                  <a:schemeClr val="dk1"/>
                </a:solidFill>
              </a:rPr>
              <a:t>k</a:t>
            </a:r>
            <a:r>
              <a:rPr lang="it">
                <a:solidFill>
                  <a:schemeClr val="dk1"/>
                </a:solidFill>
              </a:rPr>
              <a:t>. Un valore più alto corrisponde a una convergenza più veloce al valore reale di </a:t>
            </a:r>
            <a:r>
              <a:rPr b="1" i="1" lang="it">
                <a:solidFill>
                  <a:schemeClr val="dk1"/>
                </a:solidFill>
              </a:rPr>
              <a:t>R</a:t>
            </a:r>
            <a:r>
              <a:rPr lang="it">
                <a:solidFill>
                  <a:schemeClr val="dk1"/>
                </a:solidFill>
              </a:rPr>
              <a:t>, ma può portare a stime instabili.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025" y="1124550"/>
            <a:ext cx="5847302" cy="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2158150" y="1001450"/>
            <a:ext cx="3897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Equazione di update della covarianza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Stima della covarianza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332125" y="2043725"/>
            <a:ext cx="3897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Fuzzy rules e membership functions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75" y="3125163"/>
            <a:ext cx="2407750" cy="9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25" y="2508262"/>
            <a:ext cx="6112351" cy="22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025" y="1124550"/>
            <a:ext cx="5847302" cy="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2158150" y="1001450"/>
            <a:ext cx="3897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Equazione di update della covarianza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Stima della covarianza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708350" y="1084675"/>
            <a:ext cx="5727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AMICW (adaptive modified innovation contribution weight)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500" y="1557525"/>
            <a:ext cx="4214852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6047350" y="2372200"/>
            <a:ext cx="23355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F9000"/>
                </a:solidFill>
              </a:rPr>
              <a:t>ICW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λ=1 e filtro fuzzy assente (sk = 1)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Outliers detection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01600" y="1162800"/>
            <a:ext cx="37890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Le misure </a:t>
            </a:r>
            <a:r>
              <a:rPr lang="it">
                <a:solidFill>
                  <a:srgbClr val="BF9000"/>
                </a:solidFill>
              </a:rPr>
              <a:t>UWB</a:t>
            </a:r>
            <a:r>
              <a:rPr lang="it">
                <a:solidFill>
                  <a:schemeClr val="dk1"/>
                </a:solidFill>
              </a:rPr>
              <a:t> possono essere </a:t>
            </a:r>
            <a:r>
              <a:rPr lang="it">
                <a:solidFill>
                  <a:srgbClr val="BF9000"/>
                </a:solidFill>
              </a:rPr>
              <a:t>disturbate da effetti multi-path</a:t>
            </a:r>
            <a:r>
              <a:rPr lang="it">
                <a:solidFill>
                  <a:schemeClr val="dk1"/>
                </a:solidFill>
              </a:rPr>
              <a:t> (ricezione multipla in seguito a rimbalzi) </a:t>
            </a:r>
            <a:r>
              <a:rPr lang="it">
                <a:solidFill>
                  <a:srgbClr val="BF9000"/>
                </a:solidFill>
              </a:rPr>
              <a:t>e NLOS</a:t>
            </a:r>
            <a:r>
              <a:rPr lang="it">
                <a:solidFill>
                  <a:schemeClr val="dk1"/>
                </a:solidFill>
              </a:rPr>
              <a:t> (non-line-of-sight, ostacoli lungo il percorso di propagazione).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Per migliorare la stima e ridurre la possibile divergenza del filtro viene utilizzato un metodo di </a:t>
            </a:r>
            <a:r>
              <a:rPr lang="it">
                <a:solidFill>
                  <a:srgbClr val="BF9000"/>
                </a:solidFill>
              </a:rPr>
              <a:t>detezione e correzione</a:t>
            </a:r>
            <a:r>
              <a:rPr lang="it">
                <a:solidFill>
                  <a:schemeClr val="dk1"/>
                </a:solidFill>
              </a:rPr>
              <a:t> basato sul criterio di </a:t>
            </a:r>
            <a:r>
              <a:rPr lang="it">
                <a:solidFill>
                  <a:schemeClr val="dk1"/>
                </a:solidFill>
              </a:rPr>
              <a:t>ortogonalità. Nel caso di assenza di outliers: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75" y="3470375"/>
            <a:ext cx="3235101" cy="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595475" y="4017150"/>
            <a:ext cx="3000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Cfr. [31] </a:t>
            </a:r>
            <a:r>
              <a:rPr lang="it" sz="1000">
                <a:solidFill>
                  <a:schemeClr val="dk1"/>
                </a:solidFill>
              </a:rPr>
              <a:t>Wang, L., &amp; Li, S. (2018). Enhanced Multi-sensor Data Fusion Methodology based on Multiple Model Estimation for Integrated Navigation System. </a:t>
            </a:r>
            <a:r>
              <a:rPr i="1" lang="it" sz="1000">
                <a:solidFill>
                  <a:schemeClr val="dk1"/>
                </a:solidFill>
              </a:rPr>
              <a:t>International Journal of Control, Automation and Systems, 16</a:t>
            </a:r>
            <a:r>
              <a:rPr lang="it" sz="1000">
                <a:solidFill>
                  <a:schemeClr val="dk1"/>
                </a:solidFill>
              </a:rPr>
              <a:t>, 295-305.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519563" y="1162800"/>
            <a:ext cx="39726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Per verificare la presenza di un outlier viene utilizzato il </a:t>
            </a:r>
            <a:r>
              <a:rPr lang="it">
                <a:solidFill>
                  <a:srgbClr val="BF9000"/>
                </a:solidFill>
              </a:rPr>
              <a:t>rapporto tra la stima e l’aspettativa teorica</a:t>
            </a:r>
            <a:r>
              <a:rPr lang="it">
                <a:solidFill>
                  <a:schemeClr val="dk1"/>
                </a:solidFill>
              </a:rPr>
              <a:t> di 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</a:t>
            </a:r>
            <a:r>
              <a:rPr b="1" baseline="30000" lang="it">
                <a:solidFill>
                  <a:schemeClr val="dk1"/>
                </a:solidFill>
              </a:rPr>
              <a:t>T</a:t>
            </a:r>
            <a:r>
              <a:rPr b="1" lang="it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Chiamando G</a:t>
            </a:r>
            <a:r>
              <a:rPr baseline="-25000" lang="it">
                <a:solidFill>
                  <a:schemeClr val="dk1"/>
                </a:solidFill>
              </a:rPr>
              <a:t>i,k</a:t>
            </a:r>
            <a:r>
              <a:rPr lang="it">
                <a:solidFill>
                  <a:schemeClr val="dk1"/>
                </a:solidFill>
              </a:rPr>
              <a:t> e D</a:t>
            </a:r>
            <a:r>
              <a:rPr baseline="-25000" lang="it">
                <a:solidFill>
                  <a:schemeClr val="dk1"/>
                </a:solidFill>
              </a:rPr>
              <a:t>i,k</a:t>
            </a:r>
            <a:r>
              <a:rPr lang="it">
                <a:solidFill>
                  <a:schemeClr val="dk1"/>
                </a:solidFill>
              </a:rPr>
              <a:t> gli elementi sulla diagonale di </a:t>
            </a:r>
            <a:r>
              <a:rPr b="1" lang="it">
                <a:solidFill>
                  <a:schemeClr val="dk1"/>
                </a:solidFill>
              </a:rPr>
              <a:t>E</a:t>
            </a:r>
            <a:r>
              <a:rPr lang="it">
                <a:solidFill>
                  <a:schemeClr val="dk1"/>
                </a:solidFill>
              </a:rPr>
              <a:t>(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</a:t>
            </a:r>
            <a:r>
              <a:rPr b="1" baseline="30000" lang="it">
                <a:solidFill>
                  <a:schemeClr val="dk1"/>
                </a:solidFill>
              </a:rPr>
              <a:t>T</a:t>
            </a:r>
            <a:r>
              <a:rPr lang="it">
                <a:solidFill>
                  <a:schemeClr val="dk1"/>
                </a:solidFill>
              </a:rPr>
              <a:t>) e 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b="1" lang="it">
                <a:solidFill>
                  <a:schemeClr val="dk1"/>
                </a:solidFill>
              </a:rPr>
              <a:t>E</a:t>
            </a:r>
            <a:r>
              <a:rPr lang="it">
                <a:solidFill>
                  <a:schemeClr val="dk1"/>
                </a:solidFill>
              </a:rPr>
              <a:t>(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k|k-1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k|k-1</a:t>
            </a:r>
            <a:r>
              <a:rPr b="1" baseline="30000" lang="it">
                <a:solidFill>
                  <a:schemeClr val="dk1"/>
                </a:solidFill>
              </a:rPr>
              <a:t>T</a:t>
            </a:r>
            <a:r>
              <a:rPr lang="i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300" y="2979775"/>
            <a:ext cx="2751125" cy="7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000" y="2800350"/>
            <a:ext cx="1347732" cy="2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4513550" y="3954600"/>
            <a:ext cx="4316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con ξ</a:t>
            </a:r>
            <a:r>
              <a:rPr baseline="-25000" lang="it">
                <a:solidFill>
                  <a:schemeClr val="dk1"/>
                </a:solidFill>
              </a:rPr>
              <a:t>i</a:t>
            </a:r>
            <a:r>
              <a:rPr lang="it">
                <a:solidFill>
                  <a:schemeClr val="dk1"/>
                </a:solidFill>
              </a:rPr>
              <a:t> una soglia prestabilita di sensibilità.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Outliers detection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28875" y="1238225"/>
            <a:ext cx="3867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L’eventuale outlier rilevato, è </a:t>
            </a:r>
            <a:r>
              <a:rPr lang="it">
                <a:solidFill>
                  <a:srgbClr val="BF9000"/>
                </a:solidFill>
              </a:rPr>
              <a:t>corretto con</a:t>
            </a:r>
            <a:r>
              <a:rPr lang="it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3" name="Google Shape;223;p28"/>
          <p:cNvGrpSpPr/>
          <p:nvPr/>
        </p:nvGrpSpPr>
        <p:grpSpPr>
          <a:xfrm>
            <a:off x="528875" y="1653175"/>
            <a:ext cx="2827326" cy="570650"/>
            <a:chOff x="4572000" y="4248625"/>
            <a:chExt cx="2827326" cy="570650"/>
          </a:xfrm>
        </p:grpSpPr>
        <p:pic>
          <p:nvPicPr>
            <p:cNvPr id="224" name="Google Shape;22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248625"/>
              <a:ext cx="1084400" cy="32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8200" y="4523853"/>
              <a:ext cx="2751125" cy="295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8"/>
          <p:cNvSpPr txBox="1"/>
          <p:nvPr/>
        </p:nvSpPr>
        <p:spPr>
          <a:xfrm>
            <a:off x="528875" y="2241400"/>
            <a:ext cx="3867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dove maggiore è la deviazione tra misura e predizione (M</a:t>
            </a:r>
            <a:r>
              <a:rPr baseline="-25000" lang="it">
                <a:solidFill>
                  <a:schemeClr val="dk1"/>
                </a:solidFill>
              </a:rPr>
              <a:t>i,k</a:t>
            </a:r>
            <a:r>
              <a:rPr lang="it">
                <a:solidFill>
                  <a:schemeClr val="dk1"/>
                </a:solidFill>
              </a:rPr>
              <a:t>) minore è </a:t>
            </a:r>
            <a:r>
              <a:rPr i="1" lang="it">
                <a:solidFill>
                  <a:schemeClr val="dk1"/>
                </a:solidFill>
              </a:rPr>
              <a:t>fr</a:t>
            </a:r>
            <a:r>
              <a:rPr baseline="-25000" i="1" lang="it">
                <a:solidFill>
                  <a:schemeClr val="dk1"/>
                </a:solidFill>
              </a:rPr>
              <a:t>i</a:t>
            </a:r>
            <a:r>
              <a:rPr baseline="-25000" lang="it">
                <a:solidFill>
                  <a:schemeClr val="dk1"/>
                </a:solidFill>
              </a:rPr>
              <a:t>,k</a:t>
            </a:r>
            <a:endParaRPr baseline="-25000">
              <a:solidFill>
                <a:schemeClr val="dk1"/>
              </a:solidFill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594650" y="3098875"/>
            <a:ext cx="3801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 matrice </a:t>
            </a:r>
            <a:r>
              <a:rPr b="1" lang="it">
                <a:solidFill>
                  <a:schemeClr val="dk1"/>
                </a:solidFill>
              </a:rPr>
              <a:t>E</a:t>
            </a:r>
            <a:r>
              <a:rPr lang="it">
                <a:solidFill>
                  <a:schemeClr val="dk1"/>
                </a:solidFill>
              </a:rPr>
              <a:t>(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k|k-1</a:t>
            </a:r>
            <a:r>
              <a:rPr b="1" lang="it">
                <a:solidFill>
                  <a:schemeClr val="dk1"/>
                </a:solidFill>
              </a:rPr>
              <a:t>z</a:t>
            </a:r>
            <a:r>
              <a:rPr b="1" baseline="-25000" lang="it">
                <a:solidFill>
                  <a:schemeClr val="dk1"/>
                </a:solidFill>
              </a:rPr>
              <a:t>k|k-1</a:t>
            </a:r>
            <a:r>
              <a:rPr b="1" baseline="30000" lang="it">
                <a:solidFill>
                  <a:schemeClr val="dk1"/>
                </a:solidFill>
              </a:rPr>
              <a:t>T</a:t>
            </a:r>
            <a:r>
              <a:rPr lang="it">
                <a:solidFill>
                  <a:schemeClr val="dk1"/>
                </a:solidFill>
              </a:rPr>
              <a:t>) è calcolata dall’equazione di update di z come: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" y="3905475"/>
            <a:ext cx="3700550" cy="3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4878500" y="1238225"/>
            <a:ext cx="3605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 matrice </a:t>
            </a:r>
            <a:r>
              <a:rPr b="1" lang="it">
                <a:solidFill>
                  <a:schemeClr val="dk1"/>
                </a:solidFill>
              </a:rPr>
              <a:t>E</a:t>
            </a:r>
            <a:r>
              <a:rPr lang="it">
                <a:solidFill>
                  <a:schemeClr val="dk1"/>
                </a:solidFill>
              </a:rPr>
              <a:t>(ε</a:t>
            </a:r>
            <a:r>
              <a:rPr baseline="-25000" lang="it">
                <a:solidFill>
                  <a:schemeClr val="dk1"/>
                </a:solidFill>
              </a:rPr>
              <a:t>k</a:t>
            </a:r>
            <a:r>
              <a:rPr lang="it">
                <a:solidFill>
                  <a:schemeClr val="dk1"/>
                </a:solidFill>
              </a:rPr>
              <a:t>ε</a:t>
            </a:r>
            <a:r>
              <a:rPr baseline="-25000" lang="it">
                <a:solidFill>
                  <a:schemeClr val="dk1"/>
                </a:solidFill>
              </a:rPr>
              <a:t>k</a:t>
            </a:r>
            <a:r>
              <a:rPr b="1" baseline="30000" lang="it">
                <a:solidFill>
                  <a:schemeClr val="dk1"/>
                </a:solidFill>
              </a:rPr>
              <a:t>T</a:t>
            </a:r>
            <a:r>
              <a:rPr lang="it">
                <a:solidFill>
                  <a:schemeClr val="dk1"/>
                </a:solidFill>
              </a:rPr>
              <a:t>) è stimata tramite </a:t>
            </a:r>
            <a:r>
              <a:rPr lang="it">
                <a:solidFill>
                  <a:srgbClr val="BF9000"/>
                </a:solidFill>
              </a:rPr>
              <a:t>sliding window</a:t>
            </a:r>
            <a:r>
              <a:rPr lang="it">
                <a:solidFill>
                  <a:schemeClr val="dk1"/>
                </a:solidFill>
              </a:rPr>
              <a:t> considerando gli ultimi </a:t>
            </a:r>
            <a:r>
              <a:rPr i="1" lang="it">
                <a:solidFill>
                  <a:schemeClr val="dk1"/>
                </a:solidFill>
              </a:rPr>
              <a:t>N</a:t>
            </a:r>
            <a:r>
              <a:rPr lang="it">
                <a:solidFill>
                  <a:schemeClr val="dk1"/>
                </a:solidFill>
              </a:rPr>
              <a:t> valori dell’innovazione ε: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8675" y="2131975"/>
            <a:ext cx="2702025" cy="7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8500" y="2919550"/>
            <a:ext cx="2251500" cy="3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4979400" y="3652625"/>
            <a:ext cx="37005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l</a:t>
            </a:r>
            <a:r>
              <a:rPr lang="it">
                <a:solidFill>
                  <a:schemeClr val="dk1"/>
                </a:solidFill>
              </a:rPr>
              <a:t> = lunghezza della finestra (numero di samples)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a</a:t>
            </a:r>
            <a:r>
              <a:rPr lang="it">
                <a:solidFill>
                  <a:schemeClr val="dk1"/>
                </a:solidFill>
              </a:rPr>
              <a:t> = fading coefficient  ∈ [0.95-0.99]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Update della misura (Kalman)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0" y="1784125"/>
            <a:ext cx="3218250" cy="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25" y="2523675"/>
            <a:ext cx="2138875" cy="8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225" y="1777850"/>
            <a:ext cx="3104525" cy="158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9"/>
          <p:cNvCxnSpPr/>
          <p:nvPr/>
        </p:nvCxnSpPr>
        <p:spPr>
          <a:xfrm>
            <a:off x="4130925" y="2659500"/>
            <a:ext cx="882300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/>
          <p:cNvSpPr txBox="1"/>
          <p:nvPr/>
        </p:nvSpPr>
        <p:spPr>
          <a:xfrm>
            <a:off x="2540550" y="4125775"/>
            <a:ext cx="4062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</a:t>
            </a:r>
            <a:r>
              <a:rPr lang="it">
                <a:solidFill>
                  <a:schemeClr val="dk1"/>
                </a:solidFill>
              </a:rPr>
              <a:t>lla fine di ogni step </a:t>
            </a:r>
            <a:r>
              <a:rPr b="1" lang="it">
                <a:solidFill>
                  <a:schemeClr val="dk1"/>
                </a:solidFill>
              </a:rPr>
              <a:t>δx</a:t>
            </a:r>
            <a:r>
              <a:rPr lang="it">
                <a:solidFill>
                  <a:schemeClr val="dk1"/>
                </a:solidFill>
              </a:rPr>
              <a:t> viene resettato a zero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Overview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450" y="351825"/>
            <a:ext cx="2992300" cy="44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3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Simulazione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395300" y="1101450"/>
            <a:ext cx="3876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analizzare il comportamento  del filtro sono stati utilizzati i seguenti parametri (riportati anche nel paper originale):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311700" y="1980950"/>
            <a:ext cx="817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BF9000"/>
                </a:solidFill>
              </a:rPr>
              <a:t>IMU</a:t>
            </a:r>
            <a:endParaRPr sz="1700">
              <a:solidFill>
                <a:srgbClr val="BF9000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311700" y="3103675"/>
            <a:ext cx="4400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BF9000"/>
                </a:solidFill>
              </a:rPr>
              <a:t>UWB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5022525" y="1101450"/>
            <a:ext cx="3876300" cy="2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traiettoria di riferimento è stata generata simulando un veicolo di tipo uniciclo, sul quale è “montato” il sistema di navigazione al quale arrivano solo le misure dei sensori.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filtro è stato </a:t>
            </a:r>
            <a:r>
              <a:rPr lang="it">
                <a:solidFill>
                  <a:srgbClr val="BF9000"/>
                </a:solidFill>
              </a:rPr>
              <a:t>inizializzato con una posizione errata</a:t>
            </a:r>
            <a:r>
              <a:rPr lang="it"/>
              <a:t> aggiungendo 0.5 m alla posizione reale, sia sull’asse x che sull’asse 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valore iniziale della matrice di covarianza del rumore di misura è stata inizializzato a 4 volte il valore reale.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99" y="2452474"/>
            <a:ext cx="3691360" cy="484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31"/>
          <p:cNvGrpSpPr/>
          <p:nvPr/>
        </p:nvGrpSpPr>
        <p:grpSpPr>
          <a:xfrm>
            <a:off x="395300" y="3635550"/>
            <a:ext cx="5576080" cy="1031305"/>
            <a:chOff x="395300" y="3635550"/>
            <a:chExt cx="5576080" cy="1031305"/>
          </a:xfrm>
        </p:grpSpPr>
        <p:pic>
          <p:nvPicPr>
            <p:cNvPr id="260" name="Google Shape;26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300" y="3906730"/>
              <a:ext cx="5576080" cy="76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300" y="3635550"/>
              <a:ext cx="4644676" cy="253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Introduzione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9775" y="1296050"/>
            <a:ext cx="42483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B5394"/>
                </a:solidFill>
              </a:rPr>
              <a:t>Problemi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solidFill>
                  <a:srgbClr val="BF9000"/>
                </a:solidFill>
              </a:rPr>
              <a:t>Rumore tempo-variante e presenza di outliers</a:t>
            </a:r>
            <a:r>
              <a:rPr lang="it"/>
              <a:t> nelle misure dei sistemi UWB, specialmente durante navigazione indoor o in ambienti affollati (e.g. effetti multi-path o non-line-of-sigh)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Sistemi di navigazione che stimano adattivamente la </a:t>
            </a:r>
            <a:r>
              <a:rPr lang="it">
                <a:solidFill>
                  <a:srgbClr val="BF9000"/>
                </a:solidFill>
              </a:rPr>
              <a:t>matrice di covarianza</a:t>
            </a:r>
            <a:r>
              <a:rPr lang="it"/>
              <a:t> del rumore si basano generalmente sull’</a:t>
            </a:r>
            <a:r>
              <a:rPr lang="it">
                <a:solidFill>
                  <a:srgbClr val="BF9000"/>
                </a:solidFill>
              </a:rPr>
              <a:t>assunzione che cambi lentamente</a:t>
            </a:r>
            <a:r>
              <a:rPr lang="it"/>
              <a:t> e/o che il numero di outliers sia sufficientemente ridotto da avere influenza limitata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Complicazioni dovute a </a:t>
            </a:r>
            <a:r>
              <a:rPr lang="it">
                <a:solidFill>
                  <a:srgbClr val="BF9000"/>
                </a:solidFill>
              </a:rPr>
              <a:t>non-linearità</a:t>
            </a:r>
            <a:r>
              <a:rPr lang="it"/>
              <a:t> del sistema (spesso derivanti dalla dinamica dell’orientazione)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1296050"/>
            <a:ext cx="42483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B5394"/>
                </a:solidFill>
              </a:rPr>
              <a:t>Metodi utilizzati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Modellazione dello </a:t>
            </a:r>
            <a:r>
              <a:rPr lang="it">
                <a:solidFill>
                  <a:srgbClr val="BF9000"/>
                </a:solidFill>
              </a:rPr>
              <a:t>stato dell’errore</a:t>
            </a:r>
            <a:endParaRPr>
              <a:solidFill>
                <a:srgbClr val="BF9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solidFill>
                  <a:srgbClr val="BF9000"/>
                </a:solidFill>
              </a:rPr>
              <a:t>Modifica del peso dell’innovazione</a:t>
            </a:r>
            <a:r>
              <a:rPr lang="it"/>
              <a:t> della matrice di covarianza con </a:t>
            </a:r>
            <a:r>
              <a:rPr lang="it">
                <a:solidFill>
                  <a:srgbClr val="BF9000"/>
                </a:solidFill>
              </a:rPr>
              <a:t>filtro fuzzy</a:t>
            </a:r>
            <a:r>
              <a:rPr lang="it"/>
              <a:t> (aggiunta della parte fuzzy a un metodo IAE, Innovation Adaptive Estimation)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Stima con sliding window della covarianza per utilizzo nella </a:t>
            </a:r>
            <a:r>
              <a:rPr lang="it">
                <a:solidFill>
                  <a:srgbClr val="BF9000"/>
                </a:solidFill>
              </a:rPr>
              <a:t>detezione di outliers</a:t>
            </a:r>
            <a:r>
              <a:rPr lang="it"/>
              <a:t> tramite criterio di ortogonalità dell’innovazione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4440" l="26659" r="26724" t="8138"/>
          <a:stretch/>
        </p:blipFill>
        <p:spPr>
          <a:xfrm>
            <a:off x="3237925" y="238325"/>
            <a:ext cx="3236925" cy="485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>
            <p:ph type="title"/>
          </p:nvPr>
        </p:nvSpPr>
        <p:spPr>
          <a:xfrm>
            <a:off x="311700" y="43563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Risultati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82405" l="75780" r="0" t="0"/>
          <a:stretch/>
        </p:blipFill>
        <p:spPr>
          <a:xfrm>
            <a:off x="6839250" y="2177725"/>
            <a:ext cx="1681800" cy="97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204350" y="1134000"/>
            <a:ext cx="28302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</a:t>
            </a:r>
            <a:r>
              <a:rPr lang="it" sz="1200">
                <a:solidFill>
                  <a:srgbClr val="BF9000"/>
                </a:solidFill>
              </a:rPr>
              <a:t>cerchi verdi</a:t>
            </a:r>
            <a:r>
              <a:rPr lang="it" sz="1200"/>
              <a:t> rappresentano gli </a:t>
            </a:r>
            <a:r>
              <a:rPr lang="it" sz="1200">
                <a:solidFill>
                  <a:srgbClr val="BF9000"/>
                </a:solidFill>
              </a:rPr>
              <a:t>outliers</a:t>
            </a:r>
            <a:r>
              <a:rPr lang="it" sz="1200"/>
              <a:t> inseriti nella misura.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</a:t>
            </a:r>
            <a:r>
              <a:rPr lang="it" sz="1200">
                <a:solidFill>
                  <a:srgbClr val="BF9000"/>
                </a:solidFill>
              </a:rPr>
              <a:t>cerchi neri</a:t>
            </a:r>
            <a:r>
              <a:rPr lang="it" sz="1200"/>
              <a:t> marcano le misurazioni UWB per cui è avvenuta la </a:t>
            </a:r>
            <a:r>
              <a:rPr lang="it" sz="1200">
                <a:solidFill>
                  <a:srgbClr val="BF9000"/>
                </a:solidFill>
              </a:rPr>
              <a:t>detezione </a:t>
            </a:r>
            <a:r>
              <a:rPr lang="it" sz="1200"/>
              <a:t>come outlier.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Poiché</a:t>
            </a:r>
            <a:r>
              <a:rPr lang="it" sz="1200"/>
              <a:t> il rumore UWB è dato dalla somma di rumore bianco a una distribuzione uniforme, alcune misure “corrette” possono comunque essere indicate come outliers.</a:t>
            </a:r>
            <a:endParaRPr sz="1200"/>
          </a:p>
        </p:txBody>
      </p:sp>
      <p:sp>
        <p:nvSpPr>
          <p:cNvPr id="270" name="Google Shape;270;p32"/>
          <p:cNvSpPr txBox="1"/>
          <p:nvPr/>
        </p:nvSpPr>
        <p:spPr>
          <a:xfrm>
            <a:off x="242300" y="3850050"/>
            <a:ext cx="2754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u="sng"/>
              <a:t>Parametri</a:t>
            </a:r>
            <a:endParaRPr sz="1050" u="sng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latin typeface="Courier New"/>
                <a:ea typeface="Courier New"/>
                <a:cs typeface="Courier New"/>
                <a:sym typeface="Courier New"/>
              </a:rPr>
              <a:t>a=0.9784, l=12, 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λ</a:t>
            </a:r>
            <a:r>
              <a:rPr lang="it" sz="1050">
                <a:latin typeface="Courier New"/>
                <a:ea typeface="Courier New"/>
                <a:cs typeface="Courier New"/>
                <a:sym typeface="Courier New"/>
              </a:rPr>
              <a:t>=1.0119, b=0.9976, α=0.48, ξ=4.5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3"/>
          <p:cNvGrpSpPr/>
          <p:nvPr/>
        </p:nvGrpSpPr>
        <p:grpSpPr>
          <a:xfrm>
            <a:off x="1617150" y="-27425"/>
            <a:ext cx="6338575" cy="5170800"/>
            <a:chOff x="1617150" y="-27425"/>
            <a:chExt cx="6338575" cy="5170800"/>
          </a:xfrm>
        </p:grpSpPr>
        <p:pic>
          <p:nvPicPr>
            <p:cNvPr id="276" name="Google Shape;27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7150" y="-27425"/>
              <a:ext cx="6321300" cy="51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3"/>
            <p:cNvSpPr/>
            <p:nvPr/>
          </p:nvSpPr>
          <p:spPr>
            <a:xfrm>
              <a:off x="6517225" y="-24425"/>
              <a:ext cx="1438500" cy="8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43563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Risultati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82919" l="77245" r="0" t="-2419"/>
          <a:stretch/>
        </p:blipFill>
        <p:spPr>
          <a:xfrm>
            <a:off x="7449300" y="1948925"/>
            <a:ext cx="1438500" cy="10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311700" y="43563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Risultati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800" y="1093075"/>
            <a:ext cx="6278949" cy="34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204350" y="1311950"/>
            <a:ext cx="28302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Comparazione della norma dell’errore di posizione con (SHFAF) e senza (SHAF) fuzzy inference system (s</a:t>
            </a:r>
            <a:r>
              <a:rPr baseline="-25000" lang="it" sz="1200"/>
              <a:t>k</a:t>
            </a:r>
            <a:r>
              <a:rPr lang="it" sz="1200"/>
              <a:t>=1).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un caso tipico l’utilizzo della parte fuzzy migliora l’adattività del sistema: nel caso illustrato a t=10s e t=15s avviene l’ingresso di due outliers particolarmente grandi; la presenza della parte fuzzy migliora la rapidità di risposta.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Questo può essere utile nel caso di un numero elevato di outliers, per ristabilizzare il filtro prima dell’ingresso di un nuovo outlier di misura.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Bayesian optimization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311700" y="1407150"/>
            <a:ext cx="41382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Durante l’implementazione e il testing del filtro si è riscontrato il problema di fornire un opportuno </a:t>
            </a:r>
            <a:r>
              <a:rPr lang="it">
                <a:solidFill>
                  <a:srgbClr val="BF9000"/>
                </a:solidFill>
              </a:rPr>
              <a:t>tuning dei parametri</a:t>
            </a:r>
            <a:r>
              <a:rPr lang="it">
                <a:solidFill>
                  <a:schemeClr val="dk1"/>
                </a:solidFill>
              </a:rPr>
              <a:t> che influenzano il funzionamento del filtro.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Si è scelto di implementare una procedura di ottimizzazione Bayesiana, in quanto essa si presta bene a questo tipo di problema dove </a:t>
            </a:r>
            <a:r>
              <a:rPr lang="it">
                <a:solidFill>
                  <a:srgbClr val="BF9000"/>
                </a:solidFill>
              </a:rPr>
              <a:t>non è disponibile una relazione tra parametri e risultato</a:t>
            </a:r>
            <a:r>
              <a:rPr lang="it">
                <a:solidFill>
                  <a:schemeClr val="dk1"/>
                </a:solidFill>
              </a:rPr>
              <a:t> ottenuto durante la navigazione.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Adatta a f</a:t>
            </a:r>
            <a:r>
              <a:rPr lang="it">
                <a:solidFill>
                  <a:schemeClr val="dk1"/>
                </a:solidFill>
              </a:rPr>
              <a:t>unzion</a:t>
            </a:r>
            <a:r>
              <a:rPr lang="it">
                <a:solidFill>
                  <a:schemeClr val="dk1"/>
                </a:solidFill>
              </a:rPr>
              <a:t>i</a:t>
            </a:r>
            <a:r>
              <a:rPr lang="it">
                <a:solidFill>
                  <a:schemeClr val="dk1"/>
                </a:solidFill>
              </a:rPr>
              <a:t> di tipo “black-box”, tollera rumore nella valutazione della funzione da minimizzare, appropriata a funzioni dispendiose da valutare.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4715975" y="1407150"/>
            <a:ext cx="42957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Il funzionamento si basa su una </a:t>
            </a:r>
            <a:r>
              <a:rPr lang="it">
                <a:solidFill>
                  <a:srgbClr val="BF9000"/>
                </a:solidFill>
              </a:rPr>
              <a:t>funzione di acquisizione</a:t>
            </a:r>
            <a:r>
              <a:rPr lang="it">
                <a:solidFill>
                  <a:schemeClr val="dk1"/>
                </a:solidFill>
              </a:rPr>
              <a:t> che, basandosi sui risultati ottenuti dalle precedenti combinazioni di parametri (valutati su una funzione di costo), sceglie la successiva combinazione da testare, con un </a:t>
            </a:r>
            <a:r>
              <a:rPr lang="it">
                <a:solidFill>
                  <a:srgbClr val="BF9000"/>
                </a:solidFill>
              </a:rPr>
              <a:t>tradeoff tra </a:t>
            </a:r>
            <a:r>
              <a:rPr i="1" lang="it">
                <a:solidFill>
                  <a:srgbClr val="BF9000"/>
                </a:solidFill>
              </a:rPr>
              <a:t>exploitation</a:t>
            </a:r>
            <a:r>
              <a:rPr lang="it">
                <a:solidFill>
                  <a:srgbClr val="BF9000"/>
                </a:solidFill>
              </a:rPr>
              <a:t> ed </a:t>
            </a:r>
            <a:r>
              <a:rPr i="1" lang="it">
                <a:solidFill>
                  <a:srgbClr val="BF9000"/>
                </a:solidFill>
              </a:rPr>
              <a:t>exploration</a:t>
            </a:r>
            <a:r>
              <a:rPr lang="it">
                <a:solidFill>
                  <a:schemeClr val="dk1"/>
                </a:solidFill>
              </a:rPr>
              <a:t> (comune agli algoritmi euristici di ottimizzazione).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 scelta risultante è una combinazione tra massimizzazione del miglioramento previsto ottenibile e massimizzazione della probabilità di miglioramento.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Bayesian optimization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433800" y="1547100"/>
            <a:ext cx="41382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Funzione da minimizzare: </a:t>
            </a:r>
            <a:r>
              <a:rPr lang="it">
                <a:solidFill>
                  <a:srgbClr val="BF9000"/>
                </a:solidFill>
              </a:rPr>
              <a:t>norma </a:t>
            </a:r>
            <a:r>
              <a:rPr i="1" lang="it">
                <a:solidFill>
                  <a:srgbClr val="BF9000"/>
                </a:solidFill>
              </a:rPr>
              <a:t>L</a:t>
            </a:r>
            <a:r>
              <a:rPr baseline="-25000" i="1" lang="it">
                <a:solidFill>
                  <a:srgbClr val="BF9000"/>
                </a:solidFill>
              </a:rPr>
              <a:t>2</a:t>
            </a:r>
            <a:r>
              <a:rPr lang="it">
                <a:solidFill>
                  <a:srgbClr val="BF9000"/>
                </a:solidFill>
              </a:rPr>
              <a:t> </a:t>
            </a:r>
            <a:r>
              <a:rPr lang="it">
                <a:solidFill>
                  <a:schemeClr val="dk1"/>
                </a:solidFill>
              </a:rPr>
              <a:t>del segnale di errore.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Le prove hanno un </a:t>
            </a:r>
            <a:r>
              <a:rPr lang="it">
                <a:solidFill>
                  <a:srgbClr val="BF9000"/>
                </a:solidFill>
              </a:rPr>
              <a:t>risultato variabile</a:t>
            </a:r>
            <a:r>
              <a:rPr lang="it">
                <a:solidFill>
                  <a:schemeClr val="dk1"/>
                </a:solidFill>
              </a:rPr>
              <a:t>, dovuto alla casualità introdotta dal </a:t>
            </a:r>
            <a:r>
              <a:rPr lang="it">
                <a:solidFill>
                  <a:srgbClr val="BF9000"/>
                </a:solidFill>
              </a:rPr>
              <a:t>rumore di misura</a:t>
            </a:r>
            <a:r>
              <a:rPr lang="it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Per questo motivo si è scelto di considerare come valore il </a:t>
            </a:r>
            <a:r>
              <a:rPr lang="it">
                <a:solidFill>
                  <a:srgbClr val="BF9000"/>
                </a:solidFill>
              </a:rPr>
              <a:t>risultato medio su 7 prove</a:t>
            </a:r>
            <a:r>
              <a:rPr lang="it">
                <a:solidFill>
                  <a:schemeClr val="dk1"/>
                </a:solidFill>
              </a:rPr>
              <a:t>; in questo modo si ha inoltre una stima della varianza, del risultato ottenuto con ogni set di parametri, che può essere sfruttato dalla funzione di acquisizione per un risultato più accurato.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726" y="2162025"/>
            <a:ext cx="3916225" cy="12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Bayesian optimization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433800" y="1547100"/>
            <a:ext cx="83526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Implementata con la libreria di Python </a:t>
            </a:r>
            <a:r>
              <a:rPr i="1" lang="it">
                <a:solidFill>
                  <a:srgbClr val="BF9000"/>
                </a:solidFill>
              </a:rPr>
              <a:t>HyperOpt</a:t>
            </a:r>
            <a:r>
              <a:rPr lang="it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Dopo ogni valutazione </a:t>
            </a:r>
            <a:r>
              <a:rPr lang="it">
                <a:solidFill>
                  <a:srgbClr val="BF9000"/>
                </a:solidFill>
              </a:rPr>
              <a:t>i risultati</a:t>
            </a:r>
            <a:r>
              <a:rPr lang="it">
                <a:solidFill>
                  <a:schemeClr val="dk1"/>
                </a:solidFill>
              </a:rPr>
              <a:t> delle combinazioni di parametri provate </a:t>
            </a:r>
            <a:r>
              <a:rPr lang="it">
                <a:solidFill>
                  <a:srgbClr val="BF9000"/>
                </a:solidFill>
              </a:rPr>
              <a:t>vengono salvate</a:t>
            </a:r>
            <a:r>
              <a:rPr lang="it">
                <a:solidFill>
                  <a:schemeClr val="dk1"/>
                </a:solidFill>
              </a:rPr>
              <a:t> in un file </a:t>
            </a:r>
            <a:r>
              <a:rPr i="1" lang="it">
                <a:solidFill>
                  <a:schemeClr val="dk1"/>
                </a:solidFill>
              </a:rPr>
              <a:t>*.csv</a:t>
            </a:r>
            <a:r>
              <a:rPr lang="it">
                <a:solidFill>
                  <a:schemeClr val="dk1"/>
                </a:solidFill>
              </a:rPr>
              <a:t>, in modo da poter essere recuperati agevolmente.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È stato inoltre implementato il </a:t>
            </a:r>
            <a:r>
              <a:rPr lang="it">
                <a:solidFill>
                  <a:srgbClr val="BF9000"/>
                </a:solidFill>
              </a:rPr>
              <a:t>salvataggio della variabile contenente le prove effettuate</a:t>
            </a:r>
            <a:r>
              <a:rPr lang="it">
                <a:solidFill>
                  <a:schemeClr val="dk1"/>
                </a:solidFill>
              </a:rPr>
              <a:t> (oltre che dei risultati), per poter riprendere la stessa ottimizzazione senza perdere l’informazione sui parametri provati in precedenza.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Questo si è dimostrato utile per poter procedere con un numero basso di prove effettuate in ogni sessione, perchè nel caso di combinazioni di parametri “estreme” il sistema diverge numericamente, ed è possibile che la simulazione venga interrotta per valori inf o NaN nelle matrici del filtro.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Nel caso presentato si è dimostrata uno strumento efficace.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Conclusioni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433800" y="1547100"/>
            <a:ext cx="83526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Il sistema implementato si è rivelato efficace nella determinazione della posizione di navigazione; la presenza di una </a:t>
            </a:r>
            <a:r>
              <a:rPr lang="it">
                <a:solidFill>
                  <a:srgbClr val="BF9000"/>
                </a:solidFill>
              </a:rPr>
              <a:t>parte fuzzy dimostra nella maggior parte dei casi maggiore responsività all’ingresso di outlier</a:t>
            </a:r>
            <a:r>
              <a:rPr lang="i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Nonostante questo sono comunque ottenibili prove in cui il filtro a cui viene rimossa la parte fuzzy performa meglio; globalmente (dai risultati di varie prove) sembra che la presenza della parte fuzzy rappresenti comunque un vantaggio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 vantaggio decisivo è </a:t>
            </a:r>
            <a:r>
              <a:rPr lang="it">
                <a:solidFill>
                  <a:schemeClr val="dk1"/>
                </a:solidFill>
              </a:rPr>
              <a:t>stato </a:t>
            </a:r>
            <a:r>
              <a:rPr lang="it">
                <a:solidFill>
                  <a:schemeClr val="dk1"/>
                </a:solidFill>
              </a:rPr>
              <a:t>inoltre rappresentato dall’utilizzo della tecnica di ottimizzazione proposta per il tuning dei parametri del filtro, che ha concesso di esplorare combinazioni di parametri diverse.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Si riporta in particolare l’</a:t>
            </a:r>
            <a:r>
              <a:rPr lang="it">
                <a:solidFill>
                  <a:srgbClr val="BF9000"/>
                </a:solidFill>
              </a:rPr>
              <a:t>influenza di </a:t>
            </a:r>
            <a:r>
              <a:rPr b="1" i="1" lang="it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it">
                <a:solidFill>
                  <a:schemeClr val="dk1"/>
                </a:solidFill>
              </a:rPr>
              <a:t>,</a:t>
            </a:r>
            <a:r>
              <a:rPr lang="it">
                <a:solidFill>
                  <a:schemeClr val="dk1"/>
                </a:solidFill>
              </a:rPr>
              <a:t> lunghezza della sliding window utilizzata </a:t>
            </a:r>
            <a:r>
              <a:rPr lang="it">
                <a:solidFill>
                  <a:srgbClr val="BF9000"/>
                </a:solidFill>
              </a:rPr>
              <a:t>per la stima di </a:t>
            </a:r>
            <a:r>
              <a:rPr b="1" i="1" lang="it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it">
                <a:solidFill>
                  <a:schemeClr val="dk1"/>
                </a:solidFill>
              </a:rPr>
              <a:t>; il suo valore rappresenta un trade-off tra velocità di convergenza della stima e stabilità del valore stimato.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Conclusioni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009350" y="4552675"/>
            <a:ext cx="7787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codice scritto per il progetto è disponibile a: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https://github.com/fraiori0/SGN_project</a:t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213" y="840225"/>
            <a:ext cx="3551575" cy="3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References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1009350" y="4552675"/>
            <a:ext cx="7787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codice scritto per il progetto è disponibile a: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https://github.com/fraiori0/SGN_project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822925" y="1604475"/>
            <a:ext cx="69654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it" u="sng">
                <a:solidFill>
                  <a:schemeClr val="dk1"/>
                </a:solidFill>
              </a:rPr>
              <a:t>Liu J, Pu J, Sun L, He Z. An Approach to Robust INS/UWB Integrated Positioning for Autonomous Indoor Mobile Robots. Sensors (Basel). 2019;19(4):950. Published 2019 Feb 23. doi:10.3390/s19040950</a:t>
            </a:r>
            <a:endParaRPr i="1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it" sz="1200">
                <a:solidFill>
                  <a:schemeClr val="dk1"/>
                </a:solidFill>
              </a:rPr>
              <a:t>Trawny, N., &amp; Roumeliotis, S.I. (2005). Indirect Kalman Filter for 3D Attitude Estimation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it" sz="1200">
                <a:solidFill>
                  <a:schemeClr val="dk1"/>
                </a:solidFill>
              </a:rPr>
              <a:t>Zhen, W., Zeng, S., &amp; Soberer, S. (2017). Robust localization and localizability estimation with a rotating laser scanner. 2017 IEEE International Conference on Robotics and Automation (ICRA), 6240-6245.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it" sz="1200">
                <a:solidFill>
                  <a:schemeClr val="dk1"/>
                </a:solidFill>
              </a:rPr>
              <a:t>Wang, L., &amp; Li, S. (2018). Enhanced Multi-sensor Data Fusion Methodology based on Multiple Model Estimation for Integrated Navigation System. International Journal of Control, Automation and Systems, 16, 295-305.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Formulazione del problema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137600"/>
            <a:ext cx="42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Stato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0" y="3394087"/>
            <a:ext cx="2558100" cy="7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25" y="1510162"/>
            <a:ext cx="3875150" cy="165231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357800" y="4377575"/>
            <a:ext cx="6428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Cfr.</a:t>
            </a:r>
            <a:r>
              <a:rPr i="1" lang="it" sz="1100"/>
              <a:t> Trawny, N., &amp; Roumeliotis, S.I. (2005). Indirect Kalman Filter for 3 D Attitude Estimation</a:t>
            </a:r>
            <a:r>
              <a:rPr lang="it" sz="1100"/>
              <a:t> per riassunto su algebra dei quaternioni e utilizzo di filtro di Kalman indiretto sullo stato dell’errore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" name="Google Shape;73;p15"/>
          <p:cNvSpPr txBox="1"/>
          <p:nvPr/>
        </p:nvSpPr>
        <p:spPr>
          <a:xfrm>
            <a:off x="340150" y="3006536"/>
            <a:ext cx="4248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Evoluzione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787900" y="1925475"/>
            <a:ext cx="3828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Decomposizione dello stato </a:t>
            </a:r>
            <a:r>
              <a:rPr lang="it"/>
              <a:t> come somma di </a:t>
            </a:r>
            <a:r>
              <a:rPr lang="it">
                <a:solidFill>
                  <a:srgbClr val="BF9000"/>
                </a:solidFill>
              </a:rPr>
              <a:t>stato nominale e stato dell’errore</a:t>
            </a:r>
            <a:endParaRPr>
              <a:solidFill>
                <a:srgbClr val="BF9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925" y="2631338"/>
            <a:ext cx="1230525" cy="3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4685" y="2950851"/>
            <a:ext cx="2709000" cy="30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Modello cinematico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00" y="2645533"/>
            <a:ext cx="1351725" cy="7222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73850" y="1204150"/>
            <a:ext cx="31905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Assumendo che l’errore di orientazione sia sufficientemente piccolo si può </a:t>
            </a:r>
            <a:r>
              <a:rPr lang="it">
                <a:solidFill>
                  <a:srgbClr val="BF9000"/>
                </a:solidFill>
              </a:rPr>
              <a:t>approssimare il quaternione per piccole rotazioni</a:t>
            </a:r>
            <a:r>
              <a:rPr lang="it"/>
              <a:t>: in questo modo l’equazione di update dello stato dell’errore diventa lineare in </a:t>
            </a:r>
            <a:r>
              <a:rPr b="1" lang="it">
                <a:solidFill>
                  <a:schemeClr val="dk1"/>
                </a:solidFill>
              </a:rPr>
              <a:t>δθ</a:t>
            </a:r>
            <a:r>
              <a:rPr lang="it">
                <a:solidFill>
                  <a:schemeClr val="dk1"/>
                </a:solidFill>
              </a:rPr>
              <a:t>.</a:t>
            </a:r>
            <a:endParaRPr sz="2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050" y="1524005"/>
            <a:ext cx="3000300" cy="135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888" y="2822050"/>
            <a:ext cx="4157137" cy="13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67075" y="1170125"/>
            <a:ext cx="3000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F9000"/>
                </a:solidFill>
              </a:rPr>
              <a:t>Equazioni di stato</a:t>
            </a:r>
            <a:r>
              <a:rPr lang="it"/>
              <a:t>: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844" y="4470367"/>
            <a:ext cx="3000300" cy="30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3850" y="3367775"/>
            <a:ext cx="2946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F9000"/>
                </a:solidFill>
              </a:rPr>
              <a:t>C matrice di rotazione</a:t>
            </a:r>
            <a:r>
              <a:rPr lang="it"/>
              <a:t> dal sistema inerziale al sistema globale, ricavabile dal quaternione di orientazione (stimato):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986800" y="4218750"/>
            <a:ext cx="49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chemeClr val="dk1"/>
                </a:solidFill>
              </a:rPr>
              <a:t>[35] </a:t>
            </a:r>
            <a:r>
              <a:rPr i="1" lang="it" sz="1000">
                <a:solidFill>
                  <a:schemeClr val="dk1"/>
                </a:solidFill>
              </a:rPr>
              <a:t>Zhen, W., Zeng, S., &amp; Soberer, S. (2017). Robust localization and localizability estimation with a rotating laser scanner. 2017 IEEE International Conference on Robotics and Automation (ICRA), 6240-6245.</a:t>
            </a:r>
            <a:endParaRPr i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Misurazione UWB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49600" y="1230613"/>
            <a:ext cx="30003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sistema UWB misura il tempo di arrivo dei segnali provenienti dalle varie anchors, fornendo una stima della distanza del tag da ogni anchor.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F9000"/>
                </a:solidFill>
              </a:rPr>
              <a:t>Soluzione ai minimi quadrati</a:t>
            </a:r>
            <a:r>
              <a:rPr lang="it"/>
              <a:t> per ottenere una misura di posizione.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Denominando: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00" y="3430750"/>
            <a:ext cx="5205851" cy="1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900" y="2794212"/>
            <a:ext cx="3765068" cy="111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213" y="932525"/>
            <a:ext cx="2568450" cy="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901" y="2132389"/>
            <a:ext cx="5627167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3075" y="1613763"/>
            <a:ext cx="5310717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Misurazione UWB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044150" y="1230617"/>
            <a:ext cx="300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Soluzione ai minimi quadrati usando la </a:t>
            </a:r>
            <a:r>
              <a:rPr lang="it">
                <a:solidFill>
                  <a:srgbClr val="BF9000"/>
                </a:solidFill>
              </a:rPr>
              <a:t>pseudo-inversa di G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0" y="1914950"/>
            <a:ext cx="4054625" cy="225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8"/>
          <p:cNvGrpSpPr/>
          <p:nvPr/>
        </p:nvGrpSpPr>
        <p:grpSpPr>
          <a:xfrm>
            <a:off x="5116500" y="1230625"/>
            <a:ext cx="2538424" cy="1271712"/>
            <a:chOff x="5219750" y="1300050"/>
            <a:chExt cx="2538424" cy="1271712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9750" y="1300050"/>
              <a:ext cx="2158700" cy="6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0248" y="1871088"/>
              <a:ext cx="2527925" cy="700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847" y="2963887"/>
            <a:ext cx="4054625" cy="746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843763" y="2559771"/>
            <a:ext cx="30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cui si ha l’</a:t>
            </a:r>
            <a:r>
              <a:rPr lang="it">
                <a:solidFill>
                  <a:srgbClr val="BF9000"/>
                </a:solidFill>
              </a:rPr>
              <a:t>equazione di misura</a:t>
            </a:r>
            <a:r>
              <a:rPr lang="it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8"/>
          <p:cNvCxnSpPr>
            <a:stCxn id="114" idx="3"/>
            <a:endCxn id="109" idx="1"/>
          </p:cNvCxnSpPr>
          <p:nvPr/>
        </p:nvCxnSpPr>
        <p:spPr>
          <a:xfrm flipH="1" rot="10800000">
            <a:off x="2797425" y="1556975"/>
            <a:ext cx="2319000" cy="5094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8975" y="3910200"/>
            <a:ext cx="2181415" cy="6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888825" y="3881613"/>
            <a:ext cx="151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Matrice di misura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8975" y="4627275"/>
            <a:ext cx="1747386" cy="2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879875" y="4398000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</a:t>
            </a:r>
            <a:r>
              <a:rPr lang="it"/>
              <a:t> matrice di covarianza del rumore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534725" y="1884125"/>
            <a:ext cx="1262700" cy="36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Overview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25" y="895700"/>
            <a:ext cx="7741761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Predizione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7325" y="1230625"/>
            <a:ext cx="2833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Stato nominale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Equazione non-lineare, integrazione con Eulero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5" y="2429425"/>
            <a:ext cx="1972040" cy="3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677425" y="1230625"/>
            <a:ext cx="2833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B5394"/>
                </a:solidFill>
              </a:rPr>
              <a:t>Stato dell’errore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813" y="1645725"/>
            <a:ext cx="3434024" cy="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4829825" y="2382875"/>
            <a:ext cx="3855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prima equazione risulta sempre zero, </a:t>
            </a:r>
            <a:r>
              <a:rPr b="1" lang="it">
                <a:solidFill>
                  <a:schemeClr val="dk1"/>
                </a:solidFill>
              </a:rPr>
              <a:t>𝛿</a:t>
            </a:r>
            <a:r>
              <a:rPr lang="it">
                <a:solidFill>
                  <a:schemeClr val="dk1"/>
                </a:solidFill>
              </a:rPr>
              <a:t>x è re-inizializzato a zero alla fine di ogni step.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 matrice </a:t>
            </a:r>
            <a:r>
              <a:rPr b="1" lang="it">
                <a:solidFill>
                  <a:schemeClr val="dk1"/>
                </a:solidFill>
              </a:rPr>
              <a:t>F </a:t>
            </a:r>
            <a:r>
              <a:rPr lang="it">
                <a:solidFill>
                  <a:schemeClr val="dk1"/>
                </a:solidFill>
              </a:rPr>
              <a:t>è ricavata per discretizzazione di: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75" y="2992474"/>
            <a:ext cx="3292650" cy="1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8263" y="3459175"/>
            <a:ext cx="4157137" cy="13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B5394"/>
                </a:solidFill>
              </a:rPr>
              <a:t>Predizione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66" y="1131488"/>
            <a:ext cx="4910714" cy="11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85" y="2373500"/>
            <a:ext cx="4183550" cy="10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3496263"/>
            <a:ext cx="1650541" cy="11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172725" y="3633675"/>
            <a:ext cx="23424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chemeClr val="dk1"/>
                </a:solidFill>
              </a:rPr>
              <a:t>[35] Zhen, W., Zeng, S., &amp; Soberer, S. (2017). Robust localization and localizability estimation with a rotating laser scanner. 2017 IEEE International Conference on Robotics and Automation (ICRA), 6240-6245.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000" y="2295950"/>
            <a:ext cx="4348100" cy="17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6172225" y="1890050"/>
            <a:ext cx="749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BF9000"/>
                </a:solidFill>
              </a:rPr>
              <a:t>Nota:</a:t>
            </a:r>
            <a:endParaRPr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