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marL="0" marR="0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marL="0" marR="0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marL="0" marR="0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marL="0" marR="0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marL="0" marR="0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3F6EE"/>
          </a:solidFill>
        </a:fill>
      </a:tcStyle>
    </a:wholeTbl>
    <a:band2H>
      <a:tcTxStyle b="def" i="def"/>
      <a:tcStyle>
        <a:tcBdr/>
        <a:fill>
          <a:solidFill>
            <a:srgbClr val="EBFB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D2A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D2A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D2A9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indent="228600" latinLnBrk="0">
      <a:spcBef>
        <a:spcPts val="400"/>
      </a:spcBef>
      <a:defRPr sz="1200"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indent="457200" latinLnBrk="0">
      <a:spcBef>
        <a:spcPts val="400"/>
      </a:spcBef>
      <a:defRPr sz="1200"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indent="685800" latinLnBrk="0">
      <a:spcBef>
        <a:spcPts val="400"/>
      </a:spcBef>
      <a:defRPr sz="1200"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indent="914400" latinLnBrk="0">
      <a:spcBef>
        <a:spcPts val="400"/>
      </a:spcBef>
      <a:defRPr sz="1200"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indent="1143000" latinLnBrk="0">
      <a:spcBef>
        <a:spcPts val="400"/>
      </a:spcBef>
      <a:defRPr sz="1200"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indent="1371600" latinLnBrk="0">
      <a:spcBef>
        <a:spcPts val="400"/>
      </a:spcBef>
      <a:defRPr sz="1200"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indent="1600200" latinLnBrk="0">
      <a:spcBef>
        <a:spcPts val="400"/>
      </a:spcBef>
      <a:defRPr sz="1200"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indent="1828800" latinLnBrk="0">
      <a:spcBef>
        <a:spcPts val="400"/>
      </a:spcBef>
      <a:defRPr sz="1200"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>
              <a:buClr>
                <a:srgbClr val="000000"/>
              </a:buClr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My name is Santhi Elayaperumal, I am speaking on MRI-Compatible Haptics…using strain sensing to predict 3-dimensional needle bending in real-time.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Title and Conten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xfrm>
            <a:off x="406400" y="114300"/>
            <a:ext cx="7772400" cy="850900"/>
          </a:xfrm>
          <a:prstGeom prst="rect">
            <a:avLst/>
          </a:prstGeom>
        </p:spPr>
        <p:txBody>
          <a:bodyPr/>
          <a:lstStyle>
            <a:lvl1pPr>
              <a:defRPr b="1" sz="32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xfrm>
            <a:off x="406400" y="1130300"/>
            <a:ext cx="7772400" cy="5486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5" y="65087"/>
            <a:ext cx="606425" cy="849313"/>
          </a:xfrm>
          <a:prstGeom prst="rect">
            <a:avLst/>
          </a:prstGeom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965200" y="63500"/>
            <a:ext cx="7772400" cy="850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85800" y="1206500"/>
            <a:ext cx="7772400" cy="548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 marL="742950" indent="-285750">
              <a:spcBef>
                <a:spcPts val="400"/>
              </a:spcBef>
              <a:buChar char="–"/>
              <a:defRPr sz="2000"/>
            </a:lvl2pPr>
            <a:lvl3pPr marL="1143000" indent="-228600">
              <a:spcBef>
                <a:spcPts val="400"/>
              </a:spcBef>
              <a:defRPr sz="2000"/>
            </a:lvl3pPr>
            <a:lvl4pPr marL="1600200" indent="-228600">
              <a:spcBef>
                <a:spcPts val="400"/>
              </a:spcBef>
              <a:buChar char="–"/>
              <a:defRPr sz="1800"/>
            </a:lvl4pPr>
            <a:lvl5pPr marL="2057400" indent="-228600">
              <a:spcBef>
                <a:spcPts val="400"/>
              </a:spcBef>
              <a:buChar char="»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628732" y="6432016"/>
            <a:ext cx="286668" cy="273584"/>
          </a:xfrm>
          <a:prstGeom prst="rect">
            <a:avLst/>
          </a:prstGeom>
        </p:spPr>
        <p:txBody>
          <a:bodyPr wrap="none" lIns="38100" tIns="38100" rIns="38100" bIns="38100" anchor="b">
            <a:spAutoFit/>
          </a:bodyPr>
          <a:lstStyle>
            <a:lvl1pPr algn="r">
              <a:buClrTx/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685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143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1600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118871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1676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21336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3213100" marR="0" indent="-7620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3568700" marR="0" indent="-7620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3924300" marR="0" indent="-7620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4279900" marR="0" indent="-7620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Charm_horizontal_red.png" descr="Charm_horizontal_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1465117" y="-1033319"/>
            <a:ext cx="2276765" cy="294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image1.png" descr="image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375" y="65087"/>
            <a:ext cx="606425" cy="849313"/>
          </a:xfrm>
          <a:prstGeom prst="rect">
            <a:avLst/>
          </a:prstGeom>
        </p:spPr>
      </p:pic>
      <p:pic>
        <p:nvPicPr>
          <p:cNvPr id="34" name="Logo_LHF_2.jpg" descr="Logo_LHF_2.jp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99000" y="76200"/>
            <a:ext cx="4470400" cy="72390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Mark R. Cutkosky and Allison M. Okamura…"/>
          <p:cNvSpPr txBox="1"/>
          <p:nvPr/>
        </p:nvSpPr>
        <p:spPr>
          <a:xfrm>
            <a:off x="254000" y="4749800"/>
            <a:ext cx="8623300" cy="1488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algn="ctr">
              <a:defRPr sz="2400"/>
            </a:pPr>
            <a:r>
              <a:t>Mark R. Cutkosky and Allison M. Okamura</a:t>
            </a:r>
          </a:p>
          <a:p>
            <a:pPr algn="ctr">
              <a:defRPr sz="2400"/>
            </a:pPr>
            <a:r>
              <a:t>Stanford University</a:t>
            </a:r>
            <a:br/>
            <a:r>
              <a:t>12 January 2018</a:t>
            </a:r>
            <a:br/>
          </a:p>
        </p:txBody>
      </p:sp>
      <p:sp>
        <p:nvSpPr>
          <p:cNvPr id="36" name="An Introduction to Tactile Sensing"/>
          <p:cNvSpPr txBox="1"/>
          <p:nvPr>
            <p:ph type="title"/>
          </p:nvPr>
        </p:nvSpPr>
        <p:spPr>
          <a:xfrm>
            <a:off x="1016000" y="1968500"/>
            <a:ext cx="7112000" cy="1866900"/>
          </a:xfrm>
          <a:prstGeom prst="rect">
            <a:avLst/>
          </a:prstGeom>
        </p:spPr>
        <p:txBody>
          <a:bodyPr/>
          <a:lstStyle/>
          <a:p>
            <a:pPr algn="ctr">
              <a:defRPr b="1" sz="5200"/>
            </a:pPr>
            <a:r>
              <a:t>An Introduction to</a:t>
            </a:r>
          </a:p>
          <a:p>
            <a:pPr algn="ctr">
              <a:defRPr b="1" sz="5200"/>
            </a:pPr>
            <a:r>
              <a:t>Tactile Sensing</a:t>
            </a:r>
          </a:p>
        </p:txBody>
      </p:sp>
      <p:sp>
        <p:nvSpPr>
          <p:cNvPr id="37" name="Part II: implications for robotic tactile sensing and haptic display"/>
          <p:cNvSpPr txBox="1"/>
          <p:nvPr/>
        </p:nvSpPr>
        <p:spPr>
          <a:xfrm>
            <a:off x="2475036" y="3788754"/>
            <a:ext cx="4193928" cy="677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Part II: implications for robotic tactile</a:t>
            </a:r>
            <a:br/>
            <a:r>
              <a:t>sensing and haptic display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twoLineLoads.pdf" descr="twoLineLoads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18812" y="38100"/>
            <a:ext cx="4726818" cy="668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1.png" descr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75" y="65087"/>
            <a:ext cx="606425" cy="849313"/>
          </a:xfrm>
          <a:prstGeom prst="rect">
            <a:avLst/>
          </a:prstGeom>
        </p:spPr>
      </p:pic>
      <p:sp>
        <p:nvSpPr>
          <p:cNvPr id="128" name="Effects of skin"/>
          <p:cNvSpPr txBox="1"/>
          <p:nvPr>
            <p:ph type="title"/>
          </p:nvPr>
        </p:nvSpPr>
        <p:spPr>
          <a:xfrm>
            <a:off x="965200" y="63500"/>
            <a:ext cx="2971800" cy="850900"/>
          </a:xfrm>
          <a:prstGeom prst="rect">
            <a:avLst/>
          </a:prstGeom>
        </p:spPr>
        <p:txBody>
          <a:bodyPr/>
          <a:lstStyle/>
          <a:p>
            <a:pPr/>
            <a:r>
              <a:t>Effects of skin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0" name="droppedImage.pdf" descr="dropped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791" y="1524000"/>
            <a:ext cx="4033210" cy="290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droppedImage.pdf" descr="dropped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0288" y="5384800"/>
            <a:ext cx="4199862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Boussinesq line load (plane strain)"/>
          <p:cNvSpPr txBox="1"/>
          <p:nvPr/>
        </p:nvSpPr>
        <p:spPr>
          <a:xfrm>
            <a:off x="254000" y="1168400"/>
            <a:ext cx="4153149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r>
              <a:t>Boussinesq line load (plane strain)</a:t>
            </a:r>
          </a:p>
        </p:txBody>
      </p:sp>
      <p:sp>
        <p:nvSpPr>
          <p:cNvPr id="133" name="Solution for pressure distribution p(τ)…"/>
          <p:cNvSpPr txBox="1"/>
          <p:nvPr/>
        </p:nvSpPr>
        <p:spPr>
          <a:xfrm>
            <a:off x="88900" y="4470400"/>
            <a:ext cx="4584998" cy="100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Solution for pressure distribution p(τ)</a:t>
            </a:r>
          </a:p>
          <a:p>
            <a:pPr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where Gi is the impulse response for</a:t>
            </a:r>
          </a:p>
          <a:p>
            <a:pPr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stress of interest: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trainZ.pdf" descr="strainZ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2800" y="1041400"/>
            <a:ext cx="5740400" cy="547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1.png" descr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75" y="65087"/>
            <a:ext cx="606425" cy="849313"/>
          </a:xfrm>
          <a:prstGeom prst="rect">
            <a:avLst/>
          </a:prstGeom>
        </p:spPr>
      </p:pic>
      <p:sp>
        <p:nvSpPr>
          <p:cNvPr id="137" name="Strain at 2λ depth with 10% noise"/>
          <p:cNvSpPr txBox="1"/>
          <p:nvPr>
            <p:ph type="title"/>
          </p:nvPr>
        </p:nvSpPr>
        <p:spPr>
          <a:xfrm>
            <a:off x="863600" y="101600"/>
            <a:ext cx="7404100" cy="850900"/>
          </a:xfrm>
          <a:prstGeom prst="rect">
            <a:avLst/>
          </a:prstGeom>
        </p:spPr>
        <p:txBody>
          <a:bodyPr/>
          <a:lstStyle/>
          <a:p>
            <a:pPr/>
            <a:r>
              <a:t>Strain at 2λ depth with 10% noise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9" name="droppedImage.pdf" descr="dropped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879600"/>
            <a:ext cx="3304945" cy="17018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trains from stresses:"/>
          <p:cNvSpPr txBox="1"/>
          <p:nvPr/>
        </p:nvSpPr>
        <p:spPr>
          <a:xfrm>
            <a:off x="190500" y="1409700"/>
            <a:ext cx="2652217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r>
              <a:t>Strains from stresses:</a:t>
            </a:r>
          </a:p>
        </p:txBody>
      </p:sp>
      <p:sp>
        <p:nvSpPr>
          <p:cNvPr id="141" name="For a discrete set of…"/>
          <p:cNvSpPr txBox="1"/>
          <p:nvPr/>
        </p:nvSpPr>
        <p:spPr>
          <a:xfrm>
            <a:off x="203200" y="3759200"/>
            <a:ext cx="3150667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For a discrete set of </a:t>
            </a:r>
          </a:p>
          <a:p>
            <a:pPr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sensors below the surface</a:t>
            </a:r>
          </a:p>
          <a:p>
            <a:pPr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we will measure:</a:t>
            </a:r>
          </a:p>
        </p:txBody>
      </p:sp>
      <p:pic>
        <p:nvPicPr>
          <p:cNvPr id="142" name="droppedImage.pdf" descr="dropped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4800" y="4838700"/>
            <a:ext cx="1727200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Where p is the discretized pressure…"/>
          <p:cNvSpPr txBox="1"/>
          <p:nvPr/>
        </p:nvSpPr>
        <p:spPr>
          <a:xfrm>
            <a:off x="266700" y="5676900"/>
            <a:ext cx="4311899" cy="990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Where </a:t>
            </a:r>
            <a:r>
              <a:rPr b="1" i="1"/>
              <a:t>p</a:t>
            </a:r>
            <a:r>
              <a:t> is the discretized pressure</a:t>
            </a:r>
          </a:p>
          <a:p>
            <a:pPr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distribution and </a:t>
            </a:r>
            <a:r>
              <a:rPr b="1" i="1"/>
              <a:t>H</a:t>
            </a:r>
            <a:r>
              <a:t> maps surface </a:t>
            </a:r>
          </a:p>
          <a:p>
            <a:pPr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pressure to subsurface strains.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nversePressure.pdf" descr="inversePressur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1100" y="939800"/>
            <a:ext cx="5285990" cy="497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1.png" descr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75" y="65087"/>
            <a:ext cx="606425" cy="849313"/>
          </a:xfrm>
          <a:prstGeom prst="rect">
            <a:avLst/>
          </a:prstGeom>
        </p:spPr>
      </p:pic>
      <p:sp>
        <p:nvSpPr>
          <p:cNvPr id="147" name="Reconstruction of surface pressure"/>
          <p:cNvSpPr txBox="1"/>
          <p:nvPr>
            <p:ph type="title"/>
          </p:nvPr>
        </p:nvSpPr>
        <p:spPr>
          <a:xfrm>
            <a:off x="863600" y="101600"/>
            <a:ext cx="7404100" cy="850900"/>
          </a:xfrm>
          <a:prstGeom prst="rect">
            <a:avLst/>
          </a:prstGeom>
        </p:spPr>
        <p:txBody>
          <a:bodyPr/>
          <a:lstStyle/>
          <a:p>
            <a:pPr/>
            <a:r>
              <a:t>Reconstruction of surface pressure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where H+ is the pseudo-…"/>
          <p:cNvSpPr txBox="1"/>
          <p:nvPr/>
        </p:nvSpPr>
        <p:spPr>
          <a:xfrm>
            <a:off x="444500" y="2425700"/>
            <a:ext cx="2966410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where </a:t>
            </a:r>
            <a:r>
              <a:rPr b="1" i="1"/>
              <a:t>H</a:t>
            </a:r>
            <a:r>
              <a:rPr b="1" baseline="31999" i="1"/>
              <a:t>+</a:t>
            </a:r>
            <a:r>
              <a:t> is the pseudo-</a:t>
            </a:r>
          </a:p>
          <a:p>
            <a:pPr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inverse of </a:t>
            </a:r>
            <a:r>
              <a:rPr b="1" i="1"/>
              <a:t>H.</a:t>
            </a:r>
            <a:r>
              <a:t> </a:t>
            </a:r>
          </a:p>
          <a:p>
            <a:pPr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Dimension of </a:t>
            </a:r>
            <a:r>
              <a:rPr b="1" i="1"/>
              <a:t>p</a:t>
            </a:r>
            <a:r>
              <a:t> should</a:t>
            </a:r>
          </a:p>
          <a:p>
            <a:pPr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be less than </a:t>
            </a:r>
          </a:p>
          <a:p>
            <a:pPr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number of sensors.</a:t>
            </a:r>
          </a:p>
        </p:txBody>
      </p:sp>
      <p:pic>
        <p:nvPicPr>
          <p:cNvPr id="150" name="droppedImage.pdf" descr="dropped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9100" y="1333500"/>
            <a:ext cx="2507916" cy="8509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Reconstructed pressure estimate for two line loads…"/>
          <p:cNvSpPr txBox="1"/>
          <p:nvPr/>
        </p:nvSpPr>
        <p:spPr>
          <a:xfrm>
            <a:off x="3568700" y="6019800"/>
            <a:ext cx="5285644" cy="602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1800"/>
            </a:pPr>
            <a:r>
              <a:t>Reconstructed pressure estimate for two line loads</a:t>
            </a:r>
          </a:p>
          <a:p>
            <a:pPr>
              <a:defRPr sz="1800"/>
            </a:pPr>
            <a:r>
              <a:t>for the case of 7 sensors at depth 2λ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ntrinsicShell.pdf" descr="intrinsicShell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500" y="863600"/>
            <a:ext cx="4673600" cy="431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1.png" descr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75" y="65087"/>
            <a:ext cx="606425" cy="849313"/>
          </a:xfrm>
          <a:prstGeom prst="rect">
            <a:avLst/>
          </a:prstGeom>
        </p:spPr>
      </p:pic>
      <p:sp>
        <p:nvSpPr>
          <p:cNvPr id="155" name="Intrinsic tactile sensing"/>
          <p:cNvSpPr txBox="1"/>
          <p:nvPr>
            <p:ph type="title"/>
          </p:nvPr>
        </p:nvSpPr>
        <p:spPr>
          <a:xfrm>
            <a:off x="863600" y="-63500"/>
            <a:ext cx="4927600" cy="850900"/>
          </a:xfrm>
          <a:prstGeom prst="rect">
            <a:avLst/>
          </a:prstGeom>
        </p:spPr>
        <p:txBody>
          <a:bodyPr/>
          <a:lstStyle/>
          <a:p>
            <a:pPr/>
            <a:r>
              <a:t>Intrinsic tactile sensing</a:t>
            </a: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(Salisbury, Bicchi)"/>
          <p:cNvSpPr txBox="1"/>
          <p:nvPr/>
        </p:nvSpPr>
        <p:spPr>
          <a:xfrm>
            <a:off x="1485900" y="4673600"/>
            <a:ext cx="1901181" cy="33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800"/>
            </a:lvl1pPr>
          </a:lstStyle>
          <a:p>
            <a:pPr/>
            <a:r>
              <a:t>(Salisbury, Bicchi)</a:t>
            </a:r>
          </a:p>
        </p:txBody>
      </p:sp>
      <p:sp>
        <p:nvSpPr>
          <p:cNvPr id="158" name="Measure f and τ = r × f,…"/>
          <p:cNvSpPr txBox="1"/>
          <p:nvPr/>
        </p:nvSpPr>
        <p:spPr>
          <a:xfrm>
            <a:off x="4902200" y="2349500"/>
            <a:ext cx="3619500" cy="276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lnSpc>
                <a:spcPct val="110000"/>
              </a:lnSpc>
              <a:defRPr i="1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rPr i="0"/>
              <a:t>Measure</a:t>
            </a:r>
            <a:r>
              <a:rPr b="1"/>
              <a:t> f </a:t>
            </a:r>
            <a:r>
              <a:rPr i="0"/>
              <a:t>and</a:t>
            </a:r>
            <a:r>
              <a:rPr b="1"/>
              <a:t> τ</a:t>
            </a:r>
            <a:r>
              <a:t> = </a:t>
            </a:r>
            <a:r>
              <a:rPr b="1"/>
              <a:t>r</a:t>
            </a:r>
            <a:r>
              <a:t> × </a:t>
            </a:r>
            <a:r>
              <a:rPr b="1"/>
              <a:t>f</a:t>
            </a:r>
            <a:r>
              <a:t>, </a:t>
            </a:r>
          </a:p>
          <a:p>
            <a:pPr>
              <a:lnSpc>
                <a:spcPct val="110000"/>
              </a:lnSpc>
              <a:defRPr i="1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rPr i="0"/>
              <a:t>Let</a:t>
            </a:r>
            <a:r>
              <a:t> </a:t>
            </a:r>
            <a:r>
              <a:rPr b="1"/>
              <a:t>h</a:t>
            </a:r>
            <a:r>
              <a:t> </a:t>
            </a:r>
            <a:r>
              <a:rPr i="0"/>
              <a:t>be the line of action:</a:t>
            </a:r>
          </a:p>
          <a:p>
            <a:pPr>
              <a:lnSpc>
                <a:spcPct val="110000"/>
              </a:lnSpc>
              <a:defRPr i="1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(</a:t>
            </a:r>
            <a:r>
              <a:rPr b="1"/>
              <a:t>h</a:t>
            </a:r>
            <a:r>
              <a:t>/h) = (</a:t>
            </a:r>
            <a:r>
              <a:rPr b="1"/>
              <a:t>f</a:t>
            </a:r>
            <a:r>
              <a:t>/f)  × (</a:t>
            </a:r>
            <a:r>
              <a:rPr b="1"/>
              <a:t>τ</a:t>
            </a:r>
            <a:r>
              <a:t>/τ)</a:t>
            </a:r>
          </a:p>
          <a:p>
            <a:pPr>
              <a:lnSpc>
                <a:spcPct val="110000"/>
              </a:lnSpc>
              <a:defRPr i="1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rPr i="0"/>
              <a:t>where</a:t>
            </a:r>
            <a:r>
              <a:t> h = f/τ</a:t>
            </a:r>
          </a:p>
          <a:p>
            <a:pPr>
              <a:lnSpc>
                <a:spcPct val="110000"/>
              </a:lnSpc>
              <a:defRPr i="1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rPr b="1"/>
              <a:t>r</a:t>
            </a:r>
            <a:r>
              <a:t> = </a:t>
            </a:r>
            <a:r>
              <a:rPr b="1"/>
              <a:t>h</a:t>
            </a:r>
            <a:r>
              <a:t> −α</a:t>
            </a:r>
            <a:r>
              <a:rPr b="1"/>
              <a:t>f </a:t>
            </a:r>
            <a:r>
              <a:rPr i="0"/>
              <a:t>and α is found from</a:t>
            </a:r>
            <a:endParaRPr i="0"/>
          </a:p>
          <a:p>
            <a:pPr>
              <a:lnSpc>
                <a:spcPct val="110000"/>
              </a:lnSpc>
              <a:defRPr i="1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rPr i="0"/>
              <a:t>intersection of line of action</a:t>
            </a:r>
            <a:endParaRPr i="0"/>
          </a:p>
          <a:p>
            <a:pPr>
              <a:lnSpc>
                <a:spcPct val="110000"/>
              </a:lnSpc>
              <a:defRPr i="1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rPr i="0"/>
              <a:t>with known finger geometry</a:t>
            </a:r>
            <a:r>
              <a:t>. </a:t>
            </a:r>
          </a:p>
        </p:txBody>
      </p:sp>
      <p:sp>
        <p:nvSpPr>
          <p:cNvPr id="159" name="Use force/torque sensor and known…"/>
          <p:cNvSpPr txBox="1"/>
          <p:nvPr/>
        </p:nvSpPr>
        <p:spPr>
          <a:xfrm>
            <a:off x="4483100" y="1003300"/>
            <a:ext cx="4465812" cy="1236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Use force/torque sensor and known</a:t>
            </a:r>
          </a:p>
          <a:p>
            <a:pPr>
              <a:def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geometry (e.g., catheter tip)</a:t>
            </a:r>
          </a:p>
          <a:p>
            <a:pPr>
              <a:def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to solve for magnitude, location</a:t>
            </a:r>
          </a:p>
          <a:p>
            <a:pPr>
              <a:def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and direction of resultant contact force:</a:t>
            </a:r>
          </a:p>
        </p:txBody>
      </p:sp>
      <p:sp>
        <p:nvSpPr>
          <p:cNvPr id="160" name="reminiscent of the insect slit sensilla approach..."/>
          <p:cNvSpPr txBox="1"/>
          <p:nvPr/>
        </p:nvSpPr>
        <p:spPr>
          <a:xfrm>
            <a:off x="863600" y="571500"/>
            <a:ext cx="4929907" cy="33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i="1" sz="1800"/>
            </a:lvl1pPr>
          </a:lstStyle>
          <a:p>
            <a:pPr/>
            <a:r>
              <a:t>reminiscent of the insect slit sensilla approach...</a:t>
            </a:r>
          </a:p>
        </p:txBody>
      </p:sp>
      <p:sp>
        <p:nvSpPr>
          <p:cNvPr id="161" name="Advantage: typically able to use high quality and high bandwidth force and torque data…"/>
          <p:cNvSpPr txBox="1"/>
          <p:nvPr/>
        </p:nvSpPr>
        <p:spPr>
          <a:xfrm>
            <a:off x="1028700" y="5308600"/>
            <a:ext cx="7505700" cy="113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91439" indent="-91439">
              <a:buSzPct val="90000"/>
              <a:buChar char="•"/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Advantage: typically able to use high quality and high</a:t>
            </a:r>
            <a:br/>
            <a:r>
              <a:t>bandwidth force and torque data </a:t>
            </a:r>
          </a:p>
          <a:p>
            <a:pPr marL="91439" indent="-91439">
              <a:buSzPct val="90000"/>
              <a:buChar char="•"/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Limitation: assumes single resultant force, requires known</a:t>
            </a:r>
            <a:br/>
            <a:r>
              <a:t>geometry (not suitable for soft fingers)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1" grpId="2"/>
      <p:bldP build="whole" bldLvl="1" animBg="1" rev="0" advAuto="0" spid="15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kin Accelerometer Fingerprint Ridges.pdf" descr="Skin Accelerometer Fingerprint Ridges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2235200"/>
            <a:ext cx="8699500" cy="23876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1.png" descr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75" y="65087"/>
            <a:ext cx="606425" cy="849313"/>
          </a:xfrm>
          <a:prstGeom prst="rect">
            <a:avLst/>
          </a:prstGeom>
        </p:spPr>
      </p:pic>
      <p:sp>
        <p:nvSpPr>
          <p:cNvPr id="165" name="Dynamic tactile sen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Dynamic tactile sensing</a:t>
            </a:r>
          </a:p>
        </p:txBody>
      </p:sp>
      <p:sp>
        <p:nvSpPr>
          <p:cNvPr id="166" name="Approximating the FA-I and FA-II mechanoreceptors"/>
          <p:cNvSpPr txBox="1"/>
          <p:nvPr>
            <p:ph type="body" sz="quarter" idx="1"/>
          </p:nvPr>
        </p:nvSpPr>
        <p:spPr>
          <a:xfrm>
            <a:off x="584200" y="901700"/>
            <a:ext cx="7772400" cy="533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Approximating the FA-I and FA-II mechanoreceptors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5" y="65087"/>
            <a:ext cx="606425" cy="849313"/>
          </a:xfrm>
          <a:prstGeom prst="rect">
            <a:avLst/>
          </a:prstGeom>
        </p:spPr>
      </p:pic>
      <p:sp>
        <p:nvSpPr>
          <p:cNvPr id="170" name="Skin acceleration sensing"/>
          <p:cNvSpPr txBox="1"/>
          <p:nvPr>
            <p:ph type="title"/>
          </p:nvPr>
        </p:nvSpPr>
        <p:spPr>
          <a:xfrm>
            <a:off x="876300" y="63500"/>
            <a:ext cx="7772400" cy="850900"/>
          </a:xfrm>
          <a:prstGeom prst="rect">
            <a:avLst/>
          </a:prstGeom>
        </p:spPr>
        <p:txBody>
          <a:bodyPr/>
          <a:lstStyle/>
          <a:p>
            <a:pPr/>
            <a:r>
              <a:t>Skin acceleration sensing</a:t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8895432" y="7251700"/>
            <a:ext cx="286668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2" name="droppedImage.pdf" descr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900" y="3795823"/>
            <a:ext cx="1911350" cy="622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droppedImage.pdf" descr="dropped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6900" y="4508461"/>
            <a:ext cx="7810501" cy="424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droppedImage.pdf" descr="dropped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21321" y="3759200"/>
            <a:ext cx="2149079" cy="723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droppedImage.pdf" descr="dropped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14900" y="3378200"/>
            <a:ext cx="3238500" cy="101722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Assume finger or probe moves with velocity v over the surface, following bumps with an amplitude of Y and a wavelength of λ,…"/>
          <p:cNvSpPr txBox="1"/>
          <p:nvPr/>
        </p:nvSpPr>
        <p:spPr>
          <a:xfrm>
            <a:off x="533400" y="2501900"/>
            <a:ext cx="7683500" cy="93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sz="18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Assume finger or probe moves with velocity </a:t>
            </a:r>
            <a:r>
              <a:rPr i="1"/>
              <a:t>v</a:t>
            </a:r>
            <a:r>
              <a:t> over the surface, following bumps with an amplitude of </a:t>
            </a:r>
            <a:r>
              <a:rPr i="1"/>
              <a:t>Y</a:t>
            </a:r>
            <a:r>
              <a:t> and a wavelength of </a:t>
            </a:r>
            <a:r>
              <a:rPr i="1"/>
              <a:t>λ</a:t>
            </a:r>
            <a:r>
              <a:t>,</a:t>
            </a:r>
          </a:p>
          <a:p>
            <a:pPr>
              <a:defRPr sz="18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creating a </a:t>
            </a:r>
            <a:r>
              <a:rPr i="1"/>
              <a:t>traced surface</a:t>
            </a:r>
            <a:r>
              <a:t>:</a:t>
            </a:r>
          </a:p>
        </p:txBody>
      </p:sp>
      <p:sp>
        <p:nvSpPr>
          <p:cNvPr id="177" name="Example: if v = 10cm/s and λ = 0.4mm (a little longer than a fingerprint ridge), the frequency of oscillation is 250 Hz (peak FA-II sensitivity).…"/>
          <p:cNvSpPr txBox="1"/>
          <p:nvPr/>
        </p:nvSpPr>
        <p:spPr>
          <a:xfrm>
            <a:off x="393700" y="5334000"/>
            <a:ext cx="8356600" cy="123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sz="18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Example: if </a:t>
            </a:r>
            <a:r>
              <a:rPr i="1"/>
              <a:t>v</a:t>
            </a:r>
            <a:r>
              <a:t> = 10cm/s and </a:t>
            </a:r>
            <a:r>
              <a:rPr i="1"/>
              <a:t>λ </a:t>
            </a:r>
            <a:r>
              <a:t>= 0.4mm (a little longer than a fingerprint ridge), the frequency of oscillation is 250 Hz (peak FA-II sensitivity).</a:t>
            </a:r>
          </a:p>
          <a:p>
            <a:pPr>
              <a:defRPr sz="18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For a height of </a:t>
            </a:r>
            <a:r>
              <a:rPr i="1"/>
              <a:t>Y</a:t>
            </a:r>
            <a:r>
              <a:t> = 10μm,  the corresponding acceleration is about </a:t>
            </a:r>
          </a:p>
          <a:p>
            <a:pPr>
              <a:defRPr sz="18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25m/s</a:t>
            </a:r>
            <a:r>
              <a:rPr baseline="31999"/>
              <a:t>2</a:t>
            </a:r>
            <a:r>
              <a:t> or (3/4) </a:t>
            </a:r>
            <a:r>
              <a:rPr i="1"/>
              <a:t>g</a:t>
            </a:r>
            <a:r>
              <a:t>.</a:t>
            </a:r>
          </a:p>
        </p:txBody>
      </p:sp>
      <p:sp>
        <p:nvSpPr>
          <p:cNvPr id="178" name="Similar to Pacinian corpuscles (FA-II). Very sensitive to…"/>
          <p:cNvSpPr txBox="1"/>
          <p:nvPr/>
        </p:nvSpPr>
        <p:spPr>
          <a:xfrm>
            <a:off x="482600" y="1092200"/>
            <a:ext cx="6314133" cy="1236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Similar to Pacinian corpuscles (FA-II). Very sensitive to</a:t>
            </a:r>
          </a:p>
          <a:p>
            <a:pPr marL="91439" indent="-91439">
              <a:buSzPct val="90000"/>
              <a:buChar char="•"/>
              <a:def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 vibrations of object or stylus held in hand</a:t>
            </a:r>
          </a:p>
          <a:p>
            <a:pPr marL="91439" indent="-91439">
              <a:buSzPct val="90000"/>
              <a:buChar char="•"/>
              <a:def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 contact made or broken between finger and object</a:t>
            </a:r>
          </a:p>
          <a:p>
            <a:pPr marL="91439" indent="-91439">
              <a:buSzPct val="90000"/>
              <a:buChar char="•"/>
              <a:def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 vibrations from small bumps or ridges on surface: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5" y="65087"/>
            <a:ext cx="606425" cy="849313"/>
          </a:xfrm>
          <a:prstGeom prst="rect">
            <a:avLst/>
          </a:prstGeom>
        </p:spPr>
      </p:pic>
      <p:sp>
        <p:nvSpPr>
          <p:cNvPr id="181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droppedImage.pdf" descr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2400" y="723900"/>
            <a:ext cx="4016179" cy="276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image1.png" descr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75" y="65087"/>
            <a:ext cx="606425" cy="849313"/>
          </a:xfrm>
          <a:prstGeom prst="rect">
            <a:avLst/>
          </a:prstGeom>
        </p:spPr>
      </p:pic>
      <p:sp>
        <p:nvSpPr>
          <p:cNvPr id="43" name="Possible sensing approaches"/>
          <p:cNvSpPr txBox="1"/>
          <p:nvPr>
            <p:ph type="title"/>
          </p:nvPr>
        </p:nvSpPr>
        <p:spPr>
          <a:xfrm>
            <a:off x="838200" y="64293"/>
            <a:ext cx="7772400" cy="850901"/>
          </a:xfrm>
          <a:prstGeom prst="rect">
            <a:avLst/>
          </a:prstGeom>
        </p:spPr>
        <p:txBody>
          <a:bodyPr/>
          <a:lstStyle/>
          <a:p>
            <a:pPr/>
            <a:r>
              <a:t>Possible sensing approaches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" name="Sensingtypes.pdf" descr="Sensingtypes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247900"/>
            <a:ext cx="9448800" cy="44704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Why do we sense?…"/>
          <p:cNvSpPr txBox="1"/>
          <p:nvPr/>
        </p:nvSpPr>
        <p:spPr>
          <a:xfrm>
            <a:off x="827533" y="1185877"/>
            <a:ext cx="2663330" cy="1463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rPr i="1"/>
              <a:t>Why</a:t>
            </a:r>
            <a:r>
              <a:t> do we sense?</a:t>
            </a:r>
          </a:p>
          <a:p>
            <a:pPr marL="228599" indent="-228599">
              <a:buSzPct val="100000"/>
              <a:buChar char="•"/>
              <a:defRPr sz="2300"/>
            </a:pPr>
            <a:r>
              <a:t>Exploration</a:t>
            </a:r>
          </a:p>
          <a:p>
            <a:pPr marL="228599" indent="-228599">
              <a:buSzPct val="100000"/>
              <a:buChar char="•"/>
              <a:defRPr sz="2300"/>
            </a:pPr>
            <a:r>
              <a:t>Manipulation</a:t>
            </a:r>
          </a:p>
          <a:p>
            <a:pPr marL="228599" indent="-228599">
              <a:buSzPct val="100000"/>
              <a:buChar char="•"/>
              <a:defRPr sz="2300"/>
            </a:pPr>
            <a:r>
              <a:t>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bubble_diagram1.pdf" descr="bubble_diagram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30300"/>
            <a:ext cx="9067801" cy="5665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1.png" descr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75" y="65087"/>
            <a:ext cx="606425" cy="849313"/>
          </a:xfrm>
          <a:prstGeom prst="rect">
            <a:avLst/>
          </a:prstGeom>
        </p:spPr>
      </p:pic>
      <p:sp>
        <p:nvSpPr>
          <p:cNvPr id="50" name="From sensed quantities to information"/>
          <p:cNvSpPr txBox="1"/>
          <p:nvPr>
            <p:ph type="title"/>
          </p:nvPr>
        </p:nvSpPr>
        <p:spPr>
          <a:xfrm>
            <a:off x="749300" y="139700"/>
            <a:ext cx="6032500" cy="685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From sensed quantities to information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" name="sensor"/>
          <p:cNvSpPr txBox="1"/>
          <p:nvPr/>
        </p:nvSpPr>
        <p:spPr>
          <a:xfrm>
            <a:off x="177800" y="914400"/>
            <a:ext cx="775035" cy="33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lvl1pPr>
          </a:lstStyle>
          <a:p>
            <a:pPr/>
            <a:r>
              <a:t>sensor</a:t>
            </a:r>
          </a:p>
        </p:txBody>
      </p:sp>
      <p:sp>
        <p:nvSpPr>
          <p:cNvPr id="53" name="transformation"/>
          <p:cNvSpPr txBox="1"/>
          <p:nvPr/>
        </p:nvSpPr>
        <p:spPr>
          <a:xfrm>
            <a:off x="1790700" y="914400"/>
            <a:ext cx="1550021" cy="33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lvl1pPr>
          </a:lstStyle>
          <a:p>
            <a:pPr/>
            <a:r>
              <a:t>transformation</a:t>
            </a:r>
          </a:p>
        </p:txBody>
      </p:sp>
      <p:sp>
        <p:nvSpPr>
          <p:cNvPr id="54" name="low level…"/>
          <p:cNvSpPr txBox="1"/>
          <p:nvPr/>
        </p:nvSpPr>
        <p:spPr>
          <a:xfrm>
            <a:off x="3683000" y="838200"/>
            <a:ext cx="1219734" cy="602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low level</a:t>
            </a:r>
          </a:p>
          <a:p>
            <a: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information</a:t>
            </a:r>
          </a:p>
        </p:txBody>
      </p:sp>
      <p:sp>
        <p:nvSpPr>
          <p:cNvPr id="55" name="interpretation"/>
          <p:cNvSpPr txBox="1"/>
          <p:nvPr/>
        </p:nvSpPr>
        <p:spPr>
          <a:xfrm>
            <a:off x="5816600" y="939800"/>
            <a:ext cx="1423219" cy="33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lvl1pPr>
          </a:lstStyle>
          <a:p>
            <a:pPr/>
            <a:r>
              <a:t>interpretation</a:t>
            </a:r>
          </a:p>
        </p:txBody>
      </p:sp>
      <p:sp>
        <p:nvSpPr>
          <p:cNvPr id="56" name="high…"/>
          <p:cNvSpPr txBox="1"/>
          <p:nvPr/>
        </p:nvSpPr>
        <p:spPr>
          <a:xfrm>
            <a:off x="7835900" y="152400"/>
            <a:ext cx="1219734" cy="86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high</a:t>
            </a:r>
          </a:p>
          <a:p>
            <a: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level</a:t>
            </a:r>
          </a:p>
          <a:p>
            <a: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information</a:t>
            </a:r>
          </a:p>
        </p:txBody>
      </p:sp>
      <p:sp>
        <p:nvSpPr>
          <p:cNvPr id="57" name="Rectangle"/>
          <p:cNvSpPr/>
          <p:nvPr/>
        </p:nvSpPr>
        <p:spPr>
          <a:xfrm>
            <a:off x="1266030" y="698500"/>
            <a:ext cx="6561140" cy="61328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bubble_diagram1.pdf" descr="bubble_diagram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30300"/>
            <a:ext cx="9067801" cy="5665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1.png" descr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75" y="65087"/>
            <a:ext cx="606425" cy="849313"/>
          </a:xfrm>
          <a:prstGeom prst="rect">
            <a:avLst/>
          </a:prstGeom>
        </p:spPr>
      </p:pic>
      <p:sp>
        <p:nvSpPr>
          <p:cNvPr id="61" name="From sensed quantities to information"/>
          <p:cNvSpPr txBox="1"/>
          <p:nvPr>
            <p:ph type="title"/>
          </p:nvPr>
        </p:nvSpPr>
        <p:spPr>
          <a:xfrm>
            <a:off x="749300" y="139700"/>
            <a:ext cx="6032500" cy="685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From sensed quantities to information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" name="sensor"/>
          <p:cNvSpPr txBox="1"/>
          <p:nvPr/>
        </p:nvSpPr>
        <p:spPr>
          <a:xfrm>
            <a:off x="177800" y="914400"/>
            <a:ext cx="775035" cy="33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lvl1pPr>
          </a:lstStyle>
          <a:p>
            <a:pPr/>
            <a:r>
              <a:t>sensor</a:t>
            </a:r>
          </a:p>
        </p:txBody>
      </p:sp>
      <p:sp>
        <p:nvSpPr>
          <p:cNvPr id="64" name="transformation"/>
          <p:cNvSpPr txBox="1"/>
          <p:nvPr/>
        </p:nvSpPr>
        <p:spPr>
          <a:xfrm>
            <a:off x="1790700" y="914400"/>
            <a:ext cx="1550021" cy="33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lvl1pPr>
          </a:lstStyle>
          <a:p>
            <a:pPr/>
            <a:r>
              <a:t>transformation</a:t>
            </a:r>
          </a:p>
        </p:txBody>
      </p:sp>
      <p:sp>
        <p:nvSpPr>
          <p:cNvPr id="65" name="low level…"/>
          <p:cNvSpPr txBox="1"/>
          <p:nvPr/>
        </p:nvSpPr>
        <p:spPr>
          <a:xfrm>
            <a:off x="3683000" y="838200"/>
            <a:ext cx="1219734" cy="602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low level</a:t>
            </a:r>
          </a:p>
          <a:p>
            <a: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information</a:t>
            </a:r>
          </a:p>
        </p:txBody>
      </p:sp>
      <p:sp>
        <p:nvSpPr>
          <p:cNvPr id="66" name="interpretation"/>
          <p:cNvSpPr txBox="1"/>
          <p:nvPr/>
        </p:nvSpPr>
        <p:spPr>
          <a:xfrm>
            <a:off x="5816600" y="939800"/>
            <a:ext cx="1423219" cy="33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lvl1pPr>
          </a:lstStyle>
          <a:p>
            <a:pPr/>
            <a:r>
              <a:t>interpretation</a:t>
            </a:r>
          </a:p>
        </p:txBody>
      </p:sp>
      <p:sp>
        <p:nvSpPr>
          <p:cNvPr id="67" name="high…"/>
          <p:cNvSpPr txBox="1"/>
          <p:nvPr/>
        </p:nvSpPr>
        <p:spPr>
          <a:xfrm>
            <a:off x="7835900" y="152400"/>
            <a:ext cx="1219734" cy="86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high</a:t>
            </a:r>
          </a:p>
          <a:p>
            <a: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level</a:t>
            </a:r>
          </a:p>
          <a:p>
            <a: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information</a:t>
            </a:r>
          </a:p>
        </p:txBody>
      </p:sp>
      <p:sp>
        <p:nvSpPr>
          <p:cNvPr id="68" name="Rectangle"/>
          <p:cNvSpPr/>
          <p:nvPr/>
        </p:nvSpPr>
        <p:spPr>
          <a:xfrm>
            <a:off x="3486992" y="698500"/>
            <a:ext cx="4340178" cy="61328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bubble_diagram1.pdf" descr="bubble_diagram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30300"/>
            <a:ext cx="9067801" cy="5665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image1.png" descr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75" y="65087"/>
            <a:ext cx="606425" cy="849313"/>
          </a:xfrm>
          <a:prstGeom prst="rect">
            <a:avLst/>
          </a:prstGeom>
        </p:spPr>
      </p:pic>
      <p:sp>
        <p:nvSpPr>
          <p:cNvPr id="72" name="From sensed quantities to information"/>
          <p:cNvSpPr txBox="1"/>
          <p:nvPr>
            <p:ph type="title"/>
          </p:nvPr>
        </p:nvSpPr>
        <p:spPr>
          <a:xfrm>
            <a:off x="749300" y="139700"/>
            <a:ext cx="6032500" cy="685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From sensed quantities to information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sensor"/>
          <p:cNvSpPr txBox="1"/>
          <p:nvPr/>
        </p:nvSpPr>
        <p:spPr>
          <a:xfrm>
            <a:off x="177800" y="914400"/>
            <a:ext cx="775035" cy="33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lvl1pPr>
          </a:lstStyle>
          <a:p>
            <a:pPr/>
            <a:r>
              <a:t>sensor</a:t>
            </a:r>
          </a:p>
        </p:txBody>
      </p:sp>
      <p:sp>
        <p:nvSpPr>
          <p:cNvPr id="75" name="transformation"/>
          <p:cNvSpPr txBox="1"/>
          <p:nvPr/>
        </p:nvSpPr>
        <p:spPr>
          <a:xfrm>
            <a:off x="1790700" y="914400"/>
            <a:ext cx="1550021" cy="33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lvl1pPr>
          </a:lstStyle>
          <a:p>
            <a:pPr/>
            <a:r>
              <a:t>transformation</a:t>
            </a:r>
          </a:p>
        </p:txBody>
      </p:sp>
      <p:sp>
        <p:nvSpPr>
          <p:cNvPr id="76" name="low level…"/>
          <p:cNvSpPr txBox="1"/>
          <p:nvPr/>
        </p:nvSpPr>
        <p:spPr>
          <a:xfrm>
            <a:off x="3683000" y="838200"/>
            <a:ext cx="1219734" cy="602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low level</a:t>
            </a:r>
          </a:p>
          <a:p>
            <a: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information</a:t>
            </a:r>
          </a:p>
        </p:txBody>
      </p:sp>
      <p:sp>
        <p:nvSpPr>
          <p:cNvPr id="77" name="interpretation"/>
          <p:cNvSpPr txBox="1"/>
          <p:nvPr/>
        </p:nvSpPr>
        <p:spPr>
          <a:xfrm>
            <a:off x="5816600" y="939800"/>
            <a:ext cx="1423219" cy="33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lvl1pPr>
          </a:lstStyle>
          <a:p>
            <a:pPr/>
            <a:r>
              <a:t>interpretation</a:t>
            </a:r>
          </a:p>
        </p:txBody>
      </p:sp>
      <p:sp>
        <p:nvSpPr>
          <p:cNvPr id="78" name="high…"/>
          <p:cNvSpPr txBox="1"/>
          <p:nvPr/>
        </p:nvSpPr>
        <p:spPr>
          <a:xfrm>
            <a:off x="7835900" y="152400"/>
            <a:ext cx="1219734" cy="86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high</a:t>
            </a:r>
          </a:p>
          <a:p>
            <a: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level</a:t>
            </a:r>
          </a:p>
          <a:p>
            <a: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information</a:t>
            </a:r>
          </a:p>
        </p:txBody>
      </p:sp>
      <p:sp>
        <p:nvSpPr>
          <p:cNvPr id="79" name="Rectangle"/>
          <p:cNvSpPr/>
          <p:nvPr/>
        </p:nvSpPr>
        <p:spPr>
          <a:xfrm>
            <a:off x="5245013" y="896700"/>
            <a:ext cx="2566393" cy="59800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bubble_diagram1.pdf" descr="bubble_diagram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30300"/>
            <a:ext cx="9067801" cy="5665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image1.png" descr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75" y="65087"/>
            <a:ext cx="606425" cy="849313"/>
          </a:xfrm>
          <a:prstGeom prst="rect">
            <a:avLst/>
          </a:prstGeom>
        </p:spPr>
      </p:pic>
      <p:sp>
        <p:nvSpPr>
          <p:cNvPr id="83" name="From sensed quantities to information"/>
          <p:cNvSpPr txBox="1"/>
          <p:nvPr>
            <p:ph type="title"/>
          </p:nvPr>
        </p:nvSpPr>
        <p:spPr>
          <a:xfrm>
            <a:off x="749300" y="139700"/>
            <a:ext cx="6032500" cy="685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From sensed quantities to information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" name="sensor"/>
          <p:cNvSpPr txBox="1"/>
          <p:nvPr/>
        </p:nvSpPr>
        <p:spPr>
          <a:xfrm>
            <a:off x="177800" y="914400"/>
            <a:ext cx="775035" cy="33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lvl1pPr>
          </a:lstStyle>
          <a:p>
            <a:pPr/>
            <a:r>
              <a:t>sensor</a:t>
            </a:r>
          </a:p>
        </p:txBody>
      </p:sp>
      <p:sp>
        <p:nvSpPr>
          <p:cNvPr id="86" name="transformation"/>
          <p:cNvSpPr txBox="1"/>
          <p:nvPr/>
        </p:nvSpPr>
        <p:spPr>
          <a:xfrm>
            <a:off x="1790700" y="914400"/>
            <a:ext cx="1550021" cy="33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lvl1pPr>
          </a:lstStyle>
          <a:p>
            <a:pPr/>
            <a:r>
              <a:t>transformation</a:t>
            </a:r>
          </a:p>
        </p:txBody>
      </p:sp>
      <p:sp>
        <p:nvSpPr>
          <p:cNvPr id="87" name="low level…"/>
          <p:cNvSpPr txBox="1"/>
          <p:nvPr/>
        </p:nvSpPr>
        <p:spPr>
          <a:xfrm>
            <a:off x="3683000" y="838200"/>
            <a:ext cx="1219734" cy="602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low level</a:t>
            </a:r>
          </a:p>
          <a:p>
            <a: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information</a:t>
            </a:r>
          </a:p>
        </p:txBody>
      </p:sp>
      <p:sp>
        <p:nvSpPr>
          <p:cNvPr id="88" name="interpretation"/>
          <p:cNvSpPr txBox="1"/>
          <p:nvPr/>
        </p:nvSpPr>
        <p:spPr>
          <a:xfrm>
            <a:off x="5816600" y="939800"/>
            <a:ext cx="1423219" cy="33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lvl1pPr>
          </a:lstStyle>
          <a:p>
            <a:pPr/>
            <a:r>
              <a:t>interpretation</a:t>
            </a:r>
          </a:p>
        </p:txBody>
      </p:sp>
      <p:sp>
        <p:nvSpPr>
          <p:cNvPr id="89" name="high…"/>
          <p:cNvSpPr txBox="1"/>
          <p:nvPr/>
        </p:nvSpPr>
        <p:spPr>
          <a:xfrm>
            <a:off x="7835900" y="152400"/>
            <a:ext cx="1219734" cy="86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high</a:t>
            </a:r>
          </a:p>
          <a:p>
            <a: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level</a:t>
            </a:r>
          </a:p>
          <a:p>
            <a:pPr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defRPr>
            </a:pPr>
            <a:r>
              <a:t>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5" y="65087"/>
            <a:ext cx="606425" cy="849313"/>
          </a:xfrm>
          <a:prstGeom prst="rect">
            <a:avLst/>
          </a:prstGeom>
        </p:spPr>
      </p:pic>
      <p:sp>
        <p:nvSpPr>
          <p:cNvPr id="92" name="Few sensors measure stress directly"/>
          <p:cNvSpPr txBox="1"/>
          <p:nvPr>
            <p:ph type="title"/>
          </p:nvPr>
        </p:nvSpPr>
        <p:spPr>
          <a:xfrm>
            <a:off x="838200" y="63500"/>
            <a:ext cx="7772400" cy="723900"/>
          </a:xfrm>
          <a:prstGeom prst="rect">
            <a:avLst/>
          </a:prstGeom>
        </p:spPr>
        <p:txBody>
          <a:bodyPr/>
          <a:lstStyle/>
          <a:p>
            <a:pPr/>
            <a:r>
              <a:t>Few sensors measure stress directly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4" name="droppedImage.pdf" descr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300" y="889000"/>
            <a:ext cx="5627128" cy="2120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droppedImage.pdf" descr="dropped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3200" y="3517900"/>
            <a:ext cx="5689600" cy="321310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PVDF is much stiffer than surrounding silicone rubber, hence it essentially measures stresses in the material"/>
          <p:cNvSpPr txBox="1"/>
          <p:nvPr/>
        </p:nvSpPr>
        <p:spPr>
          <a:xfrm>
            <a:off x="215900" y="2959100"/>
            <a:ext cx="5842000" cy="602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sz="1800"/>
            </a:pPr>
            <a:r>
              <a:t>PVDF is much stiffer than surrounding silicone rubber,</a:t>
            </a:r>
            <a:br/>
            <a:r>
              <a:t>hence it essentially measures stresses in the material</a:t>
            </a:r>
          </a:p>
        </p:txBody>
      </p:sp>
      <p:pic>
        <p:nvPicPr>
          <p:cNvPr id="97" name="droppedImage.pdf" descr="dropped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66301" y="889000"/>
            <a:ext cx="1943101" cy="2356288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Other sensors essentially measure strains within the skin or finite deformations of the skin surface"/>
          <p:cNvSpPr txBox="1"/>
          <p:nvPr/>
        </p:nvSpPr>
        <p:spPr>
          <a:xfrm>
            <a:off x="5765800" y="5461000"/>
            <a:ext cx="2908300" cy="113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defRPr sz="1800"/>
            </a:lvl1pPr>
          </a:lstStyle>
          <a:p>
            <a:pPr/>
            <a:r>
              <a:t>Other sensors essentially measure strains within the skin or finite deformations of the skin surface</a:t>
            </a:r>
          </a:p>
        </p:txBody>
      </p:sp>
      <p:grpSp>
        <p:nvGrpSpPr>
          <p:cNvPr id="101" name="In each case, the “receptive field” depends on skin design and sensor depth."/>
          <p:cNvGrpSpPr/>
          <p:nvPr/>
        </p:nvGrpSpPr>
        <p:grpSpPr>
          <a:xfrm>
            <a:off x="5765800" y="3454400"/>
            <a:ext cx="3390900" cy="1820491"/>
            <a:chOff x="0" y="0"/>
            <a:chExt cx="3390900" cy="1820490"/>
          </a:xfrm>
        </p:grpSpPr>
        <p:sp>
          <p:nvSpPr>
            <p:cNvPr id="100" name="In each case, the “receptive field” depends on skin design and sensor depth."/>
            <p:cNvSpPr txBox="1"/>
            <p:nvPr/>
          </p:nvSpPr>
          <p:spPr>
            <a:xfrm>
              <a:off x="215900" y="139700"/>
              <a:ext cx="2959100" cy="1261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i="1">
                  <a:solidFill>
                    <a:srgbClr val="B51A00"/>
                  </a:solidFill>
                  <a:uFill>
                    <a:solidFill>
                      <a:srgbClr val="B51A00"/>
                    </a:solidFill>
                  </a:uFill>
                </a:defRPr>
              </a:lvl1pPr>
            </a:lstStyle>
            <a:p>
              <a:pPr/>
              <a:r>
                <a:t>In each case, the “receptive field” depends on skin design and sensor depth.</a:t>
              </a:r>
            </a:p>
          </p:txBody>
        </p:sp>
        <p:pic>
          <p:nvPicPr>
            <p:cNvPr id="99" name="In each case, the “receptive field” depends on skin design and sensor depth. In each case, the “receptive field” depends on skin design and sensor depth." descr="In each case, the “receptive field” depends on skin design and sensor depth. In each case, the “receptive field” depends on skin design and sensor depth.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3390900" cy="1820491"/>
            </a:xfrm>
            <a:prstGeom prst="rect">
              <a:avLst/>
            </a:prstGeom>
            <a:effectLst/>
          </p:spPr>
        </p:pic>
      </p:grpSp>
      <p:sp>
        <p:nvSpPr>
          <p:cNvPr id="102" name="BioTac sensor concept"/>
          <p:cNvSpPr txBox="1"/>
          <p:nvPr/>
        </p:nvSpPr>
        <p:spPr>
          <a:xfrm>
            <a:off x="878333" y="6373204"/>
            <a:ext cx="2669804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BioTac sensor concept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5" y="65087"/>
            <a:ext cx="606425" cy="849313"/>
          </a:xfrm>
          <a:prstGeom prst="rect">
            <a:avLst/>
          </a:prstGeom>
        </p:spPr>
      </p:pic>
      <p:sp>
        <p:nvSpPr>
          <p:cNvPr id="105" name="Capacitive sen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Capacitive sensing</a:t>
            </a:r>
          </a:p>
        </p:txBody>
      </p:sp>
      <p:sp>
        <p:nvSpPr>
          <p:cNvPr id="106" name="Normal stress/strain scale nicely:"/>
          <p:cNvSpPr txBox="1"/>
          <p:nvPr>
            <p:ph type="body" sz="quarter" idx="1"/>
          </p:nvPr>
        </p:nvSpPr>
        <p:spPr>
          <a:xfrm>
            <a:off x="88900" y="1028700"/>
            <a:ext cx="3898900" cy="3810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800"/>
            </a:lvl1pPr>
          </a:lstStyle>
          <a:p>
            <a:pPr/>
            <a:r>
              <a:t>Normal stress/strain scale nicely: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8" name="droppedImage.pdf" descr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079500"/>
            <a:ext cx="6997700" cy="34457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droppedImage.pdf" descr="dropped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35800" y="1308100"/>
            <a:ext cx="1549400" cy="853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droppedImage.pdf" descr="dropped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70700" y="2628900"/>
            <a:ext cx="2404140" cy="939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droppedImage.pdf" descr="dropped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4000" y="4699000"/>
            <a:ext cx="2794000" cy="10852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droppedImage.pdf" descr="dropped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127500" y="4521200"/>
            <a:ext cx="4817302" cy="18034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ensitivity at low forces is independent of area, given appropriate choices of…"/>
          <p:cNvSpPr txBox="1"/>
          <p:nvPr/>
        </p:nvSpPr>
        <p:spPr>
          <a:xfrm>
            <a:off x="254000" y="5880100"/>
            <a:ext cx="4521200" cy="86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sz="1800"/>
            </a:pPr>
            <a:r>
              <a:t>Sensitivity at low forces is independent of area, given appropriate choices of</a:t>
            </a:r>
          </a:p>
          <a:p>
            <a:pPr>
              <a:defRPr sz="1800"/>
            </a:pPr>
            <a:r>
              <a:t>dielectric (</a:t>
            </a:r>
            <a:r>
              <a:rPr i="1"/>
              <a:t>ε, E, d</a:t>
            </a:r>
            <a:r>
              <a:t>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ensorGlamShot.jpg" descr="SensorGlamSho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00" y="798693"/>
            <a:ext cx="9001040" cy="6008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image1.png" descr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75" y="65087"/>
            <a:ext cx="606425" cy="849313"/>
          </a:xfrm>
          <a:prstGeom prst="rect">
            <a:avLst/>
          </a:prstGeom>
        </p:spPr>
      </p:pic>
      <p:sp>
        <p:nvSpPr>
          <p:cNvPr id="117" name="Integration and communication"/>
          <p:cNvSpPr txBox="1"/>
          <p:nvPr>
            <p:ph type="title"/>
          </p:nvPr>
        </p:nvSpPr>
        <p:spPr>
          <a:xfrm>
            <a:off x="838200" y="114300"/>
            <a:ext cx="7772400" cy="609600"/>
          </a:xfrm>
          <a:prstGeom prst="rect">
            <a:avLst/>
          </a:prstGeom>
        </p:spPr>
        <p:txBody>
          <a:bodyPr/>
          <a:lstStyle/>
          <a:p>
            <a:pPr/>
            <a:r>
              <a:t>Integration and communication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9" name="PIC"/>
          <p:cNvSpPr txBox="1"/>
          <p:nvPr/>
        </p:nvSpPr>
        <p:spPr>
          <a:xfrm>
            <a:off x="4292600" y="3251200"/>
            <a:ext cx="512317" cy="359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/>
            <a:r>
              <a:t>PIC</a:t>
            </a:r>
          </a:p>
        </p:txBody>
      </p:sp>
      <p:sp>
        <p:nvSpPr>
          <p:cNvPr id="120" name="FTDI"/>
          <p:cNvSpPr txBox="1"/>
          <p:nvPr/>
        </p:nvSpPr>
        <p:spPr>
          <a:xfrm>
            <a:off x="1625600" y="3632200"/>
            <a:ext cx="653207" cy="359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/>
            <a:r>
              <a:t>FTDI</a:t>
            </a:r>
          </a:p>
        </p:txBody>
      </p:sp>
      <p:sp>
        <p:nvSpPr>
          <p:cNvPr id="121" name="USB"/>
          <p:cNvSpPr txBox="1"/>
          <p:nvPr/>
        </p:nvSpPr>
        <p:spPr>
          <a:xfrm>
            <a:off x="190500" y="3098800"/>
            <a:ext cx="611163" cy="359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/>
            <a:r>
              <a:t>USB</a:t>
            </a:r>
          </a:p>
        </p:txBody>
      </p:sp>
      <p:sp>
        <p:nvSpPr>
          <p:cNvPr id="122" name="AD 7147-1"/>
          <p:cNvSpPr txBox="1"/>
          <p:nvPr/>
        </p:nvSpPr>
        <p:spPr>
          <a:xfrm>
            <a:off x="7467600" y="3492500"/>
            <a:ext cx="1303214" cy="359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/>
            <a:r>
              <a:t>AD 7147-1</a:t>
            </a:r>
          </a:p>
        </p:txBody>
      </p:sp>
      <p:pic>
        <p:nvPicPr>
          <p:cNvPr id="123" name="StanfordTactileSensor_schematic.pdf" descr="StanfordTactileSensor_schematic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066800"/>
            <a:ext cx="9174671" cy="313690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Chips from smartphone industry etc.…"/>
          <p:cNvSpPr txBox="1"/>
          <p:nvPr/>
        </p:nvSpPr>
        <p:spPr>
          <a:xfrm>
            <a:off x="5003800" y="5791200"/>
            <a:ext cx="3913151" cy="86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1800">
                <a:solidFill>
                  <a:srgbClr val="831100"/>
                </a:solidFill>
                <a:uFill>
                  <a:solidFill>
                    <a:srgbClr val="831100"/>
                  </a:solidFill>
                </a:uFill>
              </a:defRPr>
            </a:pPr>
            <a:r>
              <a:t>Chips from smartphone industry etc.</a:t>
            </a:r>
          </a:p>
          <a:p>
            <a:pPr>
              <a:defRPr sz="1800">
                <a:solidFill>
                  <a:srgbClr val="831100"/>
                </a:solidFill>
                <a:uFill>
                  <a:solidFill>
                    <a:srgbClr val="831100"/>
                  </a:solidFill>
                </a:uFill>
              </a:defRPr>
            </a:pPr>
            <a:r>
              <a:t>provide active shielding, filtering</a:t>
            </a:r>
          </a:p>
          <a:p>
            <a:pPr>
              <a:defRPr sz="1800">
                <a:solidFill>
                  <a:srgbClr val="831100"/>
                </a:solidFill>
                <a:uFill>
                  <a:solidFill>
                    <a:srgbClr val="831100"/>
                  </a:solidFill>
                </a:uFill>
              </a:defRPr>
            </a:pPr>
            <a:r>
              <a:t>multiplexing, low-level communication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