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I+vWwgsB0EoqSMPIiV8zCAD4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0639" marR="4063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My name is Santhi Elayaperumal, I am speaking on MRI-Compatible Haptics…using strain sensing to predict 3-dimensional needle bending in real-time.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Conten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685800" y="12065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628732" y="6432016"/>
            <a:ext cx="286668" cy="273584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Content copy" showMasterSp="0">
  <p:cSld name="Default - Title and Content cop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406400" y="1143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406400" y="11303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628732" y="6432016"/>
            <a:ext cx="286668" cy="273584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685800" y="12065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2" type="sldNum"/>
          </p:nvPr>
        </p:nvSpPr>
        <p:spPr>
          <a:xfrm>
            <a:off x="8628732" y="6432016"/>
            <a:ext cx="286668" cy="273584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Relationship Id="rId7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m_horizontal_red.png" id="22" name="Google Shape;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465117" y="-1033319"/>
            <a:ext cx="2276765" cy="2946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23" name="Google Shape;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HF_2.jpg" id="24" name="Google Shape;2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00" y="76200"/>
            <a:ext cx="44704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254000" y="4749800"/>
            <a:ext cx="8623300" cy="148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R. Cutkosky and Allison M. Okamura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January 2018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1016000" y="1968500"/>
            <a:ext cx="7112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US" sz="5200"/>
              <a:t>An Introduction 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US" sz="5200"/>
              <a:t>Tactile Sensing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2475036" y="3788754"/>
            <a:ext cx="4193928" cy="6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II: implications for robotic tactile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sensing and haptic display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oLineLoads.pdf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812" y="38100"/>
            <a:ext cx="4726818" cy="668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>
            <p:ph type="title"/>
          </p:nvPr>
        </p:nvSpPr>
        <p:spPr>
          <a:xfrm>
            <a:off x="965200" y="63500"/>
            <a:ext cx="29718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of skin</a:t>
            </a:r>
            <a:endParaRPr/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droppedImage.pdf" id="145" name="Google Shape;14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791" y="1524000"/>
            <a:ext cx="403321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46" name="Google Shape;14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288" y="5384800"/>
            <a:ext cx="4199862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254000" y="1168400"/>
            <a:ext cx="415314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Boussinesq line load (plane strain)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88900" y="4470400"/>
            <a:ext cx="4514429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Solution for pressure distribution p(τ)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Gi is the impulse response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stress of interest: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ainZ.pdf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041400"/>
            <a:ext cx="5740400" cy="547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>
            <p:ph type="title"/>
          </p:nvPr>
        </p:nvSpPr>
        <p:spPr>
          <a:xfrm>
            <a:off x="863600" y="101600"/>
            <a:ext cx="74041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Strain at 2λ depth with 10% noise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droppedImage.pdf" id="157" name="Google Shape;1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79600"/>
            <a:ext cx="3304945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190500" y="1409700"/>
            <a:ext cx="265221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Strains from stresses: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203200" y="3759200"/>
            <a:ext cx="308009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 discrete set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sensors below the surface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will measure:</a:t>
            </a:r>
            <a:endParaRPr/>
          </a:p>
        </p:txBody>
      </p:sp>
      <p:pic>
        <p:nvPicPr>
          <p:cNvPr descr="droppedImage.pdf" id="160" name="Google Shape;16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4838700"/>
            <a:ext cx="17272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/>
        </p:nvSpPr>
        <p:spPr>
          <a:xfrm>
            <a:off x="266700" y="5676900"/>
            <a:ext cx="4241329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the discretized pressure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distribution and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maps surface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pressure to subsurface strains.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rsePressure.pdf"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100" y="939800"/>
            <a:ext cx="5285990" cy="497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67" name="Google Shape;1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type="title"/>
          </p:nvPr>
        </p:nvSpPr>
        <p:spPr>
          <a:xfrm>
            <a:off x="863600" y="101600"/>
            <a:ext cx="74041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Reconstruction of surface pressure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444500" y="2425700"/>
            <a:ext cx="2895840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r>
              <a:rPr b="1" baseline="3000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the pseudo-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inverse of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Dimension of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should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 less than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sensors.</a:t>
            </a:r>
            <a:endParaRPr/>
          </a:p>
        </p:txBody>
      </p:sp>
      <p:pic>
        <p:nvPicPr>
          <p:cNvPr descr="droppedImage.pdf" id="171" name="Google Shape;17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" y="1333500"/>
            <a:ext cx="2507916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3568700" y="6019800"/>
            <a:ext cx="5222131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Reconstructed pressure estimate for two line loads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case of 7 sensors at depth 2λ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insicShell.pdf"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0" y="863600"/>
            <a:ext cx="4673600" cy="431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>
            <p:ph type="title"/>
          </p:nvPr>
        </p:nvSpPr>
        <p:spPr>
          <a:xfrm>
            <a:off x="863600" y="-63500"/>
            <a:ext cx="4927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 tactile sensing</a:t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1485900" y="4673600"/>
            <a:ext cx="1901181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(Salisbury, Bicchi)</a:t>
            </a:r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4902200" y="2349500"/>
            <a:ext cx="361950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τ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×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 the line of action: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/h) = (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/f)  × (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τ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/τ)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 = f/τ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−α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α is found from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intersection of line of action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known finger geometry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4483100" y="1003300"/>
            <a:ext cx="4465812" cy="12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Use force/torque sensor and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geometry (e.g., catheter tip)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to solve for magnitude,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and direction of resultant contact force: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863600" y="571500"/>
            <a:ext cx="4929907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reminiscent of the insect slit sensilla approach...</a:t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1028700" y="5308600"/>
            <a:ext cx="7505700" cy="11355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-102870" lvl="0" marL="91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Advantage: typically able to use high quality and high</a:t>
            </a:r>
            <a:b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bandwidth force and torque data </a:t>
            </a:r>
            <a:endParaRPr/>
          </a:p>
          <a:p>
            <a:pPr indent="-102870" lvl="0" marL="91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Limitation: assumes single resultant force, requires known</a:t>
            </a:r>
            <a:b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geometry (not suitable for soft fingers)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in Accelerometer Fingerprint Ridges.pdf"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35200"/>
            <a:ext cx="8699500" cy="2387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91" name="Google Shape;1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tactile sensing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584200" y="9017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Approximating the FA-I and FA-II mechanoreceptors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241300" y="5682025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Cutkosky, Mark R., and John Ulmen. "Dynamic tactile sensing." In </a:t>
            </a:r>
            <a:r>
              <a:rPr b="0" i="1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Human Hand as an Inspiration for Robot Hand Development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pp. 389-403. Springer, Cham,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>
            <p:ph type="title"/>
          </p:nvPr>
        </p:nvSpPr>
        <p:spPr>
          <a:xfrm>
            <a:off x="8763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Skin acceleration sensing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895432" y="72517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droppedImage.pdf"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" y="3795823"/>
            <a:ext cx="1911350" cy="622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204" name="Google Shape;2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" y="4508461"/>
            <a:ext cx="7810501" cy="424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205" name="Google Shape;20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1321" y="3759200"/>
            <a:ext cx="2149079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206" name="Google Shape;20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4900" y="3378200"/>
            <a:ext cx="3238500" cy="101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/>
        </p:nvSpPr>
        <p:spPr>
          <a:xfrm>
            <a:off x="533400" y="2501900"/>
            <a:ext cx="76835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Assume finger or probe moves with velocity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over the surface, following bumps with an amplitude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a wavelength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λ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creating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traced surface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393700" y="5334000"/>
            <a:ext cx="83566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if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10cm/s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λ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0.4mm (a little longer than a fingerprint ridge), the frequency of oscillation is 250 Hz (peak FA-II sensitivity).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 height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10μm,  the corresponding acceleration is about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25m/s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or (3/4)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482600" y="1092200"/>
            <a:ext cx="6243564" cy="12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Similar to Pacinian corpuscles (FA-II). Very sensitive to</a:t>
            </a:r>
            <a:endParaRPr/>
          </a:p>
          <a:p>
            <a:pPr indent="-114300" lvl="0" marL="91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 vibrations of object or stylus held in hand</a:t>
            </a:r>
            <a:endParaRPr/>
          </a:p>
          <a:p>
            <a:pPr indent="-114300" lvl="0" marL="91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 contact made or broken between finger and object</a:t>
            </a:r>
            <a:endParaRPr/>
          </a:p>
          <a:p>
            <a:pPr indent="-114300" lvl="0" marL="914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 vibrations from small bumps or ridges on surface: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685800" y="12065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dImage.pdf"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400" y="723900"/>
            <a:ext cx="4016179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33" name="Google Shape;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>
            <p:ph type="title"/>
          </p:nvPr>
        </p:nvSpPr>
        <p:spPr>
          <a:xfrm>
            <a:off x="838200" y="64293"/>
            <a:ext cx="7772400" cy="850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sensing approaches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Sensingtypes.pdf" id="36" name="Google Shape;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247900"/>
            <a:ext cx="94488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/>
          <p:nvPr/>
        </p:nvSpPr>
        <p:spPr>
          <a:xfrm>
            <a:off x="827533" y="1185877"/>
            <a:ext cx="2582176" cy="146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we sense?</a:t>
            </a:r>
            <a:endParaRPr/>
          </a:p>
          <a:p>
            <a:pPr indent="-228599" lvl="0" marL="228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Exploration</a:t>
            </a:r>
            <a:endParaRPr/>
          </a:p>
          <a:p>
            <a:pPr indent="-228599" lvl="0" marL="228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Manipulation</a:t>
            </a:r>
            <a:endParaRPr/>
          </a:p>
          <a:p>
            <a:pPr indent="-228599" lvl="0" marL="228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_diagram1.pdf" id="42" name="Google Shape;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0300"/>
            <a:ext cx="9067801" cy="5665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43" name="Google Shape;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From sensed quantities to information</a:t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low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266030" y="698500"/>
            <a:ext cx="6561140" cy="61328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_diagram1.pdf" id="56" name="Google Shape;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0300"/>
            <a:ext cx="9067801" cy="5665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57" name="Google Shape;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From sensed quantities to information</a:t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61" name="Google Shape;61;p4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low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3486992" y="698500"/>
            <a:ext cx="4340178" cy="61328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_diagram1.pdf"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0300"/>
            <a:ext cx="9067801" cy="5665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71" name="Google Shape;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From sensed quantities to information</a:t>
            </a:r>
            <a:endParaRPr/>
          </a:p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</p:txBody>
      </p:sp>
      <p:sp>
        <p:nvSpPr>
          <p:cNvPr id="76" name="Google Shape;76;p5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low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5245013" y="896700"/>
            <a:ext cx="2566393" cy="59800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_diagram1.pdf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0300"/>
            <a:ext cx="9067801" cy="5665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>
            <p:ph type="title"/>
          </p:nvPr>
        </p:nvSpPr>
        <p:spPr>
          <a:xfrm>
            <a:off x="749300" y="139700"/>
            <a:ext cx="6032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From sensed quantities to information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177800" y="914400"/>
            <a:ext cx="775035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790700" y="914400"/>
            <a:ext cx="1550021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3683000" y="838200"/>
            <a:ext cx="1219734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low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5816600" y="939800"/>
            <a:ext cx="1423219" cy="3354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7835900" y="152400"/>
            <a:ext cx="1219734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42AA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>
            <p:ph type="title"/>
          </p:nvPr>
        </p:nvSpPr>
        <p:spPr>
          <a:xfrm>
            <a:off x="838200" y="63500"/>
            <a:ext cx="7772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 sensors measure stress directly</a:t>
            </a:r>
            <a:endParaRPr/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droppedImage.pdf" id="100" name="Google Shape;1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00" y="889000"/>
            <a:ext cx="5627128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01" name="Google Shape;1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00" y="3517900"/>
            <a:ext cx="568960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215900" y="2959100"/>
            <a:ext cx="5842000" cy="6021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PVDF is much stiffer than surrounding silicone rubber,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it essentially measures stresses in the material</a:t>
            </a:r>
            <a:endParaRPr/>
          </a:p>
        </p:txBody>
      </p:sp>
      <p:pic>
        <p:nvPicPr>
          <p:cNvPr descr="droppedImage.pdf" id="103" name="Google Shape;10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6301" y="889000"/>
            <a:ext cx="1943101" cy="235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5765800" y="5461000"/>
            <a:ext cx="2908300" cy="11355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sensors essentially measure strains within the skin or finite deformations of the skin surface</a:t>
            </a:r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5765800" y="3454400"/>
            <a:ext cx="3390900" cy="1820492"/>
            <a:chOff x="0" y="0"/>
            <a:chExt cx="3390900" cy="1820491"/>
          </a:xfrm>
        </p:grpSpPr>
        <p:sp>
          <p:nvSpPr>
            <p:cNvPr id="106" name="Google Shape;106;p7"/>
            <p:cNvSpPr txBox="1"/>
            <p:nvPr/>
          </p:nvSpPr>
          <p:spPr>
            <a:xfrm>
              <a:off x="215900" y="139700"/>
              <a:ext cx="2959100" cy="1261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B51A00"/>
                  </a:solidFill>
                  <a:latin typeface="Arial"/>
                  <a:ea typeface="Arial"/>
                  <a:cs typeface="Arial"/>
                  <a:sym typeface="Arial"/>
                </a:rPr>
                <a:t>In each case, the “receptive field” depends on skin design and sensor depth.</a:t>
              </a:r>
              <a:endParaRPr/>
            </a:p>
          </p:txBody>
        </p:sp>
        <p:pic>
          <p:nvPicPr>
            <p:cNvPr descr="In each case, the “receptive field” depends on skin design and sensor depth. In each case, the “receptive field” depends on skin design and sensor depth." id="107" name="Google Shape;10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3390900" cy="1820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7"/>
          <p:cNvSpPr txBox="1"/>
          <p:nvPr/>
        </p:nvSpPr>
        <p:spPr>
          <a:xfrm>
            <a:off x="878333" y="6373204"/>
            <a:ext cx="2669804" cy="385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BioTac sensor concept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type="title"/>
          </p:nvPr>
        </p:nvSpPr>
        <p:spPr>
          <a:xfrm>
            <a:off x="965200" y="63500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Capacitive sensing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88900" y="1028700"/>
            <a:ext cx="389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Normal stress/strain scale nicely: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pic>
        <p:nvPicPr>
          <p:cNvPr descr="droppedImage.pdf" id="117" name="Google Shape;1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79500"/>
            <a:ext cx="6997700" cy="3445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18" name="Google Shape;1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800" y="1308100"/>
            <a:ext cx="1549400" cy="853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19" name="Google Shape;11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0700" y="2628900"/>
            <a:ext cx="240414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20" name="Google Shape;12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4000" y="4699000"/>
            <a:ext cx="2794000" cy="1085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121" name="Google Shape;12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7500" y="4521200"/>
            <a:ext cx="4817302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/>
          <p:nvPr/>
        </p:nvSpPr>
        <p:spPr>
          <a:xfrm>
            <a:off x="254000" y="5880100"/>
            <a:ext cx="4521200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at low forces is independent of area, given appropriate choices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dielectric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ε, E, 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sorGlamShot.jpg"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" y="798693"/>
            <a:ext cx="9001040" cy="6008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" y="65087"/>
            <a:ext cx="606425" cy="8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>
            <p:ph type="title"/>
          </p:nvPr>
        </p:nvSpPr>
        <p:spPr>
          <a:xfrm>
            <a:off x="838200" y="1143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and communication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628732" y="6426200"/>
            <a:ext cx="286668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4292600" y="3251200"/>
            <a:ext cx="512317" cy="35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625600" y="3632200"/>
            <a:ext cx="653207" cy="35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FTDI</a:t>
            </a:r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190500" y="3098800"/>
            <a:ext cx="611163" cy="35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7467600" y="3492500"/>
            <a:ext cx="1303214" cy="35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 7147-1</a:t>
            </a:r>
            <a:endParaRPr/>
          </a:p>
        </p:txBody>
      </p:sp>
      <p:pic>
        <p:nvPicPr>
          <p:cNvPr descr="StanfordTactileSensor_schematic.pdf" id="135" name="Google Shape;13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66800"/>
            <a:ext cx="9174671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5003800" y="5791200"/>
            <a:ext cx="3913151" cy="86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31100"/>
                </a:solidFill>
                <a:latin typeface="Arial"/>
                <a:ea typeface="Arial"/>
                <a:cs typeface="Arial"/>
                <a:sym typeface="Arial"/>
              </a:rPr>
              <a:t>Chips from smartphone industry etc.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31100"/>
                </a:solidFill>
                <a:latin typeface="Arial"/>
                <a:ea typeface="Arial"/>
                <a:cs typeface="Arial"/>
                <a:sym typeface="Arial"/>
              </a:rPr>
              <a:t>provide active shielding, filtering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31100"/>
                </a:solidFill>
                <a:latin typeface="Arial"/>
                <a:ea typeface="Arial"/>
                <a:cs typeface="Arial"/>
                <a:sym typeface="Arial"/>
              </a:rPr>
              <a:t>multiplexing, low-level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