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media/image30.svg" ContentType="image/svg+xml"/>
  <Override PartName="/ppt/media/image48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Relationship Id="rId7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0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8.emf"/><Relationship Id="rId19" Type="http://schemas.openxmlformats.org/officeDocument/2006/relationships/image" Target="../media/image25.png"/><Relationship Id="rId20" Type="http://schemas.openxmlformats.org/officeDocument/2006/relationships/image" Target="../media/image26.svg"/><Relationship Id="rId21" Type="http://schemas.openxmlformats.org/officeDocument/2006/relationships/image" Target="../media/image27.png"/><Relationship Id="rId22" Type="http://schemas.openxmlformats.org/officeDocument/2006/relationships/image" Target="../media/image28.svg"/><Relationship Id="rId23" Type="http://schemas.openxmlformats.org/officeDocument/2006/relationships/image" Target="../media/image29.png"/><Relationship Id="rId24" Type="http://schemas.openxmlformats.org/officeDocument/2006/relationships/image" Target="../media/image30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8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7.jpeg"/><Relationship Id="rId3" Type="http://schemas.openxmlformats.org/officeDocument/2006/relationships/image" Target="../media/image5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9.jpeg"/><Relationship Id="rId3" Type="http://schemas.openxmlformats.org/officeDocument/2006/relationships/image" Target="../media/image58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2.jpeg"/><Relationship Id="rId3" Type="http://schemas.openxmlformats.org/officeDocument/2006/relationships/image" Target="../media/image63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4.jpeg"/><Relationship Id="rId3" Type="http://schemas.openxmlformats.org/officeDocument/2006/relationships/image" Target="../media/image6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5.jpeg"/><Relationship Id="rId3" Type="http://schemas.openxmlformats.org/officeDocument/2006/relationships/image" Target="../media/image6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6.jpeg"/><Relationship Id="rId3" Type="http://schemas.openxmlformats.org/officeDocument/2006/relationships/image" Target="../media/image6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7.jpeg"/><Relationship Id="rId3" Type="http://schemas.openxmlformats.org/officeDocument/2006/relationships/image" Target="../media/image68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8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9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0.jpeg"/><Relationship Id="rId3" Type="http://schemas.openxmlformats.org/officeDocument/2006/relationships/image" Target="../media/image58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1.jpeg"/><Relationship Id="rId3" Type="http://schemas.openxmlformats.org/officeDocument/2006/relationships/image" Target="../media/image6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mailto:Amy.Ritz@Accenture.com" TargetMode="Externa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7.png"/><Relationship Id="rId21" Type="http://schemas.openxmlformats.org/officeDocument/2006/relationships/image" Target="../media/image8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5.xml"/><Relationship Id="rId46" Type="http://schemas.openxmlformats.org/officeDocument/2006/relationships/theme" Target="../theme/theme5.xml"/><Relationship Id="rId47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October 29,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454419"/>
          </a:xfrm>
        </p:spPr>
        <p:txBody>
          <a:bodyPr vert="horz" lIns="0" tIns="45720" rIns="0" bIns="0" rtlCol="0" anchor="t" anchorCtr="0">
            <a:noAutofit/>
          </a:bodyPr>
          <a:lstStyle/>
          <a:p>
            <a:r>
              <a:rPr sz="4200">
                <a:solidFill>
                  <a:srgbClr val="FFFFFF"/>
                </a:solidFill>
                <a:latin typeface="Graphik Black"/>
              </a:rPr>
              <a:t>VALERIA COLEGIALES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 Titl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ional Experience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FI/MM/PM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Fiori interfaces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Ariba procurement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Functional design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Integration testing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UAT execution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Master data management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Incident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ile Overview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Functional analyst with over 5 years of experience in </a:t>
            </a:r>
            <a:r>
              <a:rPr b="1" sz="900">
                <a:solidFill>
                  <a:srgbClr val="000000"/>
                </a:solidFill>
                <a:latin typeface="Graphik"/>
              </a:rPr>
              <a:t>SAP FI/MM/PM</a:t>
            </a:r>
            <a:r>
              <a:rPr sz="900">
                <a:solidFill>
                  <a:srgbClr val="000000"/>
                </a:solidFill>
                <a:latin typeface="Graphik"/>
              </a:rPr>
              <a:t> support and implementations, focused on </a:t>
            </a:r>
            <a:r>
              <a:rPr b="1" sz="900">
                <a:solidFill>
                  <a:srgbClr val="000000"/>
                </a:solidFill>
                <a:latin typeface="Graphik"/>
              </a:rPr>
              <a:t>functional design</a:t>
            </a:r>
            <a:r>
              <a:rPr sz="900">
                <a:solidFill>
                  <a:srgbClr val="000000"/>
                </a:solidFill>
                <a:latin typeface="Graphik"/>
              </a:rPr>
              <a:t>, </a:t>
            </a:r>
            <a:r>
              <a:rPr b="1" sz="900">
                <a:solidFill>
                  <a:srgbClr val="000000"/>
                </a:solidFill>
                <a:latin typeface="Graphik"/>
              </a:rPr>
              <a:t>process automation</a:t>
            </a:r>
            <a:r>
              <a:rPr sz="900">
                <a:solidFill>
                  <a:srgbClr val="000000"/>
                </a:solidFill>
                <a:latin typeface="Graphik"/>
              </a:rPr>
              <a:t>, </a:t>
            </a:r>
            <a:r>
              <a:rPr b="1" sz="900">
                <a:solidFill>
                  <a:srgbClr val="000000"/>
                </a:solidFill>
                <a:latin typeface="Graphik"/>
              </a:rPr>
              <a:t>integration testing</a:t>
            </a:r>
            <a:r>
              <a:rPr sz="900">
                <a:solidFill>
                  <a:srgbClr val="000000"/>
                </a:solidFill>
                <a:latin typeface="Graphik"/>
              </a:rPr>
              <a:t>, and </a:t>
            </a:r>
            <a:r>
              <a:rPr b="1" sz="900">
                <a:solidFill>
                  <a:srgbClr val="000000"/>
                </a:solidFill>
                <a:latin typeface="Graphik"/>
              </a:rPr>
              <a:t>incident management</a:t>
            </a:r>
            <a:r>
              <a:rPr sz="900">
                <a:solidFill>
                  <a:srgbClr val="000000"/>
                </a:solidFill>
                <a:latin typeface="Graphik"/>
              </a:rPr>
              <a:t>. Proven ability to translate business requirements into technical specifications, lead end-to-end deployments including </a:t>
            </a:r>
            <a:r>
              <a:rPr b="1" sz="900">
                <a:solidFill>
                  <a:srgbClr val="000000"/>
                </a:solidFill>
                <a:latin typeface="Graphik"/>
              </a:rPr>
              <a:t>UAT</a:t>
            </a:r>
            <a:r>
              <a:rPr sz="900">
                <a:solidFill>
                  <a:srgbClr val="000000"/>
                </a:solidFill>
                <a:latin typeface="Graphik"/>
              </a:rPr>
              <a:t> and go-live support, and manage </a:t>
            </a:r>
            <a:r>
              <a:rPr b="1" sz="900">
                <a:solidFill>
                  <a:srgbClr val="000000"/>
                </a:solidFill>
                <a:latin typeface="Graphik"/>
              </a:rPr>
              <a:t>master data</a:t>
            </a:r>
            <a:r>
              <a:rPr sz="900">
                <a:solidFill>
                  <a:srgbClr val="000000"/>
                </a:solidFill>
                <a:latin typeface="Graphik"/>
              </a:rPr>
              <a:t> across global teams.</a:t>
            </a:r>
          </a:p>
        </p:txBody>
      </p:sp>
      <p:sp>
        <p:nvSpPr>
          <p:cNvPr id="9" name="Certifications/Training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First Certificate in English (FCE)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SAP MM-SAD</a:t>
            </a:r>
          </a:p>
        </p:txBody>
      </p:sp>
      <p:sp>
        <p:nvSpPr>
          <p:cNvPr id="10" name="Industry Experience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Resources, Products</a:t>
            </a:r>
          </a:p>
        </p:txBody>
      </p:sp>
      <p:sp>
        <p:nvSpPr>
          <p:cNvPr id="19" name="Role_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7" y="5752651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Marketing Analytics Intern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Managed commercial portfolio and delivered client administrative support while maintaining transactional records and billing processes in </a:t>
            </a:r>
            <a:r>
              <a:rPr b="1" sz="900">
                <a:solidFill>
                  <a:srgbClr val="000000"/>
                </a:solidFill>
                <a:latin typeface="Graphik"/>
              </a:rPr>
              <a:t>Salesforce</a:t>
            </a:r>
            <a:r>
              <a:rPr sz="900">
                <a:solidFill>
                  <a:srgbClr val="000000"/>
                </a:solidFill>
                <a:latin typeface="Graphik"/>
              </a:rPr>
              <a:t>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Performed data maintenance and indirect billing uploads, ensuring data integrity for downstream processes and reporting.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Produced analytical reports and insights using </a:t>
            </a:r>
            <a:r>
              <a:rPr b="1" sz="900">
                <a:solidFill>
                  <a:srgbClr val="000000"/>
                </a:solidFill>
                <a:latin typeface="Graphik"/>
              </a:rPr>
              <a:t>Excel Advanced</a:t>
            </a:r>
            <a:r>
              <a:rPr sz="900">
                <a:solidFill>
                  <a:srgbClr val="000000"/>
                </a:solidFill>
                <a:latin typeface="Graphik"/>
              </a:rPr>
              <a:t> to support commercial decisions and improve operational workflows.</a:t>
            </a:r>
          </a:p>
        </p:txBody>
      </p:sp>
      <p:sp>
        <p:nvSpPr>
          <p:cNvPr id="12" name="Role_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2" y="4770664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SAP Application Support &amp; IT Trainee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Provided L2 support for </a:t>
            </a:r>
            <a:r>
              <a:rPr b="1" sz="900">
                <a:solidFill>
                  <a:srgbClr val="000000"/>
                </a:solidFill>
                <a:latin typeface="Graphik"/>
              </a:rPr>
              <a:t>SAP MM</a:t>
            </a:r>
            <a:r>
              <a:rPr sz="900">
                <a:solidFill>
                  <a:srgbClr val="000000"/>
                </a:solidFill>
                <a:latin typeface="Graphik"/>
              </a:rPr>
              <a:t> and </a:t>
            </a:r>
            <a:r>
              <a:rPr b="1" sz="900">
                <a:solidFill>
                  <a:srgbClr val="000000"/>
                </a:solidFill>
                <a:latin typeface="Graphik"/>
              </a:rPr>
              <a:t>SAP PM</a:t>
            </a:r>
            <a:r>
              <a:rPr sz="900">
                <a:solidFill>
                  <a:srgbClr val="000000"/>
                </a:solidFill>
                <a:latin typeface="Graphik"/>
              </a:rPr>
              <a:t>, resolving incidents, performing data loads and executing corrective changes to maintain uptime.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Supported the </a:t>
            </a:r>
            <a:r>
              <a:rPr b="1" sz="900">
                <a:solidFill>
                  <a:srgbClr val="000000"/>
                </a:solidFill>
                <a:latin typeface="Graphik"/>
              </a:rPr>
              <a:t>SAP/GEP</a:t>
            </a:r>
            <a:r>
              <a:rPr sz="900">
                <a:solidFill>
                  <a:srgbClr val="000000"/>
                </a:solidFill>
                <a:latin typeface="Graphik"/>
              </a:rPr>
              <a:t> interface, monitored errors, tested improvements and assisted with migration cutovers and release activities.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Managed incident lifecycle in </a:t>
            </a:r>
            <a:r>
              <a:rPr b="1" sz="900">
                <a:solidFill>
                  <a:srgbClr val="000000"/>
                </a:solidFill>
                <a:latin typeface="Graphik"/>
              </a:rPr>
              <a:t>ServiceNow</a:t>
            </a:r>
            <a:r>
              <a:rPr sz="900">
                <a:solidFill>
                  <a:srgbClr val="000000"/>
                </a:solidFill>
                <a:latin typeface="Graphik"/>
              </a:rPr>
              <a:t>, supported end-users and contributed to deployments within </a:t>
            </a:r>
            <a:r>
              <a:rPr b="1" sz="900">
                <a:solidFill>
                  <a:srgbClr val="000000"/>
                </a:solidFill>
                <a:latin typeface="Graphik"/>
              </a:rPr>
              <a:t>Agile/Scrum</a:t>
            </a:r>
            <a:r>
              <a:rPr sz="900">
                <a:solidFill>
                  <a:srgbClr val="000000"/>
                </a:solidFill>
                <a:latin typeface="Graphik"/>
              </a:rPr>
              <a:t> teams.</a:t>
            </a:r>
          </a:p>
        </p:txBody>
      </p:sp>
      <p:sp>
        <p:nvSpPr>
          <p:cNvPr id="8" name="Role_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3" y="3781207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SAP Functional Analyst — Projects &amp; Integrations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Led end-to-end implementation of SAP enhancements and new functionalities, encompassing </a:t>
            </a:r>
            <a:r>
              <a:rPr b="1" sz="900">
                <a:solidFill>
                  <a:srgbClr val="000000"/>
                </a:solidFill>
                <a:latin typeface="Graphik"/>
              </a:rPr>
              <a:t>functional design</a:t>
            </a:r>
            <a:r>
              <a:rPr sz="900">
                <a:solidFill>
                  <a:srgbClr val="000000"/>
                </a:solidFill>
                <a:latin typeface="Graphik"/>
              </a:rPr>
              <a:t>, development coordination and deployment.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Defined test scenarios, executed </a:t>
            </a:r>
            <a:r>
              <a:rPr b="1" sz="900">
                <a:solidFill>
                  <a:srgbClr val="000000"/>
                </a:solidFill>
                <a:latin typeface="Graphik"/>
              </a:rPr>
              <a:t>UAT</a:t>
            </a:r>
            <a:r>
              <a:rPr sz="900">
                <a:solidFill>
                  <a:srgbClr val="000000"/>
                </a:solidFill>
                <a:latin typeface="Graphik"/>
              </a:rPr>
              <a:t>, integration and </a:t>
            </a:r>
            <a:r>
              <a:rPr b="1" sz="900">
                <a:solidFill>
                  <a:srgbClr val="000000"/>
                </a:solidFill>
                <a:latin typeface="Graphik"/>
              </a:rPr>
              <a:t>regression testing</a:t>
            </a:r>
            <a:r>
              <a:rPr sz="900">
                <a:solidFill>
                  <a:srgbClr val="000000"/>
                </a:solidFill>
                <a:latin typeface="Graphik"/>
              </a:rPr>
              <a:t> for API migrations, tracked defects and maintained technical documentation.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Engaged business stakeholders to elicit requirements, identify optimizations and deliver solutions driving </a:t>
            </a:r>
            <a:r>
              <a:rPr b="1" sz="900">
                <a:solidFill>
                  <a:srgbClr val="000000"/>
                </a:solidFill>
                <a:latin typeface="Graphik"/>
              </a:rPr>
              <a:t>process automation</a:t>
            </a:r>
            <a:r>
              <a:rPr sz="900">
                <a:solidFill>
                  <a:srgbClr val="000000"/>
                </a:solidFill>
                <a:latin typeface="Graphik"/>
              </a:rPr>
              <a:t> and efficiency gains.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Served as focal point for </a:t>
            </a:r>
            <a:r>
              <a:rPr b="1" sz="900">
                <a:solidFill>
                  <a:srgbClr val="000000"/>
                </a:solidFill>
                <a:latin typeface="Graphik"/>
              </a:rPr>
              <a:t>master data</a:t>
            </a:r>
            <a:r>
              <a:rPr sz="900">
                <a:solidFill>
                  <a:srgbClr val="000000"/>
                </a:solidFill>
                <a:latin typeface="Graphik"/>
              </a:rPr>
              <a:t>, developing trainings and enabling consistent </a:t>
            </a:r>
            <a:r>
              <a:rPr b="1" sz="900">
                <a:solidFill>
                  <a:srgbClr val="000000"/>
                </a:solidFill>
                <a:latin typeface="Graphik"/>
              </a:rPr>
              <a:t>data governance</a:t>
            </a:r>
            <a:r>
              <a:rPr sz="900">
                <a:solidFill>
                  <a:srgbClr val="000000"/>
                </a:solidFill>
                <a:latin typeface="Graphik"/>
              </a:rPr>
              <a:t> across global teams.</a:t>
            </a:r>
          </a:p>
        </p:txBody>
      </p:sp>
      <p:sp>
        <p:nvSpPr>
          <p:cNvPr id="11" name="Role_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556533" y="2792760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SAP FI Functional Analyst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Managed configuration and functional setup of </a:t>
            </a:r>
            <a:r>
              <a:rPr b="1" sz="900">
                <a:solidFill>
                  <a:srgbClr val="000000"/>
                </a:solidFill>
                <a:latin typeface="Graphik"/>
              </a:rPr>
              <a:t>SAP FI</a:t>
            </a:r>
            <a:r>
              <a:rPr sz="900">
                <a:solidFill>
                  <a:srgbClr val="000000"/>
                </a:solidFill>
                <a:latin typeface="Graphik"/>
              </a:rPr>
              <a:t> including </a:t>
            </a:r>
            <a:r>
              <a:rPr b="1" sz="900">
                <a:solidFill>
                  <a:srgbClr val="000000"/>
                </a:solidFill>
                <a:latin typeface="Graphik"/>
              </a:rPr>
              <a:t>fixed assets</a:t>
            </a:r>
            <a:r>
              <a:rPr sz="900">
                <a:solidFill>
                  <a:srgbClr val="000000"/>
                </a:solidFill>
                <a:latin typeface="Graphik"/>
              </a:rPr>
              <a:t>, account determination and technical </a:t>
            </a:r>
            <a:r>
              <a:rPr b="1" sz="900">
                <a:solidFill>
                  <a:srgbClr val="000000"/>
                </a:solidFill>
                <a:latin typeface="Graphik"/>
              </a:rPr>
              <a:t>interfaces</a:t>
            </a:r>
            <a:r>
              <a:rPr sz="900">
                <a:solidFill>
                  <a:srgbClr val="000000"/>
                </a:solidFill>
                <a:latin typeface="Graphik"/>
              </a:rPr>
              <a:t> to support financial processes.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Tracked and resolved incidents, analyzed errors in automated processes and coordinated fixes using </a:t>
            </a:r>
            <a:r>
              <a:rPr b="1" sz="900">
                <a:solidFill>
                  <a:srgbClr val="000000"/>
                </a:solidFill>
                <a:latin typeface="Graphik"/>
              </a:rPr>
              <a:t>ServiceNow</a:t>
            </a:r>
            <a:r>
              <a:rPr sz="900">
                <a:solidFill>
                  <a:srgbClr val="000000"/>
                </a:solidFill>
                <a:latin typeface="Graphik"/>
              </a:rPr>
              <a:t> and functional logs.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Collaborated with technical and global teams to translate business needs into technical specifications and support </a:t>
            </a:r>
            <a:r>
              <a:rPr b="1" sz="900">
                <a:solidFill>
                  <a:srgbClr val="000000"/>
                </a:solidFill>
                <a:latin typeface="Graphik"/>
              </a:rPr>
              <a:t>UAT</a:t>
            </a:r>
            <a:r>
              <a:rPr sz="900">
                <a:solidFill>
                  <a:srgbClr val="000000"/>
                </a:solidFill>
                <a:latin typeface="Graphik"/>
              </a:rPr>
              <a:t> and </a:t>
            </a:r>
            <a:r>
              <a:rPr b="1" sz="900">
                <a:solidFill>
                  <a:srgbClr val="000000"/>
                </a:solidFill>
                <a:latin typeface="Graphik"/>
              </a:rPr>
              <a:t>go-live</a:t>
            </a:r>
            <a:r>
              <a:rPr sz="900">
                <a:solidFill>
                  <a:srgbClr val="000000"/>
                </a:solidFill>
                <a:latin typeface="Graphik"/>
              </a:rPr>
              <a:t> activities.</a:t>
            </a: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Industrial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Spanish C2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English C1</a:t>
            </a: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61308" y="694380"/>
            <a:ext cx="5206831" cy="45072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83637" y="696761"/>
            <a:ext cx="2994823" cy="31422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>
                <a:solidFill>
                  <a:srgbClr val="FFFFFF"/>
                </a:solidFill>
                <a:latin typeface="Graphik Black"/>
              </a:rPr>
              <a:t>SAP S/4HANA</a:t>
            </a: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customXml/itemProps2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46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79</cp:revision>
  <dcterms:created xsi:type="dcterms:W3CDTF">2020-06-02T06:52:03Z</dcterms:created>
  <dcterms:modified xsi:type="dcterms:W3CDTF">2025-10-29T23:42:22Z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