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6.svg" ContentType="image/svg+xml"/>
  <Override PartName="/ppt/media/image28.svg" ContentType="image/svg+xml"/>
  <Override PartName="/ppt/media/image30.svg" ContentType="image/svg+xml"/>
  <Override PartName="/ppt/media/image48.svg" ContentType="image/svg+xml"/>
  <Override PartName="/ppt/media/image5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Relationship Id="rId7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6" r:id="rId6"/>
    <p:sldMasterId id="2147483712" r:id="rId7"/>
    <p:sldMasterId id="2147483715" r:id="rId8"/>
  </p:sldMasterIdLst>
  <p:notesMasterIdLst>
    <p:notesMasterId r:id="rId10"/>
  </p:notesMasterIdLst>
  <p:handoutMasterIdLst>
    <p:handoutMasterId r:id="rId11"/>
  </p:handoutMasterIdLst>
  <p:sldIdLst>
    <p:sldId id="77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A4"/>
    <a:srgbClr val="7500C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9439E-08BC-E2AB-70BC-1763088EC3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38C4-DDEB-EC72-51C9-7CD027D7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01FA-C2EB-4979-9424-9426BF6F641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4BA1-FA87-AA22-8BE9-E2518C2D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1C99-9D71-254A-1E27-9A0898D58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5270-AEF8-4BA7-A378-50DC2B3F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B80E-EC3D-493D-9492-C95C88AFD0A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9218-1451-4D67-B79A-0EC3A28C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CF07-E702-ED8F-99C3-7989D7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75CC-F916-580F-F948-5D70D8E3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78BE-BC55-FA19-4662-CC48D2414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735C-9FD7-58A6-0B48-ABE308C10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561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8.emf"/><Relationship Id="rId19" Type="http://schemas.openxmlformats.org/officeDocument/2006/relationships/image" Target="../media/image25.png"/><Relationship Id="rId20" Type="http://schemas.openxmlformats.org/officeDocument/2006/relationships/image" Target="../media/image26.svg"/><Relationship Id="rId21" Type="http://schemas.openxmlformats.org/officeDocument/2006/relationships/image" Target="../media/image27.png"/><Relationship Id="rId22" Type="http://schemas.openxmlformats.org/officeDocument/2006/relationships/image" Target="../media/image28.svg"/><Relationship Id="rId23" Type="http://schemas.openxmlformats.org/officeDocument/2006/relationships/image" Target="../media/image29.png"/><Relationship Id="rId24" Type="http://schemas.openxmlformats.org/officeDocument/2006/relationships/image" Target="../media/image30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8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7.jpeg"/><Relationship Id="rId3" Type="http://schemas.openxmlformats.org/officeDocument/2006/relationships/image" Target="../media/image58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9.jpeg"/><Relationship Id="rId3" Type="http://schemas.openxmlformats.org/officeDocument/2006/relationships/image" Target="../media/image58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0.jpeg"/><Relationship Id="rId3" Type="http://schemas.openxmlformats.org/officeDocument/2006/relationships/image" Target="../media/image61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2.jpeg"/><Relationship Id="rId3" Type="http://schemas.openxmlformats.org/officeDocument/2006/relationships/image" Target="../media/image63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4.jpeg"/><Relationship Id="rId3" Type="http://schemas.openxmlformats.org/officeDocument/2006/relationships/image" Target="../media/image61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5.jpeg"/><Relationship Id="rId3" Type="http://schemas.openxmlformats.org/officeDocument/2006/relationships/image" Target="../media/image6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6.jpeg"/><Relationship Id="rId3" Type="http://schemas.openxmlformats.org/officeDocument/2006/relationships/image" Target="../media/image61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7.jpeg"/><Relationship Id="rId3" Type="http://schemas.openxmlformats.org/officeDocument/2006/relationships/image" Target="../media/image68.pn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8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9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0.jpeg"/><Relationship Id="rId3" Type="http://schemas.openxmlformats.org/officeDocument/2006/relationships/image" Target="../media/image58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1.jpeg"/><Relationship Id="rId3" Type="http://schemas.openxmlformats.org/officeDocument/2006/relationships/image" Target="../media/image6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mailto:Amy.Ritz@Accenture.com" TargetMode="Externa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38087-2F5F-49BF-9C82-788C9BC2B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1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B5F58-392B-4370-804C-577C5EE6D9D4}"/>
              </a:ext>
            </a:extLst>
          </p:cNvPr>
          <p:cNvSpPr/>
          <p:nvPr userDrawn="1"/>
        </p:nvSpPr>
        <p:spPr bwMode="auto">
          <a:xfrm>
            <a:off x="0" y="-32696"/>
            <a:ext cx="12192000" cy="6890696"/>
          </a:xfrm>
          <a:prstGeom prst="rect">
            <a:avLst/>
          </a:prstGeom>
          <a:gradFill>
            <a:gsLst>
              <a:gs pos="32000">
                <a:schemeClr val="bg1"/>
              </a:gs>
              <a:gs pos="5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Master Brand 03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4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Master Brand 03 - GRADIENT GTS" hidden="1"/>
          <p:cNvGrpSpPr/>
          <p:nvPr userDrawn="1"/>
        </p:nvGrpSpPr>
        <p:grpSpPr bwMode="auto">
          <a:xfrm>
            <a:off x="2607278" y="1026844"/>
            <a:ext cx="4751149" cy="4850013"/>
            <a:chOff x="336907" y="342900"/>
            <a:chExt cx="2298344" cy="2346169"/>
          </a:xfrm>
        </p:grpSpPr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Master Brand 03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7" name="Master Brand 02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88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Master Brand 02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Master Brand 02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8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0" name="Master Brand 01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1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Master Brand 01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7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1" name="Master Brand 01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1" name="Consulting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7E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1" name="Consulting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3" name="Consulting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7E00FF"/>
                </a:gs>
                <a:gs pos="100000">
                  <a:srgbClr val="38008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Digital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FFB600"/>
              </a:gs>
              <a:gs pos="98000">
                <a:srgbClr val="FF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2" name="Digital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0" name="Digital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6" name="Operations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2800FF"/>
              </a:gs>
              <a:gs pos="98000">
                <a:srgbClr val="00F3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0" name="Operations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4" name="Operations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Strategy - GRADIENT GTS" hidden="1"/>
          <p:cNvSpPr>
            <a:spLocks/>
          </p:cNvSpPr>
          <p:nvPr userDrawn="1"/>
        </p:nvSpPr>
        <p:spPr bwMode="auto">
          <a:xfrm>
            <a:off x="2623155" y="1011604"/>
            <a:ext cx="4750511" cy="4850013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710012"/>
              </a:gs>
              <a:gs pos="98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9" name="Strate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6" name="Strategy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7100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5" name="Technology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00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9" name="Technolo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" name="Accenture_Technology_WHITE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24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32" name="Accenture_Strategy_BLACK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2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31" name="Accenture_Operations_BLACK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26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34" name="Accenture_Mobility_BLACK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8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42" name="Accenture_Interactive_BLACK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5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33" name="Accenture_Analytics_BLACK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27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35" name="Accenture_Digital_BLACK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2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30" name="Accenture_Consulting_BLACK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39" name="Accenture_MasterWHITE" hidden="1"/>
          <p:cNvGrpSpPr/>
          <p:nvPr userDrawn="1"/>
        </p:nvGrpSpPr>
        <p:grpSpPr bwMode="auto"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Accenture_MasterBLACK" hidden="1"/>
          <p:cNvGrpSpPr/>
          <p:nvPr userDrawn="1"/>
        </p:nvGrpSpPr>
        <p:grpSpPr bwMode="auto"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45" name="Accenture Black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195C551D-CBB4-4D8B-9995-9988F891D5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 bwMode="auto">
          <a:xfrm>
            <a:off x="10302875" y="325149"/>
            <a:ext cx="1552575" cy="409575"/>
          </a:xfrm>
          <a:prstGeom prst="rect">
            <a:avLst/>
          </a:prstGeom>
        </p:spPr>
      </p:pic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D1183BD2-F7A6-4617-9C41-470003205D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346640" y="3389745"/>
            <a:ext cx="3859050" cy="44733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5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54D960-1AA0-4A83-BDD0-A0B9D791FFB6}"/>
              </a:ext>
            </a:extLst>
          </p:cNvPr>
          <p:cNvGrpSpPr/>
          <p:nvPr userDrawn="1"/>
        </p:nvGrpSpPr>
        <p:grpSpPr bwMode="auto">
          <a:xfrm>
            <a:off x="-28572" y="-44656"/>
            <a:ext cx="4030830" cy="4139080"/>
            <a:chOff x="5303912" y="3275741"/>
            <a:chExt cx="381000" cy="391232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A5E24E15-234A-473A-95B7-0AE2830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5303912" y="3428848"/>
              <a:ext cx="381000" cy="238125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BE9FCF-CFA3-4AA9-8600-DF7E7991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5303912" y="3275741"/>
              <a:ext cx="381000" cy="238125"/>
            </a:xfrm>
            <a:prstGeom prst="rect">
              <a:avLst/>
            </a:prstGeom>
          </p:spPr>
        </p:pic>
      </p:grpSp>
      <p:sp>
        <p:nvSpPr>
          <p:cNvPr id="110" name="Title 2">
            <a:extLst>
              <a:ext uri="{FF2B5EF4-FFF2-40B4-BE49-F238E27FC236}">
                <a16:creationId xmlns:a16="http://schemas.microsoft.com/office/drawing/2014/main" id="{DE9A680C-ACC0-4701-BBB2-E82A25559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346640" y="1510524"/>
            <a:ext cx="5353246" cy="1862538"/>
          </a:xfrm>
        </p:spPr>
        <p:txBody>
          <a:bodyPr tIns="252000" anchor="t"/>
          <a:lstStyle>
            <a:lvl1pPr>
              <a:lnSpc>
                <a:spcPct val="70000"/>
              </a:lnSpc>
              <a:defRPr sz="50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34963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pic>
        <p:nvPicPr>
          <p:cNvPr id="31" name="Accenture_Technology_WHITE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246366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676"/>
            <a:ext cx="1728000" cy="328649"/>
          </a:xfrm>
          <a:prstGeom prst="rect">
            <a:avLst/>
          </a:prstGeom>
        </p:spPr>
      </p:pic>
      <p:pic>
        <p:nvPicPr>
          <p:cNvPr id="34" name="Accenture_Operations_WHITEOUT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5" name="Accenture_Mobility_WHITEOUT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36" name="Accenture_Interactive_WHITEOUT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8" name="Accenture_Analytics_WHITEOUT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7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7239" y="6244518"/>
            <a:ext cx="1944000" cy="330957"/>
          </a:xfrm>
          <a:prstGeom prst="rect">
            <a:avLst/>
          </a:prstGeom>
        </p:spPr>
      </p:pic>
      <p:grpSp>
        <p:nvGrpSpPr>
          <p:cNvPr id="23" name="Accenture_Master" hidden="1"/>
          <p:cNvGrpSpPr/>
          <p:nvPr userDrawn="1"/>
        </p:nvGrpSpPr>
        <p:grpSpPr bwMode="auto">
          <a:xfrm>
            <a:off x="345019" y="6246662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0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297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-168620" y="1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98444C-46D4-46A4-ACAD-2D758D383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2" y="215899"/>
            <a:ext cx="11430000" cy="371476"/>
          </a:xfrm>
        </p:spPr>
        <p:txBody>
          <a:bodyPr>
            <a:normAutofit/>
          </a:bodyPr>
          <a:lstStyle>
            <a:lvl1pPr>
              <a:defRPr sz="2798">
                <a:solidFill>
                  <a:srgbClr val="A109FF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D26B3-E687-4B7C-B067-C729A153F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539" t="13494" r="6659" b="-192"/>
          <a:stretch/>
        </p:blipFill>
        <p:spPr bwMode="auto"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884C-37A6-466F-BE6D-EB948360B5A0}"/>
              </a:ext>
            </a:extLst>
          </p:cNvPr>
          <p:cNvSpPr/>
          <p:nvPr userDrawn="1"/>
        </p:nvSpPr>
        <p:spPr bwMode="auto">
          <a:xfrm>
            <a:off x="0" y="1"/>
            <a:ext cx="12192000" cy="473392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2B577-04C8-46FF-9BC9-F4E952C8F162}"/>
              </a:ext>
            </a:extLst>
          </p:cNvPr>
          <p:cNvSpPr>
            <a:spLocks/>
          </p:cNvSpPr>
          <p:nvPr userDrawn="1"/>
        </p:nvSpPr>
        <p:spPr bwMode="auto">
          <a:xfrm>
            <a:off x="0" y="5114924"/>
            <a:ext cx="12192000" cy="1743075"/>
          </a:xfrm>
          <a:prstGeom prst="rect">
            <a:avLst/>
          </a:prstGeom>
          <a:gradFill>
            <a:gsLst>
              <a:gs pos="0">
                <a:srgbClr val="A100FF"/>
              </a:gs>
              <a:gs pos="100000">
                <a:srgbClr val="46007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2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3"/>
            <a:ext cx="8572500" cy="4689475"/>
          </a:xfrm>
        </p:spPr>
        <p:txBody>
          <a:bodyPr/>
          <a:lstStyle>
            <a:lvl3pPr marL="514029" indent="-230044">
              <a:buFont typeface="Graphik" panose="020B0503030202060203" pitchFamily="34" charset="0"/>
              <a:buChar char="–"/>
              <a:defRPr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78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95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auto"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013598-8740-4153-9D7D-26F91E9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C8A94-3496-4A18-A87E-7FDB584A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DE013-7699-44D2-A5E8-3242E20F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FD904A-2172-45F3-A62D-1F415E0E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404648" y="428295"/>
            <a:ext cx="11430000" cy="990601"/>
          </a:xfrm>
        </p:spPr>
        <p:txBody>
          <a:bodyPr>
            <a:noAutofit/>
          </a:bodyPr>
          <a:lstStyle>
            <a:lvl1pPr algn="r">
              <a:defRPr sz="8000"/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20EA3FA-B9DE-423A-BB6A-103B0FB5DD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039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779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03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EE-53AF-49D0-A4FF-030EA1DA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9805"/>
            <a:ext cx="8500668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0">
              <a:defRPr lang="en-US" dirty="0" smtClean="0"/>
            </a:lvl2pPr>
            <a:lvl3pPr marL="365742">
              <a:defRPr lang="en-US" dirty="0" smtClean="0"/>
            </a:lvl3pPr>
            <a:lvl4pPr>
              <a:defRPr lang="en-US" b="0" dirty="0" smtClean="0"/>
            </a:lvl4pPr>
            <a:lvl5pPr>
              <a:defRPr lang="en-US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4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23E-9D3C-4291-9DBD-C9D941701D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8A6-DDBB-4561-BBDC-86D81031A7B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23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39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15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1589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 bwMode="auto"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819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1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7327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 bwMode="auto"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3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 bwMode="auto"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 bwMode="auto"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 bwMode="auto"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18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auto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840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9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00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95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9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 bwMode="auto"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auto"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auto"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auto"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22820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auto"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auto"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auto"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 bwMode="auto"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 bwMode="auto"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 bwMode="auto"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 bwMode="auto"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 bwMode="auto"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2527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 bwMode="auto"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 bwMode="auto"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 bwMode="auto"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2749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1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 bwMode="auto"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 bwMode="auto"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516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88330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auto"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auto"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auto"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 bwMode="auto"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 bwMode="auto"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 bwMode="auto"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59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auto"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6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40279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994028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auto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577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auto"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auto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97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 bwMode="auto"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644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686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9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 bwMode="auto"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 bwMode="auto"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 bwMode="auto"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 bwMode="auto"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 bwMode="auto"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 bwMode="auto"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 bwMode="auto"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 bwMode="auto"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 bwMode="auto"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 bwMode="auto"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 bwMode="auto"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 bwMode="auto"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 bwMode="auto"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 bwMode="auto"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 bwMode="auto"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 bwMode="auto"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 bwMode="auto"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 bwMode="auto"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 bwMode="auto"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 bwMode="auto"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 bwMode="auto"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 bwMode="auto"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 bwMode="auto"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 bwMode="auto"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 bwMode="auto"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 bwMode="auto"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 bwMode="auto"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 bwMode="auto"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 bwMode="auto"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 bwMode="auto"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 bwMode="auto"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 bwMode="auto"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 bwMode="auto"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 bwMode="auto"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 bwMode="auto"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 bwMode="auto"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 bwMode="auto"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 bwMode="auto"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 bwMode="auto"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559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3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 bwMode="auto"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2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CC89-27C3-4C1A-8574-E487E9ECE59A}"/>
              </a:ext>
            </a:extLst>
          </p:cNvPr>
          <p:cNvSpPr txBox="1"/>
          <p:nvPr userDrawn="1"/>
        </p:nvSpPr>
        <p:spPr bwMode="auto">
          <a:xfrm>
            <a:off x="33866" y="8399"/>
            <a:ext cx="1704622" cy="147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900" b="1">
                <a:solidFill>
                  <a:schemeClr val="tx1"/>
                </a:solidFill>
              </a:rPr>
              <a:t>Restricted – Internal Use Only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06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20" Type="http://schemas.openxmlformats.org/officeDocument/2006/relationships/image" Target="../media/image7.png"/><Relationship Id="rId21" Type="http://schemas.openxmlformats.org/officeDocument/2006/relationships/image" Target="../media/image8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5.xml"/><Relationship Id="rId46" Type="http://schemas.openxmlformats.org/officeDocument/2006/relationships/theme" Target="../theme/theme5.xml"/><Relationship Id="rId47" Type="http://schemas.openxmlformats.org/officeDocument/2006/relationships/image" Target="../media/image5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 bwMode="auto"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1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 bwMode="auto">
          <a:xfrm>
            <a:off x="8963706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2020 Accenture. All rights reserved. 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1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1003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/>
  <p:txStyles>
    <p:titleStyle>
      <a:lvl1pPr marL="0" indent="0" algn="l" defTabSz="913828" rtl="0" eaLnBrk="1" latinLnBrk="0" hangingPunct="1">
        <a:lnSpc>
          <a:spcPct val="70000"/>
        </a:lnSpc>
        <a:spcBef>
          <a:spcPct val="0"/>
        </a:spcBef>
        <a:buNone/>
        <a:defRPr sz="3997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28" indent="0" algn="l" defTabSz="913828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798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573" indent="-230044" algn="l" defTabSz="91382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514029" indent="-230044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685372" indent="-171343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856715" indent="-177689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057" indent="-172930" algn="l" defTabSz="9138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8" indent="0" algn="l" defTabSz="913828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28" indent="0" algn="l" defTabSz="913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28" indent="0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8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AE4F36-359F-42BB-BC40-67DB56E226D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E159033-193F-44B0-8A56-3553AFF6DA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9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auto"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 bwMode="auto"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October 29, 2025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EF79-A80B-BEFB-68E2-BB425091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D1370-5C3F-EC5E-5A6F-77C65BF44301}"/>
              </a:ext>
            </a:extLst>
          </p:cNvPr>
          <p:cNvSpPr/>
          <p:nvPr/>
        </p:nvSpPr>
        <p:spPr bwMode="auto">
          <a:xfrm>
            <a:off x="8737113" y="6402629"/>
            <a:ext cx="2958248" cy="35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pic>
        <p:nvPicPr>
          <p:cNvPr id="41" name="Picture 40" descr="A picture containing match, blur, light, night sky&#10;&#10;Description automatically generated">
            <a:extLst>
              <a:ext uri="{FF2B5EF4-FFF2-40B4-BE49-F238E27FC236}">
                <a16:creationId xmlns:a16="http://schemas.microsoft.com/office/drawing/2014/main" id="{78D91363-E7BB-2E56-6C8E-4AF56C61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-14069" y="1"/>
            <a:ext cx="12196997" cy="1080322"/>
          </a:xfrm>
          <a:prstGeom prst="rect">
            <a:avLst/>
          </a:prstGeom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C1F64369-6A9D-7D64-C9E9-4710AA5E3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6203" y="182158"/>
            <a:ext cx="9165877" cy="454419"/>
          </a:xfrm>
        </p:spPr>
        <p:txBody>
          <a:bodyPr vert="horz" lIns="0" tIns="45720" rIns="0" bIns="0" rtlCol="0" anchor="t" anchorCtr="0">
            <a:noAutofit/>
          </a:bodyPr>
          <a:lstStyle/>
          <a:p>
            <a:r>
              <a:rPr sz="4200">
                <a:solidFill>
                  <a:srgbClr val="FFFFFF"/>
                </a:solidFill>
                <a:latin typeface="Graphik Black"/>
              </a:rPr>
              <a:t>VALERIA COLEGIALES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CE3B7A-951C-E591-3505-3A2AA6BA556E}"/>
              </a:ext>
            </a:extLst>
          </p:cNvPr>
          <p:cNvSpPr txBox="1"/>
          <p:nvPr/>
        </p:nvSpPr>
        <p:spPr bwMode="auto">
          <a:xfrm>
            <a:off x="9043243" y="1093826"/>
            <a:ext cx="2671916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CERTIFICATIONS/TRAINING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2" name="Functional Experience Title">
            <a:extLst>
              <a:ext uri="{FF2B5EF4-FFF2-40B4-BE49-F238E27FC236}">
                <a16:creationId xmlns:a16="http://schemas.microsoft.com/office/drawing/2014/main" id="{8D5E4FDA-322D-AF9F-4E7F-32693A71A137}"/>
              </a:ext>
            </a:extLst>
          </p:cNvPr>
          <p:cNvSpPr txBox="1"/>
          <p:nvPr/>
        </p:nvSpPr>
        <p:spPr bwMode="auto">
          <a:xfrm>
            <a:off x="6042494" y="1076332"/>
            <a:ext cx="2438580" cy="21481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Functional</a:t>
            </a:r>
            <a:r>
              <a:rPr lang="en-US" sz="1000" b="1" cap="all" dirty="0">
                <a:solidFill>
                  <a:schemeClr val="accent3"/>
                </a:solidFill>
                <a:latin typeface="Graphik" panose="020B0503030202060203" pitchFamily="34" charset="0"/>
              </a:rPr>
              <a:t> </a:t>
            </a:r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83" name="Functional Experience">
            <a:extLst>
              <a:ext uri="{FF2B5EF4-FFF2-40B4-BE49-F238E27FC236}">
                <a16:creationId xmlns:a16="http://schemas.microsoft.com/office/drawing/2014/main" id="{E9051F38-C913-7B81-6161-D05EF61AFB2E}"/>
              </a:ext>
            </a:extLst>
          </p:cNvPr>
          <p:cNvSpPr/>
          <p:nvPr/>
        </p:nvSpPr>
        <p:spPr bwMode="auto">
          <a:xfrm>
            <a:off x="6042494" y="1319386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numCol="2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SAP FI configuration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Process automation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Incident management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Integration testing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Functional design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User acceptance testing (UAT)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Data management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78AD1-404C-221B-9429-BB73A38C6819}"/>
              </a:ext>
            </a:extLst>
          </p:cNvPr>
          <p:cNvSpPr txBox="1"/>
          <p:nvPr/>
        </p:nvSpPr>
        <p:spPr bwMode="auto">
          <a:xfrm>
            <a:off x="3038795" y="1086913"/>
            <a:ext cx="2438581" cy="21144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INDUSTRY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0D67C-A56D-8B9D-8147-01009832910A}"/>
              </a:ext>
            </a:extLst>
          </p:cNvPr>
          <p:cNvSpPr txBox="1"/>
          <p:nvPr/>
        </p:nvSpPr>
        <p:spPr bwMode="auto">
          <a:xfrm>
            <a:off x="161308" y="1076332"/>
            <a:ext cx="1787993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Consulting analyst  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C7BCEB-73FA-4E2C-17E2-4E118C22C26C}"/>
              </a:ext>
            </a:extLst>
          </p:cNvPr>
          <p:cNvSpPr/>
          <p:nvPr/>
        </p:nvSpPr>
        <p:spPr bwMode="auto">
          <a:xfrm>
            <a:off x="176203" y="1320636"/>
            <a:ext cx="2779956" cy="10400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lvl="1"/>
            <a:r>
              <a:rPr lang="en-US" sz="1000"/>
              <a:t>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8972D7-AAE4-B6B4-1DE8-2511F48AD400}"/>
              </a:ext>
            </a:extLst>
          </p:cNvPr>
          <p:cNvSpPr txBox="1"/>
          <p:nvPr/>
        </p:nvSpPr>
        <p:spPr bwMode="auto">
          <a:xfrm>
            <a:off x="161309" y="2443548"/>
            <a:ext cx="2021910" cy="28835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PROFILE OVERVIEW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BE5D0-7C9C-E5B7-3F7F-19F443ADF945}"/>
              </a:ext>
            </a:extLst>
          </p:cNvPr>
          <p:cNvSpPr/>
          <p:nvPr/>
        </p:nvSpPr>
        <p:spPr bwMode="auto">
          <a:xfrm>
            <a:off x="91712" y="2731907"/>
            <a:ext cx="2281305" cy="3943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7CD4-D79E-85AC-C0CA-4D6427BBA49C}"/>
              </a:ext>
            </a:extLst>
          </p:cNvPr>
          <p:cNvSpPr txBox="1"/>
          <p:nvPr/>
        </p:nvSpPr>
        <p:spPr bwMode="auto">
          <a:xfrm>
            <a:off x="2681832" y="2568731"/>
            <a:ext cx="2424539" cy="30356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RELEVANT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CC61B-C9AA-A012-7A2C-961E71569BF1}"/>
              </a:ext>
            </a:extLst>
          </p:cNvPr>
          <p:cNvSpPr txBox="1"/>
          <p:nvPr/>
        </p:nvSpPr>
        <p:spPr bwMode="auto">
          <a:xfrm>
            <a:off x="-213581" y="1331881"/>
            <a:ext cx="3020038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00" dirty="0">
                <a:solidFill>
                  <a:schemeClr val="tx1"/>
                </a:solidFill>
              </a:rPr>
              <a:t>Accenture</a:t>
            </a:r>
            <a:endParaRPr lang="en-US" sz="900" dirty="0"/>
          </a:p>
          <a:p>
            <a:pPr lvl="1"/>
            <a:r>
              <a:rPr lang="en-US" sz="900" dirty="0">
                <a:solidFill>
                  <a:schemeClr val="tx1"/>
                </a:solidFill>
              </a:rPr>
              <a:t>Buenos Aires, </a:t>
            </a:r>
            <a:r>
              <a:rPr lang="en-US" sz="900" dirty="0"/>
              <a:t>Argentina</a:t>
            </a:r>
          </a:p>
          <a:p>
            <a:pPr lvl="1"/>
            <a:r>
              <a:rPr lang="en-US" sz="900" dirty="0"/>
              <a:t>ID@accenture.com</a:t>
            </a:r>
            <a:endParaRPr lang="en-IN" sz="900" dirty="0"/>
          </a:p>
        </p:txBody>
      </p:sp>
      <p:sp>
        <p:nvSpPr>
          <p:cNvPr id="94" name="Profile Overview">
            <a:extLst>
              <a:ext uri="{FF2B5EF4-FFF2-40B4-BE49-F238E27FC236}">
                <a16:creationId xmlns:a16="http://schemas.microsoft.com/office/drawing/2014/main" id="{F64E254A-46CE-2906-815F-B5205C464FDB}"/>
              </a:ext>
            </a:extLst>
          </p:cNvPr>
          <p:cNvSpPr txBox="1"/>
          <p:nvPr/>
        </p:nvSpPr>
        <p:spPr bwMode="auto">
          <a:xfrm>
            <a:off x="176203" y="3085806"/>
            <a:ext cx="2097224" cy="2150851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Functional analyst with over 5 years of experience in support and enhancement of </a:t>
            </a:r>
            <a:r>
              <a:rPr b="1" sz="900">
                <a:solidFill>
                  <a:srgbClr val="000000"/>
                </a:solidFill>
                <a:latin typeface="Graphik"/>
              </a:rPr>
              <a:t>SAP</a:t>
            </a:r>
            <a:r>
              <a:rPr sz="900">
                <a:solidFill>
                  <a:srgbClr val="000000"/>
                </a:solidFill>
                <a:latin typeface="Graphik"/>
              </a:rPr>
              <a:t> systems (</a:t>
            </a:r>
            <a:r>
              <a:rPr b="1" sz="900">
                <a:solidFill>
                  <a:srgbClr val="000000"/>
                </a:solidFill>
                <a:latin typeface="Graphik"/>
              </a:rPr>
              <a:t>MM</a:t>
            </a:r>
            <a:r>
              <a:rPr sz="900">
                <a:solidFill>
                  <a:srgbClr val="000000"/>
                </a:solidFill>
                <a:latin typeface="Graphik"/>
              </a:rPr>
              <a:t>, </a:t>
            </a:r>
            <a:r>
              <a:rPr b="1" sz="900">
                <a:solidFill>
                  <a:srgbClr val="000000"/>
                </a:solidFill>
                <a:latin typeface="Graphik"/>
              </a:rPr>
              <a:t>FI</a:t>
            </a:r>
            <a:r>
              <a:rPr sz="900">
                <a:solidFill>
                  <a:srgbClr val="000000"/>
                </a:solidFill>
                <a:latin typeface="Graphik"/>
              </a:rPr>
              <a:t>, </a:t>
            </a:r>
            <a:r>
              <a:rPr b="1" sz="900">
                <a:solidFill>
                  <a:srgbClr val="000000"/>
                </a:solidFill>
                <a:latin typeface="Graphik"/>
              </a:rPr>
              <a:t>PM</a:t>
            </a:r>
            <a:r>
              <a:rPr sz="900">
                <a:solidFill>
                  <a:srgbClr val="000000"/>
                </a:solidFill>
                <a:latin typeface="Graphik"/>
              </a:rPr>
              <a:t>), focusing on implementation of improvements and functionalities, process automation, and incident management. Experienced in leading integration testing, working in </a:t>
            </a:r>
            <a:r>
              <a:rPr b="1" sz="900">
                <a:solidFill>
                  <a:srgbClr val="000000"/>
                </a:solidFill>
                <a:latin typeface="Graphik"/>
              </a:rPr>
              <a:t>Agile</a:t>
            </a:r>
            <a:r>
              <a:rPr sz="900">
                <a:solidFill>
                  <a:srgbClr val="000000"/>
                </a:solidFill>
                <a:latin typeface="Graphik"/>
              </a:rPr>
              <a:t> environments, and collaborating with global technical and functional teams. Capable of translating business requirements into clear technical specifications, managing end-to-end implementations.</a:t>
            </a:r>
          </a:p>
        </p:txBody>
      </p:sp>
      <p:sp>
        <p:nvSpPr>
          <p:cNvPr id="9" name="Certifications/Training">
            <a:extLst>
              <a:ext uri="{FF2B5EF4-FFF2-40B4-BE49-F238E27FC236}">
                <a16:creationId xmlns:a16="http://schemas.microsoft.com/office/drawing/2014/main" id="{71B193FC-F2D3-5DA3-1F04-65CBF2BBF29D}"/>
              </a:ext>
            </a:extLst>
          </p:cNvPr>
          <p:cNvSpPr/>
          <p:nvPr/>
        </p:nvSpPr>
        <p:spPr bwMode="auto">
          <a:xfrm>
            <a:off x="9062606" y="1335713"/>
            <a:ext cx="2994823" cy="1015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First Certificate in English – FCE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Captton course SAP MM-SAD</a:t>
            </a:r>
          </a:p>
        </p:txBody>
      </p:sp>
      <p:sp>
        <p:nvSpPr>
          <p:cNvPr id="10" name="Industry Experience">
            <a:extLst>
              <a:ext uri="{FF2B5EF4-FFF2-40B4-BE49-F238E27FC236}">
                <a16:creationId xmlns:a16="http://schemas.microsoft.com/office/drawing/2014/main" id="{6ECBA181-C1C9-E14E-5E54-9E5013BA0CA8}"/>
              </a:ext>
            </a:extLst>
          </p:cNvPr>
          <p:cNvSpPr/>
          <p:nvPr/>
        </p:nvSpPr>
        <p:spPr bwMode="auto">
          <a:xfrm>
            <a:off x="3038795" y="1328673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Energy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Consumer Goods &amp; Services</a:t>
            </a:r>
          </a:p>
        </p:txBody>
      </p:sp>
      <p:sp>
        <p:nvSpPr>
          <p:cNvPr id="12" name="Role_3">
            <a:extLst>
              <a:ext uri="{FF2B5EF4-FFF2-40B4-BE49-F238E27FC236}">
                <a16:creationId xmlns:a16="http://schemas.microsoft.com/office/drawing/2014/main" id="{37A796FA-51D2-713B-BAAC-3387DC6C4D71}"/>
              </a:ext>
            </a:extLst>
          </p:cNvPr>
          <p:cNvSpPr/>
          <p:nvPr/>
        </p:nvSpPr>
        <p:spPr bwMode="auto">
          <a:xfrm>
            <a:off x="2539628" y="4855694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Application Development Associate Junior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Soporte</a:t>
            </a:r>
            <a:r>
              <a:rPr sz="900">
                <a:solidFill>
                  <a:srgbClr val="000000"/>
                </a:solidFill>
                <a:latin typeface="Graphik"/>
              </a:rPr>
              <a:t>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 MM</a:t>
            </a:r>
            <a:r>
              <a:rPr sz="900">
                <a:solidFill>
                  <a:srgbClr val="000000"/>
                </a:solidFill>
                <a:latin typeface="Graphik"/>
              </a:rPr>
              <a:t>: resolución de incidentes y atención al usuario.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Participación</a:t>
            </a:r>
            <a:r>
              <a:rPr sz="900">
                <a:solidFill>
                  <a:srgbClr val="000000"/>
                </a:solidFill>
                <a:latin typeface="Graphik"/>
              </a:rPr>
              <a:t> en el proyecto de implementación de </a:t>
            </a:r>
            <a:r>
              <a:rPr b="1" sz="900">
                <a:solidFill>
                  <a:srgbClr val="000000"/>
                </a:solidFill>
                <a:latin typeface="Graphik"/>
              </a:rPr>
              <a:t>SAP MM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PM</a:t>
            </a:r>
            <a:r>
              <a:rPr sz="900">
                <a:solidFill>
                  <a:srgbClr val="000000"/>
                </a:solidFill>
                <a:latin typeface="Graphik"/>
              </a:rPr>
              <a:t>, incluyendo migración de datos en la industria petrolera.</a:t>
            </a:r>
          </a:p>
        </p:txBody>
      </p:sp>
      <p:sp>
        <p:nvSpPr>
          <p:cNvPr id="8" name="Role_2">
            <a:extLst>
              <a:ext uri="{FF2B5EF4-FFF2-40B4-BE49-F238E27FC236}">
                <a16:creationId xmlns:a16="http://schemas.microsoft.com/office/drawing/2014/main" id="{5288B3D2-004B-227E-C016-D0091B070F01}"/>
              </a:ext>
            </a:extLst>
          </p:cNvPr>
          <p:cNvSpPr/>
          <p:nvPr/>
        </p:nvSpPr>
        <p:spPr bwMode="auto">
          <a:xfrm>
            <a:off x="2539628" y="3727379"/>
            <a:ext cx="9306139" cy="114386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Acquisition and Corporate SAP Analyst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Liderazgo</a:t>
            </a:r>
            <a:r>
              <a:rPr sz="900">
                <a:solidFill>
                  <a:srgbClr val="000000"/>
                </a:solidFill>
                <a:latin typeface="Graphik"/>
              </a:rPr>
              <a:t> en la implementación de mejoras y nuevas funcionalidades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</a:t>
            </a:r>
            <a:r>
              <a:rPr sz="900">
                <a:solidFill>
                  <a:srgbClr val="000000"/>
                </a:solidFill>
                <a:latin typeface="Graphik"/>
              </a:rPr>
              <a:t>, incluyendo diseño funcional y coordinación de desarrollo.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Conducción</a:t>
            </a:r>
            <a:r>
              <a:rPr sz="900">
                <a:solidFill>
                  <a:srgbClr val="000000"/>
                </a:solidFill>
                <a:latin typeface="Graphik"/>
              </a:rPr>
              <a:t> de reuniones con áreas de negocio para el relevamiento de requerimientos y </a:t>
            </a:r>
            <a:r>
              <a:rPr b="1" sz="900">
                <a:solidFill>
                  <a:srgbClr val="000000"/>
                </a:solidFill>
                <a:latin typeface="Graphik"/>
              </a:rPr>
              <a:t>optimización</a:t>
            </a:r>
            <a:r>
              <a:rPr sz="900">
                <a:solidFill>
                  <a:srgbClr val="000000"/>
                </a:solidFill>
                <a:latin typeface="Graphik"/>
              </a:rPr>
              <a:t> de procesos.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Diseño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ejecución</a:t>
            </a:r>
            <a:r>
              <a:rPr sz="900">
                <a:solidFill>
                  <a:srgbClr val="000000"/>
                </a:solidFill>
                <a:latin typeface="Graphik"/>
              </a:rPr>
              <a:t> de mejoras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</a:t>
            </a:r>
            <a:r>
              <a:rPr sz="900">
                <a:solidFill>
                  <a:srgbClr val="000000"/>
                </a:solidFill>
                <a:latin typeface="Graphik"/>
              </a:rPr>
              <a:t> y sus interfaces como </a:t>
            </a:r>
            <a:r>
              <a:rPr b="1" sz="900">
                <a:solidFill>
                  <a:srgbClr val="000000"/>
                </a:solidFill>
                <a:latin typeface="Graphik"/>
              </a:rPr>
              <a:t>FIORI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ARIBA</a:t>
            </a:r>
            <a:r>
              <a:rPr sz="900">
                <a:solidFill>
                  <a:srgbClr val="000000"/>
                </a:solidFill>
                <a:latin typeface="Graphik"/>
              </a:rPr>
              <a:t>.</a:t>
            </a:r>
          </a:p>
        </p:txBody>
      </p:sp>
      <p:sp>
        <p:nvSpPr>
          <p:cNvPr id="11" name="Role_1">
            <a:extLst>
              <a:ext uri="{FF2B5EF4-FFF2-40B4-BE49-F238E27FC236}">
                <a16:creationId xmlns:a16="http://schemas.microsoft.com/office/drawing/2014/main" id="{24AD3B3C-AB7A-606F-785F-0A3872C61933}"/>
              </a:ext>
            </a:extLst>
          </p:cNvPr>
          <p:cNvSpPr/>
          <p:nvPr/>
        </p:nvSpPr>
        <p:spPr bwMode="auto">
          <a:xfrm>
            <a:off x="2608713" y="2796149"/>
            <a:ext cx="9306139" cy="125214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SAP FI Functional Analyst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Gestión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configuración funcional</a:t>
            </a:r>
            <a:r>
              <a:rPr sz="900">
                <a:solidFill>
                  <a:srgbClr val="000000"/>
                </a:solidFill>
                <a:latin typeface="Graphik"/>
              </a:rPr>
              <a:t>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 FI</a:t>
            </a:r>
            <a:r>
              <a:rPr sz="900">
                <a:solidFill>
                  <a:srgbClr val="000000"/>
                </a:solidFill>
                <a:latin typeface="Graphik"/>
              </a:rPr>
              <a:t>, incluyendo activos fijos y cuentas contables.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Seguimiento</a:t>
            </a:r>
            <a:r>
              <a:rPr sz="900">
                <a:solidFill>
                  <a:srgbClr val="000000"/>
                </a:solidFill>
                <a:latin typeface="Graphik"/>
              </a:rPr>
              <a:t> de incidencias y </a:t>
            </a:r>
            <a:r>
              <a:rPr b="1" sz="900">
                <a:solidFill>
                  <a:srgbClr val="000000"/>
                </a:solidFill>
                <a:latin typeface="Graphik"/>
              </a:rPr>
              <a:t>análisis de errores</a:t>
            </a:r>
            <a:r>
              <a:rPr sz="900">
                <a:solidFill>
                  <a:srgbClr val="000000"/>
                </a:solidFill>
                <a:latin typeface="Graphik"/>
              </a:rPr>
              <a:t> en procesos automatizados.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Colaboración</a:t>
            </a:r>
            <a:r>
              <a:rPr sz="900">
                <a:solidFill>
                  <a:srgbClr val="000000"/>
                </a:solidFill>
                <a:latin typeface="Graphik"/>
              </a:rPr>
              <a:t> con equipos técnicos y globales para la mejora continua del sistema.</a:t>
            </a:r>
          </a:p>
        </p:txBody>
      </p:sp>
      <p:sp>
        <p:nvSpPr>
          <p:cNvPr id="7" name="Professional Education">
            <a:extLst>
              <a:ext uri="{FF2B5EF4-FFF2-40B4-BE49-F238E27FC236}">
                <a16:creationId xmlns:a16="http://schemas.microsoft.com/office/drawing/2014/main" id="{73A0B597-58C0-C7EE-5A6C-B777D3F8B34D}"/>
              </a:ext>
            </a:extLst>
          </p:cNvPr>
          <p:cNvSpPr txBox="1"/>
          <p:nvPr/>
        </p:nvSpPr>
        <p:spPr bwMode="auto">
          <a:xfrm>
            <a:off x="125250" y="55028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Industrial Engineering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Industrial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1ED2E-7B52-530D-F82B-0FF43AB3E667}"/>
              </a:ext>
            </a:extLst>
          </p:cNvPr>
          <p:cNvSpPr txBox="1"/>
          <p:nvPr/>
        </p:nvSpPr>
        <p:spPr bwMode="auto">
          <a:xfrm>
            <a:off x="176203" y="2845259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Experience: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1079B-10E4-6701-020A-3B0F4C5ADA77}"/>
              </a:ext>
            </a:extLst>
          </p:cNvPr>
          <p:cNvSpPr txBox="1"/>
          <p:nvPr/>
        </p:nvSpPr>
        <p:spPr bwMode="auto">
          <a:xfrm>
            <a:off x="131200" y="5276048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2BC53-A3BE-DAF2-2571-C81FCE512EE2}"/>
              </a:ext>
            </a:extLst>
          </p:cNvPr>
          <p:cNvSpPr txBox="1"/>
          <p:nvPr/>
        </p:nvSpPr>
        <p:spPr bwMode="auto">
          <a:xfrm>
            <a:off x="116204" y="5994651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Languages</a:t>
            </a:r>
          </a:p>
        </p:txBody>
      </p:sp>
      <p:sp>
        <p:nvSpPr>
          <p:cNvPr id="16" name="Languages">
            <a:extLst>
              <a:ext uri="{FF2B5EF4-FFF2-40B4-BE49-F238E27FC236}">
                <a16:creationId xmlns:a16="http://schemas.microsoft.com/office/drawing/2014/main" id="{7A4B052E-EA8A-0F35-0E7B-AD42F08A7A26}"/>
              </a:ext>
            </a:extLst>
          </p:cNvPr>
          <p:cNvSpPr txBox="1"/>
          <p:nvPr/>
        </p:nvSpPr>
        <p:spPr bwMode="auto">
          <a:xfrm>
            <a:off x="116204" y="61384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English Advanced</a:t>
            </a:r>
          </a:p>
        </p:txBody>
      </p:sp>
      <p:sp>
        <p:nvSpPr>
          <p:cNvPr id="17" name="Digi">
            <a:extLst>
              <a:ext uri="{FF2B5EF4-FFF2-40B4-BE49-F238E27FC236}">
                <a16:creationId xmlns:a16="http://schemas.microsoft.com/office/drawing/2014/main" id="{166E707A-0361-B304-32E9-8DFA52DC2FD9}"/>
              </a:ext>
            </a:extLst>
          </p:cNvPr>
          <p:cNvSpPr txBox="1">
            <a:spLocks/>
          </p:cNvSpPr>
          <p:nvPr/>
        </p:nvSpPr>
        <p:spPr bwMode="auto">
          <a:xfrm>
            <a:off x="161308" y="694380"/>
            <a:ext cx="5206831" cy="45072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US" sz="2400" cap="all" spc="-133" dirty="0">
                <a:solidFill>
                  <a:schemeClr val="bg1"/>
                </a:solidFill>
                <a:latin typeface="Graphik Black"/>
              </a:rPr>
              <a:t>Supply chain digital strategy </a:t>
            </a:r>
            <a:endParaRPr lang="en-US" sz="2400" cap="all" spc="-133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18" name="Tower">
            <a:extLst>
              <a:ext uri="{FF2B5EF4-FFF2-40B4-BE49-F238E27FC236}">
                <a16:creationId xmlns:a16="http://schemas.microsoft.com/office/drawing/2014/main" id="{9833FF2C-F110-4414-3D54-CF132C25FB03}"/>
              </a:ext>
            </a:extLst>
          </p:cNvPr>
          <p:cNvSpPr txBox="1">
            <a:spLocks/>
          </p:cNvSpPr>
          <p:nvPr/>
        </p:nvSpPr>
        <p:spPr bwMode="auto">
          <a:xfrm>
            <a:off x="5183637" y="696761"/>
            <a:ext cx="2994823" cy="31422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400">
                <a:solidFill>
                  <a:srgbClr val="FFFFFF"/>
                </a:solidFill>
                <a:latin typeface="Graphik Black"/>
              </a:rPr>
              <a:t>SAP S/4HANA</a:t>
            </a:r>
          </a:p>
        </p:txBody>
      </p:sp>
      <p:sp>
        <p:nvSpPr>
          <p:cNvPr id="19" name="Role #4">
            <a:extLst>
              <a:ext uri="{FF2B5EF4-FFF2-40B4-BE49-F238E27FC236}">
                <a16:creationId xmlns:a16="http://schemas.microsoft.com/office/drawing/2014/main" id="{FFB55E94-8910-6298-C43A-391082182327}"/>
              </a:ext>
            </a:extLst>
          </p:cNvPr>
          <p:cNvSpPr/>
          <p:nvPr/>
        </p:nvSpPr>
        <p:spPr bwMode="auto">
          <a:xfrm>
            <a:off x="2539628" y="5635102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9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heme/theme1.xml><?xml version="1.0" encoding="utf-8"?>
<a:theme xmlns:a="http://schemas.openxmlformats.org/drawingml/2006/main" name="4_16-3406 Accenture Security Template 16x9">
  <a:themeElements>
    <a:clrScheme name="Custom 13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FF0000"/>
      </a:accent1>
      <a:accent2>
        <a:srgbClr val="BD001D"/>
      </a:accent2>
      <a:accent3>
        <a:srgbClr val="710012"/>
      </a:accent3>
      <a:accent4>
        <a:srgbClr val="BEBEBE"/>
      </a:accent4>
      <a:accent5>
        <a:srgbClr val="969696"/>
      </a:accent5>
      <a:accent6>
        <a:srgbClr val="5A5A5A"/>
      </a:accent6>
      <a:hlink>
        <a:srgbClr val="FF0000"/>
      </a:hlink>
      <a:folHlink>
        <a:srgbClr val="BD001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3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9" id="{F1753C0F-C4C1-454E-89E4-047D1DA32713}" vid="{5D7B26DD-ED43-0649-90AC-1F69102A5DE1}"/>
    </a:ext>
  </a:extLst>
</a:theme>
</file>

<file path=ppt/theme/theme3.xml><?xml version="1.0" encoding="utf-8"?>
<a:theme xmlns:a="http://schemas.openxmlformats.org/drawingml/2006/main" name="1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4.xml><?xml version="1.0" encoding="utf-8"?>
<a:theme xmlns:a="http://schemas.openxmlformats.org/drawingml/2006/main" name="10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A25CC4-4D27-4A4F-AA51-3BCE3C8CA6E0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CF4D2A3EC1247BFF8AD769CCE1D3A" ma:contentTypeVersion="19" ma:contentTypeDescription="Create a new document." ma:contentTypeScope="" ma:versionID="82d2eae086acadf0eb7a2bc4839876dd">
  <xsd:schema xmlns:xsd="http://www.w3.org/2001/XMLSchema" xmlns:xs="http://www.w3.org/2001/XMLSchema" xmlns:p="http://schemas.microsoft.com/office/2006/metadata/properties" xmlns:ns2="f0fe8902-9293-4bc6-8463-bf4775438475" xmlns:ns3="dd6ff422-3b23-44de-bab4-b089fec94da1" targetNamespace="http://schemas.microsoft.com/office/2006/metadata/properties" ma:root="true" ma:fieldsID="841a171dd99ba7c6619b1229bf62af2d" ns2:_="" ns3:_="">
    <xsd:import namespace="f0fe8902-9293-4bc6-8463-bf4775438475"/>
    <xsd:import namespace="dd6ff422-3b23-44de-bab4-b089fec94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Reviewcomplete_x003f_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e8902-9293-4bc6-8463-bf47754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viewcomplete_x003f_" ma:index="25" nillable="true" ma:displayName="Review complete?" ma:default="0" ma:description="Review completed by Sameer?" ma:format="Dropdown" ma:internalName="Reviewcomplete_x003f_">
      <xsd:simpleType>
        <xsd:restriction base="dms:Boolean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f422-3b23-44de-bab4-b089fec94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e78389-5a07-4f57-9066-0f4b96ed29cd}" ma:internalName="TaxCatchAll" ma:showField="CatchAllData" ma:web="dd6ff422-3b23-44de-bab4-b089fec94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fe8902-9293-4bc6-8463-bf4775438475">
      <Terms xmlns="http://schemas.microsoft.com/office/infopath/2007/PartnerControls"/>
    </lcf76f155ced4ddcb4097134ff3c332f>
    <TaxCatchAll xmlns="dd6ff422-3b23-44de-bab4-b089fec94da1" xsi:nil="true"/>
    <SharedWithUsers xmlns="dd6ff422-3b23-44de-bab4-b089fec94da1">
      <UserInfo>
        <DisplayName>Buceta, Pablo</DisplayName>
        <AccountId>1200</AccountId>
        <AccountType/>
      </UserInfo>
      <UserInfo>
        <DisplayName>Marrone, Bianca</DisplayName>
        <AccountId>1248</AccountId>
        <AccountType/>
      </UserInfo>
    </SharedWithUsers>
    <Reviewcomplete_x003f_ xmlns="f0fe8902-9293-4bc6-8463-bf4775438475">false</Reviewcomplete_x003f_>
  </documentManagement>
</p:properties>
</file>

<file path=customXml/itemProps1.xml><?xml version="1.0" encoding="utf-8"?>
<ds:datastoreItem xmlns:ds="http://schemas.openxmlformats.org/officeDocument/2006/customXml" ds:itemID="{2CA8E424-6065-414E-A422-A119EC9723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B4336-F66D-4593-A525-497B28CED438}">
  <ds:schemaRefs>
    <ds:schemaRef ds:uri="dd6ff422-3b23-44de-bab4-b089fec94da1"/>
    <ds:schemaRef ds:uri="f0fe8902-9293-4bc6-8463-bf47754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891EFF-DC2F-4EA8-BFEB-1345A57ADC76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dd6ff422-3b23-44de-bab4-b089fec94da1"/>
    <ds:schemaRef ds:uri="f0fe8902-9293-4bc6-8463-bf4775438475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46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Arial</vt:lpstr>
      <vt:lpstr>Arial Black</vt:lpstr>
      <vt:lpstr>Arial Bold</vt:lpstr>
      <vt:lpstr>Calibri</vt:lpstr>
      <vt:lpstr>Graphik</vt:lpstr>
      <vt:lpstr>Graphik Black</vt:lpstr>
      <vt:lpstr>Graphik Regular</vt:lpstr>
      <vt:lpstr>GT Sectra Fine</vt:lpstr>
      <vt:lpstr>System Font</vt:lpstr>
      <vt:lpstr>4_16-3406 Accenture Security Template 16x9</vt:lpstr>
      <vt:lpstr>3_Content Layouts</vt:lpstr>
      <vt:lpstr>1_Content Layouts</vt:lpstr>
      <vt:lpstr>10_Content Layouts</vt:lpstr>
      <vt:lpstr>Office Theme</vt:lpstr>
      <vt:lpstr>Valentín Enzo Bertolini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EXPERIENCE TEMPLATE</dc:title>
  <dc:creator>Hussain, Misbah</dc:creator>
  <cp:lastModifiedBy>Fraire, Maribel</cp:lastModifiedBy>
  <cp:revision>77</cp:revision>
  <dcterms:created xsi:type="dcterms:W3CDTF">2020-06-02T06:52:03Z</dcterms:created>
  <dcterms:modified xsi:type="dcterms:W3CDTF">2025-10-29T21:23:44Z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0x010100077CF4D2A3EC1247BFF8AD769CCE1D3A</vt:lpwstr>
  </property>
  <property fmtid="{D5CDD505-2E9C-101B-9397-08002B2CF9AE}" pid="3" name="MediaServiceImageTags">
    <vt:lpwstr/>
  </property>
</Properties>
</file>