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f88bada6c_0_5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9f88bada6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9f88bada6c_0_6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9f88bada6c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2e78c1ef_07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12e78c1ef_0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Boa tarde professora, boa tarde pessoal. </a:t>
            </a:r>
            <a:br>
              <a:rPr lang="en"/>
            </a:br>
            <a:r>
              <a:rPr lang="en"/>
              <a:t>Eu queria pedir desculpas antecipadas pela minha falta de traquejo científico.</a:t>
            </a:r>
            <a:br>
              <a:rPr lang="en"/>
            </a:br>
            <a:r>
              <a:rPr lang="en"/>
              <a:t>Eu sou pato novo em Pesquisa e eu espero aprender muito com a professora e também com vocês.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9f88bada6c_0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9f88bada6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f88bada6c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f88bada6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9f1df7845e_0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9f1df7845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f1df7845e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f1df7845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9f1df7845e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9f1df7845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f1df7845e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9f1df7845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f88bada6c_1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9f88bada6c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</a:defRPr>
            </a:lvl1pPr>
            <a:lvl2pPr lvl="1" algn="r">
              <a:buNone/>
              <a:defRPr sz="1300">
                <a:solidFill>
                  <a:schemeClr val="dk1"/>
                </a:solidFill>
              </a:defRPr>
            </a:lvl2pPr>
            <a:lvl3pPr lvl="2" algn="r">
              <a:buNone/>
              <a:defRPr sz="1300">
                <a:solidFill>
                  <a:schemeClr val="dk1"/>
                </a:solidFill>
              </a:defRPr>
            </a:lvl3pPr>
            <a:lvl4pPr lvl="3" algn="r">
              <a:buNone/>
              <a:defRPr sz="1300">
                <a:solidFill>
                  <a:schemeClr val="dk1"/>
                </a:solidFill>
              </a:defRPr>
            </a:lvl4pPr>
            <a:lvl5pPr lvl="4" algn="r">
              <a:buNone/>
              <a:defRPr sz="1300">
                <a:solidFill>
                  <a:schemeClr val="dk1"/>
                </a:solidFill>
              </a:defRPr>
            </a:lvl5pPr>
            <a:lvl6pPr lvl="5" algn="r">
              <a:buNone/>
              <a:defRPr sz="1300">
                <a:solidFill>
                  <a:schemeClr val="dk1"/>
                </a:solidFill>
              </a:defRPr>
            </a:lvl6pPr>
            <a:lvl7pPr lvl="6" algn="r">
              <a:buNone/>
              <a:defRPr sz="1300">
                <a:solidFill>
                  <a:schemeClr val="dk1"/>
                </a:solidFill>
              </a:defRPr>
            </a:lvl7pPr>
            <a:lvl8pPr lvl="7" algn="r">
              <a:buNone/>
              <a:defRPr sz="1300">
                <a:solidFill>
                  <a:schemeClr val="dk1"/>
                </a:solidFill>
              </a:defRPr>
            </a:lvl8pPr>
            <a:lvl9pPr lvl="8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hyperlink" Target="mailto:flavio@ecase-consulting.com" TargetMode="External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idx="1" type="subTitle"/>
          </p:nvPr>
        </p:nvSpPr>
        <p:spPr>
          <a:xfrm>
            <a:off x="1124250" y="2741150"/>
            <a:ext cx="6843900" cy="22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INF1305 - Block Chain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0000"/>
                </a:solidFill>
              </a:rPr>
              <a:t>MOC</a:t>
            </a:r>
            <a:endParaRPr sz="23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</a:rPr>
              <a:t>(Master Ownership Control)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Professor: Gustavo Robichez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Professor: Rafael Nasser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Aluno: Flávio Silva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29/Out/2020</a:t>
            </a:r>
            <a:endParaRPr sz="1200">
              <a:solidFill>
                <a:srgbClr val="000000"/>
              </a:solidFill>
            </a:endParaRPr>
          </a:p>
        </p:txBody>
      </p:sp>
      <p:pic>
        <p:nvPicPr>
          <p:cNvPr id="35" name="Google Shape;35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2375" y="492775"/>
            <a:ext cx="1619250" cy="195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type="title"/>
          </p:nvPr>
        </p:nvSpPr>
        <p:spPr>
          <a:xfrm>
            <a:off x="1325600" y="22288"/>
            <a:ext cx="6684000" cy="56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3000"/>
              <a:t>Asset Prediction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127" name="Google Shape;127;p17"/>
          <p:cNvCxnSpPr/>
          <p:nvPr/>
        </p:nvCxnSpPr>
        <p:spPr>
          <a:xfrm>
            <a:off x="22950" y="608502"/>
            <a:ext cx="9116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8" name="Google Shape;12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800" y="22300"/>
            <a:ext cx="467571" cy="56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6375" y="722658"/>
            <a:ext cx="2971250" cy="39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15275" y="51625"/>
            <a:ext cx="1181099" cy="50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>
            <p:ph type="title"/>
          </p:nvPr>
        </p:nvSpPr>
        <p:spPr>
          <a:xfrm>
            <a:off x="1325600" y="22288"/>
            <a:ext cx="6684000" cy="56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3000"/>
              <a:t>Asset Prediction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136" name="Google Shape;136;p18"/>
          <p:cNvCxnSpPr/>
          <p:nvPr/>
        </p:nvCxnSpPr>
        <p:spPr>
          <a:xfrm>
            <a:off x="22950" y="608502"/>
            <a:ext cx="9116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7" name="Google Shape;13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800" y="22300"/>
            <a:ext cx="467571" cy="5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8"/>
          <p:cNvSpPr txBox="1"/>
          <p:nvPr>
            <p:ph type="title"/>
          </p:nvPr>
        </p:nvSpPr>
        <p:spPr>
          <a:xfrm>
            <a:off x="372150" y="585700"/>
            <a:ext cx="8417700" cy="71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Contato</a:t>
            </a:r>
            <a:endParaRPr/>
          </a:p>
        </p:txBody>
      </p:sp>
      <p:sp>
        <p:nvSpPr>
          <p:cNvPr id="139" name="Google Shape;139;p18"/>
          <p:cNvSpPr txBox="1"/>
          <p:nvPr/>
        </p:nvSpPr>
        <p:spPr>
          <a:xfrm>
            <a:off x="781500" y="2272725"/>
            <a:ext cx="7599000" cy="14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9525" lvl="1" marL="339725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Flavio Silva</a:t>
            </a:r>
            <a:endParaRPr sz="1600">
              <a:solidFill>
                <a:srgbClr val="000000"/>
              </a:solidFill>
            </a:endParaRPr>
          </a:p>
          <a:p>
            <a:pPr indent="-9525" lvl="1" marL="339725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ighlight>
                  <a:schemeClr val="lt1"/>
                </a:highlight>
                <a:hlinkClick r:id="rId4"/>
              </a:rPr>
              <a:t>flavioss@aluno.puc-rio.br</a:t>
            </a:r>
            <a:endParaRPr sz="1600">
              <a:solidFill>
                <a:srgbClr val="0000FF"/>
              </a:solidFill>
              <a:highlight>
                <a:schemeClr val="lt1"/>
              </a:highlight>
            </a:endParaRPr>
          </a:p>
          <a:p>
            <a:pPr indent="-1587" lvl="1" marL="509587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+55-21-98104-0404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40" name="Google Shape;14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15275" y="51625"/>
            <a:ext cx="1181099" cy="50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type="title"/>
          </p:nvPr>
        </p:nvSpPr>
        <p:spPr>
          <a:xfrm>
            <a:off x="1325600" y="22288"/>
            <a:ext cx="6684000" cy="56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3000"/>
              <a:t>Asset Prediction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1" name="Google Shape;41;p9"/>
          <p:cNvSpPr txBox="1"/>
          <p:nvPr/>
        </p:nvSpPr>
        <p:spPr>
          <a:xfrm>
            <a:off x="2647950" y="923925"/>
            <a:ext cx="4655400" cy="3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254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100"/>
              <a:buChar char="●"/>
            </a:pPr>
            <a:r>
              <a:rPr lang="en" sz="3100"/>
              <a:t>Problema</a:t>
            </a:r>
            <a:endParaRPr sz="3100"/>
          </a:p>
          <a:p>
            <a:pPr indent="-425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lang="en" sz="3100"/>
              <a:t>Solução Proposta</a:t>
            </a:r>
            <a:endParaRPr sz="3100">
              <a:solidFill>
                <a:srgbClr val="000000"/>
              </a:solidFill>
            </a:endParaRPr>
          </a:p>
          <a:p>
            <a:pPr indent="-425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lang="en" sz="3100"/>
              <a:t>Público Alvo</a:t>
            </a:r>
            <a:endParaRPr sz="3100"/>
          </a:p>
          <a:p>
            <a:pPr indent="-425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lang="en" sz="3100"/>
              <a:t>Aceitação de Mercado</a:t>
            </a:r>
            <a:endParaRPr sz="3100"/>
          </a:p>
          <a:p>
            <a:pPr indent="-425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lang="en" sz="3100"/>
              <a:t>Blockchain</a:t>
            </a:r>
            <a:endParaRPr sz="3100"/>
          </a:p>
          <a:p>
            <a:pPr indent="-425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lang="en" sz="3100"/>
              <a:t>Sustentabilidade</a:t>
            </a:r>
            <a:endParaRPr sz="3100"/>
          </a:p>
          <a:p>
            <a:pPr indent="-425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lang="en" sz="3100"/>
              <a:t>P &amp; R</a:t>
            </a:r>
            <a:endParaRPr sz="3100"/>
          </a:p>
        </p:txBody>
      </p:sp>
      <p:cxnSp>
        <p:nvCxnSpPr>
          <p:cNvPr id="42" name="Google Shape;42;p9"/>
          <p:cNvCxnSpPr/>
          <p:nvPr/>
        </p:nvCxnSpPr>
        <p:spPr>
          <a:xfrm>
            <a:off x="22950" y="608502"/>
            <a:ext cx="9116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3" name="Google Shape;4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800" y="22300"/>
            <a:ext cx="467571" cy="56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5275" y="51625"/>
            <a:ext cx="1181099" cy="50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1325600" y="22288"/>
            <a:ext cx="6684000" cy="56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3000"/>
              <a:t>Asset Prediction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50" name="Google Shape;50;p10"/>
          <p:cNvCxnSpPr/>
          <p:nvPr/>
        </p:nvCxnSpPr>
        <p:spPr>
          <a:xfrm>
            <a:off x="22950" y="608502"/>
            <a:ext cx="9116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1" name="Google Shape;51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800" y="22300"/>
            <a:ext cx="467571" cy="5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0"/>
          <p:cNvSpPr txBox="1"/>
          <p:nvPr>
            <p:ph type="title"/>
          </p:nvPr>
        </p:nvSpPr>
        <p:spPr>
          <a:xfrm>
            <a:off x="372150" y="585700"/>
            <a:ext cx="8417700" cy="71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</a:t>
            </a:r>
            <a:endParaRPr/>
          </a:p>
        </p:txBody>
      </p:sp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1721000" y="1362075"/>
            <a:ext cx="5893200" cy="3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Fraude sobre patrimônios</a:t>
            </a:r>
            <a:endParaRPr/>
          </a:p>
          <a:p>
            <a:pPr indent="-4191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Fraude sobre direitos autorais</a:t>
            </a:r>
            <a:endParaRPr/>
          </a:p>
          <a:p>
            <a:pPr indent="-4191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Litígio sobre bens e direitos</a:t>
            </a:r>
            <a:endParaRPr/>
          </a:p>
          <a:p>
            <a:pPr indent="-4191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Herança duvidosa</a:t>
            </a:r>
            <a:endParaRPr/>
          </a:p>
          <a:p>
            <a:pPr indent="-4191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000"/>
              <a:buChar char="●"/>
            </a:pPr>
            <a:r>
              <a:rPr i="1" lang="en">
                <a:solidFill>
                  <a:srgbClr val="B7B7B7"/>
                </a:solidFill>
              </a:rPr>
              <a:t>entre outros</a:t>
            </a:r>
            <a:endParaRPr i="1">
              <a:solidFill>
                <a:srgbClr val="B7B7B7"/>
              </a:solidFill>
            </a:endParaRPr>
          </a:p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" name="Google Shape;55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5275" y="51625"/>
            <a:ext cx="1181099" cy="50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/>
          <p:nvPr>
            <p:ph type="title"/>
          </p:nvPr>
        </p:nvSpPr>
        <p:spPr>
          <a:xfrm>
            <a:off x="1325600" y="22288"/>
            <a:ext cx="6684000" cy="56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3000"/>
              <a:t>Asset Prediction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61" name="Google Shape;61;p11"/>
          <p:cNvCxnSpPr/>
          <p:nvPr/>
        </p:nvCxnSpPr>
        <p:spPr>
          <a:xfrm>
            <a:off x="22950" y="608502"/>
            <a:ext cx="9116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2" name="Google Shape;62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800" y="22300"/>
            <a:ext cx="467571" cy="5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1"/>
          <p:cNvSpPr txBox="1"/>
          <p:nvPr>
            <p:ph type="title"/>
          </p:nvPr>
        </p:nvSpPr>
        <p:spPr>
          <a:xfrm>
            <a:off x="372150" y="585700"/>
            <a:ext cx="8417700" cy="71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Solução Proposta</a:t>
            </a:r>
            <a:endParaRPr/>
          </a:p>
        </p:txBody>
      </p:sp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1"/>
          <p:cNvSpPr txBox="1"/>
          <p:nvPr>
            <p:ph idx="1" type="body"/>
          </p:nvPr>
        </p:nvSpPr>
        <p:spPr>
          <a:xfrm>
            <a:off x="1721000" y="1247775"/>
            <a:ext cx="6384900" cy="3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MOC - Master Ownership Control</a:t>
            </a:r>
            <a:endParaRPr/>
          </a:p>
          <a:p>
            <a:pPr indent="-3810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Centralizar o registro de ownership</a:t>
            </a:r>
            <a:endParaRPr/>
          </a:p>
          <a:p>
            <a:pPr indent="-3810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Operações de CRUD</a:t>
            </a:r>
            <a:endParaRPr/>
          </a:p>
          <a:p>
            <a:pPr indent="-3810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Níveis de Privacidade (visibilidade)</a:t>
            </a:r>
            <a:endParaRPr/>
          </a:p>
          <a:p>
            <a:pPr indent="-3810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Broadcast de Notificação</a:t>
            </a:r>
            <a:endParaRPr/>
          </a:p>
          <a:p>
            <a:pPr indent="-3810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Níveis de Segurança (acesso)</a:t>
            </a:r>
            <a:endParaRPr/>
          </a:p>
          <a:p>
            <a:pPr indent="-3810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Char char="○"/>
            </a:pPr>
            <a:r>
              <a:rPr i="1" lang="en">
                <a:solidFill>
                  <a:srgbClr val="B7B7B7"/>
                </a:solidFill>
              </a:rPr>
              <a:t>entre outras</a:t>
            </a:r>
            <a:endParaRPr i="1">
              <a:solidFill>
                <a:srgbClr val="B7B7B7"/>
              </a:solidFill>
            </a:endParaRPr>
          </a:p>
        </p:txBody>
      </p:sp>
      <p:pic>
        <p:nvPicPr>
          <p:cNvPr id="66" name="Google Shape;66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5275" y="51625"/>
            <a:ext cx="1181099" cy="50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type="title"/>
          </p:nvPr>
        </p:nvSpPr>
        <p:spPr>
          <a:xfrm>
            <a:off x="1325600" y="22288"/>
            <a:ext cx="6684000" cy="56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3000"/>
              <a:t>Asset Prediction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72" name="Google Shape;72;p12"/>
          <p:cNvCxnSpPr/>
          <p:nvPr/>
        </p:nvCxnSpPr>
        <p:spPr>
          <a:xfrm>
            <a:off x="22950" y="608502"/>
            <a:ext cx="9116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3" name="Google Shape;73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800" y="22300"/>
            <a:ext cx="467571" cy="5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2"/>
          <p:cNvSpPr txBox="1"/>
          <p:nvPr>
            <p:ph type="title"/>
          </p:nvPr>
        </p:nvSpPr>
        <p:spPr>
          <a:xfrm>
            <a:off x="372150" y="585700"/>
            <a:ext cx="8417700" cy="71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Público Alvo</a:t>
            </a:r>
            <a:endParaRPr/>
          </a:p>
        </p:txBody>
      </p:sp>
      <p:sp>
        <p:nvSpPr>
          <p:cNvPr id="75" name="Google Shape;75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>
            <a:off x="1076325" y="1466850"/>
            <a:ext cx="7105800" cy="31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Opções e Ações (</a:t>
            </a:r>
            <a:r>
              <a:rPr lang="en" sz="2400"/>
              <a:t>ordinárias</a:t>
            </a:r>
            <a:r>
              <a:rPr lang="en"/>
              <a:t>)</a:t>
            </a:r>
            <a:endParaRPr/>
          </a:p>
          <a:p>
            <a:pPr indent="-4191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Obras de Arte, Coleções, ... </a:t>
            </a:r>
            <a:endParaRPr/>
          </a:p>
          <a:p>
            <a:pPr indent="-4191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Joias, Gemas, Metais (</a:t>
            </a:r>
            <a:r>
              <a:rPr lang="en" sz="2400"/>
              <a:t>preciosos</a:t>
            </a:r>
            <a:r>
              <a:rPr lang="en"/>
              <a:t>), …</a:t>
            </a:r>
            <a:endParaRPr/>
          </a:p>
          <a:p>
            <a:pPr indent="-4191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Games, Arminhas, …</a:t>
            </a:r>
            <a:endParaRPr/>
          </a:p>
          <a:p>
            <a:pPr indent="-4191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Testamento, Cotas de Herdeiros, ...</a:t>
            </a:r>
            <a:endParaRPr/>
          </a:p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Contratos, Acordos, ...</a:t>
            </a:r>
            <a:endParaRPr/>
          </a:p>
          <a:p>
            <a:pPr indent="-4191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000"/>
              <a:buChar char="●"/>
            </a:pPr>
            <a:r>
              <a:rPr i="1" lang="en">
                <a:solidFill>
                  <a:srgbClr val="B7B7B7"/>
                </a:solidFill>
              </a:rPr>
              <a:t>entre outros</a:t>
            </a:r>
            <a:endParaRPr i="1">
              <a:solidFill>
                <a:srgbClr val="B7B7B7"/>
              </a:solidFill>
            </a:endParaRPr>
          </a:p>
        </p:txBody>
      </p:sp>
      <p:pic>
        <p:nvPicPr>
          <p:cNvPr id="77" name="Google Shape;77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5275" y="51625"/>
            <a:ext cx="1181099" cy="50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>
            <a:off x="1325600" y="22288"/>
            <a:ext cx="6684000" cy="56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3000"/>
              <a:t>Asset Prediction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83" name="Google Shape;83;p13"/>
          <p:cNvCxnSpPr/>
          <p:nvPr/>
        </p:nvCxnSpPr>
        <p:spPr>
          <a:xfrm>
            <a:off x="22950" y="608502"/>
            <a:ext cx="9116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4" name="Google Shape;8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800" y="22300"/>
            <a:ext cx="467571" cy="5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>
            <p:ph type="title"/>
          </p:nvPr>
        </p:nvSpPr>
        <p:spPr>
          <a:xfrm>
            <a:off x="372150" y="585700"/>
            <a:ext cx="8417700" cy="71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Aceitação de Mercado</a:t>
            </a:r>
            <a:endParaRPr sz="3000"/>
          </a:p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>
            <a:off x="1076325" y="1181100"/>
            <a:ext cx="7105800" cy="3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200"/>
              <a:buChar char="●"/>
            </a:pPr>
            <a:r>
              <a:rPr lang="en" sz="3200"/>
              <a:t>Comprovação de ownership</a:t>
            </a:r>
            <a:endParaRPr sz="3200"/>
          </a:p>
          <a:p>
            <a:pPr indent="-4318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en" sz="3200"/>
              <a:t>Jurídica é custosa</a:t>
            </a:r>
            <a:endParaRPr sz="3200"/>
          </a:p>
          <a:p>
            <a:pPr indent="-4318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en" sz="3200"/>
              <a:t>Jurídica é demorada</a:t>
            </a:r>
            <a:endParaRPr sz="3200"/>
          </a:p>
          <a:p>
            <a:pPr indent="-4318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en" sz="3200"/>
              <a:t>Administrativa é barata</a:t>
            </a:r>
            <a:endParaRPr sz="3200"/>
          </a:p>
          <a:p>
            <a:pPr indent="-4318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en" sz="3200"/>
              <a:t>Administrativa é mais rápida</a:t>
            </a:r>
            <a:endParaRPr sz="3200"/>
          </a:p>
          <a:p>
            <a:pPr indent="-4318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" sz="3200"/>
              <a:t>Ação na ponta do dedo (swiping)</a:t>
            </a:r>
            <a:endParaRPr sz="3200"/>
          </a:p>
          <a:p>
            <a:pPr indent="-4318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200"/>
              <a:buChar char="●"/>
            </a:pPr>
            <a:r>
              <a:rPr i="1" lang="en" sz="3200">
                <a:solidFill>
                  <a:srgbClr val="B7B7B7"/>
                </a:solidFill>
              </a:rPr>
              <a:t>entre outros</a:t>
            </a:r>
            <a:endParaRPr i="1" sz="3200">
              <a:solidFill>
                <a:srgbClr val="B7B7B7"/>
              </a:solidFill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5275" y="51625"/>
            <a:ext cx="1181099" cy="50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1325600" y="22288"/>
            <a:ext cx="6684000" cy="56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3000"/>
              <a:t>Asset Prediction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94" name="Google Shape;94;p14"/>
          <p:cNvCxnSpPr/>
          <p:nvPr/>
        </p:nvCxnSpPr>
        <p:spPr>
          <a:xfrm>
            <a:off x="22950" y="608502"/>
            <a:ext cx="9116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800" y="22300"/>
            <a:ext cx="467571" cy="5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 txBox="1"/>
          <p:nvPr>
            <p:ph type="title"/>
          </p:nvPr>
        </p:nvSpPr>
        <p:spPr>
          <a:xfrm>
            <a:off x="372150" y="585700"/>
            <a:ext cx="8417700" cy="71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Blockchain</a:t>
            </a:r>
            <a:endParaRPr/>
          </a:p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4"/>
          <p:cNvSpPr txBox="1"/>
          <p:nvPr>
            <p:ph idx="1" type="body"/>
          </p:nvPr>
        </p:nvSpPr>
        <p:spPr>
          <a:xfrm>
            <a:off x="952500" y="1466850"/>
            <a:ext cx="7505700" cy="31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Mitigar a Fraude</a:t>
            </a:r>
            <a:endParaRPr/>
          </a:p>
          <a:p>
            <a:pPr indent="-419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Gerar Confiabilidade</a:t>
            </a:r>
            <a:endParaRPr/>
          </a:p>
          <a:p>
            <a:pPr indent="-419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Gerar Privacidade onde é Cabido</a:t>
            </a:r>
            <a:endParaRPr/>
          </a:p>
          <a:p>
            <a:pPr indent="-419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Gerar Transparência onde é Necessário</a:t>
            </a:r>
            <a:endParaRPr/>
          </a:p>
          <a:p>
            <a:pPr indent="-419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000"/>
              <a:buChar char="●"/>
            </a:pPr>
            <a:r>
              <a:rPr i="1" lang="en">
                <a:solidFill>
                  <a:srgbClr val="B7B7B7"/>
                </a:solidFill>
              </a:rPr>
              <a:t>entre outros</a:t>
            </a:r>
            <a:endParaRPr i="1">
              <a:solidFill>
                <a:srgbClr val="B7B7B7"/>
              </a:solidFill>
            </a:endParaRPr>
          </a:p>
        </p:txBody>
      </p:sp>
      <p:pic>
        <p:nvPicPr>
          <p:cNvPr id="99" name="Google Shape;9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5275" y="51625"/>
            <a:ext cx="1181099" cy="50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1325600" y="22288"/>
            <a:ext cx="6684000" cy="56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3000"/>
              <a:t>Asset Prediction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105" name="Google Shape;105;p15"/>
          <p:cNvCxnSpPr/>
          <p:nvPr/>
        </p:nvCxnSpPr>
        <p:spPr>
          <a:xfrm>
            <a:off x="22950" y="608502"/>
            <a:ext cx="9116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6" name="Google Shape;10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800" y="22300"/>
            <a:ext cx="467571" cy="5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5"/>
          <p:cNvSpPr txBox="1"/>
          <p:nvPr>
            <p:ph type="title"/>
          </p:nvPr>
        </p:nvSpPr>
        <p:spPr>
          <a:xfrm>
            <a:off x="372150" y="585700"/>
            <a:ext cx="8417700" cy="71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Sustentabilidade</a:t>
            </a:r>
            <a:endParaRPr/>
          </a:p>
        </p:txBody>
      </p:sp>
      <p:sp>
        <p:nvSpPr>
          <p:cNvPr id="108" name="Google Shape;108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" name="Google Shape;109;p15"/>
          <p:cNvSpPr txBox="1"/>
          <p:nvPr>
            <p:ph idx="1" type="body"/>
          </p:nvPr>
        </p:nvSpPr>
        <p:spPr>
          <a:xfrm>
            <a:off x="952500" y="1466850"/>
            <a:ext cx="7505700" cy="31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Cobrança de Fee</a:t>
            </a:r>
            <a:endParaRPr/>
          </a:p>
          <a:p>
            <a:pPr indent="-3810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Registro</a:t>
            </a:r>
            <a:endParaRPr/>
          </a:p>
          <a:p>
            <a:pPr indent="-3810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Consulta Externa</a:t>
            </a:r>
            <a:r>
              <a:rPr lang="en"/>
              <a:t> </a:t>
            </a:r>
            <a:r>
              <a:rPr lang="en" sz="3000"/>
              <a:t>(</a:t>
            </a:r>
            <a:r>
              <a:rPr lang="en"/>
              <a:t>seguindo a LGPD</a:t>
            </a:r>
            <a:r>
              <a:rPr lang="en" sz="3000"/>
              <a:t>)</a:t>
            </a:r>
            <a:endParaRPr/>
          </a:p>
          <a:p>
            <a:pPr indent="-3810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Alteração</a:t>
            </a:r>
            <a:endParaRPr/>
          </a:p>
          <a:p>
            <a:pPr indent="-419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Geração de Estatísticas (</a:t>
            </a:r>
            <a:r>
              <a:rPr lang="en" sz="2400"/>
              <a:t>seguindo a LGPD</a:t>
            </a:r>
            <a:r>
              <a:rPr lang="en"/>
              <a:t>)</a:t>
            </a:r>
            <a:endParaRPr/>
          </a:p>
          <a:p>
            <a:pPr indent="-419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000"/>
              <a:buChar char="●"/>
            </a:pPr>
            <a:r>
              <a:rPr i="1" lang="en">
                <a:solidFill>
                  <a:srgbClr val="B7B7B7"/>
                </a:solidFill>
              </a:rPr>
              <a:t>entre outros</a:t>
            </a:r>
            <a:endParaRPr i="1">
              <a:solidFill>
                <a:srgbClr val="B7B7B7"/>
              </a:solidFill>
            </a:endParaRPr>
          </a:p>
        </p:txBody>
      </p:sp>
      <p:pic>
        <p:nvPicPr>
          <p:cNvPr id="110" name="Google Shape;11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5275" y="51625"/>
            <a:ext cx="1181099" cy="50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title"/>
          </p:nvPr>
        </p:nvSpPr>
        <p:spPr>
          <a:xfrm>
            <a:off x="1325600" y="22288"/>
            <a:ext cx="6684000" cy="56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3000"/>
              <a:t>Asset Prediction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116" name="Google Shape;116;p16"/>
          <p:cNvCxnSpPr/>
          <p:nvPr/>
        </p:nvCxnSpPr>
        <p:spPr>
          <a:xfrm>
            <a:off x="22950" y="608502"/>
            <a:ext cx="9116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7" name="Google Shape;11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800" y="22300"/>
            <a:ext cx="467571" cy="5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6"/>
          <p:cNvSpPr txBox="1"/>
          <p:nvPr>
            <p:ph type="title"/>
          </p:nvPr>
        </p:nvSpPr>
        <p:spPr>
          <a:xfrm>
            <a:off x="372150" y="585700"/>
            <a:ext cx="8417700" cy="71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Referências</a:t>
            </a:r>
            <a:endParaRPr/>
          </a:p>
        </p:txBody>
      </p:sp>
      <p:sp>
        <p:nvSpPr>
          <p:cNvPr id="119" name="Google Shape;119;p16"/>
          <p:cNvSpPr txBox="1"/>
          <p:nvPr>
            <p:ph idx="1" type="body"/>
          </p:nvPr>
        </p:nvSpPr>
        <p:spPr>
          <a:xfrm>
            <a:off x="841700" y="1645150"/>
            <a:ext cx="7715100" cy="10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22222"/>
                </a:solidFill>
                <a:highlight>
                  <a:srgbClr val="FFFFFF"/>
                </a:highlight>
              </a:rPr>
              <a:t>Notas de Aula dos Professora, via EAD, PUC-rio, 2020</a:t>
            </a:r>
            <a:endParaRPr sz="15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sp>
        <p:nvSpPr>
          <p:cNvPr id="120" name="Google Shape;120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1" name="Google Shape;12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5275" y="51625"/>
            <a:ext cx="1181099" cy="50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