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B90C-FFF9-4A8B-A900-3D6658BA9E21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B712D-7E26-4EB0-81B8-B9EFE8242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44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BCB13-111B-4B1A-9942-62B03A90F921}" type="slidenum">
              <a:rPr lang="es-AR" altLang="es-AR" smtClean="0"/>
              <a:pPr>
                <a:defRPr/>
              </a:pPr>
              <a:t>2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5482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BCB13-111B-4B1A-9942-62B03A90F921}" type="slidenum">
              <a:rPr lang="es-AR" altLang="es-AR" smtClean="0"/>
              <a:pPr>
                <a:defRPr/>
              </a:pPr>
              <a:t>3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5482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BCB13-111B-4B1A-9942-62B03A90F921}" type="slidenum">
              <a:rPr lang="es-AR" altLang="es-AR" smtClean="0"/>
              <a:pPr>
                <a:defRPr/>
              </a:pPr>
              <a:t>4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5482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78781" y="1739713"/>
            <a:ext cx="5653817" cy="71413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s-ES" sz="4200" b="1" dirty="0">
                <a:latin typeface="Berlin Sans FB Demi" pitchFamily="34" charset="0"/>
              </a:rPr>
              <a:t>Para analizar y pensar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132610" y="2629440"/>
            <a:ext cx="2917845" cy="403474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pPr algn="ctr"/>
            <a:r>
              <a:rPr lang="es-ES" sz="2200" b="1" dirty="0" smtClean="0">
                <a:solidFill>
                  <a:srgbClr val="0070C0"/>
                </a:solidFill>
              </a:rPr>
              <a:t>Introducción a Herencia</a:t>
            </a:r>
            <a:endParaRPr lang="es-ES" sz="22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38" y="5143500"/>
            <a:ext cx="1506885" cy="150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Clase Nº </a:t>
            </a:r>
            <a:r>
              <a:rPr lang="es-E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s-E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" y="112738"/>
            <a:ext cx="951143" cy="95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055658" y="112738"/>
            <a:ext cx="4100837" cy="10387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s-ES" sz="3800" b="1" dirty="0">
                <a:latin typeface="Berlin Sans FB Demi" pitchFamily="34" charset="0"/>
              </a:rPr>
              <a:t>Caso de estudio </a:t>
            </a:r>
          </a:p>
          <a:p>
            <a:r>
              <a:rPr lang="es-ES" sz="2500" b="1" dirty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LIQUIDACIÓN DE SUELDOS</a:t>
            </a:r>
            <a:endParaRPr lang="es-ES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AutoShape 2" descr="Resultado de imagen para automovil dibujo"/>
          <p:cNvSpPr>
            <a:spLocks noChangeAspect="1" noChangeArrowheads="1"/>
          </p:cNvSpPr>
          <p:nvPr/>
        </p:nvSpPr>
        <p:spPr bwMode="auto">
          <a:xfrm>
            <a:off x="109388" y="-101575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09389" y="2148571"/>
            <a:ext cx="8478870" cy="4782559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 marL="561434" lvl="1" indent="-241093" algn="just">
              <a:buFont typeface="Arial" pitchFamily="34" charset="0"/>
              <a:buChar char="•"/>
            </a:pPr>
            <a:r>
              <a:rPr lang="es-ES" sz="1700" dirty="0"/>
              <a:t>Nos han pedido que desarrollemos un pequeño programa para </a:t>
            </a:r>
            <a:r>
              <a:rPr lang="es-ES" sz="1700" dirty="0"/>
              <a:t>liquidar los sueldos de una empresa de software de nuestra ciudad. En la empresa trabajan empleados bajo dos modalidades de contratación diferentes:</a:t>
            </a:r>
          </a:p>
          <a:p>
            <a:pPr marL="882892" lvl="2" indent="-241093" algn="just">
              <a:buFont typeface="Arial" pitchFamily="34" charset="0"/>
              <a:buChar char="•"/>
            </a:pPr>
            <a:r>
              <a:rPr lang="es-ES" sz="1700" dirty="0"/>
              <a:t>Trabajadores que tienen un sueldo fijo pactado al momento de incorporarse a la empresa (generalmente desarrolladores y personal técnico)</a:t>
            </a:r>
          </a:p>
          <a:p>
            <a:pPr marL="882892" lvl="2" indent="-241093" algn="just">
              <a:buFont typeface="Arial" pitchFamily="34" charset="0"/>
              <a:buChar char="•"/>
            </a:pPr>
            <a:r>
              <a:rPr lang="es-ES" sz="1700" dirty="0"/>
              <a:t>Consultores que trabajan para ciertos proyectos una cantidad variable de horas por mes (generalmente analistas y Project Managers). </a:t>
            </a:r>
          </a:p>
          <a:p>
            <a:pPr marL="561434" lvl="1" indent="-241093" algn="just">
              <a:buFont typeface="Arial" pitchFamily="34" charset="0"/>
              <a:buChar char="•"/>
            </a:pPr>
            <a:r>
              <a:rPr lang="es-ES" sz="1700" dirty="0"/>
              <a:t>Durante </a:t>
            </a:r>
            <a:r>
              <a:rPr lang="es-ES" sz="1700" dirty="0"/>
              <a:t>la etapa de análisis del sistema se descubrieron las siguientes entidades: · </a:t>
            </a:r>
            <a:r>
              <a:rPr lang="es-ES" sz="2000" b="1" dirty="0"/>
              <a:t>Empleado</a:t>
            </a:r>
            <a:r>
              <a:rPr lang="es-ES" sz="1700" dirty="0"/>
              <a:t>: </a:t>
            </a:r>
          </a:p>
          <a:p>
            <a:pPr marL="882892" lvl="2" indent="-241093" algn="just">
              <a:buFont typeface="Arial" pitchFamily="34" charset="0"/>
              <a:buChar char="•"/>
            </a:pPr>
            <a:r>
              <a:rPr lang="es-ES" sz="1700" dirty="0"/>
              <a:t>Trabajador fijo de la empresa . </a:t>
            </a:r>
            <a:r>
              <a:rPr lang="es-ES" sz="1700" dirty="0"/>
              <a:t>Las propiedades de este objeto son: - </a:t>
            </a:r>
            <a:r>
              <a:rPr lang="es-ES" sz="1700" dirty="0"/>
              <a:t>legajo </a:t>
            </a:r>
            <a:r>
              <a:rPr lang="es-ES" sz="1700" dirty="0"/>
              <a:t>- nombre </a:t>
            </a:r>
            <a:r>
              <a:rPr lang="es-ES" sz="1700" dirty="0"/>
              <a:t>- - fecha de contratación-puesto- sueldo-horas extra.</a:t>
            </a:r>
          </a:p>
          <a:p>
            <a:pPr marL="882892" lvl="2" indent="-241093" algn="just">
              <a:buFont typeface="Arial" pitchFamily="34" charset="0"/>
              <a:buChar char="•"/>
            </a:pPr>
            <a:r>
              <a:rPr lang="es-ES" sz="1700" dirty="0"/>
              <a:t>y </a:t>
            </a:r>
            <a:r>
              <a:rPr lang="es-ES" sz="1700" dirty="0"/>
              <a:t>debe poseer las siguientes operaciones: </a:t>
            </a:r>
            <a:endParaRPr lang="es-ES" sz="1700" dirty="0"/>
          </a:p>
          <a:p>
            <a:pPr marL="1284713" lvl="3" indent="-321457" algn="just">
              <a:buAutoNum type="arabicPeriod"/>
            </a:pPr>
            <a:r>
              <a:rPr lang="es-ES" sz="1700" dirty="0"/>
              <a:t>Método </a:t>
            </a:r>
            <a:r>
              <a:rPr lang="es-ES" sz="1700" dirty="0" err="1"/>
              <a:t>calcularPaga</a:t>
            </a:r>
            <a:r>
              <a:rPr lang="es-ES" sz="1700" dirty="0"/>
              <a:t>(): que retorna el sueldo a percibir en función del sueldo base y las horas extra realizadas en el mes. El sueldo final se calcula como el sueldo base + 300 por cada hora extra hasta 20 horas.</a:t>
            </a:r>
          </a:p>
          <a:p>
            <a:pPr marL="1284713" lvl="3" indent="-321457" algn="just">
              <a:buAutoNum type="arabicPeriod"/>
            </a:pPr>
            <a:r>
              <a:rPr lang="es-ES" sz="1700" u="sng" dirty="0" err="1"/>
              <a:t>toString</a:t>
            </a:r>
            <a:r>
              <a:rPr lang="es-ES" sz="1700" u="sng" dirty="0"/>
              <a:t>()</a:t>
            </a:r>
            <a:r>
              <a:rPr lang="es-ES" sz="1700" dirty="0"/>
              <a:t>: que retorna los datos completos de un empleado, incluido el valor final de su ingreso mensual. </a:t>
            </a:r>
          </a:p>
          <a:p>
            <a:pPr algn="just"/>
            <a:endParaRPr lang="es-ES" sz="1700" dirty="0"/>
          </a:p>
        </p:txBody>
      </p:sp>
      <p:sp>
        <p:nvSpPr>
          <p:cNvPr id="5" name="AutoShape 4" descr="Resultado de imagen para agenda telefonica"/>
          <p:cNvSpPr>
            <a:spLocks noChangeAspect="1" noChangeArrowheads="1"/>
          </p:cNvSpPr>
          <p:nvPr/>
        </p:nvSpPr>
        <p:spPr bwMode="auto">
          <a:xfrm>
            <a:off x="216545" y="5581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7" descr="Imagen relacionada"/>
          <p:cNvSpPr>
            <a:spLocks noChangeAspect="1" noChangeArrowheads="1"/>
          </p:cNvSpPr>
          <p:nvPr/>
        </p:nvSpPr>
        <p:spPr bwMode="auto">
          <a:xfrm>
            <a:off x="323701" y="112737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AutoShape 2" descr="Resultado de imagen para empleado"/>
          <p:cNvSpPr>
            <a:spLocks noChangeAspect="1" noChangeArrowheads="1"/>
          </p:cNvSpPr>
          <p:nvPr/>
        </p:nvSpPr>
        <p:spPr bwMode="auto">
          <a:xfrm>
            <a:off x="430857" y="219894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para emplea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6672"/>
            <a:ext cx="2020210" cy="124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0" y="1772311"/>
            <a:ext cx="9144000" cy="18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8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" y="112738"/>
            <a:ext cx="951143" cy="95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055658" y="112738"/>
            <a:ext cx="4100837" cy="10387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s-ES" sz="3800" b="1" dirty="0">
                <a:latin typeface="Berlin Sans FB Demi" pitchFamily="34" charset="0"/>
              </a:rPr>
              <a:t>Caso de estudio </a:t>
            </a:r>
          </a:p>
          <a:p>
            <a:r>
              <a:rPr lang="es-ES" sz="2500" b="1" dirty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LIQUIDACIÓN DE SUELDOS</a:t>
            </a:r>
            <a:endParaRPr lang="es-ES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AutoShape 2" descr="Resultado de imagen para automovil dibujo"/>
          <p:cNvSpPr>
            <a:spLocks noChangeAspect="1" noChangeArrowheads="1"/>
          </p:cNvSpPr>
          <p:nvPr/>
        </p:nvSpPr>
        <p:spPr bwMode="auto">
          <a:xfrm>
            <a:off x="109388" y="-101575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para agenda telefonica"/>
          <p:cNvSpPr>
            <a:spLocks noChangeAspect="1" noChangeArrowheads="1"/>
          </p:cNvSpPr>
          <p:nvPr/>
        </p:nvSpPr>
        <p:spPr bwMode="auto">
          <a:xfrm>
            <a:off x="216545" y="5581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7" descr="Imagen relacionada"/>
          <p:cNvSpPr>
            <a:spLocks noChangeAspect="1" noChangeArrowheads="1"/>
          </p:cNvSpPr>
          <p:nvPr/>
        </p:nvSpPr>
        <p:spPr bwMode="auto">
          <a:xfrm>
            <a:off x="323701" y="112737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AutoShape 2" descr="Resultado de imagen para empleado"/>
          <p:cNvSpPr>
            <a:spLocks noChangeAspect="1" noChangeArrowheads="1"/>
          </p:cNvSpPr>
          <p:nvPr/>
        </p:nvSpPr>
        <p:spPr bwMode="auto">
          <a:xfrm>
            <a:off x="430857" y="219894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para emplea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6672"/>
            <a:ext cx="2020210" cy="124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0" y="1772311"/>
            <a:ext cx="9144000" cy="18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23702" y="2250282"/>
            <a:ext cx="8373814" cy="2445381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 marL="0" lvl="1" algn="just"/>
            <a:r>
              <a:rPr lang="es-ES" sz="2000" b="1" dirty="0"/>
              <a:t>Consultor</a:t>
            </a:r>
            <a:r>
              <a:rPr lang="es-ES" sz="1700" dirty="0"/>
              <a:t>: </a:t>
            </a:r>
          </a:p>
          <a:p>
            <a:pPr marL="241093" indent="-241093" algn="just">
              <a:buFont typeface="Arial" pitchFamily="34" charset="0"/>
              <a:buChar char="•"/>
            </a:pPr>
            <a:r>
              <a:rPr lang="es-ES" sz="1700" dirty="0"/>
              <a:t>trabajador externo que participa en proyectos diferentes</a:t>
            </a:r>
            <a:r>
              <a:rPr lang="es-ES" sz="1700" dirty="0"/>
              <a:t>. </a:t>
            </a:r>
            <a:r>
              <a:rPr lang="es-ES" sz="1700" dirty="0"/>
              <a:t>Las </a:t>
            </a:r>
            <a:r>
              <a:rPr lang="es-ES" sz="1700" dirty="0"/>
              <a:t>propiedades de este objeto son: - legajo - nombre - - fecha de </a:t>
            </a:r>
            <a:r>
              <a:rPr lang="es-ES" sz="1700" dirty="0"/>
              <a:t>contratación-puesto-cantidad de horas- valor hora</a:t>
            </a:r>
          </a:p>
          <a:p>
            <a:pPr marL="241093" indent="-241093" algn="just">
              <a:buFont typeface="Arial" pitchFamily="34" charset="0"/>
              <a:buChar char="•"/>
            </a:pPr>
            <a:r>
              <a:rPr lang="es-ES" sz="1700" dirty="0"/>
              <a:t>debe permitir realizar las siguientes operaciones</a:t>
            </a:r>
            <a:r>
              <a:rPr lang="es-ES" sz="1700" dirty="0"/>
              <a:t>: </a:t>
            </a:r>
            <a:endParaRPr lang="es-ES" sz="1700" dirty="0"/>
          </a:p>
          <a:p>
            <a:pPr marL="561434" lvl="1" indent="-241093" algn="just">
              <a:buFont typeface="Arial" pitchFamily="34" charset="0"/>
              <a:buChar char="•"/>
            </a:pPr>
            <a:r>
              <a:rPr lang="es-ES" sz="1700" dirty="0"/>
              <a:t>Método </a:t>
            </a:r>
            <a:r>
              <a:rPr lang="es-ES" sz="1700" dirty="0" err="1"/>
              <a:t>calcularPaga</a:t>
            </a:r>
            <a:r>
              <a:rPr lang="es-ES" sz="1700" dirty="0"/>
              <a:t>(): que retorna el sueldo a percibir en función </a:t>
            </a:r>
            <a:r>
              <a:rPr lang="es-ES" sz="1700" dirty="0"/>
              <a:t>de las horas trabajadas entre todos los proyectos en el mes por el valor de la hora pactada.</a:t>
            </a:r>
          </a:p>
          <a:p>
            <a:pPr marL="561434" lvl="1" indent="-241093" algn="just">
              <a:buFont typeface="Arial" pitchFamily="34" charset="0"/>
              <a:buChar char="•"/>
            </a:pPr>
            <a:r>
              <a:rPr lang="es-ES" sz="1700" u="sng" dirty="0" err="1"/>
              <a:t>toString</a:t>
            </a:r>
            <a:r>
              <a:rPr lang="es-ES" sz="1700" u="sng" dirty="0"/>
              <a:t>()</a:t>
            </a:r>
            <a:r>
              <a:rPr lang="es-ES" sz="1700" dirty="0"/>
              <a:t>: que retorna los datos completos de un </a:t>
            </a:r>
            <a:r>
              <a:rPr lang="es-ES" sz="1700" dirty="0"/>
              <a:t>consultor, </a:t>
            </a:r>
            <a:r>
              <a:rPr lang="es-ES" sz="1700" dirty="0"/>
              <a:t>incluido el valor final de su ingreso mensual. </a:t>
            </a:r>
          </a:p>
          <a:p>
            <a:pPr marL="241093" lvl="1" indent="-241093" algn="just">
              <a:buFont typeface="Arial" pitchFamily="34" charset="0"/>
              <a:buChar char="•"/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3816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" y="112738"/>
            <a:ext cx="951143" cy="95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055658" y="112738"/>
            <a:ext cx="4100837" cy="10387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s-ES" sz="3800" b="1" dirty="0">
                <a:latin typeface="Berlin Sans FB Demi" pitchFamily="34" charset="0"/>
              </a:rPr>
              <a:t>Caso de estudio </a:t>
            </a:r>
          </a:p>
          <a:p>
            <a:r>
              <a:rPr lang="es-ES" sz="2500" b="1" dirty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LIQUIDACIÓN DE SUELDOS</a:t>
            </a:r>
            <a:endParaRPr lang="es-ES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AutoShape 2" descr="Resultado de imagen para automovil dibujo"/>
          <p:cNvSpPr>
            <a:spLocks noChangeAspect="1" noChangeArrowheads="1"/>
          </p:cNvSpPr>
          <p:nvPr/>
        </p:nvSpPr>
        <p:spPr bwMode="auto">
          <a:xfrm>
            <a:off x="109388" y="-101575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para agenda telefonica"/>
          <p:cNvSpPr>
            <a:spLocks noChangeAspect="1" noChangeArrowheads="1"/>
          </p:cNvSpPr>
          <p:nvPr/>
        </p:nvSpPr>
        <p:spPr bwMode="auto">
          <a:xfrm>
            <a:off x="216545" y="5581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7" descr="Imagen relacionada"/>
          <p:cNvSpPr>
            <a:spLocks noChangeAspect="1" noChangeArrowheads="1"/>
          </p:cNvSpPr>
          <p:nvPr/>
        </p:nvSpPr>
        <p:spPr bwMode="auto">
          <a:xfrm>
            <a:off x="323701" y="112737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AutoShape 2" descr="Resultado de imagen para empleado"/>
          <p:cNvSpPr>
            <a:spLocks noChangeAspect="1" noChangeArrowheads="1"/>
          </p:cNvSpPr>
          <p:nvPr/>
        </p:nvSpPr>
        <p:spPr bwMode="auto">
          <a:xfrm>
            <a:off x="430857" y="219894"/>
            <a:ext cx="214313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para emplea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6672"/>
            <a:ext cx="2020210" cy="124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0" y="1772311"/>
            <a:ext cx="9144000" cy="18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23700" y="2060848"/>
            <a:ext cx="8496771" cy="421990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 marL="0" lvl="1" algn="just"/>
            <a:r>
              <a:rPr lang="es-ES" b="1" dirty="0"/>
              <a:t>Empresa</a:t>
            </a:r>
            <a:r>
              <a:rPr lang="es-ES" dirty="0"/>
              <a:t>: </a:t>
            </a:r>
          </a:p>
          <a:p>
            <a:pPr marL="321457" lvl="1" indent="-321457" algn="just">
              <a:buFont typeface="Arial" pitchFamily="34" charset="0"/>
              <a:buChar char="•"/>
            </a:pPr>
            <a:r>
              <a:rPr lang="es-ES" dirty="0"/>
              <a:t>Representa la empresa de software. Sus atributos son: </a:t>
            </a:r>
            <a:r>
              <a:rPr lang="es-ES" dirty="0" err="1"/>
              <a:t>cuit</a:t>
            </a:r>
            <a:r>
              <a:rPr lang="es-ES" dirty="0"/>
              <a:t> (String-13), razón social y empleados (colección de trabajadores de la empresa). </a:t>
            </a:r>
            <a:r>
              <a:rPr lang="es-ES" dirty="0"/>
              <a:t>Se conoce que actualmente la empresa cuenta con 30 trabajadores, entre empleados fijos y consultores.</a:t>
            </a:r>
          </a:p>
          <a:p>
            <a:pPr marL="321457" lvl="1" indent="-321457" algn="just">
              <a:buFont typeface="Arial" pitchFamily="34" charset="0"/>
              <a:buChar char="•"/>
            </a:pPr>
            <a:r>
              <a:rPr lang="es-ES" dirty="0"/>
              <a:t>debe </a:t>
            </a:r>
            <a:r>
              <a:rPr lang="es-ES" dirty="0"/>
              <a:t>poseer las siguientes operaciones: </a:t>
            </a:r>
            <a:endParaRPr lang="es-ES" dirty="0"/>
          </a:p>
          <a:p>
            <a:pPr marL="642915" lvl="2" indent="-321457" algn="just">
              <a:buFont typeface="Arial" pitchFamily="34" charset="0"/>
              <a:buChar char="•"/>
            </a:pPr>
            <a:r>
              <a:rPr lang="es-ES" u="sng" dirty="0"/>
              <a:t>agregar empleado()</a:t>
            </a:r>
            <a:r>
              <a:rPr lang="es-ES" dirty="0"/>
              <a:t>: </a:t>
            </a:r>
            <a:r>
              <a:rPr lang="es-ES" dirty="0"/>
              <a:t>agrega el objeto recibido por parámetro a la colección de objetos expuestos </a:t>
            </a:r>
            <a:endParaRPr lang="es-ES" dirty="0"/>
          </a:p>
          <a:p>
            <a:pPr marL="642915" lvl="2" indent="-321457" algn="just">
              <a:buFont typeface="Arial" pitchFamily="34" charset="0"/>
              <a:buChar char="•"/>
            </a:pPr>
            <a:r>
              <a:rPr lang="es-ES" dirty="0" err="1"/>
              <a:t>incrementarSueldo</a:t>
            </a:r>
            <a:r>
              <a:rPr lang="es-ES" dirty="0"/>
              <a:t>(</a:t>
            </a:r>
            <a:r>
              <a:rPr lang="es-ES" dirty="0" err="1"/>
              <a:t>porc</a:t>
            </a:r>
            <a:r>
              <a:rPr lang="es-ES" dirty="0"/>
              <a:t>): permite incrementar el sueldo de los empleados fijos de la empresa en un porcentaje ingresado como argumento.</a:t>
            </a:r>
          </a:p>
          <a:p>
            <a:pPr marL="642915" lvl="2" indent="-321457" algn="just">
              <a:buFont typeface="Arial" pitchFamily="34" charset="0"/>
              <a:buChar char="•"/>
            </a:pPr>
            <a:r>
              <a:rPr lang="es-ES" dirty="0" err="1"/>
              <a:t>mostrarNomina</a:t>
            </a:r>
            <a:r>
              <a:rPr lang="es-ES" dirty="0"/>
              <a:t>(): que muestra el listado de los empleados ordenados alfabéticamente.</a:t>
            </a:r>
          </a:p>
          <a:p>
            <a:pPr marL="642915" lvl="2" indent="-321457" algn="just">
              <a:buFont typeface="Arial" pitchFamily="34" charset="0"/>
              <a:buChar char="•"/>
            </a:pPr>
            <a:r>
              <a:rPr lang="es-ES" dirty="0" err="1"/>
              <a:t>presupuestoMensual</a:t>
            </a:r>
            <a:r>
              <a:rPr lang="es-ES" dirty="0"/>
              <a:t>(): que retorna el monto total que la empresa debe asignar en materia de salarios.</a:t>
            </a:r>
          </a:p>
          <a:p>
            <a:pPr marL="321457" lvl="2" algn="just"/>
            <a:endParaRPr lang="es-ES" dirty="0"/>
          </a:p>
          <a:p>
            <a:pPr marL="642915" lvl="2" indent="-321457" algn="just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7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417</Words>
  <Application>Microsoft Office PowerPoint</Application>
  <PresentationFormat>Presentación en pantalla (4:3)</PresentationFormat>
  <Paragraphs>32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</dc:creator>
  <cp:lastModifiedBy>MARTIN</cp:lastModifiedBy>
  <cp:revision>9</cp:revision>
  <dcterms:created xsi:type="dcterms:W3CDTF">2018-06-18T11:34:39Z</dcterms:created>
  <dcterms:modified xsi:type="dcterms:W3CDTF">2019-06-10T19:18:20Z</dcterms:modified>
</cp:coreProperties>
</file>