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60" r:id="rId4"/>
    <p:sldId id="270" r:id="rId5"/>
    <p:sldId id="271" r:id="rId6"/>
    <p:sldId id="258" r:id="rId7"/>
    <p:sldId id="269" r:id="rId8"/>
    <p:sldId id="263" r:id="rId9"/>
    <p:sldId id="272" r:id="rId10"/>
    <p:sldId id="262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JiunDa" userId="ff6daa29-e058-4f80-804e-343fdd2a7b5c" providerId="ADAL" clId="{588C94DE-5649-46B1-AF3D-99CDAFE821B0}"/>
    <pc:docChg chg="undo addSld delSld modSld">
      <pc:chgData name="Lin JiunDa" userId="ff6daa29-e058-4f80-804e-343fdd2a7b5c" providerId="ADAL" clId="{588C94DE-5649-46B1-AF3D-99CDAFE821B0}" dt="2021-03-27T07:45:33.789" v="3" actId="2696"/>
      <pc:docMkLst>
        <pc:docMk/>
      </pc:docMkLst>
      <pc:sldChg chg="del">
        <pc:chgData name="Lin JiunDa" userId="ff6daa29-e058-4f80-804e-343fdd2a7b5c" providerId="ADAL" clId="{588C94DE-5649-46B1-AF3D-99CDAFE821B0}" dt="2021-03-27T07:45:33.789" v="3" actId="2696"/>
        <pc:sldMkLst>
          <pc:docMk/>
          <pc:sldMk cId="1312389947" sldId="261"/>
        </pc:sldMkLst>
      </pc:sldChg>
      <pc:sldChg chg="modSp">
        <pc:chgData name="Lin JiunDa" userId="ff6daa29-e058-4f80-804e-343fdd2a7b5c" providerId="ADAL" clId="{588C94DE-5649-46B1-AF3D-99CDAFE821B0}" dt="2021-03-27T07:42:30.369" v="1" actId="1076"/>
        <pc:sldMkLst>
          <pc:docMk/>
          <pc:sldMk cId="35067795" sldId="270"/>
        </pc:sldMkLst>
        <pc:graphicFrameChg chg="mod">
          <ac:chgData name="Lin JiunDa" userId="ff6daa29-e058-4f80-804e-343fdd2a7b5c" providerId="ADAL" clId="{588C94DE-5649-46B1-AF3D-99CDAFE821B0}" dt="2021-03-27T07:42:30.369" v="1" actId="1076"/>
          <ac:graphicFrameMkLst>
            <pc:docMk/>
            <pc:sldMk cId="35067795" sldId="270"/>
            <ac:graphicFrameMk id="14" creationId="{35B557D3-7633-4925-B628-B4A2EB5C55D8}"/>
          </ac:graphicFrameMkLst>
        </pc:graphicFrameChg>
      </pc:sldChg>
      <pc:sldChg chg="add">
        <pc:chgData name="Lin JiunDa" userId="ff6daa29-e058-4f80-804e-343fdd2a7b5c" providerId="ADAL" clId="{588C94DE-5649-46B1-AF3D-99CDAFE821B0}" dt="2021-03-27T07:45:28.248" v="2"/>
        <pc:sldMkLst>
          <pc:docMk/>
          <pc:sldMk cId="1457793943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975C0-00AD-4543-AF8D-76BE5D1D1F56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8DEE4-AE3F-46FE-A267-F8BF844595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73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7000" dirty="0"/>
              <a:t>多媒體</a:t>
            </a:r>
            <a:r>
              <a:rPr lang="zh-TW" altLang="en-US" sz="7000" cap="none" dirty="0"/>
              <a:t>實習</a:t>
            </a:r>
            <a:r>
              <a:rPr lang="en-US" altLang="zh-TW" sz="7000" cap="none" dirty="0"/>
              <a:t>-</a:t>
            </a:r>
            <a:r>
              <a:rPr lang="en-US" altLang="zh-TW" sz="7000" cap="none" dirty="0" err="1"/>
              <a:t>Opencv</a:t>
            </a:r>
            <a:r>
              <a:rPr lang="zh-TW" altLang="en-US" sz="7000" cap="none" dirty="0"/>
              <a:t>教學</a:t>
            </a:r>
            <a:r>
              <a:rPr lang="en-US" altLang="zh-TW" sz="7000" cap="none" dirty="0"/>
              <a:t>5</a:t>
            </a:r>
            <a:endParaRPr lang="zh-TW" altLang="en-US" sz="70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9848" y="4406704"/>
            <a:ext cx="7891272" cy="1069848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22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84E7C-D321-4D2D-B57B-AC4A1A38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6F1654-9AB9-4E31-8E16-21C674E3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686152" cy="4050792"/>
          </a:xfrm>
        </p:spPr>
        <p:txBody>
          <a:bodyPr/>
          <a:lstStyle/>
          <a:p>
            <a:r>
              <a:rPr lang="zh-TW" altLang="en-US" dirty="0"/>
              <a:t>計算有幾個棋子，可以 </a:t>
            </a:r>
            <a:r>
              <a:rPr lang="en-US" altLang="zh-TW" dirty="0"/>
              <a:t>call function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加分題</a:t>
            </a:r>
            <a:r>
              <a:rPr lang="zh-TW" altLang="en-US" dirty="0"/>
              <a:t>侵蝕或膨脹不</a:t>
            </a:r>
            <a:r>
              <a:rPr lang="en-US" altLang="zh-TW" dirty="0"/>
              <a:t>call function</a:t>
            </a:r>
            <a:r>
              <a:rPr lang="zh-TW" altLang="en-US" dirty="0"/>
              <a:t> 實作其中一種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2D57DBC-D44C-4982-9080-8B617F5D3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609" y="1087443"/>
            <a:ext cx="5101030" cy="34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8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137F7B-5BD5-4379-A308-AF502C95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提示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8D447C9-84D6-4FD1-A949-A9844CFAC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6886" y="2480402"/>
            <a:ext cx="5010455" cy="3463538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06C86EC-4EC2-47ED-8E84-ACEA76C1D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70" y="2543253"/>
            <a:ext cx="5101030" cy="34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1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630F90-C5D3-4DF8-A2FC-F99BF156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提示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9FA6E35-7091-46E3-B11A-53FD047BB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6099" y="2423169"/>
            <a:ext cx="5010455" cy="3475853"/>
          </a:xfrm>
        </p:spPr>
      </p:pic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99E542B7-481E-4499-A56D-5C238567B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2423170"/>
            <a:ext cx="5010455" cy="346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7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B14BB-5FDC-4CA6-BA5E-F9EE0D35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6C46C3-68A8-4387-AAF8-590131281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建議先用模糊法去雜訊，或是用膨脹消除雜點</a:t>
            </a:r>
            <a:endParaRPr lang="en-US" altLang="zh-TW" dirty="0"/>
          </a:p>
          <a:p>
            <a:r>
              <a:rPr lang="zh-TW" altLang="en-US" dirty="0"/>
              <a:t>二值化要記得用</a:t>
            </a:r>
            <a:r>
              <a:rPr lang="en-US" altLang="zh-TW" dirty="0"/>
              <a:t>THRESH_BINARY_</a:t>
            </a:r>
            <a:r>
              <a:rPr lang="en-US" altLang="zh-TW" dirty="0">
                <a:solidFill>
                  <a:srgbClr val="FF0000"/>
                </a:solidFill>
              </a:rPr>
              <a:t>INV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48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4CD30E-4685-4A62-AB4B-1FB5E57E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Morphology(</a:t>
            </a:r>
            <a:r>
              <a:rPr lang="zh-TW" altLang="en-US" dirty="0"/>
              <a:t>形態學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D95D7E-4BC1-4E12-9824-1D9CFEE20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Erosion</a:t>
            </a:r>
          </a:p>
          <a:p>
            <a:r>
              <a:rPr lang="en-US" altLang="zh-TW" dirty="0"/>
              <a:t>Dilation</a:t>
            </a:r>
          </a:p>
          <a:p>
            <a:r>
              <a:rPr lang="en-US" altLang="zh-TW" dirty="0"/>
              <a:t>Opening</a:t>
            </a:r>
          </a:p>
          <a:p>
            <a:r>
              <a:rPr lang="en-US" altLang="zh-TW" dirty="0"/>
              <a:t>Closing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676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2790F-31F4-4FF9-9324-E1D11C1A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效果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864" y="2527070"/>
            <a:ext cx="11048377" cy="31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1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F7C1C8-277D-4847-BF4C-C929A99A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侵蝕 </a:t>
            </a:r>
            <a:r>
              <a:rPr lang="en-US" altLang="zh-TW" dirty="0"/>
              <a:t>erode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7280142-82D0-4565-845D-3E4F383FFE4A}"/>
              </a:ext>
            </a:extLst>
          </p:cNvPr>
          <p:cNvSpPr txBox="1"/>
          <p:nvPr/>
        </p:nvSpPr>
        <p:spPr>
          <a:xfrm>
            <a:off x="5137449" y="4412981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Structure element</a:t>
            </a:r>
            <a:endParaRPr lang="zh-TW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230E4-EACF-46AA-9C44-9724C99291C0}"/>
              </a:ext>
            </a:extLst>
          </p:cNvPr>
          <p:cNvSpPr/>
          <p:nvPr/>
        </p:nvSpPr>
        <p:spPr>
          <a:xfrm>
            <a:off x="1168813" y="1739676"/>
            <a:ext cx="5468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https://www.youtube.com/watch?v=fmyE7DiaIYQ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08D7F1-6593-4F7E-93AF-829D7530F7C9}"/>
              </a:ext>
            </a:extLst>
          </p:cNvPr>
          <p:cNvGraphicFramePr>
            <a:graphicFrameLocks noGrp="1"/>
          </p:cNvGraphicFramePr>
          <p:nvPr/>
        </p:nvGraphicFramePr>
        <p:xfrm>
          <a:off x="1309335" y="2320025"/>
          <a:ext cx="3546128" cy="30917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43266">
                  <a:extLst>
                    <a:ext uri="{9D8B030D-6E8A-4147-A177-3AD203B41FA5}">
                      <a16:colId xmlns:a16="http://schemas.microsoft.com/office/drawing/2014/main" val="447954269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3237275512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718987213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943475681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31572240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967676449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934301250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3802306358"/>
                    </a:ext>
                  </a:extLst>
                </a:gridCol>
              </a:tblGrid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00830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132185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71423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71745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956274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36084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5141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39769"/>
                  </a:ext>
                </a:extLst>
              </a:tr>
            </a:tbl>
          </a:graphicData>
        </a:graphic>
      </p:graphicFrame>
      <p:sp>
        <p:nvSpPr>
          <p:cNvPr id="11" name="文字方塊 6">
            <a:extLst>
              <a:ext uri="{FF2B5EF4-FFF2-40B4-BE49-F238E27FC236}">
                <a16:creationId xmlns:a16="http://schemas.microsoft.com/office/drawing/2014/main" id="{3EC68FB3-85A0-43C3-A112-7850A66C8B39}"/>
              </a:ext>
            </a:extLst>
          </p:cNvPr>
          <p:cNvSpPr txBox="1"/>
          <p:nvPr/>
        </p:nvSpPr>
        <p:spPr>
          <a:xfrm>
            <a:off x="2353577" y="5640252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 Image</a:t>
            </a:r>
            <a:endParaRPr lang="zh-TW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88FC7C0-BAF2-436D-B0C6-D16BFA2EA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54099"/>
              </p:ext>
            </p:extLst>
          </p:nvPr>
        </p:nvGraphicFramePr>
        <p:xfrm>
          <a:off x="7487631" y="2320025"/>
          <a:ext cx="3546128" cy="30917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43266">
                  <a:extLst>
                    <a:ext uri="{9D8B030D-6E8A-4147-A177-3AD203B41FA5}">
                      <a16:colId xmlns:a16="http://schemas.microsoft.com/office/drawing/2014/main" val="447954269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3237275512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718987213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943475681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31572240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967676449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934301250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3802306358"/>
                    </a:ext>
                  </a:extLst>
                </a:gridCol>
              </a:tblGrid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00830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132185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71423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71745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956274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36084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5141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39769"/>
                  </a:ext>
                </a:extLst>
              </a:tr>
            </a:tbl>
          </a:graphicData>
        </a:graphic>
      </p:graphicFrame>
      <p:sp>
        <p:nvSpPr>
          <p:cNvPr id="13" name="文字方塊 6">
            <a:extLst>
              <a:ext uri="{FF2B5EF4-FFF2-40B4-BE49-F238E27FC236}">
                <a16:creationId xmlns:a16="http://schemas.microsoft.com/office/drawing/2014/main" id="{27310689-CEA1-473E-8806-1D06343625FA}"/>
              </a:ext>
            </a:extLst>
          </p:cNvPr>
          <p:cNvSpPr txBox="1"/>
          <p:nvPr/>
        </p:nvSpPr>
        <p:spPr>
          <a:xfrm>
            <a:off x="8442907" y="5640252"/>
            <a:ext cx="163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 Image</a:t>
            </a:r>
            <a:endParaRPr lang="zh-TW" altLang="en-US" dirty="0"/>
          </a:p>
        </p:txBody>
      </p:sp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35B557D3-7633-4925-B628-B4A2EB5C5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692903"/>
              </p:ext>
            </p:extLst>
          </p:nvPr>
        </p:nvGraphicFramePr>
        <p:xfrm>
          <a:off x="5505287" y="2981325"/>
          <a:ext cx="1332519" cy="1160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173">
                  <a:extLst>
                    <a:ext uri="{9D8B030D-6E8A-4147-A177-3AD203B41FA5}">
                      <a16:colId xmlns:a16="http://schemas.microsoft.com/office/drawing/2014/main" val="2574754764"/>
                    </a:ext>
                  </a:extLst>
                </a:gridCol>
                <a:gridCol w="444173">
                  <a:extLst>
                    <a:ext uri="{9D8B030D-6E8A-4147-A177-3AD203B41FA5}">
                      <a16:colId xmlns:a16="http://schemas.microsoft.com/office/drawing/2014/main" val="3509005568"/>
                    </a:ext>
                  </a:extLst>
                </a:gridCol>
                <a:gridCol w="444173">
                  <a:extLst>
                    <a:ext uri="{9D8B030D-6E8A-4147-A177-3AD203B41FA5}">
                      <a16:colId xmlns:a16="http://schemas.microsoft.com/office/drawing/2014/main" val="2348081566"/>
                    </a:ext>
                  </a:extLst>
                </a:gridCol>
              </a:tblGrid>
              <a:tr h="3869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18342"/>
                  </a:ext>
                </a:extLst>
              </a:tr>
              <a:tr h="3869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4060"/>
                  </a:ext>
                </a:extLst>
              </a:tr>
              <a:tr h="3869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70649"/>
                  </a:ext>
                </a:extLst>
              </a:tr>
            </a:tbl>
          </a:graphicData>
        </a:graphic>
      </p:graphicFrame>
      <p:sp>
        <p:nvSpPr>
          <p:cNvPr id="17" name="文字方塊 6">
            <a:extLst>
              <a:ext uri="{FF2B5EF4-FFF2-40B4-BE49-F238E27FC236}">
                <a16:creationId xmlns:a16="http://schemas.microsoft.com/office/drawing/2014/main" id="{CCEB4687-7A40-433A-A2D6-6915E1757BD2}"/>
              </a:ext>
            </a:extLst>
          </p:cNvPr>
          <p:cNvSpPr txBox="1"/>
          <p:nvPr/>
        </p:nvSpPr>
        <p:spPr>
          <a:xfrm>
            <a:off x="7370331" y="848416"/>
            <a:ext cx="4099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 </a:t>
            </a:r>
            <a:r>
              <a:rPr lang="en-US" altLang="zh-TW" dirty="0"/>
              <a:t>Structure element </a:t>
            </a:r>
            <a:r>
              <a:rPr lang="zh-TW" altLang="en-US" dirty="0"/>
              <a:t>掃過，</a:t>
            </a:r>
            <a:br>
              <a:rPr lang="en-US" altLang="zh-TW" dirty="0"/>
            </a:br>
            <a:r>
              <a:rPr lang="en-US" altLang="zh-TW" dirty="0"/>
              <a:t> element </a:t>
            </a:r>
            <a:r>
              <a:rPr lang="zh-TW" altLang="en-US" dirty="0"/>
              <a:t>上任意部位與 </a:t>
            </a:r>
            <a:r>
              <a:rPr lang="en-US" altLang="zh-TW" dirty="0"/>
              <a:t>Input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，若任一為 </a:t>
            </a:r>
            <a:r>
              <a:rPr lang="en-US" altLang="zh-TW" dirty="0"/>
              <a:t>0</a:t>
            </a:r>
            <a:r>
              <a:rPr lang="zh-TW" altLang="en-US" dirty="0"/>
              <a:t> 則消掉 </a:t>
            </a:r>
            <a:r>
              <a:rPr lang="en-US" altLang="zh-TW" dirty="0"/>
              <a:t>element</a:t>
            </a:r>
            <a:r>
              <a:rPr lang="zh-TW" altLang="en-US" dirty="0"/>
              <a:t> 中心處</a:t>
            </a:r>
          </a:p>
        </p:txBody>
      </p:sp>
    </p:spTree>
    <p:extLst>
      <p:ext uri="{BB962C8B-B14F-4D97-AF65-F5344CB8AC3E}">
        <p14:creationId xmlns:p14="http://schemas.microsoft.com/office/powerpoint/2010/main" val="3506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F7C1C8-277D-4847-BF4C-C929A99A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膨脹 </a:t>
            </a:r>
            <a:r>
              <a:rPr lang="en-US" altLang="zh-TW" dirty="0"/>
              <a:t>DILATE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7280142-82D0-4565-845D-3E4F383FFE4A}"/>
              </a:ext>
            </a:extLst>
          </p:cNvPr>
          <p:cNvSpPr txBox="1"/>
          <p:nvPr/>
        </p:nvSpPr>
        <p:spPr>
          <a:xfrm>
            <a:off x="5137449" y="4412981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Structure element</a:t>
            </a:r>
            <a:endParaRPr lang="zh-TW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230E4-EACF-46AA-9C44-9724C99291C0}"/>
              </a:ext>
            </a:extLst>
          </p:cNvPr>
          <p:cNvSpPr/>
          <p:nvPr/>
        </p:nvSpPr>
        <p:spPr>
          <a:xfrm>
            <a:off x="1168813" y="1739676"/>
            <a:ext cx="5609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https://www.youtube.com/watch?v=xO3ED27rMHs</a:t>
            </a:r>
            <a:endParaRPr lang="zh-TW" altLang="en-US" dirty="0"/>
          </a:p>
        </p:txBody>
      </p:sp>
      <p:sp>
        <p:nvSpPr>
          <p:cNvPr id="11" name="文字方塊 6">
            <a:extLst>
              <a:ext uri="{FF2B5EF4-FFF2-40B4-BE49-F238E27FC236}">
                <a16:creationId xmlns:a16="http://schemas.microsoft.com/office/drawing/2014/main" id="{3EC68FB3-85A0-43C3-A112-7850A66C8B39}"/>
              </a:ext>
            </a:extLst>
          </p:cNvPr>
          <p:cNvSpPr txBox="1"/>
          <p:nvPr/>
        </p:nvSpPr>
        <p:spPr>
          <a:xfrm>
            <a:off x="2353577" y="5640252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 Image</a:t>
            </a:r>
            <a:endParaRPr lang="zh-TW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88FC7C0-BAF2-436D-B0C6-D16BFA2EA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88449"/>
              </p:ext>
            </p:extLst>
          </p:nvPr>
        </p:nvGraphicFramePr>
        <p:xfrm>
          <a:off x="7487631" y="2320025"/>
          <a:ext cx="3546128" cy="30917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43266">
                  <a:extLst>
                    <a:ext uri="{9D8B030D-6E8A-4147-A177-3AD203B41FA5}">
                      <a16:colId xmlns:a16="http://schemas.microsoft.com/office/drawing/2014/main" val="447954269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3237275512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718987213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943475681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31572240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967676449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934301250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3802306358"/>
                    </a:ext>
                  </a:extLst>
                </a:gridCol>
              </a:tblGrid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00830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132185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71423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71745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956274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36084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5141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39769"/>
                  </a:ext>
                </a:extLst>
              </a:tr>
            </a:tbl>
          </a:graphicData>
        </a:graphic>
      </p:graphicFrame>
      <p:sp>
        <p:nvSpPr>
          <p:cNvPr id="13" name="文字方塊 6">
            <a:extLst>
              <a:ext uri="{FF2B5EF4-FFF2-40B4-BE49-F238E27FC236}">
                <a16:creationId xmlns:a16="http://schemas.microsoft.com/office/drawing/2014/main" id="{27310689-CEA1-473E-8806-1D06343625FA}"/>
              </a:ext>
            </a:extLst>
          </p:cNvPr>
          <p:cNvSpPr txBox="1"/>
          <p:nvPr/>
        </p:nvSpPr>
        <p:spPr>
          <a:xfrm>
            <a:off x="8442907" y="5640252"/>
            <a:ext cx="163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 Image</a:t>
            </a:r>
            <a:endParaRPr lang="zh-TW" alt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F935999-5B95-4795-9DA1-F4E0CFD35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05269"/>
              </p:ext>
            </p:extLst>
          </p:nvPr>
        </p:nvGraphicFramePr>
        <p:xfrm>
          <a:off x="1309334" y="2320025"/>
          <a:ext cx="3546128" cy="30917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43266">
                  <a:extLst>
                    <a:ext uri="{9D8B030D-6E8A-4147-A177-3AD203B41FA5}">
                      <a16:colId xmlns:a16="http://schemas.microsoft.com/office/drawing/2014/main" val="447954269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3237275512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718987213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943475681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31572240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967676449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934301250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3802306358"/>
                    </a:ext>
                  </a:extLst>
                </a:gridCol>
              </a:tblGrid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00830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132185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71423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71745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956274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36084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5141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397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B6025898-360D-42C7-BB3F-F66B40553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384763"/>
              </p:ext>
            </p:extLst>
          </p:nvPr>
        </p:nvGraphicFramePr>
        <p:xfrm>
          <a:off x="5505287" y="2981325"/>
          <a:ext cx="1332519" cy="1160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173">
                  <a:extLst>
                    <a:ext uri="{9D8B030D-6E8A-4147-A177-3AD203B41FA5}">
                      <a16:colId xmlns:a16="http://schemas.microsoft.com/office/drawing/2014/main" val="2574754764"/>
                    </a:ext>
                  </a:extLst>
                </a:gridCol>
                <a:gridCol w="444173">
                  <a:extLst>
                    <a:ext uri="{9D8B030D-6E8A-4147-A177-3AD203B41FA5}">
                      <a16:colId xmlns:a16="http://schemas.microsoft.com/office/drawing/2014/main" val="3509005568"/>
                    </a:ext>
                  </a:extLst>
                </a:gridCol>
                <a:gridCol w="444173">
                  <a:extLst>
                    <a:ext uri="{9D8B030D-6E8A-4147-A177-3AD203B41FA5}">
                      <a16:colId xmlns:a16="http://schemas.microsoft.com/office/drawing/2014/main" val="2348081566"/>
                    </a:ext>
                  </a:extLst>
                </a:gridCol>
              </a:tblGrid>
              <a:tr h="3869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18342"/>
                  </a:ext>
                </a:extLst>
              </a:tr>
              <a:tr h="3869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4060"/>
                  </a:ext>
                </a:extLst>
              </a:tr>
              <a:tr h="3869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70649"/>
                  </a:ext>
                </a:extLst>
              </a:tr>
            </a:tbl>
          </a:graphicData>
        </a:graphic>
      </p:graphicFrame>
      <p:sp>
        <p:nvSpPr>
          <p:cNvPr id="15" name="文字方塊 6">
            <a:extLst>
              <a:ext uri="{FF2B5EF4-FFF2-40B4-BE49-F238E27FC236}">
                <a16:creationId xmlns:a16="http://schemas.microsoft.com/office/drawing/2014/main" id="{49F2BF9A-B59A-4BC6-BA19-5E65A34CAC77}"/>
              </a:ext>
            </a:extLst>
          </p:cNvPr>
          <p:cNvSpPr txBox="1"/>
          <p:nvPr/>
        </p:nvSpPr>
        <p:spPr>
          <a:xfrm>
            <a:off x="7370330" y="848416"/>
            <a:ext cx="439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 </a:t>
            </a:r>
            <a:r>
              <a:rPr lang="en-US" altLang="zh-TW" dirty="0"/>
              <a:t>Structure element </a:t>
            </a:r>
            <a:r>
              <a:rPr lang="zh-TW" altLang="en-US" dirty="0"/>
              <a:t>掃過，</a:t>
            </a:r>
            <a:br>
              <a:rPr lang="en-US" altLang="zh-TW" dirty="0"/>
            </a:br>
            <a:r>
              <a:rPr lang="en-US" altLang="zh-TW" dirty="0"/>
              <a:t>element </a:t>
            </a:r>
            <a:r>
              <a:rPr lang="zh-TW" altLang="en-US" dirty="0"/>
              <a:t>上任意部位與 </a:t>
            </a:r>
            <a:r>
              <a:rPr lang="en-US" altLang="zh-TW" dirty="0"/>
              <a:t>Input</a:t>
            </a:r>
            <a:r>
              <a:rPr lang="zh-TW" altLang="en-US" dirty="0"/>
              <a:t> </a:t>
            </a:r>
            <a:r>
              <a:rPr lang="en-US" altLang="zh-TW" dirty="0"/>
              <a:t>OR 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若任一不為 </a:t>
            </a:r>
            <a:r>
              <a:rPr lang="en-US" altLang="zh-TW" dirty="0"/>
              <a:t>0</a:t>
            </a:r>
            <a:r>
              <a:rPr lang="zh-TW" altLang="en-US" dirty="0"/>
              <a:t> 則填滿 </a:t>
            </a:r>
            <a:r>
              <a:rPr lang="en-US" altLang="zh-TW" dirty="0"/>
              <a:t>element</a:t>
            </a:r>
            <a:r>
              <a:rPr lang="zh-TW" altLang="en-US" dirty="0"/>
              <a:t> 中心處</a:t>
            </a:r>
          </a:p>
        </p:txBody>
      </p:sp>
    </p:spTree>
    <p:extLst>
      <p:ext uri="{BB962C8B-B14F-4D97-AF65-F5344CB8AC3E}">
        <p14:creationId xmlns:p14="http://schemas.microsoft.com/office/powerpoint/2010/main" val="289738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F7C1C8-277D-4847-BF4C-C929A99A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侵蝕 </a:t>
            </a:r>
            <a:r>
              <a:rPr lang="en-US" altLang="zh-TW" dirty="0"/>
              <a:t>erode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7280142-82D0-4565-845D-3E4F383FFE4A}"/>
              </a:ext>
            </a:extLst>
          </p:cNvPr>
          <p:cNvSpPr txBox="1"/>
          <p:nvPr/>
        </p:nvSpPr>
        <p:spPr>
          <a:xfrm>
            <a:off x="5137449" y="4412981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Structure element</a:t>
            </a:r>
            <a:endParaRPr lang="zh-TW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230E4-EACF-46AA-9C44-9724C99291C0}"/>
              </a:ext>
            </a:extLst>
          </p:cNvPr>
          <p:cNvSpPr/>
          <p:nvPr/>
        </p:nvSpPr>
        <p:spPr>
          <a:xfrm>
            <a:off x="1168813" y="1739676"/>
            <a:ext cx="5468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https://www.youtube.com/watch?v=fmyE7DiaIYQ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08D7F1-6593-4F7E-93AF-829D7530F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13574"/>
              </p:ext>
            </p:extLst>
          </p:nvPr>
        </p:nvGraphicFramePr>
        <p:xfrm>
          <a:off x="1309335" y="2320025"/>
          <a:ext cx="3546128" cy="30917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43266">
                  <a:extLst>
                    <a:ext uri="{9D8B030D-6E8A-4147-A177-3AD203B41FA5}">
                      <a16:colId xmlns:a16="http://schemas.microsoft.com/office/drawing/2014/main" val="447954269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3237275512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718987213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943475681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31572240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967676449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934301250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3802306358"/>
                    </a:ext>
                  </a:extLst>
                </a:gridCol>
              </a:tblGrid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00830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132185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71423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71745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956274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36084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5141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39769"/>
                  </a:ext>
                </a:extLst>
              </a:tr>
            </a:tbl>
          </a:graphicData>
        </a:graphic>
      </p:graphicFrame>
      <p:sp>
        <p:nvSpPr>
          <p:cNvPr id="11" name="文字方塊 6">
            <a:extLst>
              <a:ext uri="{FF2B5EF4-FFF2-40B4-BE49-F238E27FC236}">
                <a16:creationId xmlns:a16="http://schemas.microsoft.com/office/drawing/2014/main" id="{3EC68FB3-85A0-43C3-A112-7850A66C8B39}"/>
              </a:ext>
            </a:extLst>
          </p:cNvPr>
          <p:cNvSpPr txBox="1"/>
          <p:nvPr/>
        </p:nvSpPr>
        <p:spPr>
          <a:xfrm>
            <a:off x="2353577" y="5640252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 Image</a:t>
            </a:r>
            <a:endParaRPr lang="zh-TW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88FC7C0-BAF2-436D-B0C6-D16BFA2EA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411809"/>
              </p:ext>
            </p:extLst>
          </p:nvPr>
        </p:nvGraphicFramePr>
        <p:xfrm>
          <a:off x="7487631" y="2320025"/>
          <a:ext cx="3546128" cy="30917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43266">
                  <a:extLst>
                    <a:ext uri="{9D8B030D-6E8A-4147-A177-3AD203B41FA5}">
                      <a16:colId xmlns:a16="http://schemas.microsoft.com/office/drawing/2014/main" val="447954269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3237275512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718987213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943475681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31572240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967676449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934301250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3802306358"/>
                    </a:ext>
                  </a:extLst>
                </a:gridCol>
              </a:tblGrid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00830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132185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71423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71745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956274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36084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5141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39769"/>
                  </a:ext>
                </a:extLst>
              </a:tr>
            </a:tbl>
          </a:graphicData>
        </a:graphic>
      </p:graphicFrame>
      <p:sp>
        <p:nvSpPr>
          <p:cNvPr id="13" name="文字方塊 6">
            <a:extLst>
              <a:ext uri="{FF2B5EF4-FFF2-40B4-BE49-F238E27FC236}">
                <a16:creationId xmlns:a16="http://schemas.microsoft.com/office/drawing/2014/main" id="{27310689-CEA1-473E-8806-1D06343625FA}"/>
              </a:ext>
            </a:extLst>
          </p:cNvPr>
          <p:cNvSpPr txBox="1"/>
          <p:nvPr/>
        </p:nvSpPr>
        <p:spPr>
          <a:xfrm>
            <a:off x="8442907" y="5640252"/>
            <a:ext cx="163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 Image</a:t>
            </a:r>
            <a:endParaRPr lang="zh-TW" altLang="en-US" dirty="0"/>
          </a:p>
        </p:txBody>
      </p:sp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7ED57026-8D93-4C0A-9B3F-5313143B7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168736"/>
              </p:ext>
            </p:extLst>
          </p:nvPr>
        </p:nvGraphicFramePr>
        <p:xfrm>
          <a:off x="5505287" y="2852607"/>
          <a:ext cx="1332519" cy="11527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173">
                  <a:extLst>
                    <a:ext uri="{9D8B030D-6E8A-4147-A177-3AD203B41FA5}">
                      <a16:colId xmlns:a16="http://schemas.microsoft.com/office/drawing/2014/main" val="2574754764"/>
                    </a:ext>
                  </a:extLst>
                </a:gridCol>
                <a:gridCol w="444173">
                  <a:extLst>
                    <a:ext uri="{9D8B030D-6E8A-4147-A177-3AD203B41FA5}">
                      <a16:colId xmlns:a16="http://schemas.microsoft.com/office/drawing/2014/main" val="3509005568"/>
                    </a:ext>
                  </a:extLst>
                </a:gridCol>
                <a:gridCol w="444173">
                  <a:extLst>
                    <a:ext uri="{9D8B030D-6E8A-4147-A177-3AD203B41FA5}">
                      <a16:colId xmlns:a16="http://schemas.microsoft.com/office/drawing/2014/main" val="2348081566"/>
                    </a:ext>
                  </a:extLst>
                </a:gridCol>
              </a:tblGrid>
              <a:tr h="38426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18342"/>
                  </a:ext>
                </a:extLst>
              </a:tr>
              <a:tr h="3842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4060"/>
                  </a:ext>
                </a:extLst>
              </a:tr>
              <a:tr h="38426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70649"/>
                  </a:ext>
                </a:extLst>
              </a:tr>
            </a:tbl>
          </a:graphicData>
        </a:graphic>
      </p:graphicFrame>
      <p:sp>
        <p:nvSpPr>
          <p:cNvPr id="18" name="文字方塊 6">
            <a:extLst>
              <a:ext uri="{FF2B5EF4-FFF2-40B4-BE49-F238E27FC236}">
                <a16:creationId xmlns:a16="http://schemas.microsoft.com/office/drawing/2014/main" id="{E5FE1AAE-6D71-4E27-B589-E16A51EF3086}"/>
              </a:ext>
            </a:extLst>
          </p:cNvPr>
          <p:cNvSpPr txBox="1"/>
          <p:nvPr/>
        </p:nvSpPr>
        <p:spPr>
          <a:xfrm>
            <a:off x="7370331" y="848416"/>
            <a:ext cx="4099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 </a:t>
            </a:r>
            <a:r>
              <a:rPr lang="en-US" altLang="zh-TW" dirty="0"/>
              <a:t>Structure element </a:t>
            </a:r>
            <a:r>
              <a:rPr lang="zh-TW" altLang="en-US" dirty="0"/>
              <a:t>掃過，</a:t>
            </a:r>
            <a:br>
              <a:rPr lang="en-US" altLang="zh-TW" dirty="0"/>
            </a:br>
            <a:r>
              <a:rPr lang="en-US" altLang="zh-TW" dirty="0"/>
              <a:t> element </a:t>
            </a:r>
            <a:r>
              <a:rPr lang="zh-TW" altLang="en-US" dirty="0"/>
              <a:t>上任意部位與 </a:t>
            </a:r>
            <a:r>
              <a:rPr lang="en-US" altLang="zh-TW" dirty="0"/>
              <a:t>Input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，若任一為 </a:t>
            </a:r>
            <a:r>
              <a:rPr lang="en-US" altLang="zh-TW" dirty="0"/>
              <a:t>0</a:t>
            </a:r>
            <a:r>
              <a:rPr lang="zh-TW" altLang="en-US" dirty="0"/>
              <a:t> 則消掉 </a:t>
            </a:r>
            <a:r>
              <a:rPr lang="en-US" altLang="zh-TW" dirty="0"/>
              <a:t>element</a:t>
            </a:r>
            <a:r>
              <a:rPr lang="zh-TW" altLang="en-US" dirty="0"/>
              <a:t> 中心處</a:t>
            </a:r>
          </a:p>
        </p:txBody>
      </p:sp>
    </p:spTree>
    <p:extLst>
      <p:ext uri="{BB962C8B-B14F-4D97-AF65-F5344CB8AC3E}">
        <p14:creationId xmlns:p14="http://schemas.microsoft.com/office/powerpoint/2010/main" val="350281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F7C1C8-277D-4847-BF4C-C929A99A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膨脹 </a:t>
            </a:r>
            <a:r>
              <a:rPr lang="en-US" altLang="zh-TW" dirty="0"/>
              <a:t>DILATE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7280142-82D0-4565-845D-3E4F383FFE4A}"/>
              </a:ext>
            </a:extLst>
          </p:cNvPr>
          <p:cNvSpPr txBox="1"/>
          <p:nvPr/>
        </p:nvSpPr>
        <p:spPr>
          <a:xfrm>
            <a:off x="5137449" y="4412981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Structure element</a:t>
            </a:r>
            <a:endParaRPr lang="zh-TW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230E4-EACF-46AA-9C44-9724C99291C0}"/>
              </a:ext>
            </a:extLst>
          </p:cNvPr>
          <p:cNvSpPr/>
          <p:nvPr/>
        </p:nvSpPr>
        <p:spPr>
          <a:xfrm>
            <a:off x="1168813" y="1739676"/>
            <a:ext cx="5609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https://www.youtube.com/watch?v=xO3ED27rMHs</a:t>
            </a:r>
            <a:endParaRPr lang="zh-TW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08D7F1-6593-4F7E-93AF-829D7530F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628806"/>
              </p:ext>
            </p:extLst>
          </p:nvPr>
        </p:nvGraphicFramePr>
        <p:xfrm>
          <a:off x="1309335" y="2320025"/>
          <a:ext cx="3546128" cy="30917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43266">
                  <a:extLst>
                    <a:ext uri="{9D8B030D-6E8A-4147-A177-3AD203B41FA5}">
                      <a16:colId xmlns:a16="http://schemas.microsoft.com/office/drawing/2014/main" val="447954269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3237275512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718987213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943475681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31572240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967676449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934301250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3802306358"/>
                    </a:ext>
                  </a:extLst>
                </a:gridCol>
              </a:tblGrid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00830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132185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71423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71745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956274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36084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5141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39769"/>
                  </a:ext>
                </a:extLst>
              </a:tr>
            </a:tbl>
          </a:graphicData>
        </a:graphic>
      </p:graphicFrame>
      <p:sp>
        <p:nvSpPr>
          <p:cNvPr id="11" name="文字方塊 6">
            <a:extLst>
              <a:ext uri="{FF2B5EF4-FFF2-40B4-BE49-F238E27FC236}">
                <a16:creationId xmlns:a16="http://schemas.microsoft.com/office/drawing/2014/main" id="{3EC68FB3-85A0-43C3-A112-7850A66C8B39}"/>
              </a:ext>
            </a:extLst>
          </p:cNvPr>
          <p:cNvSpPr txBox="1"/>
          <p:nvPr/>
        </p:nvSpPr>
        <p:spPr>
          <a:xfrm>
            <a:off x="2353577" y="5640252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 Image</a:t>
            </a:r>
            <a:endParaRPr lang="zh-TW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88FC7C0-BAF2-436D-B0C6-D16BFA2EA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701091"/>
              </p:ext>
            </p:extLst>
          </p:nvPr>
        </p:nvGraphicFramePr>
        <p:xfrm>
          <a:off x="7487631" y="2320025"/>
          <a:ext cx="3546128" cy="30917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43266">
                  <a:extLst>
                    <a:ext uri="{9D8B030D-6E8A-4147-A177-3AD203B41FA5}">
                      <a16:colId xmlns:a16="http://schemas.microsoft.com/office/drawing/2014/main" val="447954269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3237275512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718987213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943475681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31572240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967676449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2934301250"/>
                    </a:ext>
                  </a:extLst>
                </a:gridCol>
                <a:gridCol w="443266">
                  <a:extLst>
                    <a:ext uri="{9D8B030D-6E8A-4147-A177-3AD203B41FA5}">
                      <a16:colId xmlns:a16="http://schemas.microsoft.com/office/drawing/2014/main" val="3802306358"/>
                    </a:ext>
                  </a:extLst>
                </a:gridCol>
              </a:tblGrid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000830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132185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71423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71745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956274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36084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5141"/>
                  </a:ext>
                </a:extLst>
              </a:tr>
              <a:tr h="38646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39769"/>
                  </a:ext>
                </a:extLst>
              </a:tr>
            </a:tbl>
          </a:graphicData>
        </a:graphic>
      </p:graphicFrame>
      <p:sp>
        <p:nvSpPr>
          <p:cNvPr id="13" name="文字方塊 6">
            <a:extLst>
              <a:ext uri="{FF2B5EF4-FFF2-40B4-BE49-F238E27FC236}">
                <a16:creationId xmlns:a16="http://schemas.microsoft.com/office/drawing/2014/main" id="{27310689-CEA1-473E-8806-1D06343625FA}"/>
              </a:ext>
            </a:extLst>
          </p:cNvPr>
          <p:cNvSpPr txBox="1"/>
          <p:nvPr/>
        </p:nvSpPr>
        <p:spPr>
          <a:xfrm>
            <a:off x="8442907" y="5640252"/>
            <a:ext cx="163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 Image</a:t>
            </a:r>
            <a:endParaRPr lang="zh-TW" altLang="en-US" dirty="0"/>
          </a:p>
        </p:txBody>
      </p: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4086EFEC-819A-4AF4-B01F-7B4CE097A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36053"/>
              </p:ext>
            </p:extLst>
          </p:nvPr>
        </p:nvGraphicFramePr>
        <p:xfrm>
          <a:off x="5505287" y="2852607"/>
          <a:ext cx="1332519" cy="11527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173">
                  <a:extLst>
                    <a:ext uri="{9D8B030D-6E8A-4147-A177-3AD203B41FA5}">
                      <a16:colId xmlns:a16="http://schemas.microsoft.com/office/drawing/2014/main" val="2574754764"/>
                    </a:ext>
                  </a:extLst>
                </a:gridCol>
                <a:gridCol w="444173">
                  <a:extLst>
                    <a:ext uri="{9D8B030D-6E8A-4147-A177-3AD203B41FA5}">
                      <a16:colId xmlns:a16="http://schemas.microsoft.com/office/drawing/2014/main" val="3509005568"/>
                    </a:ext>
                  </a:extLst>
                </a:gridCol>
                <a:gridCol w="444173">
                  <a:extLst>
                    <a:ext uri="{9D8B030D-6E8A-4147-A177-3AD203B41FA5}">
                      <a16:colId xmlns:a16="http://schemas.microsoft.com/office/drawing/2014/main" val="2348081566"/>
                    </a:ext>
                  </a:extLst>
                </a:gridCol>
              </a:tblGrid>
              <a:tr h="38426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18342"/>
                  </a:ext>
                </a:extLst>
              </a:tr>
              <a:tr h="3842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4060"/>
                  </a:ext>
                </a:extLst>
              </a:tr>
              <a:tr h="38426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70649"/>
                  </a:ext>
                </a:extLst>
              </a:tr>
            </a:tbl>
          </a:graphicData>
        </a:graphic>
      </p:graphicFrame>
      <p:sp>
        <p:nvSpPr>
          <p:cNvPr id="16" name="文字方塊 6">
            <a:extLst>
              <a:ext uri="{FF2B5EF4-FFF2-40B4-BE49-F238E27FC236}">
                <a16:creationId xmlns:a16="http://schemas.microsoft.com/office/drawing/2014/main" id="{B118C3E9-AF85-4DCC-9FC7-8650B473CDE6}"/>
              </a:ext>
            </a:extLst>
          </p:cNvPr>
          <p:cNvSpPr txBox="1"/>
          <p:nvPr/>
        </p:nvSpPr>
        <p:spPr>
          <a:xfrm>
            <a:off x="7370330" y="848416"/>
            <a:ext cx="439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 </a:t>
            </a:r>
            <a:r>
              <a:rPr lang="en-US" altLang="zh-TW" dirty="0"/>
              <a:t>Structure element </a:t>
            </a:r>
            <a:r>
              <a:rPr lang="zh-TW" altLang="en-US" dirty="0"/>
              <a:t>掃過，</a:t>
            </a:r>
            <a:br>
              <a:rPr lang="en-US" altLang="zh-TW" dirty="0"/>
            </a:br>
            <a:r>
              <a:rPr lang="en-US" altLang="zh-TW" dirty="0"/>
              <a:t>element </a:t>
            </a:r>
            <a:r>
              <a:rPr lang="zh-TW" altLang="en-US" dirty="0"/>
              <a:t>上任意部位與 </a:t>
            </a:r>
            <a:r>
              <a:rPr lang="en-US" altLang="zh-TW" dirty="0"/>
              <a:t>Input</a:t>
            </a:r>
            <a:r>
              <a:rPr lang="zh-TW" altLang="en-US" dirty="0"/>
              <a:t> </a:t>
            </a:r>
            <a:r>
              <a:rPr lang="en-US" altLang="zh-TW" dirty="0"/>
              <a:t>OR 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若任一不為 </a:t>
            </a:r>
            <a:r>
              <a:rPr lang="en-US" altLang="zh-TW" dirty="0"/>
              <a:t>0</a:t>
            </a:r>
            <a:r>
              <a:rPr lang="zh-TW" altLang="en-US" dirty="0"/>
              <a:t> 則填滿 </a:t>
            </a:r>
            <a:r>
              <a:rPr lang="en-US" altLang="zh-TW" dirty="0"/>
              <a:t>element</a:t>
            </a:r>
            <a:r>
              <a:rPr lang="zh-TW" altLang="en-US" dirty="0"/>
              <a:t> 中心處</a:t>
            </a:r>
          </a:p>
        </p:txBody>
      </p:sp>
    </p:spTree>
    <p:extLst>
      <p:ext uri="{BB962C8B-B14F-4D97-AF65-F5344CB8AC3E}">
        <p14:creationId xmlns:p14="http://schemas.microsoft.com/office/powerpoint/2010/main" val="17936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22BFE-CFDD-4D4B-98C7-C80DE454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Opening</a:t>
            </a:r>
            <a:r>
              <a:rPr lang="zh-TW" altLang="en-US" dirty="0"/>
              <a:t>、</a:t>
            </a:r>
            <a:r>
              <a:rPr lang="en-US" altLang="zh-TW" dirty="0"/>
              <a:t>Closing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E4EC7F-3E55-4349-BA48-9856D094F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Opening</a:t>
            </a:r>
            <a:r>
              <a:rPr lang="zh-TW" altLang="en-US" dirty="0"/>
              <a:t> 先侵蝕再膨脹</a:t>
            </a:r>
            <a:br>
              <a:rPr lang="en-US" altLang="zh-TW" dirty="0"/>
            </a:br>
            <a:r>
              <a:rPr lang="zh-TW" altLang="en-US" dirty="0"/>
              <a:t>功用</a:t>
            </a:r>
            <a:r>
              <a:rPr lang="en-US" altLang="zh-TW" dirty="0"/>
              <a:t>:</a:t>
            </a:r>
            <a:r>
              <a:rPr lang="zh-TW" altLang="en-US" dirty="0"/>
              <a:t> 斷細邊</a:t>
            </a:r>
            <a:r>
              <a:rPr lang="en-US" altLang="zh-TW" dirty="0"/>
              <a:t>/</a:t>
            </a:r>
            <a:r>
              <a:rPr lang="zh-TW" altLang="en-US" dirty="0"/>
              <a:t>雜訊，可留下主要紋理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Closing</a:t>
            </a:r>
            <a:r>
              <a:rPr lang="zh-TW" altLang="en-US" dirty="0"/>
              <a:t> 先膨脹再侵蝕</a:t>
            </a:r>
            <a:br>
              <a:rPr lang="en-US" altLang="zh-TW" dirty="0"/>
            </a:br>
            <a:r>
              <a:rPr lang="zh-TW" altLang="en-US" dirty="0"/>
              <a:t>功用</a:t>
            </a:r>
            <a:r>
              <a:rPr lang="en-US" altLang="zh-TW" dirty="0"/>
              <a:t>:</a:t>
            </a:r>
            <a:r>
              <a:rPr lang="zh-TW" altLang="en-US" dirty="0"/>
              <a:t> 補洞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B420DA-64C7-4008-9875-DF30C9CA0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662" y="2215689"/>
            <a:ext cx="6107571" cy="343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8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0505E-3BCC-44A5-AF61-5CDE0D38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connected component</a:t>
            </a:r>
            <a:endParaRPr lang="zh-TW" alt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853ED8-0271-4D93-A5EA-80B22F2279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2192" y="1734650"/>
          <a:ext cx="6005580" cy="5004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00558">
                  <a:extLst>
                    <a:ext uri="{9D8B030D-6E8A-4147-A177-3AD203B41FA5}">
                      <a16:colId xmlns:a16="http://schemas.microsoft.com/office/drawing/2014/main" val="189722377"/>
                    </a:ext>
                  </a:extLst>
                </a:gridCol>
                <a:gridCol w="600558">
                  <a:extLst>
                    <a:ext uri="{9D8B030D-6E8A-4147-A177-3AD203B41FA5}">
                      <a16:colId xmlns:a16="http://schemas.microsoft.com/office/drawing/2014/main" val="2084241999"/>
                    </a:ext>
                  </a:extLst>
                </a:gridCol>
                <a:gridCol w="600558">
                  <a:extLst>
                    <a:ext uri="{9D8B030D-6E8A-4147-A177-3AD203B41FA5}">
                      <a16:colId xmlns:a16="http://schemas.microsoft.com/office/drawing/2014/main" val="468053890"/>
                    </a:ext>
                  </a:extLst>
                </a:gridCol>
                <a:gridCol w="600558">
                  <a:extLst>
                    <a:ext uri="{9D8B030D-6E8A-4147-A177-3AD203B41FA5}">
                      <a16:colId xmlns:a16="http://schemas.microsoft.com/office/drawing/2014/main" val="3739991449"/>
                    </a:ext>
                  </a:extLst>
                </a:gridCol>
                <a:gridCol w="600558">
                  <a:extLst>
                    <a:ext uri="{9D8B030D-6E8A-4147-A177-3AD203B41FA5}">
                      <a16:colId xmlns:a16="http://schemas.microsoft.com/office/drawing/2014/main" val="3168313699"/>
                    </a:ext>
                  </a:extLst>
                </a:gridCol>
                <a:gridCol w="600558">
                  <a:extLst>
                    <a:ext uri="{9D8B030D-6E8A-4147-A177-3AD203B41FA5}">
                      <a16:colId xmlns:a16="http://schemas.microsoft.com/office/drawing/2014/main" val="1553543652"/>
                    </a:ext>
                  </a:extLst>
                </a:gridCol>
                <a:gridCol w="600558">
                  <a:extLst>
                    <a:ext uri="{9D8B030D-6E8A-4147-A177-3AD203B41FA5}">
                      <a16:colId xmlns:a16="http://schemas.microsoft.com/office/drawing/2014/main" val="970875811"/>
                    </a:ext>
                  </a:extLst>
                </a:gridCol>
                <a:gridCol w="600558">
                  <a:extLst>
                    <a:ext uri="{9D8B030D-6E8A-4147-A177-3AD203B41FA5}">
                      <a16:colId xmlns:a16="http://schemas.microsoft.com/office/drawing/2014/main" val="407347434"/>
                    </a:ext>
                  </a:extLst>
                </a:gridCol>
                <a:gridCol w="600558">
                  <a:extLst>
                    <a:ext uri="{9D8B030D-6E8A-4147-A177-3AD203B41FA5}">
                      <a16:colId xmlns:a16="http://schemas.microsoft.com/office/drawing/2014/main" val="3505844115"/>
                    </a:ext>
                  </a:extLst>
                </a:gridCol>
                <a:gridCol w="600558">
                  <a:extLst>
                    <a:ext uri="{9D8B030D-6E8A-4147-A177-3AD203B41FA5}">
                      <a16:colId xmlns:a16="http://schemas.microsoft.com/office/drawing/2014/main" val="2048923636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886270"/>
                  </a:ext>
                </a:extLst>
              </a:tr>
              <a:tr h="500448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61266"/>
                  </a:ext>
                </a:extLst>
              </a:tr>
              <a:tr h="500448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34359"/>
                  </a:ext>
                </a:extLst>
              </a:tr>
              <a:tr h="500448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103250"/>
                  </a:ext>
                </a:extLst>
              </a:tr>
              <a:tr h="500448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852174"/>
                  </a:ext>
                </a:extLst>
              </a:tr>
              <a:tr h="500448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789183"/>
                  </a:ext>
                </a:extLst>
              </a:tr>
              <a:tr h="500448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61977"/>
                  </a:ext>
                </a:extLst>
              </a:tr>
              <a:tr h="500448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539"/>
                  </a:ext>
                </a:extLst>
              </a:tr>
              <a:tr h="500448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30317"/>
                  </a:ext>
                </a:extLst>
              </a:tr>
              <a:tr h="500448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51846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B55C1DE-3DB7-49BF-93A4-756513602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116" y="1734650"/>
            <a:ext cx="4304788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在這個範例當中組共有 </a:t>
            </a:r>
            <a:r>
              <a:rPr lang="en-US" altLang="zh-TW" dirty="0"/>
              <a:t>5</a:t>
            </a:r>
            <a:r>
              <a:rPr lang="zh-TW" altLang="en-US" dirty="0"/>
              <a:t> 個 </a:t>
            </a:r>
            <a:r>
              <a:rPr lang="en-US" altLang="zh-TW" dirty="0"/>
              <a:t>connected components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793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1183</TotalTime>
  <Words>451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微軟正黑體</vt:lpstr>
      <vt:lpstr>新細明體</vt:lpstr>
      <vt:lpstr>標楷體</vt:lpstr>
      <vt:lpstr>Calibri</vt:lpstr>
      <vt:lpstr>Rockwell</vt:lpstr>
      <vt:lpstr>Rockwell Condensed</vt:lpstr>
      <vt:lpstr>Wingdings</vt:lpstr>
      <vt:lpstr>木刻字型</vt:lpstr>
      <vt:lpstr>多媒體實習-Opencv教學5</vt:lpstr>
      <vt:lpstr>Morphology(形態學)</vt:lpstr>
      <vt:lpstr>效果</vt:lpstr>
      <vt:lpstr>侵蝕 erode</vt:lpstr>
      <vt:lpstr>膨脹 DILATE</vt:lpstr>
      <vt:lpstr>侵蝕 erode</vt:lpstr>
      <vt:lpstr>膨脹 DILATE</vt:lpstr>
      <vt:lpstr>Opening、Closing</vt:lpstr>
      <vt:lpstr>connected component</vt:lpstr>
      <vt:lpstr>練習</vt:lpstr>
      <vt:lpstr>提示</vt:lpstr>
      <vt:lpstr>提示</vt:lpstr>
      <vt:lpstr>提示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多媒體實習-Opencv教學1</dc:title>
  <dc:creator>吳逸軒</dc:creator>
  <cp:lastModifiedBy>jiunda</cp:lastModifiedBy>
  <cp:revision>141</cp:revision>
  <dcterms:created xsi:type="dcterms:W3CDTF">2018-02-13T17:01:51Z</dcterms:created>
  <dcterms:modified xsi:type="dcterms:W3CDTF">2021-04-08T10:53:11Z</dcterms:modified>
</cp:coreProperties>
</file>