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456" r:id="rId6"/>
    <p:sldId id="262" r:id="rId7"/>
    <p:sldId id="263" r:id="rId8"/>
    <p:sldId id="264" r:id="rId9"/>
    <p:sldId id="4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75C0-00AD-4543-AF8D-76BE5D1D1F56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8DEE4-AE3F-46FE-A267-F8BF84459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7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000" dirty="0"/>
              <a:t>多媒體</a:t>
            </a:r>
            <a:r>
              <a:rPr lang="zh-TW" altLang="en-US" sz="7000" cap="none" dirty="0"/>
              <a:t>實習</a:t>
            </a:r>
            <a:r>
              <a:rPr lang="en-US" altLang="zh-TW" sz="7000" cap="none" dirty="0"/>
              <a:t>-</a:t>
            </a:r>
            <a:r>
              <a:rPr lang="en-US" altLang="zh-TW" sz="7000" cap="none" dirty="0" err="1"/>
              <a:t>Opencv</a:t>
            </a:r>
            <a:r>
              <a:rPr lang="zh-TW" altLang="en-US" sz="7000" cap="none" dirty="0"/>
              <a:t>教學</a:t>
            </a:r>
            <a:r>
              <a:rPr lang="en-US" altLang="zh-TW" sz="7000" cap="none" dirty="0"/>
              <a:t>6</a:t>
            </a:r>
            <a:endParaRPr lang="zh-TW" altLang="en-US" sz="7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406704"/>
            <a:ext cx="7891272" cy="106984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2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EFB1F-BD07-4936-9D25-F4333B67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71484-0B7F-4711-BFA8-9F934AE5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Sobel </a:t>
            </a:r>
            <a:r>
              <a:rPr lang="zh-TW" altLang="en-US" dirty="0"/>
              <a:t>的 </a:t>
            </a:r>
            <a:r>
              <a:rPr lang="en-US" altLang="zh-TW" dirty="0"/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val="9996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9D0F3-76D2-4F04-A2EB-A73EBD7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Edge detection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E6A94-940C-4D48-B11D-8543C7CF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Edge detection(</a:t>
            </a:r>
            <a:r>
              <a:rPr lang="zh-TW" altLang="en-US" dirty="0"/>
              <a:t>邊緣偵測</a:t>
            </a:r>
            <a:r>
              <a:rPr lang="en-US" altLang="zh-TW" dirty="0"/>
              <a:t>) </a:t>
            </a:r>
            <a:r>
              <a:rPr lang="zh-TW" altLang="en-US" dirty="0"/>
              <a:t>的目的是要找出灰階有劇烈變化的邊界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E3733B-CA16-4585-B1FA-49B8EB67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61" y="2790395"/>
            <a:ext cx="7162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771234" cy="1609344"/>
          </a:xfrm>
        </p:spPr>
        <p:txBody>
          <a:bodyPr/>
          <a:lstStyle/>
          <a:p>
            <a:r>
              <a:rPr lang="en-US" altLang="zh-TW" dirty="0" err="1"/>
              <a:t>sobel</a:t>
            </a: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69675B7-77F5-43FA-9CEF-5E3E810C3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672789"/>
              </p:ext>
            </p:extLst>
          </p:nvPr>
        </p:nvGraphicFramePr>
        <p:xfrm>
          <a:off x="5456033" y="1959632"/>
          <a:ext cx="1966839" cy="20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613">
                  <a:extLst>
                    <a:ext uri="{9D8B030D-6E8A-4147-A177-3AD203B41FA5}">
                      <a16:colId xmlns:a16="http://schemas.microsoft.com/office/drawing/2014/main" val="4091846407"/>
                    </a:ext>
                  </a:extLst>
                </a:gridCol>
                <a:gridCol w="655613">
                  <a:extLst>
                    <a:ext uri="{9D8B030D-6E8A-4147-A177-3AD203B41FA5}">
                      <a16:colId xmlns:a16="http://schemas.microsoft.com/office/drawing/2014/main" val="4088370309"/>
                    </a:ext>
                  </a:extLst>
                </a:gridCol>
                <a:gridCol w="655613">
                  <a:extLst>
                    <a:ext uri="{9D8B030D-6E8A-4147-A177-3AD203B41FA5}">
                      <a16:colId xmlns:a16="http://schemas.microsoft.com/office/drawing/2014/main" val="292465188"/>
                    </a:ext>
                  </a:extLst>
                </a:gridCol>
              </a:tblGrid>
              <a:tr h="640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64742"/>
                  </a:ext>
                </a:extLst>
              </a:tr>
              <a:tr h="762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76153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70905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7114A76E-5602-4258-9488-B730E8468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542668"/>
              </p:ext>
            </p:extLst>
          </p:nvPr>
        </p:nvGraphicFramePr>
        <p:xfrm>
          <a:off x="5456033" y="4721120"/>
          <a:ext cx="1966839" cy="20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613">
                  <a:extLst>
                    <a:ext uri="{9D8B030D-6E8A-4147-A177-3AD203B41FA5}">
                      <a16:colId xmlns:a16="http://schemas.microsoft.com/office/drawing/2014/main" val="4091846407"/>
                    </a:ext>
                  </a:extLst>
                </a:gridCol>
                <a:gridCol w="655613">
                  <a:extLst>
                    <a:ext uri="{9D8B030D-6E8A-4147-A177-3AD203B41FA5}">
                      <a16:colId xmlns:a16="http://schemas.microsoft.com/office/drawing/2014/main" val="4088370309"/>
                    </a:ext>
                  </a:extLst>
                </a:gridCol>
                <a:gridCol w="655613">
                  <a:extLst>
                    <a:ext uri="{9D8B030D-6E8A-4147-A177-3AD203B41FA5}">
                      <a16:colId xmlns:a16="http://schemas.microsoft.com/office/drawing/2014/main" val="292465188"/>
                    </a:ext>
                  </a:extLst>
                </a:gridCol>
              </a:tblGrid>
              <a:tr h="640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64742"/>
                  </a:ext>
                </a:extLst>
              </a:tr>
              <a:tr h="762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76153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709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B87CCEC-00D5-42A0-B55E-2DE69EE5EF10}"/>
                  </a:ext>
                </a:extLst>
              </p:cNvPr>
              <p:cNvSpPr txBox="1"/>
              <p:nvPr/>
            </p:nvSpPr>
            <p:spPr>
              <a:xfrm>
                <a:off x="8117739" y="2611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B87CCEC-00D5-42A0-B55E-2DE69EE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39" y="2611300"/>
                <a:ext cx="4968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424071A-E6D5-47E2-917F-2C35E42A5E1B}"/>
                  </a:ext>
                </a:extLst>
              </p:cNvPr>
              <p:cNvSpPr txBox="1"/>
              <p:nvPr/>
            </p:nvSpPr>
            <p:spPr>
              <a:xfrm>
                <a:off x="8117739" y="5584791"/>
                <a:ext cx="50449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424071A-E6D5-47E2-917F-2C35E42A5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39" y="5584791"/>
                <a:ext cx="504497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C2C2A7-6F49-46DA-9449-4D077EACA8BB}"/>
                  </a:ext>
                </a:extLst>
              </p:cNvPr>
              <p:cNvSpPr txBox="1"/>
              <p:nvPr/>
            </p:nvSpPr>
            <p:spPr>
              <a:xfrm>
                <a:off x="508552" y="1636466"/>
                <a:ext cx="52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這種 </a:t>
                </a:r>
                <a:r>
                  <a:rPr lang="en-US" altLang="zh-TW" dirty="0"/>
                  <a:t>image </a:t>
                </a:r>
                <a:r>
                  <a:rPr lang="zh-TW" altLang="en-US" dirty="0"/>
                  <a:t>經過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會</m:t>
                    </m:r>
                  </m:oMath>
                </a14:m>
                <a:r>
                  <a:rPr lang="zh-TW" altLang="en-US" dirty="0"/>
                  <a:t>在中心產生很大的數值</a:t>
                </a: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C2C2A7-6F49-46DA-9449-4D077EACA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52" y="1636466"/>
                <a:ext cx="5243023" cy="369332"/>
              </a:xfrm>
              <a:prstGeom prst="rect">
                <a:avLst/>
              </a:prstGeom>
              <a:blipFill>
                <a:blip r:embed="rId4"/>
                <a:stretch>
                  <a:fillRect l="-930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E2346A7-CD5C-4D82-8172-ACAFA86101A1}"/>
                  </a:ext>
                </a:extLst>
              </p:cNvPr>
              <p:cNvSpPr txBox="1"/>
              <p:nvPr/>
            </p:nvSpPr>
            <p:spPr>
              <a:xfrm>
                <a:off x="8673355" y="156625"/>
                <a:ext cx="342551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E2346A7-CD5C-4D82-8172-ACAFA861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55" y="156625"/>
                <a:ext cx="3425510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9CCF807-AA7B-4965-BEE3-4049D0D0F33B}"/>
              </a:ext>
            </a:extLst>
          </p:cNvPr>
          <p:cNvSpPr/>
          <p:nvPr/>
        </p:nvSpPr>
        <p:spPr>
          <a:xfrm>
            <a:off x="8969023" y="998225"/>
            <a:ext cx="2834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 &gt;= threshold </a:t>
            </a:r>
            <a:r>
              <a:rPr lang="zh-TW" altLang="en-US" dirty="0"/>
              <a:t>設成白點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G &lt;</a:t>
            </a:r>
            <a:r>
              <a:rPr lang="zh-TW" altLang="en-US" dirty="0"/>
              <a:t>   </a:t>
            </a:r>
            <a:r>
              <a:rPr lang="en-US" altLang="zh-TW" dirty="0"/>
              <a:t> threshold </a:t>
            </a:r>
            <a:r>
              <a:rPr lang="zh-TW" altLang="en-US" dirty="0"/>
              <a:t>設成黑點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E6E2E01-EE73-427F-9D04-2EE3B91B0C25}"/>
                  </a:ext>
                </a:extLst>
              </p:cNvPr>
              <p:cNvSpPr txBox="1"/>
              <p:nvPr/>
            </p:nvSpPr>
            <p:spPr>
              <a:xfrm>
                <a:off x="4977744" y="2611300"/>
                <a:ext cx="469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E6E2E01-EE73-427F-9D04-2EE3B91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44" y="2611300"/>
                <a:ext cx="4696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9B1D86D-54F2-4425-9A81-DBE6E1E994C3}"/>
                  </a:ext>
                </a:extLst>
              </p:cNvPr>
              <p:cNvSpPr txBox="1"/>
              <p:nvPr/>
            </p:nvSpPr>
            <p:spPr>
              <a:xfrm>
                <a:off x="5027966" y="5389161"/>
                <a:ext cx="4772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9B1D86D-54F2-4425-9A81-DBE6E1E99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66" y="5389161"/>
                <a:ext cx="477246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17">
                <a:extLst>
                  <a:ext uri="{FF2B5EF4-FFF2-40B4-BE49-F238E27FC236}">
                    <a16:creationId xmlns:a16="http://schemas.microsoft.com/office/drawing/2014/main" id="{BA0C1A62-3FA1-4C63-A4A6-5F563B1721E5}"/>
                  </a:ext>
                </a:extLst>
              </p:cNvPr>
              <p:cNvSpPr txBox="1"/>
              <p:nvPr/>
            </p:nvSpPr>
            <p:spPr>
              <a:xfrm>
                <a:off x="508552" y="4278412"/>
                <a:ext cx="689358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這種 </m:t>
                    </m:r>
                    <m:r>
                      <m:rPr>
                        <m:nor/>
                      </m:rPr>
                      <a:rPr lang="en-US" altLang="zh-TW" dirty="0"/>
                      <m:t>image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zh-TW" altLang="en-US" dirty="0"/>
                      <m:t>經過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會</m:t>
                    </m:r>
                  </m:oMath>
                </a14:m>
                <a:r>
                  <a:rPr lang="zh-TW" altLang="en-US" dirty="0"/>
                  <a:t>在中心產生很大的數值</a:t>
                </a:r>
              </a:p>
            </p:txBody>
          </p:sp>
        </mc:Choice>
        <mc:Fallback>
          <p:sp>
            <p:nvSpPr>
              <p:cNvPr id="23" name="文字方塊 17">
                <a:extLst>
                  <a:ext uri="{FF2B5EF4-FFF2-40B4-BE49-F238E27FC236}">
                    <a16:creationId xmlns:a16="http://schemas.microsoft.com/office/drawing/2014/main" id="{BA0C1A62-3FA1-4C63-A4A6-5F563B172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52" y="4278412"/>
                <a:ext cx="6893587" cy="391261"/>
              </a:xfrm>
              <a:prstGeom prst="rect">
                <a:avLst/>
              </a:prstGeom>
              <a:blipFill>
                <a:blip r:embed="rId8"/>
                <a:stretch>
                  <a:fillRect l="-177" t="-781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29A12EF-3B9D-4456-9922-7A8E1C35FA68}"/>
              </a:ext>
            </a:extLst>
          </p:cNvPr>
          <p:cNvSpPr/>
          <p:nvPr/>
        </p:nvSpPr>
        <p:spPr>
          <a:xfrm>
            <a:off x="1155223" y="1959632"/>
            <a:ext cx="1966839" cy="1911328"/>
          </a:xfrm>
          <a:prstGeom prst="rect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70000">
                <a:schemeClr val="tx1"/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C2BBD-2E37-4A84-986C-F4EB37A0E2E9}"/>
              </a:ext>
            </a:extLst>
          </p:cNvPr>
          <p:cNvSpPr/>
          <p:nvPr/>
        </p:nvSpPr>
        <p:spPr>
          <a:xfrm rot="16200000">
            <a:off x="1155223" y="4711059"/>
            <a:ext cx="1966839" cy="1911328"/>
          </a:xfrm>
          <a:prstGeom prst="rect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70000">
                <a:schemeClr val="tx1"/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A0CF530D-6BD6-49C0-9061-2EB9E793A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001897"/>
              </p:ext>
            </p:extLst>
          </p:nvPr>
        </p:nvGraphicFramePr>
        <p:xfrm>
          <a:off x="8614606" y="1962912"/>
          <a:ext cx="3353874" cy="219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554">
                  <a:extLst>
                    <a:ext uri="{9D8B030D-6E8A-4147-A177-3AD203B41FA5}">
                      <a16:colId xmlns:a16="http://schemas.microsoft.com/office/drawing/2014/main" val="4091846407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0883703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92465188"/>
                    </a:ext>
                  </a:extLst>
                </a:gridCol>
              </a:tblGrid>
              <a:tr h="64083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64742"/>
                  </a:ext>
                </a:extLst>
              </a:tr>
              <a:tr h="762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(-1)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255+1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(-2)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255+2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(-1)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255+1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76153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70905"/>
                  </a:ext>
                </a:extLst>
              </a:tr>
            </a:tbl>
          </a:graphicData>
        </a:graphic>
      </p:graphicFrame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71FD0FDA-794C-447D-8F36-EB04CE2CF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142151"/>
              </p:ext>
            </p:extLst>
          </p:nvPr>
        </p:nvGraphicFramePr>
        <p:xfrm>
          <a:off x="8614606" y="4569669"/>
          <a:ext cx="3353874" cy="219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554">
                  <a:extLst>
                    <a:ext uri="{9D8B030D-6E8A-4147-A177-3AD203B41FA5}">
                      <a16:colId xmlns:a16="http://schemas.microsoft.com/office/drawing/2014/main" val="4091846407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0883703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92465188"/>
                    </a:ext>
                  </a:extLst>
                </a:gridCol>
              </a:tblGrid>
              <a:tr h="64083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64742"/>
                  </a:ext>
                </a:extLst>
              </a:tr>
              <a:tr h="762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(-1)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0+1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255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(-2)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0+2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255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(-1)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0+1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76153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7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71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CANNY</a:t>
            </a:r>
            <a:r>
              <a:rPr lang="zh-TW" altLang="en-US" dirty="0"/>
              <a:t> </a:t>
            </a:r>
            <a:r>
              <a:rPr lang="en-US" altLang="zh-TW" dirty="0"/>
              <a:t>Edge detector</a:t>
            </a:r>
            <a:endParaRPr lang="zh-TW" altLang="en-US" dirty="0"/>
          </a:p>
        </p:txBody>
      </p:sp>
      <p:pic>
        <p:nvPicPr>
          <p:cNvPr id="23" name="圖片 7">
            <a:extLst>
              <a:ext uri="{FF2B5EF4-FFF2-40B4-BE49-F238E27FC236}">
                <a16:creationId xmlns:a16="http://schemas.microsoft.com/office/drawing/2014/main" id="{4FA2872D-661C-4BA2-A96E-12D2ECF3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30" y="1675172"/>
            <a:ext cx="2725582" cy="1533140"/>
          </a:xfrm>
          <a:prstGeom prst="rect">
            <a:avLst/>
          </a:prstGeom>
        </p:spPr>
      </p:pic>
      <p:pic>
        <p:nvPicPr>
          <p:cNvPr id="24" name="圖片 3">
            <a:extLst>
              <a:ext uri="{FF2B5EF4-FFF2-40B4-BE49-F238E27FC236}">
                <a16:creationId xmlns:a16="http://schemas.microsoft.com/office/drawing/2014/main" id="{CCBC7E00-767D-48C1-A6F4-C22934FB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61" y="1685560"/>
            <a:ext cx="2737477" cy="1533140"/>
          </a:xfrm>
          <a:prstGeom prst="rect">
            <a:avLst/>
          </a:prstGeom>
        </p:spPr>
      </p:pic>
      <p:pic>
        <p:nvPicPr>
          <p:cNvPr id="25" name="圖片 6">
            <a:extLst>
              <a:ext uri="{FF2B5EF4-FFF2-40B4-BE49-F238E27FC236}">
                <a16:creationId xmlns:a16="http://schemas.microsoft.com/office/drawing/2014/main" id="{805201D9-D069-4787-AFB2-28A4C3DE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463" y="1695720"/>
            <a:ext cx="2712314" cy="1524966"/>
          </a:xfrm>
          <a:prstGeom prst="rect">
            <a:avLst/>
          </a:prstGeom>
        </p:spPr>
      </p:pic>
      <p:pic>
        <p:nvPicPr>
          <p:cNvPr id="26" name="圖片 9">
            <a:extLst>
              <a:ext uri="{FF2B5EF4-FFF2-40B4-BE49-F238E27FC236}">
                <a16:creationId xmlns:a16="http://schemas.microsoft.com/office/drawing/2014/main" id="{C32225FC-E951-4854-A1C1-99D15DF3A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13" y="3421002"/>
            <a:ext cx="2741301" cy="1533140"/>
          </a:xfrm>
          <a:prstGeom prst="rect">
            <a:avLst/>
          </a:prstGeom>
        </p:spPr>
      </p:pic>
      <p:pic>
        <p:nvPicPr>
          <p:cNvPr id="27" name="圖片 11">
            <a:extLst>
              <a:ext uri="{FF2B5EF4-FFF2-40B4-BE49-F238E27FC236}">
                <a16:creationId xmlns:a16="http://schemas.microsoft.com/office/drawing/2014/main" id="{9B00610F-8885-4481-A70C-35ADC7824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805" y="3421002"/>
            <a:ext cx="2741301" cy="1546767"/>
          </a:xfrm>
          <a:prstGeom prst="rect">
            <a:avLst/>
          </a:prstGeom>
        </p:spPr>
      </p:pic>
      <p:pic>
        <p:nvPicPr>
          <p:cNvPr id="28" name="圖片 12">
            <a:extLst>
              <a:ext uri="{FF2B5EF4-FFF2-40B4-BE49-F238E27FC236}">
                <a16:creationId xmlns:a16="http://schemas.microsoft.com/office/drawing/2014/main" id="{E08E62AE-E583-4485-8258-442659021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251" y="3421002"/>
            <a:ext cx="2741301" cy="1532239"/>
          </a:xfrm>
          <a:prstGeom prst="rect">
            <a:avLst/>
          </a:prstGeom>
        </p:spPr>
      </p:pic>
      <p:pic>
        <p:nvPicPr>
          <p:cNvPr id="29" name="圖片 13">
            <a:extLst>
              <a:ext uri="{FF2B5EF4-FFF2-40B4-BE49-F238E27FC236}">
                <a16:creationId xmlns:a16="http://schemas.microsoft.com/office/drawing/2014/main" id="{7EF18979-0EE1-4284-818E-B4C150A25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1976" y="5186914"/>
            <a:ext cx="2747677" cy="1534566"/>
          </a:xfrm>
          <a:prstGeom prst="rect">
            <a:avLst/>
          </a:prstGeom>
        </p:spPr>
      </p:pic>
      <p:pic>
        <p:nvPicPr>
          <p:cNvPr id="30" name="圖片 14">
            <a:extLst>
              <a:ext uri="{FF2B5EF4-FFF2-40B4-BE49-F238E27FC236}">
                <a16:creationId xmlns:a16="http://schemas.microsoft.com/office/drawing/2014/main" id="{15432DF7-A4C5-4977-99A4-702EE7BAC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5508" y="5186914"/>
            <a:ext cx="2734481" cy="1533140"/>
          </a:xfrm>
          <a:prstGeom prst="rect">
            <a:avLst/>
          </a:prstGeom>
        </p:spPr>
      </p:pic>
      <p:pic>
        <p:nvPicPr>
          <p:cNvPr id="31" name="圖片 16">
            <a:extLst>
              <a:ext uri="{FF2B5EF4-FFF2-40B4-BE49-F238E27FC236}">
                <a16:creationId xmlns:a16="http://schemas.microsoft.com/office/drawing/2014/main" id="{25583F86-5727-4FD2-A645-8870A8B24C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5332" y="5195057"/>
            <a:ext cx="2717759" cy="15249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14">
                <a:extLst>
                  <a:ext uri="{FF2B5EF4-FFF2-40B4-BE49-F238E27FC236}">
                    <a16:creationId xmlns:a16="http://schemas.microsoft.com/office/drawing/2014/main" id="{CD294306-933F-4A6C-8C89-0472D1B431D3}"/>
                  </a:ext>
                </a:extLst>
              </p:cNvPr>
              <p:cNvSpPr txBox="1"/>
              <p:nvPr/>
            </p:nvSpPr>
            <p:spPr>
              <a:xfrm>
                <a:off x="6230076" y="2407051"/>
                <a:ext cx="1410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4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4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4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2" name="文字方塊 14">
                <a:extLst>
                  <a:ext uri="{FF2B5EF4-FFF2-40B4-BE49-F238E27FC236}">
                    <a16:creationId xmlns:a16="http://schemas.microsoft.com/office/drawing/2014/main" id="{CD294306-933F-4A6C-8C89-0472D1B4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076" y="2407051"/>
                <a:ext cx="1410066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15">
                <a:extLst>
                  <a:ext uri="{FF2B5EF4-FFF2-40B4-BE49-F238E27FC236}">
                    <a16:creationId xmlns:a16="http://schemas.microsoft.com/office/drawing/2014/main" id="{2CAEDDB0-2BC0-44F7-BE5F-7C1C27B20211}"/>
                  </a:ext>
                </a:extLst>
              </p:cNvPr>
              <p:cNvSpPr txBox="1"/>
              <p:nvPr/>
            </p:nvSpPr>
            <p:spPr>
              <a:xfrm>
                <a:off x="9142957" y="2367962"/>
                <a:ext cx="1402563" cy="889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TW" sz="4800" dirty="0">
                    <a:solidFill>
                      <a:srgbClr val="FFFF00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4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4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TW" altLang="en-US" sz="4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3" name="文字方塊 15">
                <a:extLst>
                  <a:ext uri="{FF2B5EF4-FFF2-40B4-BE49-F238E27FC236}">
                    <a16:creationId xmlns:a16="http://schemas.microsoft.com/office/drawing/2014/main" id="{2CAEDDB0-2BC0-44F7-BE5F-7C1C27B2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957" y="2367962"/>
                <a:ext cx="1402563" cy="889282"/>
              </a:xfrm>
              <a:prstGeom prst="rect">
                <a:avLst/>
              </a:prstGeom>
              <a:blipFill>
                <a:blip r:embed="rId12"/>
                <a:stretch>
                  <a:fillRect l="-20000" t="-17123" b="-27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CANNY</a:t>
            </a:r>
            <a:r>
              <a:rPr lang="zh-TW" altLang="en-US" dirty="0"/>
              <a:t> </a:t>
            </a:r>
            <a:r>
              <a:rPr lang="en-US" altLang="zh-TW" dirty="0"/>
              <a:t>Edge detector</a:t>
            </a:r>
            <a:endParaRPr lang="zh-TW" altLang="en-US" dirty="0"/>
          </a:p>
        </p:txBody>
      </p:sp>
      <p:pic>
        <p:nvPicPr>
          <p:cNvPr id="13" name="圖片 4">
            <a:extLst>
              <a:ext uri="{FF2B5EF4-FFF2-40B4-BE49-F238E27FC236}">
                <a16:creationId xmlns:a16="http://schemas.microsoft.com/office/drawing/2014/main" id="{21C64F01-F386-46D5-9A73-8EBD99A5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1748143"/>
            <a:ext cx="9144000" cy="47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zh-TW" dirty="0"/>
              <a:t>Steps Of Canny</a:t>
            </a:r>
            <a:endParaRPr lang="zh-TW" alt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6DDFEC-6E5A-4CE2-8374-10DDF1704481}"/>
              </a:ext>
            </a:extLst>
          </p:cNvPr>
          <p:cNvSpPr/>
          <p:nvPr/>
        </p:nvSpPr>
        <p:spPr>
          <a:xfrm>
            <a:off x="6346698" y="2535037"/>
            <a:ext cx="2238375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Blur</a:t>
            </a:r>
            <a:endParaRPr lang="zh-TW" alt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E382FB-8FC5-40FA-96F5-140F618B7B2A}"/>
              </a:ext>
            </a:extLst>
          </p:cNvPr>
          <p:cNvSpPr/>
          <p:nvPr/>
        </p:nvSpPr>
        <p:spPr>
          <a:xfrm>
            <a:off x="8889873" y="2535037"/>
            <a:ext cx="2238375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Erode</a:t>
            </a:r>
          </a:p>
          <a:p>
            <a:pPr algn="ctr"/>
            <a:r>
              <a:rPr lang="en-US" altLang="zh-TW" dirty="0"/>
              <a:t>Dilate</a:t>
            </a:r>
            <a:endParaRPr lang="zh-TW" altLang="en-US" dirty="0"/>
          </a:p>
        </p:txBody>
      </p:sp>
      <p:sp>
        <p:nvSpPr>
          <p:cNvPr id="9" name="矩形 19">
            <a:extLst>
              <a:ext uri="{FF2B5EF4-FFF2-40B4-BE49-F238E27FC236}">
                <a16:creationId xmlns:a16="http://schemas.microsoft.com/office/drawing/2014/main" id="{737FCE50-8EC0-45F6-8AA2-6D38A79D2A86}"/>
              </a:ext>
            </a:extLst>
          </p:cNvPr>
          <p:cNvSpPr/>
          <p:nvPr/>
        </p:nvSpPr>
        <p:spPr>
          <a:xfrm>
            <a:off x="6671818" y="4010036"/>
            <a:ext cx="116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消除雜訊</a:t>
            </a:r>
          </a:p>
        </p:txBody>
      </p:sp>
      <p:sp>
        <p:nvSpPr>
          <p:cNvPr id="10" name="矩形 19">
            <a:extLst>
              <a:ext uri="{FF2B5EF4-FFF2-40B4-BE49-F238E27FC236}">
                <a16:creationId xmlns:a16="http://schemas.microsoft.com/office/drawing/2014/main" id="{7C2FAEC3-9DDC-4000-A0B8-339A0ACEC9A1}"/>
              </a:ext>
            </a:extLst>
          </p:cNvPr>
          <p:cNvSpPr/>
          <p:nvPr/>
        </p:nvSpPr>
        <p:spPr>
          <a:xfrm>
            <a:off x="8889873" y="4025253"/>
            <a:ext cx="1908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看情況，可有可無，主要也是為了消除雜訊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CB435-B534-43D7-90A3-39856D7C2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809" b="3826"/>
          <a:stretch/>
        </p:blipFill>
        <p:spPr>
          <a:xfrm>
            <a:off x="88756" y="2608867"/>
            <a:ext cx="1474402" cy="1401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A303B9-30F4-4E52-A2BD-3991E99F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809" b="3826"/>
          <a:stretch/>
        </p:blipFill>
        <p:spPr>
          <a:xfrm>
            <a:off x="4621598" y="2608866"/>
            <a:ext cx="1474402" cy="1401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86D6EB-C1DE-4F82-BC9A-4624C692E04E}"/>
              </a:ext>
            </a:extLst>
          </p:cNvPr>
          <p:cNvSpPr/>
          <p:nvPr/>
        </p:nvSpPr>
        <p:spPr>
          <a:xfrm>
            <a:off x="2078423" y="2608866"/>
            <a:ext cx="2238375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To Gray</a:t>
            </a:r>
            <a:endParaRPr lang="zh-TW" altLang="en-US" dirty="0"/>
          </a:p>
        </p:txBody>
      </p:sp>
      <p:sp>
        <p:nvSpPr>
          <p:cNvPr id="16" name="矩形 19">
            <a:extLst>
              <a:ext uri="{FF2B5EF4-FFF2-40B4-BE49-F238E27FC236}">
                <a16:creationId xmlns:a16="http://schemas.microsoft.com/office/drawing/2014/main" id="{878624DB-2D86-42BE-B002-0A98C76D7001}"/>
              </a:ext>
            </a:extLst>
          </p:cNvPr>
          <p:cNvSpPr/>
          <p:nvPr/>
        </p:nvSpPr>
        <p:spPr>
          <a:xfrm>
            <a:off x="2177067" y="4078839"/>
            <a:ext cx="149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轉為單通道</a:t>
            </a:r>
          </a:p>
        </p:txBody>
      </p:sp>
    </p:spTree>
    <p:extLst>
      <p:ext uri="{BB962C8B-B14F-4D97-AF65-F5344CB8AC3E}">
        <p14:creationId xmlns:p14="http://schemas.microsoft.com/office/powerpoint/2010/main" val="41847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Of Canny</a:t>
            </a:r>
            <a:endParaRPr lang="zh-TW" altLang="en-US" dirty="0"/>
          </a:p>
        </p:txBody>
      </p:sp>
      <p:pic>
        <p:nvPicPr>
          <p:cNvPr id="13" name="圖片 5">
            <a:extLst>
              <a:ext uri="{FF2B5EF4-FFF2-40B4-BE49-F238E27FC236}">
                <a16:creationId xmlns:a16="http://schemas.microsoft.com/office/drawing/2014/main" id="{EC4F672C-3919-4AB6-86D1-3C4897BF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4" y="2667573"/>
            <a:ext cx="9602074" cy="279958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A63CA3-496C-47C0-91D2-339FCF4E07CE}"/>
              </a:ext>
            </a:extLst>
          </p:cNvPr>
          <p:cNvSpPr/>
          <p:nvPr/>
        </p:nvSpPr>
        <p:spPr>
          <a:xfrm>
            <a:off x="15402" y="3049942"/>
            <a:ext cx="2238375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</a:t>
            </a:r>
          </a:p>
          <a:p>
            <a:pPr algn="ctr"/>
            <a:r>
              <a:rPr lang="en-US" altLang="zh-TW" dirty="0"/>
              <a:t>Gradient</a:t>
            </a:r>
            <a:endParaRPr lang="zh-TW" altLang="en-US" dirty="0"/>
          </a:p>
        </p:txBody>
      </p:sp>
      <p:sp>
        <p:nvSpPr>
          <p:cNvPr id="15" name="矩形 19">
            <a:extLst>
              <a:ext uri="{FF2B5EF4-FFF2-40B4-BE49-F238E27FC236}">
                <a16:creationId xmlns:a16="http://schemas.microsoft.com/office/drawing/2014/main" id="{EB2774B4-E9EA-4D6A-8A2B-9950C59BAA15}"/>
              </a:ext>
            </a:extLst>
          </p:cNvPr>
          <p:cNvSpPr/>
          <p:nvPr/>
        </p:nvSpPr>
        <p:spPr>
          <a:xfrm>
            <a:off x="15402" y="4543826"/>
            <a:ext cx="2559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對圖片利用微分 </a:t>
            </a:r>
            <a:r>
              <a:rPr lang="en-US" altLang="zh-TW" dirty="0"/>
              <a:t>(Sobel) </a:t>
            </a:r>
            <a:r>
              <a:rPr lang="zh-TW" altLang="en-US" dirty="0"/>
              <a:t>放大那個 </a:t>
            </a:r>
            <a:r>
              <a:rPr lang="en-US" altLang="zh-TW" dirty="0"/>
              <a:t>Block</a:t>
            </a:r>
            <a:r>
              <a:rPr lang="zh-TW" altLang="en-US" dirty="0"/>
              <a:t> 內的邊界出來，這邊可以透過螢光筆隱約發現好像某一圈的數值比較大</a:t>
            </a:r>
          </a:p>
        </p:txBody>
      </p:sp>
      <p:sp>
        <p:nvSpPr>
          <p:cNvPr id="16" name="矩形 19">
            <a:extLst>
              <a:ext uri="{FF2B5EF4-FFF2-40B4-BE49-F238E27FC236}">
                <a16:creationId xmlns:a16="http://schemas.microsoft.com/office/drawing/2014/main" id="{1B4C4957-2F7C-44DA-9ADF-5E7BC8D4E2F7}"/>
              </a:ext>
            </a:extLst>
          </p:cNvPr>
          <p:cNvSpPr/>
          <p:nvPr/>
        </p:nvSpPr>
        <p:spPr>
          <a:xfrm>
            <a:off x="3680153" y="5579088"/>
            <a:ext cx="2559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上面的數值是</a:t>
            </a:r>
            <a:r>
              <a:rPr lang="en-US" altLang="zh-TW" dirty="0"/>
              <a:t>G</a:t>
            </a:r>
            <a:r>
              <a:rPr lang="zh-TW" altLang="en-US" dirty="0"/>
              <a:t>，就是 </a:t>
            </a:r>
            <a:r>
              <a:rPr lang="en-US" altLang="zh-TW" dirty="0"/>
              <a:t>X </a:t>
            </a:r>
            <a:r>
              <a:rPr lang="zh-TW" altLang="en-US" dirty="0"/>
              <a:t>方向以及 </a:t>
            </a:r>
            <a:r>
              <a:rPr lang="en-US" altLang="zh-TW" dirty="0"/>
              <a:t>Y</a:t>
            </a:r>
            <a:r>
              <a:rPr lang="zh-TW" altLang="en-US" dirty="0"/>
              <a:t> 方向的 </a:t>
            </a:r>
            <a:r>
              <a:rPr lang="en-US" altLang="zh-TW" dirty="0"/>
              <a:t>Sobel</a:t>
            </a:r>
            <a:r>
              <a:rPr lang="zh-TW" altLang="en-US" dirty="0"/>
              <a:t>  </a:t>
            </a:r>
            <a:r>
              <a:rPr lang="en-US" altLang="zh-TW" dirty="0"/>
              <a:t>Result</a:t>
            </a:r>
            <a:r>
              <a:rPr lang="zh-TW" altLang="en-US" dirty="0"/>
              <a:t>算出來的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8">
                <a:extLst>
                  <a:ext uri="{FF2B5EF4-FFF2-40B4-BE49-F238E27FC236}">
                    <a16:creationId xmlns:a16="http://schemas.microsoft.com/office/drawing/2014/main" id="{1762EDAB-9E5A-4CC7-A83F-7C4BD5CDE368}"/>
                  </a:ext>
                </a:extLst>
              </p:cNvPr>
              <p:cNvSpPr txBox="1"/>
              <p:nvPr/>
            </p:nvSpPr>
            <p:spPr>
              <a:xfrm>
                <a:off x="6487850" y="5508481"/>
                <a:ext cx="342551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8">
                <a:extLst>
                  <a:ext uri="{FF2B5EF4-FFF2-40B4-BE49-F238E27FC236}">
                    <a16:creationId xmlns:a16="http://schemas.microsoft.com/office/drawing/2014/main" id="{1762EDAB-9E5A-4CC7-A83F-7C4BD5CD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50" y="5508481"/>
                <a:ext cx="3425510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Of Canny</a:t>
            </a:r>
            <a:endParaRPr lang="zh-TW" alt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27F4BB0-4952-4A3F-9857-D90FBC4ECDB6}"/>
              </a:ext>
            </a:extLst>
          </p:cNvPr>
          <p:cNvSpPr/>
          <p:nvPr/>
        </p:nvSpPr>
        <p:spPr>
          <a:xfrm>
            <a:off x="221198" y="2627478"/>
            <a:ext cx="11834678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Non-Max</a:t>
            </a:r>
          </a:p>
          <a:p>
            <a:r>
              <a:rPr lang="en-US" altLang="zh-TW" dirty="0"/>
              <a:t>Suppression </a:t>
            </a:r>
            <a:endParaRPr lang="zh-TW" altLang="en-US" dirty="0"/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E52657DA-2497-42CA-A0A0-1BDC0C48EA26}"/>
              </a:ext>
            </a:extLst>
          </p:cNvPr>
          <p:cNvSpPr/>
          <p:nvPr/>
        </p:nvSpPr>
        <p:spPr>
          <a:xfrm>
            <a:off x="221198" y="4117694"/>
            <a:ext cx="22172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篩選掉比較小的數值，主要是使用前面 </a:t>
            </a:r>
            <a:r>
              <a:rPr lang="en-US" altLang="zh-TW" dirty="0" err="1"/>
              <a:t>Gx</a:t>
            </a:r>
            <a:r>
              <a:rPr lang="en-US" altLang="zh-TW" dirty="0"/>
              <a:t>, </a:t>
            </a:r>
            <a:r>
              <a:rPr lang="en-US" altLang="zh-TW" dirty="0" err="1"/>
              <a:t>Gy</a:t>
            </a:r>
            <a:r>
              <a:rPr lang="en-US" altLang="zh-TW" dirty="0"/>
              <a:t> </a:t>
            </a:r>
            <a:r>
              <a:rPr lang="zh-TW" altLang="en-US" dirty="0"/>
              <a:t>去計算角度</a:t>
            </a:r>
            <a:r>
              <a:rPr lang="en-US" altLang="zh-TW" dirty="0"/>
              <a:t>(</a:t>
            </a:r>
            <a:r>
              <a:rPr lang="zh-TW" altLang="en-US" dirty="0"/>
              <a:t>可以想成邊的角度</a:t>
            </a:r>
            <a:r>
              <a:rPr lang="en-US" altLang="zh-TW" dirty="0"/>
              <a:t>)</a:t>
            </a:r>
            <a:r>
              <a:rPr lang="zh-TW" altLang="en-US" dirty="0"/>
              <a:t>，之後看根據不同</a:t>
            </a:r>
            <a:r>
              <a:rPr lang="en-US" altLang="zh-TW" dirty="0"/>
              <a:t>case</a:t>
            </a:r>
            <a:r>
              <a:rPr lang="zh-TW" altLang="en-US" dirty="0"/>
              <a:t> 判斷他是不是那附近最大的 </a:t>
            </a:r>
            <a:r>
              <a:rPr lang="en-US" altLang="zh-TW" dirty="0"/>
              <a:t>gradient value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CC1C-BB3A-4DC6-8F49-2DD2F947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23" y="122455"/>
            <a:ext cx="7660970" cy="66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CCF5-18F5-4CAC-96BF-1030926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Of Canny</a:t>
            </a:r>
            <a:endParaRPr lang="zh-TW" alt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27F4BB0-4952-4A3F-9857-D90FBC4ECDB6}"/>
              </a:ext>
            </a:extLst>
          </p:cNvPr>
          <p:cNvSpPr/>
          <p:nvPr/>
        </p:nvSpPr>
        <p:spPr>
          <a:xfrm>
            <a:off x="221198" y="2627478"/>
            <a:ext cx="11834678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Canny result =</a:t>
            </a:r>
          </a:p>
          <a:p>
            <a:r>
              <a:rPr lang="en-US" altLang="zh-TW" dirty="0"/>
              <a:t>Strong + Connect to Strong</a:t>
            </a:r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E52657DA-2497-42CA-A0A0-1BDC0C48EA26}"/>
              </a:ext>
            </a:extLst>
          </p:cNvPr>
          <p:cNvSpPr/>
          <p:nvPr/>
        </p:nvSpPr>
        <p:spPr>
          <a:xfrm>
            <a:off x="221198" y="4117694"/>
            <a:ext cx="242040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Upper: strong edge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Lower: weak edge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341A1-831A-40B1-BA86-D71FEA76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63" y="2713203"/>
            <a:ext cx="7842885" cy="10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63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1057</TotalTime>
  <Words>384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標楷體</vt:lpstr>
      <vt:lpstr>Calibri</vt:lpstr>
      <vt:lpstr>Cambria Math</vt:lpstr>
      <vt:lpstr>Rockwell</vt:lpstr>
      <vt:lpstr>Rockwell Condensed</vt:lpstr>
      <vt:lpstr>Wingdings</vt:lpstr>
      <vt:lpstr>木刻字型</vt:lpstr>
      <vt:lpstr>多媒體實習-Opencv教學6</vt:lpstr>
      <vt:lpstr>Edge detection</vt:lpstr>
      <vt:lpstr>sobel</vt:lpstr>
      <vt:lpstr>CANNY Edge detector</vt:lpstr>
      <vt:lpstr>CANNY Edge detector</vt:lpstr>
      <vt:lpstr>Steps Of Canny</vt:lpstr>
      <vt:lpstr>Steps Of Canny</vt:lpstr>
      <vt:lpstr>Steps Of Canny</vt:lpstr>
      <vt:lpstr>Steps Of Canny</vt:lpstr>
      <vt:lpstr>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多媒體實習-Opencv教學1</dc:title>
  <dc:creator>吳逸軒</dc:creator>
  <cp:lastModifiedBy>jiunda</cp:lastModifiedBy>
  <cp:revision>121</cp:revision>
  <dcterms:created xsi:type="dcterms:W3CDTF">2018-02-13T17:01:51Z</dcterms:created>
  <dcterms:modified xsi:type="dcterms:W3CDTF">2021-04-15T12:52:20Z</dcterms:modified>
</cp:coreProperties>
</file>