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6" r:id="rId4"/>
    <p:sldId id="258" r:id="rId5"/>
    <p:sldId id="259" r:id="rId6"/>
    <p:sldId id="264" r:id="rId7"/>
    <p:sldId id="263" r:id="rId8"/>
    <p:sldId id="262" r:id="rId9"/>
    <p:sldId id="261" r:id="rId10"/>
    <p:sldId id="265" r:id="rId11"/>
    <p:sldId id="260" r:id="rId12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79"/>
  </p:normalViewPr>
  <p:slideViewPr>
    <p:cSldViewPr>
      <p:cViewPr varScale="1">
        <p:scale>
          <a:sx n="79" d="100"/>
          <a:sy n="79" d="100"/>
        </p:scale>
        <p:origin x="108" y="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zh-TW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US" altLang="zh-TW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zh-TW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FD1B6B07-8651-483E-B747-22CAA7BF5B8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87740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zh-TW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US" altLang="zh-TW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zh-TW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E564DBC8-3AD4-45D5-A392-C8DD49CB15A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08003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257843-9B63-4162-95EE-C218A49545C2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44284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TW" altLang="zh-TW" sz="240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latin typeface="Arial" panose="020B0604020202020204" pitchFamily="34" charset="0"/>
              </a:defRPr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fld id="{E7172A43-A2F4-440E-8ADA-C994BE6EB433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57352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57353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kumimoji="0" lang="zh-TW" altLang="zh-TW" sz="2400"/>
            </a:p>
          </p:txBody>
        </p:sp>
        <p:sp>
          <p:nvSpPr>
            <p:cNvPr id="57354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kumimoji="0" lang="zh-TW" altLang="zh-TW" sz="2400"/>
            </a:p>
          </p:txBody>
        </p:sp>
        <p:sp>
          <p:nvSpPr>
            <p:cNvPr id="57355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kumimoji="0" lang="zh-TW" altLang="zh-TW" sz="2400"/>
            </a:p>
          </p:txBody>
        </p:sp>
        <p:sp>
          <p:nvSpPr>
            <p:cNvPr id="57356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kumimoji="0" lang="zh-TW" altLang="zh-TW" sz="2400"/>
            </a:p>
          </p:txBody>
        </p:sp>
        <p:sp>
          <p:nvSpPr>
            <p:cNvPr id="57357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58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TW" altLang="zh-TW" sz="240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E48FA6-0AA6-44E6-9755-CB25536C28A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81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8C906-4F55-43A5-8374-F42C37BDD43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3500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1676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2ABDD1A-0CF6-45DA-893F-4D470D29CF4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677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4F1810-B5A5-4638-B963-1B178EA767B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602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9ACEF-D94D-47E9-9B24-49FD993D8EE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753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738C8-54CD-43DE-AF55-7268539FB88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59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16799B-14BE-4CE4-9F7C-C4EFBE7009D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807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59477-2836-407C-A0F0-28CBFA2F833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326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A7BF88-658D-499A-AB52-C38EB119C96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188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63C8F-134B-4D08-8E0D-56FDD4E654C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202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1C5C02-00F6-4AAE-887D-D9E3C8AB88F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193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latin typeface="Arial" panose="020B0604020202020204" pitchFamily="34" charset="0"/>
              </a:defRPr>
            </a:lvl1pPr>
          </a:lstStyle>
          <a:p>
            <a:fld id="{8C51AC6E-8983-4A5E-9B9F-CCEC4A3D3EF7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56327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56328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6329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TW" altLang="zh-TW" sz="2400"/>
            </a:p>
          </p:txBody>
        </p:sp>
        <p:sp>
          <p:nvSpPr>
            <p:cNvPr id="56330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TW" altLang="zh-TW" sz="2400"/>
            </a:p>
          </p:txBody>
        </p:sp>
        <p:sp>
          <p:nvSpPr>
            <p:cNvPr id="56331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TW" altLang="zh-TW" sz="2400"/>
            </a:p>
          </p:txBody>
        </p:sp>
        <p:sp>
          <p:nvSpPr>
            <p:cNvPr id="56332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TW" altLang="zh-TW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o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o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o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/>
              <a:t>1. The Role of Algorithms in Computing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922490"/>
            <a:ext cx="4644008" cy="2935510"/>
          </a:xfrm>
          <a:prstGeom prst="rect">
            <a:avLst/>
          </a:prstGeom>
        </p:spPr>
      </p:pic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520" y="4581103"/>
            <a:ext cx="4386064" cy="1800225"/>
          </a:xfrm>
        </p:spPr>
        <p:txBody>
          <a:bodyPr/>
          <a:lstStyle/>
          <a:p>
            <a:pPr algn="ctr"/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鮑興國 博士</a:t>
            </a:r>
          </a:p>
          <a:p>
            <a:pPr algn="ctr"/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臺灣科技大學資工系</a:t>
            </a:r>
          </a:p>
        </p:txBody>
      </p:sp>
      <p:sp>
        <p:nvSpPr>
          <p:cNvPr id="3" name="矩形 2"/>
          <p:cNvSpPr/>
          <p:nvPr/>
        </p:nvSpPr>
        <p:spPr>
          <a:xfrm>
            <a:off x="6887312" y="4892967"/>
            <a:ext cx="2555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Thomas H. Cormen, Charles E. Leiserson, Ronald L. Rivest, Clifford Stein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113928" y="116632"/>
            <a:ext cx="1289720" cy="1800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8" y="116632"/>
            <a:ext cx="1063210" cy="15977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D4D2-456D-435B-A2EE-96A49D77C4A7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Simplified Google Search Engine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16688" y="1916113"/>
            <a:ext cx="2376487" cy="4735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How to rank the pages in the preferred order?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How to make the search as fast as possible?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How to collect as many pages as possible?</a:t>
            </a:r>
          </a:p>
        </p:txBody>
      </p:sp>
      <p:grpSp>
        <p:nvGrpSpPr>
          <p:cNvPr id="77828" name="Group 4"/>
          <p:cNvGrpSpPr>
            <a:grpSpLocks noChangeAspect="1"/>
          </p:cNvGrpSpPr>
          <p:nvPr/>
        </p:nvGrpSpPr>
        <p:grpSpPr bwMode="auto">
          <a:xfrm>
            <a:off x="323850" y="1912938"/>
            <a:ext cx="6191250" cy="4540250"/>
            <a:chOff x="1815" y="4703"/>
            <a:chExt cx="8100" cy="5940"/>
          </a:xfrm>
        </p:grpSpPr>
        <p:sp>
          <p:nvSpPr>
            <p:cNvPr id="77829" name="AutoShape 5"/>
            <p:cNvSpPr>
              <a:spLocks noChangeAspect="1" noChangeArrowheads="1"/>
            </p:cNvSpPr>
            <p:nvPr/>
          </p:nvSpPr>
          <p:spPr bwMode="auto">
            <a:xfrm>
              <a:off x="1815" y="4703"/>
              <a:ext cx="8100" cy="5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830" name="Oval 6"/>
            <p:cNvSpPr>
              <a:spLocks noChangeArrowheads="1"/>
            </p:cNvSpPr>
            <p:nvPr/>
          </p:nvSpPr>
          <p:spPr bwMode="auto">
            <a:xfrm>
              <a:off x="2465" y="5253"/>
              <a:ext cx="1651" cy="349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57607" tIns="28804" rIns="57607" bIns="28804" anchor="ctr"/>
            <a:lstStyle/>
            <a:p>
              <a:pPr algn="ctr"/>
              <a:r>
                <a:rPr lang="en-US" altLang="zh-TW" sz="1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URL Server</a:t>
              </a:r>
              <a:endParaRPr lang="en-US" altLang="zh-TW"/>
            </a:p>
          </p:txBody>
        </p:sp>
        <p:sp>
          <p:nvSpPr>
            <p:cNvPr id="77831" name="Oval 7"/>
            <p:cNvSpPr>
              <a:spLocks noChangeArrowheads="1"/>
            </p:cNvSpPr>
            <p:nvPr/>
          </p:nvSpPr>
          <p:spPr bwMode="auto">
            <a:xfrm>
              <a:off x="8042" y="5253"/>
              <a:ext cx="1696" cy="349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57607" tIns="28804" rIns="57607" bIns="28804" anchor="ctr"/>
            <a:lstStyle/>
            <a:p>
              <a:pPr algn="ctr"/>
              <a:r>
                <a:rPr lang="en-US" altLang="zh-TW" sz="1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Store Server</a:t>
              </a:r>
              <a:endParaRPr lang="en-US" altLang="zh-TW"/>
            </a:p>
          </p:txBody>
        </p:sp>
        <p:sp>
          <p:nvSpPr>
            <p:cNvPr id="77832" name="AutoShape 8"/>
            <p:cNvSpPr>
              <a:spLocks noChangeArrowheads="1"/>
            </p:cNvSpPr>
            <p:nvPr/>
          </p:nvSpPr>
          <p:spPr bwMode="auto">
            <a:xfrm>
              <a:off x="3957" y="5948"/>
              <a:ext cx="842" cy="473"/>
            </a:xfrm>
            <a:prstGeom prst="flowChartMagneticDisk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57607" tIns="28804" rIns="57607" bIns="28804" anchor="ctr"/>
            <a:lstStyle/>
            <a:p>
              <a:pPr algn="ctr"/>
              <a:r>
                <a:rPr lang="en-US" altLang="zh-TW" sz="1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Anchor</a:t>
              </a:r>
              <a:endParaRPr lang="en-US" altLang="zh-TW"/>
            </a:p>
          </p:txBody>
        </p:sp>
        <p:sp>
          <p:nvSpPr>
            <p:cNvPr id="77833" name="Oval 9"/>
            <p:cNvSpPr>
              <a:spLocks noChangeArrowheads="1"/>
            </p:cNvSpPr>
            <p:nvPr/>
          </p:nvSpPr>
          <p:spPr bwMode="auto">
            <a:xfrm>
              <a:off x="2450" y="6892"/>
              <a:ext cx="1903" cy="349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57607" tIns="28804" rIns="57607" bIns="28804" anchor="ctr"/>
            <a:lstStyle/>
            <a:p>
              <a:pPr algn="ctr"/>
              <a:r>
                <a:rPr lang="en-US" altLang="zh-TW" sz="1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URL Resolver</a:t>
              </a:r>
              <a:endParaRPr lang="en-US" altLang="zh-TW"/>
            </a:p>
          </p:txBody>
        </p:sp>
        <p:sp>
          <p:nvSpPr>
            <p:cNvPr id="77834" name="Oval 10"/>
            <p:cNvSpPr>
              <a:spLocks noChangeArrowheads="1"/>
            </p:cNvSpPr>
            <p:nvPr/>
          </p:nvSpPr>
          <p:spPr bwMode="auto">
            <a:xfrm>
              <a:off x="5916" y="6989"/>
              <a:ext cx="1142" cy="35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57607" tIns="28804" rIns="57607" bIns="28804" anchor="ctr"/>
            <a:lstStyle/>
            <a:p>
              <a:pPr algn="ctr"/>
              <a:r>
                <a:rPr lang="en-US" altLang="zh-TW" sz="1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Indexer</a:t>
              </a:r>
              <a:endParaRPr lang="en-US" altLang="zh-TW"/>
            </a:p>
          </p:txBody>
        </p:sp>
        <p:sp>
          <p:nvSpPr>
            <p:cNvPr id="77835" name="AutoShape 11"/>
            <p:cNvSpPr>
              <a:spLocks noChangeArrowheads="1"/>
            </p:cNvSpPr>
            <p:nvPr/>
          </p:nvSpPr>
          <p:spPr bwMode="auto">
            <a:xfrm>
              <a:off x="8682" y="7785"/>
              <a:ext cx="875" cy="575"/>
            </a:xfrm>
            <a:prstGeom prst="flowChartMagneticDisk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57607" tIns="28804" rIns="57607" bIns="28804" anchor="ctr"/>
            <a:lstStyle/>
            <a:p>
              <a:pPr algn="ctr"/>
              <a:r>
                <a:rPr lang="en-US" altLang="zh-TW" sz="1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Lexicon</a:t>
              </a:r>
              <a:endParaRPr lang="en-US" altLang="zh-TW"/>
            </a:p>
          </p:txBody>
        </p:sp>
        <p:grpSp>
          <p:nvGrpSpPr>
            <p:cNvPr id="77836" name="Group 12"/>
            <p:cNvGrpSpPr>
              <a:grpSpLocks/>
            </p:cNvGrpSpPr>
            <p:nvPr/>
          </p:nvGrpSpPr>
          <p:grpSpPr bwMode="auto">
            <a:xfrm>
              <a:off x="5374" y="4905"/>
              <a:ext cx="2199" cy="698"/>
              <a:chOff x="2357" y="131"/>
              <a:chExt cx="1550" cy="588"/>
            </a:xfrm>
          </p:grpSpPr>
          <p:sp>
            <p:nvSpPr>
              <p:cNvPr id="77837" name="Oval 13"/>
              <p:cNvSpPr>
                <a:spLocks noChangeArrowheads="1"/>
              </p:cNvSpPr>
              <p:nvPr/>
            </p:nvSpPr>
            <p:spPr bwMode="auto">
              <a:xfrm>
                <a:off x="2357" y="423"/>
                <a:ext cx="874" cy="296"/>
              </a:xfrm>
              <a:prstGeom prst="ellipse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TW" altLang="en-US"/>
              </a:p>
            </p:txBody>
          </p:sp>
          <p:sp>
            <p:nvSpPr>
              <p:cNvPr id="77838" name="Oval 14"/>
              <p:cNvSpPr>
                <a:spLocks noChangeArrowheads="1"/>
              </p:cNvSpPr>
              <p:nvPr/>
            </p:nvSpPr>
            <p:spPr bwMode="auto">
              <a:xfrm>
                <a:off x="2709" y="277"/>
                <a:ext cx="874" cy="296"/>
              </a:xfrm>
              <a:prstGeom prst="ellipse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TW" altLang="en-US"/>
              </a:p>
            </p:txBody>
          </p:sp>
          <p:sp>
            <p:nvSpPr>
              <p:cNvPr id="77839" name="Oval 15"/>
              <p:cNvSpPr>
                <a:spLocks noChangeArrowheads="1"/>
              </p:cNvSpPr>
              <p:nvPr/>
            </p:nvSpPr>
            <p:spPr bwMode="auto">
              <a:xfrm>
                <a:off x="3033" y="131"/>
                <a:ext cx="874" cy="296"/>
              </a:xfrm>
              <a:prstGeom prst="ellipse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57607" tIns="28804" rIns="57607" bIns="28804" anchor="ctr"/>
              <a:lstStyle/>
              <a:p>
                <a:pPr algn="ctr"/>
                <a:r>
                  <a:rPr lang="en-US" altLang="zh-TW" sz="1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Crawler</a:t>
                </a:r>
                <a:endParaRPr lang="en-US" altLang="zh-TW"/>
              </a:p>
            </p:txBody>
          </p:sp>
        </p:grpSp>
        <p:sp>
          <p:nvSpPr>
            <p:cNvPr id="77840" name="Oval 16"/>
            <p:cNvSpPr>
              <a:spLocks noChangeArrowheads="1"/>
            </p:cNvSpPr>
            <p:nvPr/>
          </p:nvSpPr>
          <p:spPr bwMode="auto">
            <a:xfrm>
              <a:off x="5549" y="9238"/>
              <a:ext cx="1239" cy="352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41" name="Oval 17"/>
            <p:cNvSpPr>
              <a:spLocks noChangeArrowheads="1"/>
            </p:cNvSpPr>
            <p:nvPr/>
          </p:nvSpPr>
          <p:spPr bwMode="auto">
            <a:xfrm>
              <a:off x="5976" y="9238"/>
              <a:ext cx="1240" cy="352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42" name="Oval 18"/>
            <p:cNvSpPr>
              <a:spLocks noChangeArrowheads="1"/>
            </p:cNvSpPr>
            <p:nvPr/>
          </p:nvSpPr>
          <p:spPr bwMode="auto">
            <a:xfrm>
              <a:off x="6374" y="9238"/>
              <a:ext cx="1240" cy="352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43" name="Oval 19"/>
            <p:cNvSpPr>
              <a:spLocks noChangeArrowheads="1"/>
            </p:cNvSpPr>
            <p:nvPr/>
          </p:nvSpPr>
          <p:spPr bwMode="auto">
            <a:xfrm>
              <a:off x="7935" y="10103"/>
              <a:ext cx="1278" cy="35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57607" tIns="28804" rIns="57607" bIns="28804" anchor="ctr"/>
            <a:lstStyle/>
            <a:p>
              <a:pPr algn="ctr"/>
              <a:r>
                <a:rPr lang="en-US" altLang="zh-TW" sz="1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Searcher</a:t>
              </a:r>
              <a:endParaRPr lang="en-US" altLang="zh-TW"/>
            </a:p>
          </p:txBody>
        </p:sp>
        <p:sp>
          <p:nvSpPr>
            <p:cNvPr id="77844" name="AutoShape 20"/>
            <p:cNvSpPr>
              <a:spLocks noChangeArrowheads="1"/>
            </p:cNvSpPr>
            <p:nvPr/>
          </p:nvSpPr>
          <p:spPr bwMode="auto">
            <a:xfrm>
              <a:off x="2388" y="8644"/>
              <a:ext cx="687" cy="442"/>
            </a:xfrm>
            <a:prstGeom prst="flowChartMagneticDisk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57607" tIns="28804" rIns="57607" bIns="28804" anchor="ctr"/>
            <a:lstStyle/>
            <a:p>
              <a:pPr algn="ctr"/>
              <a:r>
                <a:rPr lang="en-US" altLang="zh-TW" sz="1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Links</a:t>
              </a:r>
              <a:endParaRPr lang="en-US" altLang="zh-TW"/>
            </a:p>
          </p:txBody>
        </p:sp>
        <p:sp>
          <p:nvSpPr>
            <p:cNvPr id="77845" name="AutoShape 21"/>
            <p:cNvSpPr>
              <a:spLocks noChangeArrowheads="1"/>
            </p:cNvSpPr>
            <p:nvPr/>
          </p:nvSpPr>
          <p:spPr bwMode="auto">
            <a:xfrm>
              <a:off x="3671" y="9255"/>
              <a:ext cx="1070" cy="441"/>
            </a:xfrm>
            <a:prstGeom prst="flowChartMagneticDisk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57607" tIns="28804" rIns="57607" bIns="28804" anchor="ctr"/>
            <a:lstStyle/>
            <a:p>
              <a:pPr algn="ctr"/>
              <a:r>
                <a:rPr lang="en-US" altLang="zh-TW" sz="1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Doc Index</a:t>
              </a:r>
              <a:endParaRPr lang="en-US" altLang="zh-TW"/>
            </a:p>
          </p:txBody>
        </p:sp>
        <p:sp>
          <p:nvSpPr>
            <p:cNvPr id="77846" name="Oval 22"/>
            <p:cNvSpPr>
              <a:spLocks noChangeArrowheads="1"/>
            </p:cNvSpPr>
            <p:nvPr/>
          </p:nvSpPr>
          <p:spPr bwMode="auto">
            <a:xfrm>
              <a:off x="1843" y="10103"/>
              <a:ext cx="1439" cy="35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57607" tIns="28804" rIns="57607" bIns="28804" anchor="ctr"/>
            <a:lstStyle/>
            <a:p>
              <a:pPr algn="ctr"/>
              <a:r>
                <a:rPr lang="en-US" altLang="zh-TW" sz="1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PageRank</a:t>
              </a:r>
              <a:endParaRPr lang="en-US" altLang="zh-TW"/>
            </a:p>
          </p:txBody>
        </p:sp>
        <p:cxnSp>
          <p:nvCxnSpPr>
            <p:cNvPr id="77847" name="AutoShape 23"/>
            <p:cNvCxnSpPr>
              <a:cxnSpLocks noChangeShapeType="1"/>
              <a:stCxn id="77830" idx="6"/>
              <a:endCxn id="77837" idx="2"/>
            </p:cNvCxnSpPr>
            <p:nvPr/>
          </p:nvCxnSpPr>
          <p:spPr bwMode="auto">
            <a:xfrm>
              <a:off x="4116" y="5428"/>
              <a:ext cx="125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848" name="AutoShape 24"/>
            <p:cNvCxnSpPr>
              <a:cxnSpLocks noChangeShapeType="1"/>
              <a:stCxn id="77837" idx="6"/>
              <a:endCxn id="77831" idx="2"/>
            </p:cNvCxnSpPr>
            <p:nvPr/>
          </p:nvCxnSpPr>
          <p:spPr bwMode="auto">
            <a:xfrm>
              <a:off x="6614" y="5428"/>
              <a:ext cx="142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849" name="AutoShape 25"/>
            <p:cNvCxnSpPr>
              <a:cxnSpLocks noChangeShapeType="1"/>
              <a:stCxn id="77831" idx="4"/>
              <a:endCxn id="77853" idx="1"/>
            </p:cNvCxnSpPr>
            <p:nvPr/>
          </p:nvCxnSpPr>
          <p:spPr bwMode="auto">
            <a:xfrm flipH="1">
              <a:off x="8752" y="5602"/>
              <a:ext cx="138" cy="4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850" name="AutoShape 26"/>
            <p:cNvCxnSpPr>
              <a:cxnSpLocks noChangeShapeType="1"/>
              <a:stCxn id="77835" idx="3"/>
              <a:endCxn id="77843" idx="0"/>
            </p:cNvCxnSpPr>
            <p:nvPr/>
          </p:nvCxnSpPr>
          <p:spPr bwMode="auto">
            <a:xfrm flipH="1">
              <a:off x="8574" y="8360"/>
              <a:ext cx="546" cy="17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851" name="AutoShape 27"/>
            <p:cNvCxnSpPr>
              <a:cxnSpLocks noChangeShapeType="1"/>
              <a:stCxn id="77867" idx="3"/>
              <a:endCxn id="77843" idx="1"/>
            </p:cNvCxnSpPr>
            <p:nvPr/>
          </p:nvCxnSpPr>
          <p:spPr bwMode="auto">
            <a:xfrm>
              <a:off x="8002" y="8470"/>
              <a:ext cx="120" cy="168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852" name="AutoShape 28"/>
            <p:cNvCxnSpPr>
              <a:cxnSpLocks noChangeShapeType="1"/>
              <a:stCxn id="77834" idx="1"/>
              <a:endCxn id="77832" idx="4"/>
            </p:cNvCxnSpPr>
            <p:nvPr/>
          </p:nvCxnSpPr>
          <p:spPr bwMode="auto">
            <a:xfrm flipH="1" flipV="1">
              <a:off x="4799" y="6185"/>
              <a:ext cx="1284" cy="8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853" name="AutoShape 29"/>
            <p:cNvSpPr>
              <a:spLocks noChangeArrowheads="1"/>
            </p:cNvSpPr>
            <p:nvPr/>
          </p:nvSpPr>
          <p:spPr bwMode="auto">
            <a:xfrm>
              <a:off x="8186" y="6035"/>
              <a:ext cx="1131" cy="687"/>
            </a:xfrm>
            <a:prstGeom prst="flowChartMagneticDisk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57607" tIns="28804" rIns="57607" bIns="28804" anchor="ctr"/>
            <a:lstStyle/>
            <a:p>
              <a:pPr algn="ctr"/>
              <a:r>
                <a:rPr lang="en-US" altLang="zh-TW" sz="1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Repository</a:t>
              </a:r>
              <a:endParaRPr lang="en-US" altLang="zh-TW"/>
            </a:p>
          </p:txBody>
        </p:sp>
        <p:cxnSp>
          <p:nvCxnSpPr>
            <p:cNvPr id="77854" name="AutoShape 30"/>
            <p:cNvCxnSpPr>
              <a:cxnSpLocks noChangeShapeType="1"/>
              <a:stCxn id="77866" idx="3"/>
              <a:endCxn id="77842" idx="0"/>
            </p:cNvCxnSpPr>
            <p:nvPr/>
          </p:nvCxnSpPr>
          <p:spPr bwMode="auto">
            <a:xfrm flipH="1">
              <a:off x="6994" y="8470"/>
              <a:ext cx="172" cy="7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855" name="AutoShape 31"/>
            <p:cNvCxnSpPr>
              <a:cxnSpLocks noChangeShapeType="1"/>
              <a:stCxn id="77832" idx="2"/>
              <a:endCxn id="77833" idx="0"/>
            </p:cNvCxnSpPr>
            <p:nvPr/>
          </p:nvCxnSpPr>
          <p:spPr bwMode="auto">
            <a:xfrm flipH="1">
              <a:off x="3402" y="6185"/>
              <a:ext cx="555" cy="70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856" name="AutoShape 32"/>
            <p:cNvCxnSpPr>
              <a:cxnSpLocks noChangeShapeType="1"/>
              <a:stCxn id="77833" idx="4"/>
              <a:endCxn id="77845" idx="1"/>
            </p:cNvCxnSpPr>
            <p:nvPr/>
          </p:nvCxnSpPr>
          <p:spPr bwMode="auto">
            <a:xfrm>
              <a:off x="3402" y="7241"/>
              <a:ext cx="804" cy="201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857" name="AutoShape 33"/>
            <p:cNvCxnSpPr>
              <a:cxnSpLocks noChangeShapeType="1"/>
              <a:stCxn id="77844" idx="3"/>
              <a:endCxn id="77846" idx="0"/>
            </p:cNvCxnSpPr>
            <p:nvPr/>
          </p:nvCxnSpPr>
          <p:spPr bwMode="auto">
            <a:xfrm flipH="1">
              <a:off x="2563" y="9086"/>
              <a:ext cx="169" cy="10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858" name="AutoShape 34"/>
            <p:cNvCxnSpPr>
              <a:cxnSpLocks noChangeShapeType="1"/>
              <a:stCxn id="77833" idx="6"/>
              <a:endCxn id="77864" idx="1"/>
            </p:cNvCxnSpPr>
            <p:nvPr/>
          </p:nvCxnSpPr>
          <p:spPr bwMode="auto">
            <a:xfrm>
              <a:off x="4353" y="7067"/>
              <a:ext cx="1155" cy="9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859" name="AutoShape 35"/>
            <p:cNvCxnSpPr>
              <a:cxnSpLocks noChangeShapeType="1"/>
              <a:stCxn id="77846" idx="6"/>
              <a:endCxn id="77843" idx="2"/>
            </p:cNvCxnSpPr>
            <p:nvPr/>
          </p:nvCxnSpPr>
          <p:spPr bwMode="auto">
            <a:xfrm>
              <a:off x="3282" y="10278"/>
              <a:ext cx="465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860" name="AutoShape 36"/>
            <p:cNvCxnSpPr>
              <a:cxnSpLocks noChangeShapeType="1"/>
              <a:stCxn id="77845" idx="4"/>
              <a:endCxn id="77843" idx="2"/>
            </p:cNvCxnSpPr>
            <p:nvPr/>
          </p:nvCxnSpPr>
          <p:spPr bwMode="auto">
            <a:xfrm>
              <a:off x="4741" y="9476"/>
              <a:ext cx="3194" cy="8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861" name="Text Box 37"/>
            <p:cNvSpPr txBox="1">
              <a:spLocks noChangeArrowheads="1"/>
            </p:cNvSpPr>
            <p:nvPr/>
          </p:nvSpPr>
          <p:spPr bwMode="auto">
            <a:xfrm>
              <a:off x="6727" y="9272"/>
              <a:ext cx="6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7607" tIns="28804" rIns="57607" bIns="28804">
              <a:spAutoFit/>
            </a:bodyPr>
            <a:lstStyle/>
            <a:p>
              <a:pPr algn="ctr"/>
              <a:r>
                <a:rPr lang="en-US" altLang="zh-TW" sz="1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Sorter</a:t>
              </a:r>
              <a:endParaRPr lang="en-US" altLang="zh-TW"/>
            </a:p>
          </p:txBody>
        </p:sp>
        <p:cxnSp>
          <p:nvCxnSpPr>
            <p:cNvPr id="77862" name="AutoShape 38"/>
            <p:cNvCxnSpPr>
              <a:cxnSpLocks noChangeShapeType="1"/>
              <a:stCxn id="77845" idx="2"/>
              <a:endCxn id="77830" idx="2"/>
            </p:cNvCxnSpPr>
            <p:nvPr/>
          </p:nvCxnSpPr>
          <p:spPr bwMode="auto">
            <a:xfrm rot="10800000">
              <a:off x="2465" y="5428"/>
              <a:ext cx="1206" cy="4048"/>
            </a:xfrm>
            <a:prstGeom prst="bentConnector3">
              <a:avLst>
                <a:gd name="adj1" fmla="val 129852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7863" name="Group 39"/>
            <p:cNvGrpSpPr>
              <a:grpSpLocks/>
            </p:cNvGrpSpPr>
            <p:nvPr/>
          </p:nvGrpSpPr>
          <p:grpSpPr bwMode="auto">
            <a:xfrm>
              <a:off x="5232" y="8027"/>
              <a:ext cx="3046" cy="477"/>
              <a:chOff x="2014" y="2619"/>
              <a:chExt cx="2147" cy="402"/>
            </a:xfrm>
          </p:grpSpPr>
          <p:sp>
            <p:nvSpPr>
              <p:cNvPr id="77864" name="AutoShape 40"/>
              <p:cNvSpPr>
                <a:spLocks noChangeArrowheads="1"/>
              </p:cNvSpPr>
              <p:nvPr/>
            </p:nvSpPr>
            <p:spPr bwMode="auto">
              <a:xfrm>
                <a:off x="2014" y="2619"/>
                <a:ext cx="389" cy="373"/>
              </a:xfrm>
              <a:prstGeom prst="flowChartMagneticDisk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TW" altLang="en-US"/>
              </a:p>
            </p:txBody>
          </p:sp>
          <p:sp>
            <p:nvSpPr>
              <p:cNvPr id="77865" name="AutoShape 41"/>
              <p:cNvSpPr>
                <a:spLocks noChangeArrowheads="1"/>
              </p:cNvSpPr>
              <p:nvPr/>
            </p:nvSpPr>
            <p:spPr bwMode="auto">
              <a:xfrm>
                <a:off x="2604" y="2619"/>
                <a:ext cx="389" cy="373"/>
              </a:xfrm>
              <a:prstGeom prst="flowChartMagneticDisk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57607" tIns="28804" rIns="57607" bIns="28804" anchor="ctr"/>
              <a:lstStyle/>
              <a:p>
                <a:pPr algn="ctr"/>
                <a:endParaRPr lang="zh-TW" altLang="zh-TW"/>
              </a:p>
            </p:txBody>
          </p:sp>
          <p:sp>
            <p:nvSpPr>
              <p:cNvPr id="77866" name="AutoShape 42"/>
              <p:cNvSpPr>
                <a:spLocks noChangeArrowheads="1"/>
              </p:cNvSpPr>
              <p:nvPr/>
            </p:nvSpPr>
            <p:spPr bwMode="auto">
              <a:xfrm>
                <a:off x="3183" y="2619"/>
                <a:ext cx="389" cy="373"/>
              </a:xfrm>
              <a:prstGeom prst="flowChartMagneticDisk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TW" altLang="en-US"/>
              </a:p>
            </p:txBody>
          </p:sp>
          <p:sp>
            <p:nvSpPr>
              <p:cNvPr id="77867" name="AutoShape 43"/>
              <p:cNvSpPr>
                <a:spLocks noChangeArrowheads="1"/>
              </p:cNvSpPr>
              <p:nvPr/>
            </p:nvSpPr>
            <p:spPr bwMode="auto">
              <a:xfrm>
                <a:off x="3772" y="2619"/>
                <a:ext cx="389" cy="373"/>
              </a:xfrm>
              <a:prstGeom prst="flowChartMagneticDisk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TW" altLang="en-US"/>
              </a:p>
            </p:txBody>
          </p:sp>
          <p:sp>
            <p:nvSpPr>
              <p:cNvPr id="77868" name="Text Box 44"/>
              <p:cNvSpPr txBox="1">
                <a:spLocks noChangeArrowheads="1"/>
              </p:cNvSpPr>
              <p:nvPr/>
            </p:nvSpPr>
            <p:spPr bwMode="auto">
              <a:xfrm>
                <a:off x="2846" y="2716"/>
                <a:ext cx="633" cy="3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7607" tIns="28804" rIns="57607" bIns="28804"/>
              <a:lstStyle/>
              <a:p>
                <a:pPr algn="ctr"/>
                <a:r>
                  <a:rPr lang="en-US" altLang="zh-TW" sz="1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Barrel</a:t>
                </a:r>
                <a:r>
                  <a:rPr lang="en-US" altLang="zh-TW" sz="11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s</a:t>
                </a:r>
                <a:endParaRPr lang="en-US" altLang="zh-TW"/>
              </a:p>
            </p:txBody>
          </p:sp>
        </p:grpSp>
        <p:cxnSp>
          <p:nvCxnSpPr>
            <p:cNvPr id="77869" name="AutoShape 45"/>
            <p:cNvCxnSpPr>
              <a:cxnSpLocks noChangeShapeType="1"/>
              <a:stCxn id="77853" idx="2"/>
              <a:endCxn id="77834" idx="0"/>
            </p:cNvCxnSpPr>
            <p:nvPr/>
          </p:nvCxnSpPr>
          <p:spPr bwMode="auto">
            <a:xfrm flipH="1">
              <a:off x="6487" y="6379"/>
              <a:ext cx="1699" cy="6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870" name="AutoShape 46"/>
            <p:cNvCxnSpPr>
              <a:cxnSpLocks noChangeShapeType="1"/>
              <a:stCxn id="77834" idx="4"/>
              <a:endCxn id="77866" idx="1"/>
            </p:cNvCxnSpPr>
            <p:nvPr/>
          </p:nvCxnSpPr>
          <p:spPr bwMode="auto">
            <a:xfrm>
              <a:off x="6487" y="7339"/>
              <a:ext cx="679" cy="6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871" name="AutoShape 47"/>
            <p:cNvCxnSpPr>
              <a:cxnSpLocks noChangeShapeType="1"/>
              <a:stCxn id="77834" idx="6"/>
              <a:endCxn id="77835" idx="1"/>
            </p:cNvCxnSpPr>
            <p:nvPr/>
          </p:nvCxnSpPr>
          <p:spPr bwMode="auto">
            <a:xfrm>
              <a:off x="7058" y="7164"/>
              <a:ext cx="2062" cy="6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872" name="AutoShape 48"/>
            <p:cNvCxnSpPr>
              <a:cxnSpLocks noChangeShapeType="1"/>
              <a:stCxn id="77834" idx="2"/>
              <a:endCxn id="77845" idx="1"/>
            </p:cNvCxnSpPr>
            <p:nvPr/>
          </p:nvCxnSpPr>
          <p:spPr bwMode="auto">
            <a:xfrm flipH="1">
              <a:off x="4206" y="7164"/>
              <a:ext cx="1710" cy="20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873" name="AutoShape 49"/>
            <p:cNvCxnSpPr>
              <a:cxnSpLocks noChangeShapeType="1"/>
              <a:stCxn id="77833" idx="3"/>
              <a:endCxn id="77844" idx="1"/>
            </p:cNvCxnSpPr>
            <p:nvPr/>
          </p:nvCxnSpPr>
          <p:spPr bwMode="auto">
            <a:xfrm>
              <a:off x="2729" y="7190"/>
              <a:ext cx="3" cy="14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874" name="AutoShape 50"/>
            <p:cNvCxnSpPr>
              <a:cxnSpLocks noChangeShapeType="1"/>
              <a:stCxn id="77864" idx="4"/>
              <a:endCxn id="77865" idx="2"/>
            </p:cNvCxnSpPr>
            <p:nvPr/>
          </p:nvCxnSpPr>
          <p:spPr bwMode="auto">
            <a:xfrm>
              <a:off x="5784" y="8249"/>
              <a:ext cx="28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875" name="AutoShape 51"/>
            <p:cNvCxnSpPr>
              <a:cxnSpLocks noChangeShapeType="1"/>
              <a:stCxn id="77866" idx="4"/>
              <a:endCxn id="77867" idx="2"/>
            </p:cNvCxnSpPr>
            <p:nvPr/>
          </p:nvCxnSpPr>
          <p:spPr bwMode="auto">
            <a:xfrm>
              <a:off x="7442" y="8249"/>
              <a:ext cx="28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04C5-7FCA-42CE-99F9-70EC50A54083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684213" y="4506913"/>
            <a:ext cx="5256212" cy="201771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Problems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What kind of problem </a:t>
            </a:r>
            <a:r>
              <a:rPr lang="en-US" altLang="zh-TW" sz="3600" u="sng"/>
              <a:t>cannot</a:t>
            </a:r>
            <a:r>
              <a:rPr lang="en-US" altLang="zh-TW" sz="3600"/>
              <a:t> be solved by algorithm?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2752725"/>
          </a:xfrm>
        </p:spPr>
        <p:txBody>
          <a:bodyPr/>
          <a:lstStyle/>
          <a:p>
            <a:r>
              <a:rPr lang="en-US" altLang="zh-TW"/>
              <a:t>The problems proved to be unsolvable:</a:t>
            </a:r>
          </a:p>
          <a:p>
            <a:pPr lvl="1"/>
            <a:r>
              <a:rPr lang="en-US" altLang="zh-TW"/>
              <a:t>E.g., </a:t>
            </a:r>
            <a:r>
              <a:rPr lang="en-US" altLang="zh-TW" u="sng"/>
              <a:t>halting problem</a:t>
            </a:r>
            <a:r>
              <a:rPr lang="en-US" altLang="zh-TW"/>
              <a:t>: to write an algorithm </a:t>
            </a:r>
            <a:r>
              <a:rPr lang="en-US" altLang="zh-TW" i="1"/>
              <a:t>A</a:t>
            </a:r>
            <a:r>
              <a:rPr lang="en-US" altLang="zh-TW"/>
              <a:t> taking any program </a:t>
            </a:r>
            <a:r>
              <a:rPr lang="en-US" altLang="zh-TW" i="1"/>
              <a:t>P</a:t>
            </a:r>
            <a:r>
              <a:rPr lang="en-US" altLang="zh-TW"/>
              <a:t> as an input and checking whether this program </a:t>
            </a:r>
            <a:r>
              <a:rPr lang="en-US" altLang="zh-TW" i="1"/>
              <a:t>P</a:t>
            </a:r>
            <a:r>
              <a:rPr lang="en-US" altLang="zh-TW"/>
              <a:t> will halt (output </a:t>
            </a:r>
            <a:r>
              <a:rPr lang="en-US" altLang="zh-TW">
                <a:latin typeface="Arial" panose="020B0604020202020204" pitchFamily="34" charset="0"/>
              </a:rPr>
              <a:t>‘</a:t>
            </a:r>
            <a:r>
              <a:rPr lang="en-US" altLang="zh-TW"/>
              <a:t>yes</a:t>
            </a:r>
            <a:r>
              <a:rPr lang="en-US" altLang="zh-TW">
                <a:latin typeface="Arial" panose="020B0604020202020204" pitchFamily="34" charset="0"/>
              </a:rPr>
              <a:t>’</a:t>
            </a:r>
            <a:r>
              <a:rPr lang="en-US" altLang="zh-TW"/>
              <a:t>) or not (output </a:t>
            </a:r>
            <a:r>
              <a:rPr lang="en-US" altLang="zh-TW">
                <a:latin typeface="Arial" panose="020B0604020202020204" pitchFamily="34" charset="0"/>
              </a:rPr>
              <a:t>‘</a:t>
            </a:r>
            <a:r>
              <a:rPr lang="en-US" altLang="zh-TW"/>
              <a:t>no</a:t>
            </a:r>
            <a:r>
              <a:rPr lang="en-US" altLang="zh-TW">
                <a:latin typeface="Arial" panose="020B0604020202020204" pitchFamily="34" charset="0"/>
              </a:rPr>
              <a:t>’</a:t>
            </a:r>
            <a:r>
              <a:rPr lang="en-US" altLang="zh-TW"/>
              <a:t>) eventually.</a:t>
            </a:r>
          </a:p>
        </p:txBody>
      </p:sp>
      <p:sp>
        <p:nvSpPr>
          <p:cNvPr id="71684" name="Oval 4"/>
          <p:cNvSpPr>
            <a:spLocks noChangeArrowheads="1"/>
          </p:cNvSpPr>
          <p:nvPr/>
        </p:nvSpPr>
        <p:spPr bwMode="auto">
          <a:xfrm>
            <a:off x="1476375" y="4651375"/>
            <a:ext cx="4321175" cy="1728788"/>
          </a:xfrm>
          <a:prstGeom prst="ellipse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600"/>
              <a:t>Solvable Problems</a:t>
            </a:r>
          </a:p>
          <a:p>
            <a:endParaRPr lang="en-US" altLang="zh-TW" sz="1600"/>
          </a:p>
          <a:p>
            <a:endParaRPr lang="en-US" altLang="zh-TW" sz="1600"/>
          </a:p>
          <a:p>
            <a:endParaRPr lang="en-US" altLang="zh-TW" sz="1600"/>
          </a:p>
          <a:p>
            <a:endParaRPr lang="en-US" altLang="zh-TW" sz="1600"/>
          </a:p>
        </p:txBody>
      </p:sp>
      <p:sp>
        <p:nvSpPr>
          <p:cNvPr id="71686" name="Oval 6"/>
          <p:cNvSpPr>
            <a:spLocks noChangeArrowheads="1"/>
          </p:cNvSpPr>
          <p:nvPr/>
        </p:nvSpPr>
        <p:spPr bwMode="auto">
          <a:xfrm>
            <a:off x="1765300" y="5227638"/>
            <a:ext cx="2520950" cy="936625"/>
          </a:xfrm>
          <a:prstGeom prst="ellipse">
            <a:avLst/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1400"/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6084888" y="4330700"/>
            <a:ext cx="25209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600" b="1"/>
              <a:t>NP hard</a:t>
            </a:r>
            <a:r>
              <a:rPr lang="en-US" altLang="zh-TW" sz="1600"/>
              <a:t>: Problems can be solved in an algorithmic way, but inefficiently</a:t>
            </a:r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6086475" y="5222875"/>
            <a:ext cx="25320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b="1"/>
              <a:t>P</a:t>
            </a:r>
            <a:r>
              <a:rPr lang="en-US" altLang="zh-TW" sz="1600"/>
              <a:t>: Problems can be solved</a:t>
            </a:r>
          </a:p>
          <a:p>
            <a:r>
              <a:rPr lang="en-US" altLang="zh-TW" sz="1600"/>
              <a:t>efficiently &amp; algorithmically</a:t>
            </a:r>
          </a:p>
        </p:txBody>
      </p: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1081088" y="4759325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71698" name="Freeform 18"/>
          <p:cNvSpPr>
            <a:spLocks/>
          </p:cNvSpPr>
          <p:nvPr/>
        </p:nvSpPr>
        <p:spPr bwMode="auto">
          <a:xfrm>
            <a:off x="1312863" y="2878138"/>
            <a:ext cx="1581150" cy="2033587"/>
          </a:xfrm>
          <a:custGeom>
            <a:avLst/>
            <a:gdLst>
              <a:gd name="T0" fmla="*/ 0 w 996"/>
              <a:gd name="T1" fmla="*/ 1281 h 1281"/>
              <a:gd name="T2" fmla="*/ 517 w 996"/>
              <a:gd name="T3" fmla="*/ 484 h 1281"/>
              <a:gd name="T4" fmla="*/ 996 w 996"/>
              <a:gd name="T5" fmla="*/ 0 h 1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6" h="1281">
                <a:moveTo>
                  <a:pt x="0" y="1281"/>
                </a:moveTo>
                <a:cubicBezTo>
                  <a:pt x="86" y="1148"/>
                  <a:pt x="340" y="684"/>
                  <a:pt x="517" y="484"/>
                </a:cubicBezTo>
                <a:cubicBezTo>
                  <a:pt x="694" y="284"/>
                  <a:pt x="896" y="101"/>
                  <a:pt x="996" y="0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71699" name="Arc 19"/>
          <p:cNvSpPr>
            <a:spLocks/>
          </p:cNvSpPr>
          <p:nvPr/>
        </p:nvSpPr>
        <p:spPr bwMode="auto">
          <a:xfrm rot="10800000" flipV="1">
            <a:off x="3708400" y="5516563"/>
            <a:ext cx="2376488" cy="2159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miter lim="800000"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700" name="Arc 20"/>
          <p:cNvSpPr>
            <a:spLocks/>
          </p:cNvSpPr>
          <p:nvPr/>
        </p:nvSpPr>
        <p:spPr bwMode="auto">
          <a:xfrm rot="10800000" flipV="1">
            <a:off x="3708400" y="4764088"/>
            <a:ext cx="2376488" cy="2159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miter lim="800000"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3FA2-65C0-43E3-88FA-9D94E9698FAA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1.1 Algorithms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827213"/>
            <a:ext cx="8486775" cy="4651375"/>
          </a:xfrm>
          <a:noFill/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TW" sz="2800" b="1">
                <a:solidFill>
                  <a:srgbClr val="FF0000"/>
                </a:solidFill>
              </a:rPr>
              <a:t>Algorithm: </a:t>
            </a:r>
            <a:r>
              <a:rPr lang="en-US" altLang="zh-TW" sz="2800"/>
              <a:t>Any well-defined </a:t>
            </a:r>
            <a:r>
              <a:rPr lang="en-US" altLang="zh-TW" sz="2800" u="sng">
                <a:solidFill>
                  <a:srgbClr val="FF0000"/>
                </a:solidFill>
              </a:rPr>
              <a:t>computation</a:t>
            </a:r>
            <a:r>
              <a:rPr lang="en-US" altLang="zh-TW" sz="2800"/>
              <a:t> procedure that takes some value, or set of values, as </a:t>
            </a:r>
            <a:r>
              <a:rPr lang="en-US" altLang="zh-TW" sz="2800" u="sng">
                <a:solidFill>
                  <a:srgbClr val="FF0000"/>
                </a:solidFill>
              </a:rPr>
              <a:t>input</a:t>
            </a:r>
            <a:r>
              <a:rPr lang="en-US" altLang="zh-TW" sz="2800"/>
              <a:t> and produces some value, or set of values, as </a:t>
            </a:r>
            <a:r>
              <a:rPr lang="en-US" altLang="zh-TW" sz="2800" u="sng">
                <a:solidFill>
                  <a:srgbClr val="FF0000"/>
                </a:solidFill>
              </a:rPr>
              <a:t>output</a:t>
            </a:r>
            <a:r>
              <a:rPr lang="en-US" altLang="zh-TW" sz="2800"/>
              <a:t>;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i="1"/>
              <a:t>	Or</a:t>
            </a:r>
            <a:r>
              <a:rPr lang="en-US" altLang="zh-TW" sz="2800"/>
              <a:t>:</a:t>
            </a:r>
            <a:r>
              <a:rPr lang="en-US" altLang="zh-TW" sz="2800" i="1"/>
              <a:t> </a:t>
            </a:r>
            <a:r>
              <a:rPr lang="en-US" altLang="zh-TW" sz="2800"/>
              <a:t>any tool which can solve a well-specified </a:t>
            </a:r>
            <a:r>
              <a:rPr lang="en-US" altLang="zh-TW" sz="2800" u="sng">
                <a:solidFill>
                  <a:srgbClr val="FF0000"/>
                </a:solidFill>
              </a:rPr>
              <a:t>computational problem</a:t>
            </a:r>
            <a:r>
              <a:rPr lang="en-US" altLang="zh-TW" sz="2800"/>
              <a:t>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800"/>
          </a:p>
          <a:p>
            <a:pPr algn="just">
              <a:lnSpc>
                <a:spcPct val="90000"/>
              </a:lnSpc>
            </a:pPr>
            <a:r>
              <a:rPr lang="en-US" altLang="zh-TW" sz="2800" b="1">
                <a:solidFill>
                  <a:srgbClr val="0000FF"/>
                </a:solidFill>
              </a:rPr>
              <a:t>Example:</a:t>
            </a:r>
            <a:r>
              <a:rPr lang="en-US" altLang="zh-TW" sz="2800"/>
              <a:t>  Sorting problem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>
                <a:solidFill>
                  <a:srgbClr val="0000FF"/>
                </a:solidFill>
              </a:rPr>
              <a:t>	</a:t>
            </a:r>
            <a:r>
              <a:rPr lang="en-US" altLang="zh-TW" sz="2800" u="sng">
                <a:solidFill>
                  <a:srgbClr val="0000FF"/>
                </a:solidFill>
              </a:rPr>
              <a:t>Input</a:t>
            </a:r>
            <a:r>
              <a:rPr lang="en-US" altLang="zh-TW" sz="2800">
                <a:solidFill>
                  <a:srgbClr val="0000FF"/>
                </a:solidFill>
              </a:rPr>
              <a:t>:</a:t>
            </a:r>
            <a:r>
              <a:rPr lang="en-US" altLang="zh-TW" sz="2800"/>
              <a:t> A sequence of </a:t>
            </a:r>
            <a:r>
              <a:rPr lang="en-US" altLang="zh-TW" sz="2800" i="1"/>
              <a:t>n</a:t>
            </a:r>
            <a:r>
              <a:rPr lang="en-US" altLang="zh-TW" sz="2800"/>
              <a:t> numbers </a:t>
            </a:r>
            <a:r>
              <a:rPr lang="en-US" altLang="zh-TW" sz="2800">
                <a:sym typeface="Symbol" panose="05050102010706020507" pitchFamily="18" charset="2"/>
              </a:rPr>
              <a:t></a:t>
            </a:r>
            <a:r>
              <a:rPr lang="en-US" altLang="zh-TW" sz="2800" i="1"/>
              <a:t>a</a:t>
            </a:r>
            <a:r>
              <a:rPr lang="en-US" altLang="zh-TW" sz="2800" baseline="-25000"/>
              <a:t>1</a:t>
            </a:r>
            <a:r>
              <a:rPr lang="en-US" altLang="zh-TW" sz="2800"/>
              <a:t>, </a:t>
            </a:r>
            <a:r>
              <a:rPr lang="en-US" altLang="zh-TW" sz="2800" i="1"/>
              <a:t>a</a:t>
            </a:r>
            <a:r>
              <a:rPr lang="en-US" altLang="zh-TW" sz="2800" baseline="-25000"/>
              <a:t>2</a:t>
            </a:r>
            <a:r>
              <a:rPr lang="en-US" altLang="zh-TW" sz="2800"/>
              <a:t>, …, </a:t>
            </a:r>
            <a:r>
              <a:rPr lang="en-US" altLang="zh-TW" sz="2800" i="1"/>
              <a:t>a</a:t>
            </a:r>
            <a:r>
              <a:rPr lang="en-US" altLang="zh-TW" sz="2800" baseline="-25000"/>
              <a:t>n</a:t>
            </a:r>
            <a:r>
              <a:rPr lang="en-US" altLang="zh-TW" sz="2800">
                <a:sym typeface="Symbol" panose="05050102010706020507" pitchFamily="18" charset="2"/>
              </a:rPr>
              <a:t> ,</a:t>
            </a:r>
            <a:endParaRPr lang="en-US" altLang="zh-TW" sz="2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>
                <a:solidFill>
                  <a:srgbClr val="0000FF"/>
                </a:solidFill>
              </a:rPr>
              <a:t>	</a:t>
            </a:r>
            <a:r>
              <a:rPr lang="en-US" altLang="zh-TW" sz="2800" u="sng">
                <a:solidFill>
                  <a:srgbClr val="0000FF"/>
                </a:solidFill>
              </a:rPr>
              <a:t>Output</a:t>
            </a:r>
            <a:r>
              <a:rPr lang="en-US" altLang="zh-TW" sz="2800"/>
              <a:t>: A permutation </a:t>
            </a:r>
            <a:r>
              <a:rPr lang="en-US" altLang="zh-TW" sz="2800">
                <a:sym typeface="Symbol" panose="05050102010706020507" pitchFamily="18" charset="2"/>
              </a:rPr>
              <a:t></a:t>
            </a:r>
            <a:r>
              <a:rPr lang="en-US" altLang="zh-TW" sz="2800" i="1"/>
              <a:t>a</a:t>
            </a:r>
            <a:r>
              <a:rPr lang="en-US" altLang="zh-TW" sz="2800" baseline="-25000"/>
              <a:t>1</a:t>
            </a:r>
            <a:r>
              <a:rPr lang="en-US" altLang="zh-TW" sz="2800">
                <a:latin typeface="Tahoma" panose="020B0604030504040204" pitchFamily="34" charset="0"/>
                <a:ea typeface="Dotum" pitchFamily="34" charset="-127"/>
              </a:rPr>
              <a:t>’</a:t>
            </a:r>
            <a:r>
              <a:rPr lang="en-US" altLang="zh-TW" sz="2800"/>
              <a:t>, </a:t>
            </a:r>
            <a:r>
              <a:rPr lang="en-US" altLang="zh-TW" sz="2800" i="1"/>
              <a:t>a</a:t>
            </a:r>
            <a:r>
              <a:rPr lang="en-US" altLang="zh-TW" sz="2800" baseline="-25000"/>
              <a:t>2</a:t>
            </a:r>
            <a:r>
              <a:rPr lang="en-US" altLang="zh-TW" sz="2800">
                <a:latin typeface="Tahoma" panose="020B0604030504040204" pitchFamily="34" charset="0"/>
              </a:rPr>
              <a:t>’</a:t>
            </a:r>
            <a:r>
              <a:rPr lang="en-US" altLang="zh-TW" sz="2800"/>
              <a:t>, …, </a:t>
            </a:r>
            <a:r>
              <a:rPr lang="en-US" altLang="zh-TW" sz="2800" i="1"/>
              <a:t>a</a:t>
            </a:r>
            <a:r>
              <a:rPr lang="en-US" altLang="zh-TW" sz="2800" baseline="-25000"/>
              <a:t>n</a:t>
            </a:r>
            <a:r>
              <a:rPr lang="en-US" altLang="zh-TW" sz="2800">
                <a:latin typeface="Tahoma" panose="020B0604030504040204" pitchFamily="34" charset="0"/>
              </a:rPr>
              <a:t>’</a:t>
            </a:r>
            <a:r>
              <a:rPr lang="en-US" altLang="zh-TW" sz="2800">
                <a:sym typeface="Symbol" panose="05050102010706020507" pitchFamily="18" charset="2"/>
              </a:rPr>
              <a:t></a:t>
            </a:r>
            <a:endParaRPr lang="en-US" altLang="zh-TW" sz="28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/>
              <a:t>	of the input sequence s.t. </a:t>
            </a:r>
            <a:r>
              <a:rPr lang="en-US" altLang="zh-TW" sz="2800" i="1"/>
              <a:t>a</a:t>
            </a:r>
            <a:r>
              <a:rPr lang="en-US" altLang="zh-TW" sz="2800" baseline="-25000"/>
              <a:t>1</a:t>
            </a:r>
            <a:r>
              <a:rPr lang="en-US" altLang="zh-TW" sz="2800">
                <a:latin typeface="Tahoma" panose="020B0604030504040204" pitchFamily="34" charset="0"/>
              </a:rPr>
              <a:t>’</a:t>
            </a:r>
            <a:r>
              <a:rPr lang="en-US" altLang="zh-TW" sz="2800"/>
              <a:t> </a:t>
            </a:r>
            <a:r>
              <a:rPr lang="en-US" altLang="zh-TW" sz="2800">
                <a:cs typeface="Times New Roman" panose="02020603050405020304" pitchFamily="18" charset="0"/>
              </a:rPr>
              <a:t>≤</a:t>
            </a:r>
            <a:r>
              <a:rPr lang="en-US" altLang="zh-TW" sz="2800"/>
              <a:t> </a:t>
            </a:r>
            <a:r>
              <a:rPr lang="en-US" altLang="zh-TW" sz="2800" i="1"/>
              <a:t>a</a:t>
            </a:r>
            <a:r>
              <a:rPr lang="en-US" altLang="zh-TW" sz="2800" baseline="-25000"/>
              <a:t>2</a:t>
            </a:r>
            <a:r>
              <a:rPr lang="en-US" altLang="zh-TW" sz="2800">
                <a:latin typeface="Tahoma" panose="020B0604030504040204" pitchFamily="34" charset="0"/>
              </a:rPr>
              <a:t>’</a:t>
            </a:r>
            <a:r>
              <a:rPr lang="en-US" altLang="zh-TW" sz="2800"/>
              <a:t> </a:t>
            </a:r>
            <a:r>
              <a:rPr lang="en-US" altLang="zh-TW" sz="2800">
                <a:cs typeface="Times New Roman" panose="02020603050405020304" pitchFamily="18" charset="0"/>
              </a:rPr>
              <a:t>≤ </a:t>
            </a:r>
            <a:r>
              <a:rPr lang="en-US" altLang="zh-TW" sz="2800">
                <a:cs typeface="Arial" panose="020B0604020202020204" pitchFamily="34" charset="0"/>
              </a:rPr>
              <a:t>··· </a:t>
            </a:r>
            <a:r>
              <a:rPr lang="en-US" altLang="zh-TW" sz="2800">
                <a:cs typeface="Times New Roman" panose="02020603050405020304" pitchFamily="18" charset="0"/>
              </a:rPr>
              <a:t>≤ </a:t>
            </a:r>
            <a:r>
              <a:rPr lang="en-US" altLang="zh-TW" sz="2800" i="1"/>
              <a:t>a</a:t>
            </a:r>
            <a:r>
              <a:rPr lang="en-US" altLang="zh-TW" sz="2800" baseline="-25000"/>
              <a:t>n</a:t>
            </a:r>
            <a:r>
              <a:rPr lang="en-US" altLang="zh-TW" sz="2800">
                <a:latin typeface="Tahoma" panose="020B0604030504040204" pitchFamily="34" charset="0"/>
              </a:rPr>
              <a:t>’</a:t>
            </a:r>
            <a:r>
              <a:rPr lang="en-US" altLang="zh-TW" sz="2800"/>
              <a:t> . 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3690938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69570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3700463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Which One is an “Algorithm”?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28800"/>
            <a:ext cx="3970784" cy="4302125"/>
          </a:xfrm>
        </p:spPr>
        <p:txBody>
          <a:bodyPr numCol="1"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/>
              <a:t>partition_hoare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a[], </a:t>
            </a:r>
            <a:r>
              <a:rPr lang="en-US" altLang="zh-TW" dirty="0" err="1"/>
              <a:t>int</a:t>
            </a:r>
            <a:r>
              <a:rPr lang="en-US" altLang="zh-TW" dirty="0"/>
              <a:t> lo, </a:t>
            </a:r>
            <a:r>
              <a:rPr lang="en-US" altLang="zh-TW" dirty="0" err="1"/>
              <a:t>int</a:t>
            </a:r>
            <a:r>
              <a:rPr lang="en-US" altLang="zh-TW" dirty="0"/>
              <a:t> hi)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, j, pivot;</a:t>
            </a:r>
          </a:p>
          <a:p>
            <a:pPr marL="0" indent="0">
              <a:buNone/>
            </a:pPr>
            <a:r>
              <a:rPr lang="en-US" altLang="zh-TW" dirty="0"/>
              <a:t>    pivot = a[lo];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</a:t>
            </a:r>
            <a:r>
              <a:rPr lang="en-US" altLang="zh-TW" dirty="0"/>
              <a:t> = lo - 1;</a:t>
            </a:r>
          </a:p>
          <a:p>
            <a:pPr marL="0" indent="0">
              <a:buNone/>
            </a:pPr>
            <a:r>
              <a:rPr lang="en-US" altLang="zh-TW" dirty="0"/>
              <a:t>    j = hi + 1;</a:t>
            </a:r>
          </a:p>
          <a:p>
            <a:pPr marL="0" indent="0">
              <a:buNone/>
            </a:pPr>
            <a:r>
              <a:rPr lang="en-US" altLang="zh-TW" dirty="0"/>
              <a:t>    for(;;) {</a:t>
            </a:r>
          </a:p>
          <a:p>
            <a:pPr marL="0" indent="0">
              <a:buNone/>
            </a:pPr>
            <a:r>
              <a:rPr lang="en-US" altLang="zh-TW" dirty="0"/>
              <a:t>	do {</a:t>
            </a:r>
            <a:r>
              <a:rPr lang="en-US" altLang="zh-TW" dirty="0" err="1"/>
              <a:t>i</a:t>
            </a:r>
            <a:r>
              <a:rPr lang="en-US" altLang="zh-TW" dirty="0"/>
              <a:t>++;} while (a[</a:t>
            </a:r>
            <a:r>
              <a:rPr lang="en-US" altLang="zh-TW" dirty="0" err="1"/>
              <a:t>i</a:t>
            </a:r>
            <a:r>
              <a:rPr lang="en-US" altLang="zh-TW" dirty="0"/>
              <a:t>] &lt; pivot);</a:t>
            </a:r>
          </a:p>
          <a:p>
            <a:pPr marL="0" indent="0">
              <a:buNone/>
            </a:pPr>
            <a:r>
              <a:rPr lang="en-US" altLang="zh-TW" dirty="0"/>
              <a:t>	do {j--;} while (a[j] &gt; pivot);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printf</a:t>
            </a:r>
            <a:r>
              <a:rPr lang="en-US" altLang="zh-TW" dirty="0"/>
              <a:t>("</a:t>
            </a:r>
            <a:r>
              <a:rPr lang="en-US" altLang="zh-TW" dirty="0" err="1"/>
              <a:t>i</a:t>
            </a:r>
            <a:r>
              <a:rPr lang="en-US" altLang="zh-TW" dirty="0"/>
              <a:t>=%d, j=%d\n", </a:t>
            </a:r>
            <a:r>
              <a:rPr lang="en-US" altLang="zh-TW" dirty="0" err="1"/>
              <a:t>i</a:t>
            </a:r>
            <a:r>
              <a:rPr lang="en-US" altLang="zh-TW" dirty="0"/>
              <a:t>, j);</a:t>
            </a:r>
          </a:p>
          <a:p>
            <a:pPr marL="0" indent="0">
              <a:buNone/>
            </a:pPr>
            <a:r>
              <a:rPr lang="en-US" altLang="zh-TW" dirty="0"/>
              <a:t>	if (</a:t>
            </a:r>
            <a:r>
              <a:rPr lang="en-US" altLang="zh-TW" dirty="0" err="1"/>
              <a:t>i</a:t>
            </a:r>
            <a:r>
              <a:rPr lang="en-US" altLang="zh-TW" dirty="0"/>
              <a:t> &lt; j)</a:t>
            </a:r>
          </a:p>
          <a:p>
            <a:pPr marL="0" indent="0">
              <a:buNone/>
            </a:pPr>
            <a:r>
              <a:rPr lang="en-US" altLang="zh-TW" dirty="0"/>
              <a:t>	    swap(a[</a:t>
            </a:r>
            <a:r>
              <a:rPr lang="en-US" altLang="zh-TW" dirty="0" err="1"/>
              <a:t>i</a:t>
            </a:r>
            <a:r>
              <a:rPr lang="en-US" altLang="zh-TW" dirty="0"/>
              <a:t>], a[j]);</a:t>
            </a:r>
          </a:p>
          <a:p>
            <a:pPr marL="0" indent="0">
              <a:buNone/>
            </a:pPr>
            <a:r>
              <a:rPr lang="en-US" altLang="zh-TW" dirty="0"/>
              <a:t>	else return j;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1810-B5A5-4638-B963-1B178EA767BA}" type="slidenum">
              <a:rPr lang="en-US" altLang="zh-TW" smtClean="0"/>
              <a:pPr/>
              <a:t>3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522" y="1808956"/>
            <a:ext cx="37909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26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6195-B4A5-47C5-AE0A-C0F11BCAC65D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1.1 Algorithms (cont.)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/>
              <a:t>An</a:t>
            </a:r>
            <a:r>
              <a:rPr lang="en-US" altLang="zh-TW" sz="2800" b="1"/>
              <a:t> </a:t>
            </a:r>
            <a:r>
              <a:rPr lang="en-US" altLang="zh-TW" sz="2800" b="1" i="1" u="sng">
                <a:solidFill>
                  <a:srgbClr val="FF0000"/>
                </a:solidFill>
              </a:rPr>
              <a:t>instance of a problem</a:t>
            </a:r>
            <a:r>
              <a:rPr lang="en-US" altLang="zh-TW" sz="2800"/>
              <a:t> consists of all inputs needed to compute a solution to the problem. </a:t>
            </a:r>
          </a:p>
          <a:p>
            <a:pPr>
              <a:lnSpc>
                <a:spcPct val="80000"/>
              </a:lnSpc>
            </a:pPr>
            <a:r>
              <a:rPr lang="en-US" altLang="zh-TW" sz="2800"/>
              <a:t>An algorithm is said to be </a:t>
            </a:r>
            <a:r>
              <a:rPr lang="en-US" altLang="zh-TW" sz="2800" b="1" i="1" u="sng">
                <a:solidFill>
                  <a:srgbClr val="FF0000"/>
                </a:solidFill>
              </a:rPr>
              <a:t>correct</a:t>
            </a:r>
            <a:r>
              <a:rPr lang="en-US" altLang="zh-TW" sz="2800"/>
              <a:t> if for every input instance, it halts with the correct output. </a:t>
            </a:r>
          </a:p>
          <a:p>
            <a:pPr>
              <a:lnSpc>
                <a:spcPct val="80000"/>
              </a:lnSpc>
            </a:pPr>
            <a:r>
              <a:rPr lang="en-US" altLang="zh-TW" sz="2800"/>
              <a:t>A correct algorithm </a:t>
            </a:r>
            <a:r>
              <a:rPr lang="en-US" altLang="zh-TW" sz="2800" b="1" i="1" u="sng">
                <a:solidFill>
                  <a:srgbClr val="FF0000"/>
                </a:solidFill>
              </a:rPr>
              <a:t>solves</a:t>
            </a:r>
            <a:r>
              <a:rPr lang="en-US" altLang="zh-TW" sz="2800"/>
              <a:t> the given computational problem.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An incorrect algorithm might not halt at all on some input instance;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	=&gt;  </a:t>
            </a:r>
            <a:r>
              <a:rPr lang="en-US" altLang="zh-TW" sz="2400" i="1"/>
              <a:t>f </a:t>
            </a:r>
            <a:r>
              <a:rPr lang="en-US" altLang="zh-TW" sz="2400"/>
              <a:t>(</a:t>
            </a:r>
            <a:r>
              <a:rPr lang="en-US" altLang="zh-TW" sz="2400" i="1"/>
              <a:t>x</a:t>
            </a:r>
            <a:r>
              <a:rPr lang="en-US" altLang="zh-TW" sz="2400"/>
              <a:t>)</a:t>
            </a:r>
            <a:r>
              <a:rPr lang="en-US" altLang="zh-TW" sz="2400">
                <a:latin typeface="Tahoma" panose="020B0604030504040204" pitchFamily="34" charset="0"/>
                <a:cs typeface="Times New Roman" panose="02020603050405020304" pitchFamily="18" charset="0"/>
              </a:rPr>
              <a:t>↑</a:t>
            </a:r>
            <a:r>
              <a:rPr lang="en-US" altLang="zh-TW" sz="2400">
                <a:cs typeface="Times New Roman" panose="02020603050405020304" pitchFamily="18" charset="0"/>
              </a:rPr>
              <a:t> for some </a:t>
            </a:r>
            <a:r>
              <a:rPr lang="en-US" altLang="zh-TW" sz="2400" i="1">
                <a:cs typeface="Times New Roman" panose="02020603050405020304" pitchFamily="18" charset="0"/>
              </a:rPr>
              <a:t>x</a:t>
            </a:r>
            <a:r>
              <a:rPr lang="en-US" altLang="zh-TW" sz="2400"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400" b="1" i="1"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lang="en-US" altLang="zh-TW" sz="2400"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zh-TW" sz="2400"/>
              <a:t>Or it might halt with other than the desired answer.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	=&gt;  </a:t>
            </a:r>
            <a:r>
              <a:rPr lang="en-US" altLang="zh-TW" sz="2400" i="1"/>
              <a:t>f </a:t>
            </a:r>
            <a:r>
              <a:rPr lang="en-US" altLang="zh-TW" sz="2400"/>
              <a:t>(</a:t>
            </a:r>
            <a:r>
              <a:rPr lang="en-US" altLang="zh-TW" sz="2400" i="1"/>
              <a:t>x</a:t>
            </a:r>
            <a:r>
              <a:rPr lang="en-US" altLang="zh-TW" sz="2400"/>
              <a:t>) </a:t>
            </a:r>
            <a:r>
              <a:rPr lang="en-US" altLang="zh-TW" sz="2400">
                <a:cs typeface="Times New Roman" panose="02020603050405020304" pitchFamily="18" charset="0"/>
                <a:sym typeface="Symbol" panose="05050102010706020507" pitchFamily="18" charset="2"/>
              </a:rPr>
              <a:t> </a:t>
            </a:r>
            <a:r>
              <a:rPr lang="en-US" altLang="zh-TW" sz="2400" i="1">
                <a:cs typeface="Times New Roman" panose="02020603050405020304" pitchFamily="18" charset="0"/>
              </a:rPr>
              <a:t>y</a:t>
            </a:r>
            <a:r>
              <a:rPr lang="en-US" altLang="zh-TW" sz="2400">
                <a:cs typeface="Times New Roman" panose="02020603050405020304" pitchFamily="18" charset="0"/>
              </a:rPr>
              <a:t>, but </a:t>
            </a:r>
            <a:r>
              <a:rPr lang="en-US" altLang="zh-TW" sz="2400" i="1">
                <a:cs typeface="Times New Roman" panose="02020603050405020304" pitchFamily="18" charset="0"/>
              </a:rPr>
              <a:t>y</a:t>
            </a:r>
            <a:r>
              <a:rPr lang="en-US" altLang="zh-TW" sz="2400">
                <a:cs typeface="Times New Roman" panose="02020603050405020304" pitchFamily="18" charset="0"/>
              </a:rPr>
              <a:t> is not what we want</a:t>
            </a:r>
            <a:r>
              <a:rPr lang="en-US" altLang="zh-TW" sz="240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F005-22EB-4729-B1FA-BEC3AE27BB04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What kind of problem can be solved by algorithm?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37050"/>
          </a:xfrm>
        </p:spPr>
        <p:txBody>
          <a:bodyPr/>
          <a:lstStyle/>
          <a:p>
            <a:r>
              <a:rPr lang="en-US" altLang="zh-TW"/>
              <a:t>The Human Genome Project</a:t>
            </a:r>
          </a:p>
          <a:p>
            <a:r>
              <a:rPr lang="en-US" altLang="zh-TW"/>
              <a:t>The Internet Applications</a:t>
            </a:r>
          </a:p>
          <a:p>
            <a:r>
              <a:rPr lang="en-US" altLang="zh-TW"/>
              <a:t>Electronic Commerce with Public-key cryptography and digital signatures</a:t>
            </a:r>
          </a:p>
          <a:p>
            <a:r>
              <a:rPr lang="en-US" altLang="zh-TW"/>
              <a:t>Manufacturing and other commercial settings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B698-2834-4356-9B0C-0417EDA02FCC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Arial Unicode MS" pitchFamily="34" charset="-120"/>
              </a:rPr>
              <a:t>DNA: The Code of Life</a:t>
            </a:r>
          </a:p>
        </p:txBody>
      </p:sp>
      <p:pic>
        <p:nvPicPr>
          <p:cNvPr id="76803" name="Picture 3" descr="figure-01-10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2500" y="1844675"/>
            <a:ext cx="7239000" cy="3352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68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157788"/>
            <a:ext cx="8229600" cy="1296987"/>
          </a:xfrm>
        </p:spPr>
        <p:txBody>
          <a:bodyPr/>
          <a:lstStyle/>
          <a:p>
            <a:pPr marL="342900" indent="-342900">
              <a:lnSpc>
                <a:spcPct val="80000"/>
              </a:lnSpc>
            </a:pPr>
            <a:r>
              <a:rPr lang="en-US" altLang="zh-TW" sz="2200"/>
              <a:t>The structure and the four genomic letters code for all living organisms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zh-TW" sz="2200"/>
              <a:t>Adenine, Guanine, Thymine, and Cytosine which pair A-T and C-G on complimentary strands.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790D-40D6-4BEC-8AD5-EEFA4FA529E1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Arial Unicode MS" pitchFamily="34" charset="-120"/>
              </a:rPr>
              <a:t>Align Two Strings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342900" indent="-342900">
              <a:buFont typeface="Wingdings" panose="05000000000000000000" pitchFamily="2" charset="2"/>
              <a:buNone/>
            </a:pPr>
            <a:r>
              <a:rPr lang="en-US" altLang="zh-TW"/>
              <a:t>Given the strings of DNA</a:t>
            </a:r>
          </a:p>
          <a:p>
            <a:pPr marL="342900" indent="-342900"/>
            <a:r>
              <a:rPr lang="en-US" altLang="zh-TW" i="1"/>
              <a:t>v</a:t>
            </a:r>
            <a:r>
              <a:rPr lang="en-US" altLang="zh-TW"/>
              <a:t>	=</a:t>
            </a:r>
            <a:r>
              <a:rPr lang="en-US" altLang="zh-TW">
                <a:latin typeface="Courier New" panose="02070309020205020404" pitchFamily="49" charset="0"/>
              </a:rPr>
              <a:t> </a:t>
            </a:r>
            <a:r>
              <a:rPr lang="en-US" altLang="zh-TW" b="1">
                <a:latin typeface="Courier New" panose="02070309020205020404" pitchFamily="49" charset="0"/>
              </a:rPr>
              <a:t>ATGTTAT</a:t>
            </a:r>
            <a:r>
              <a:rPr lang="en-US" altLang="zh-TW">
                <a:latin typeface="Courier" pitchFamily="49" charset="0"/>
              </a:rPr>
              <a:t> </a:t>
            </a:r>
          </a:p>
          <a:p>
            <a:pPr marL="342900" indent="-342900"/>
            <a:r>
              <a:rPr lang="en-US" altLang="zh-TW" i="1"/>
              <a:t>w</a:t>
            </a:r>
            <a:r>
              <a:rPr lang="en-US" altLang="zh-TW"/>
              <a:t>	=</a:t>
            </a:r>
            <a:r>
              <a:rPr lang="en-US" altLang="zh-TW">
                <a:latin typeface="Courier New" panose="02070309020205020404" pitchFamily="49" charset="0"/>
              </a:rPr>
              <a:t> </a:t>
            </a:r>
            <a:r>
              <a:rPr lang="en-US" altLang="zh-TW" b="1">
                <a:latin typeface="Courier New" panose="02070309020205020404" pitchFamily="49" charset="0"/>
              </a:rPr>
              <a:t>ATCGTAC</a:t>
            </a:r>
            <a:r>
              <a:rPr lang="en-US" altLang="zh-TW">
                <a:latin typeface="Courier New" panose="02070309020205020404" pitchFamily="49" charset="0"/>
              </a:rPr>
              <a:t> </a:t>
            </a:r>
          </a:p>
          <a:p>
            <a:pPr marL="342900" indent="-342900"/>
            <a:endParaRPr lang="en-US" altLang="zh-TW">
              <a:latin typeface="Courier" pitchFamily="49" charset="0"/>
            </a:endParaRPr>
          </a:p>
          <a:p>
            <a:pPr marL="342900" indent="-342900">
              <a:buFont typeface="Wingdings" panose="05000000000000000000" pitchFamily="2" charset="2"/>
              <a:buNone/>
            </a:pPr>
            <a:r>
              <a:rPr lang="en-US" altLang="zh-TW"/>
              <a:t>One Possible Alignment of the strings:</a:t>
            </a:r>
          </a:p>
          <a:p>
            <a:pPr marL="342900" indent="-342900">
              <a:buFont typeface="Wingdings" panose="05000000000000000000" pitchFamily="2" charset="2"/>
              <a:buNone/>
            </a:pPr>
            <a:r>
              <a:rPr lang="en-US" altLang="zh-TW"/>
              <a:t>                           </a:t>
            </a:r>
            <a:r>
              <a:rPr lang="en-US" altLang="zh-TW" b="1">
                <a:latin typeface="Courier New" panose="02070309020205020404" pitchFamily="49" charset="0"/>
              </a:rPr>
              <a:t>AT-GTTAT-</a:t>
            </a:r>
            <a:endParaRPr lang="en-US" altLang="zh-TW"/>
          </a:p>
          <a:p>
            <a:pPr marL="342900" indent="-342900">
              <a:buFont typeface="Wingdings" panose="05000000000000000000" pitchFamily="2" charset="2"/>
              <a:buNone/>
            </a:pPr>
            <a:r>
              <a:rPr lang="en-US" altLang="zh-TW"/>
              <a:t>                           </a:t>
            </a:r>
            <a:r>
              <a:rPr lang="en-US" altLang="zh-TW" b="1">
                <a:latin typeface="Courier New" panose="02070309020205020404" pitchFamily="49" charset="0"/>
              </a:rPr>
              <a:t>ATCGT-A-C</a:t>
            </a:r>
            <a:r>
              <a:rPr lang="en-US" altLang="zh-TW"/>
              <a:t>	</a:t>
            </a:r>
          </a:p>
        </p:txBody>
      </p:sp>
      <p:pic>
        <p:nvPicPr>
          <p:cNvPr id="75780" name="Picture 4" descr="DNAhel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692150"/>
            <a:ext cx="293687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618E-146B-438A-AF89-6E23455055C6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0225"/>
            <a:ext cx="8229600" cy="1139825"/>
          </a:xfrm>
          <a:noFill/>
          <a:ln/>
        </p:spPr>
        <p:txBody>
          <a:bodyPr/>
          <a:lstStyle/>
          <a:p>
            <a:r>
              <a:rPr lang="en-US" altLang="zh-TW">
                <a:ea typeface="Arial Unicode MS" pitchFamily="34" charset="-120"/>
              </a:rPr>
              <a:t>DAG: Directed Acyclic Graph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455613" y="1827213"/>
            <a:ext cx="8229600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022350" indent="-350838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DAG for</a:t>
            </a:r>
            <a:r>
              <a:rPr lang="en-US" altLang="zh-TW" i="1"/>
              <a:t> Dressing in the morning </a:t>
            </a:r>
            <a:r>
              <a:rPr lang="en-US" altLang="zh-TW"/>
              <a:t>problem</a:t>
            </a:r>
          </a:p>
        </p:txBody>
      </p:sp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636838"/>
            <a:ext cx="7658100" cy="384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9B4D-46D3-41F2-AF18-BAF4EB3BA056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455613" y="1827213"/>
            <a:ext cx="850900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377950" indent="-468313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827213" indent="-4381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297113" indent="-46831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754313" indent="-4683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3211513" indent="-4683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668713" indent="-4683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4125913" indent="-4683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2 different topological orderings of the DAG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39825"/>
          </a:xfrm>
          <a:noFill/>
          <a:ln/>
        </p:spPr>
        <p:txBody>
          <a:bodyPr/>
          <a:lstStyle/>
          <a:p>
            <a:r>
              <a:rPr lang="en-US" altLang="zh-TW">
                <a:ea typeface="Arial Unicode MS" pitchFamily="34" charset="-120"/>
              </a:rPr>
              <a:t>Topological ordering</a:t>
            </a:r>
          </a:p>
        </p:txBody>
      </p:sp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606675"/>
            <a:ext cx="6172200" cy="406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3399</TotalTime>
  <Words>601</Words>
  <Application>Microsoft Office PowerPoint</Application>
  <PresentationFormat>如螢幕大小 (4:3)</PresentationFormat>
  <Paragraphs>103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3" baseType="lpstr">
      <vt:lpstr>Arial Unicode MS</vt:lpstr>
      <vt:lpstr>Courier</vt:lpstr>
      <vt:lpstr>Dotum</vt:lpstr>
      <vt:lpstr>新細明體</vt:lpstr>
      <vt:lpstr>標楷體</vt:lpstr>
      <vt:lpstr>Arial</vt:lpstr>
      <vt:lpstr>Courier New</vt:lpstr>
      <vt:lpstr>Symbol</vt:lpstr>
      <vt:lpstr>Tahoma</vt:lpstr>
      <vt:lpstr>Times New Roman</vt:lpstr>
      <vt:lpstr>Wingdings</vt:lpstr>
      <vt:lpstr>Quadrant</vt:lpstr>
      <vt:lpstr>1. The Role of Algorithms in Computing</vt:lpstr>
      <vt:lpstr>1.1 Algorithms</vt:lpstr>
      <vt:lpstr>Which One is an “Algorithm”?</vt:lpstr>
      <vt:lpstr>1.1 Algorithms (cont.)</vt:lpstr>
      <vt:lpstr>What kind of problem can be solved by algorithm?</vt:lpstr>
      <vt:lpstr>DNA: The Code of Life</vt:lpstr>
      <vt:lpstr>Align Two Strings</vt:lpstr>
      <vt:lpstr>DAG: Directed Acyclic Graph</vt:lpstr>
      <vt:lpstr>Topological ordering</vt:lpstr>
      <vt:lpstr>Simplified Google Search Engine</vt:lpstr>
      <vt:lpstr>What kind of problem cannot be solved by algorithm?</vt:lpstr>
    </vt:vector>
  </TitlesOfParts>
  <Company>NCTU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Kenneth Pao</dc:creator>
  <cp:lastModifiedBy>pao</cp:lastModifiedBy>
  <cp:revision>87</cp:revision>
  <dcterms:created xsi:type="dcterms:W3CDTF">2001-09-06T13:56:50Z</dcterms:created>
  <dcterms:modified xsi:type="dcterms:W3CDTF">2021-02-24T02:08:22Z</dcterms:modified>
</cp:coreProperties>
</file>