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48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notesSlides/notesSlide24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notesSlides/notesSlide25.xml" ContentType="application/vnd.openxmlformats-officedocument.presentationml.notesSlide+xml"/>
  <Override PartName="/ppt/ink/ink53.xml" ContentType="application/inkml+xml"/>
  <Override PartName="/ppt/notesSlides/notesSlide26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ppt/ink/ink56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29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65"/>
  </p:notesMasterIdLst>
  <p:handoutMasterIdLst>
    <p:handoutMasterId r:id="rId66"/>
  </p:handoutMasterIdLst>
  <p:sldIdLst>
    <p:sldId id="388" r:id="rId2"/>
    <p:sldId id="361" r:id="rId3"/>
    <p:sldId id="346" r:id="rId4"/>
    <p:sldId id="396" r:id="rId5"/>
    <p:sldId id="347" r:id="rId6"/>
    <p:sldId id="389" r:id="rId7"/>
    <p:sldId id="371" r:id="rId8"/>
    <p:sldId id="365" r:id="rId9"/>
    <p:sldId id="366" r:id="rId10"/>
    <p:sldId id="373" r:id="rId11"/>
    <p:sldId id="368" r:id="rId12"/>
    <p:sldId id="374" r:id="rId13"/>
    <p:sldId id="375" r:id="rId14"/>
    <p:sldId id="376" r:id="rId15"/>
    <p:sldId id="390" r:id="rId16"/>
    <p:sldId id="348" r:id="rId17"/>
    <p:sldId id="349" r:id="rId18"/>
    <p:sldId id="350" r:id="rId19"/>
    <p:sldId id="351" r:id="rId20"/>
    <p:sldId id="352" r:id="rId21"/>
    <p:sldId id="307" r:id="rId22"/>
    <p:sldId id="385" r:id="rId23"/>
    <p:sldId id="362" r:id="rId24"/>
    <p:sldId id="309" r:id="rId25"/>
    <p:sldId id="394" r:id="rId26"/>
    <p:sldId id="353" r:id="rId27"/>
    <p:sldId id="312" r:id="rId28"/>
    <p:sldId id="313" r:id="rId29"/>
    <p:sldId id="314" r:id="rId30"/>
    <p:sldId id="395" r:id="rId31"/>
    <p:sldId id="354" r:id="rId32"/>
    <p:sldId id="391" r:id="rId33"/>
    <p:sldId id="318" r:id="rId34"/>
    <p:sldId id="319" r:id="rId35"/>
    <p:sldId id="320" r:id="rId36"/>
    <p:sldId id="321" r:id="rId37"/>
    <p:sldId id="364" r:id="rId38"/>
    <p:sldId id="363" r:id="rId39"/>
    <p:sldId id="322" r:id="rId40"/>
    <p:sldId id="355" r:id="rId41"/>
    <p:sldId id="324" r:id="rId42"/>
    <p:sldId id="325" r:id="rId43"/>
    <p:sldId id="326" r:id="rId44"/>
    <p:sldId id="327" r:id="rId45"/>
    <p:sldId id="328" r:id="rId46"/>
    <p:sldId id="392" r:id="rId47"/>
    <p:sldId id="329" r:id="rId48"/>
    <p:sldId id="330" r:id="rId49"/>
    <p:sldId id="356" r:id="rId50"/>
    <p:sldId id="332" r:id="rId51"/>
    <p:sldId id="357" r:id="rId52"/>
    <p:sldId id="358" r:id="rId53"/>
    <p:sldId id="335" r:id="rId54"/>
    <p:sldId id="336" r:id="rId55"/>
    <p:sldId id="393" r:id="rId56"/>
    <p:sldId id="377" r:id="rId57"/>
    <p:sldId id="397" r:id="rId58"/>
    <p:sldId id="398" r:id="rId59"/>
    <p:sldId id="378" r:id="rId60"/>
    <p:sldId id="379" r:id="rId61"/>
    <p:sldId id="380" r:id="rId62"/>
    <p:sldId id="381" r:id="rId63"/>
    <p:sldId id="382" r:id="rId64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993300"/>
    <a:srgbClr val="DDDDDD"/>
    <a:srgbClr val="FFFFFF"/>
    <a:srgbClr val="0000FF"/>
    <a:srgbClr val="FF0000"/>
    <a:srgbClr val="33CC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F656B150-2B59-47BA-8046-40C897462C4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23:43.89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22,'0'-23,"0"23,24 0,0 0,-24 0,48 0,-48 0,47 0,-23 0,0 0,0 0,0 0,-1 0,1 23,0-23,0 0,23 0,-23 0,0 24,47 0,-23-24,-24 0,24 24,-25-24,1 0,24 0,-48 0,24 0,47 0,-23 24,-25-24,25 23,0-23,23 0,-47 0,24 0,-1 0,1 0,-1 24,1-24,-24 24,47-24,1 0,-25 0,25 0,-25 24,1-24,0 0,-1 0,-23 0,24 0,-1 0,25 0,-1 0,1 0,-1 0,1 0,23 0,-24 0,-23 0,0 0,23 0,-23 0,23 0,-23 0,-25 0,25 0,0 0,23 0,-23 0,-1 0,-23-24,24 24,23 0,-23 0,0 0,-1 0,1 0,-1 0,1 0,0 0,-1 0,25 0,-25 0,1 0,23 0,-23 0,0 0,23 0,-23 0,23 0,-23 0,23 0,1 0,-1 0,1 0,-1 0,0 0,1 0,-1 0,1 0,-25 0,25 0,-1 0,-23 0,23 0,1 0,-1 0,1-24,-25 24,1 0,-24 0,47 0,1 0,-25 0,25 0,-1 0,0 0,1 0,23 0,-23 0,23 0,-24 0,1 0,23 0,-24 0,25 0,-1 0,24 0,-48 0,25 0,-25 0,1 0,-1-24,-23 24,-1 0,25 0,-1 0,1 0,-1 0,0 0,-23 0,23 0,1 0,23 0,-47-23,23 23,1 0,-25 0,1 0,-24 0,23-24,25 24,-25 0,-23 0,24 0,-1 0,25 0,-48 0,23 0,1 0,0 0,-1 0,25 0,-49 0,25 0,0 0,-1 0,25 0,-25 0,1 0,0 0,-1 0,25 0,-1 0,-23 0,-1 0,1 0,0 0,-1 0,25 0,-1 0,24-24,-23 24,23-24,0 24,24-24,-23 24,23 0,0 0,-48 0,48 0,-23 0,-1 0,24 0,-24 0,-23 0,-1 24,-23-24,-1 0,1 0,-1 0,-23 0,0 24,0-24,0 0,0 0,-24 0,23 0,1 0,0 24,0-24,0 24,47-1,-47-23,23 24,25 0,-24-24,-25 0,1 0,0 0,0 0,-24 0,24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37:25.02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48,'0'0,"24"24,0-24,24 0,-1 24,1-1,23-23,1 24,-1-24,1 24,-25-24,25 0,-25 0,1 0,23 0,-47 0,24 0,23 0,-23 0,23 24,-47-24,24 0,-24 0,23 0,1 0,-1 0,-23 0,24 0,23 0,-23 0,0 0,-1 0,-23 0,47 0,-23 0,0 0,-1 0,1 0,0 0,23 0,0 0,-23 0,24 0,-25 0,1 0,23 0,1 0,-1 0,1 24,-1-24,0 0,1 0,-25 0,1 0,0 0,-1 0,25 0,-1 0,1 0,-1-24,1 24,-25 0,25 0,-1 0,-23 0,-1 0,25 0,-1 0,-23 0,-1 0,1 0,23 0,-23 0,24 0,-1 0,-23 0,-25 0,25 0,-24 0,47 0,-47 0,24 0,-24 0,23 0,1 0,-48 0,47 0,1 0,-24 0,0-24,23 24,-47 0,48 0,0 0,-25-24,1 24,24 0,-1-24,25 1,-25 23,1-24,0 24,-1-24,1 24,0 0,-1-24,-23 24,0 0,23 0,-47 0,24 0,0 0,0 0,-24 0,24 0,-24 0,24 0,-1 0,-23 0,24-24,-24 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38:24.52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0-1,'0'0,"24"0,-24 0,24 24,-1-24,1 0,-24 0,48 0,-1 23,-23-23,0 0,24 0,23 0,-47 0,24 0,-25 0,49 24,-48-24,-1 0,25 0,-24 0,0 0,23 0,-23 0,0 0,0 0,47 0,-47 0,0 0,47 24,-47-24,24 0,-25 0,25 0,0 0,-1 0,1 24,0-24,-1 0,-23 0,24 0,-25 0,25 0,0 0,-1 0,1 0,-24 0,47 0,-47 0,24 0,-25 0,49 0,-24 0,-1 0,1 0,-1 0,25 0,-1 0,-47 0,48 0,-25 0,25 0,-25 0,25 0,-25 0,49 0,-49 0,25 0,-1 0,-23 0,-1 0,25 0,-25 0,25 0,-25 0,25 0,-1 0,1 0,-25 0,1 0,0-24,23 24,-23 0,-1 0,1 0,0 0,-1 0,25 0,-25 0,1 0,-24 0,-1 0,-23 0,24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34.45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477 0,'0'0,"-24"0,24 0,-47 0,23 24,0-24,0 0,1 0,23 0,0 24,-24-24,24 24,0-24,0 23,0-23,0 24,0 0,0 0,0 0,-24 0,24 23,-24 25,24-49,0 25,-24 0,1 23,-1 1,24-1,-24-23,0-1,0 48,24-47,-24 0,1-24,23 47,-24-47,24 0,0-24,0 23,0-23,0 24,0-24,0 24,-24 0,24-24,0 24,0-24,0 23,0-23,24 48,0-48,-1 24,1 0,24 0,0 23,-1-47,1 48,-1-48,1 24,-24-1,0 1,-1-24,1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36.57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189-1,'0'0,"24"0,-24 0,24 0,-24 0,47 0,-47 0,48 23,-48-23,24 0,-24 0,24 24,-24-24,23 0,1 0,-24 24,0-24,0 24,0-24,0 48,0-25,0 25,0-24,0 23,0 25,0-48,0 23,-24 1,24 23,0-23,-23 0,23-1,0 1,0-1,-24 1,24 0,0-1,0 1,0 23,0-23,0-24,-24 0,24-1,0 1,0-24,-24 0,24 24,0-24,0 24,0-24,-24 0,24 0,0 0,-24 24,1 0,23-24,-24 0,24 23,-48-23,24 24,1 0,-25 0,48-24,-24 0,0 0,24 24,0-24,-23 0,23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37.93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26,'0'0,"24"0,-24-24,23 24,1 0,-24 0,24 0,0 0,-24 0,47 0,1 0,0 0,-1 0,1 24,-24-24,0 0,-1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38.70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1,'0'0,"23"0,-23 0,24 0,-24 0,48 0,-24 0,-1 0,1 0,0 0,0 0,23 0,-23 0,0 24,-24-24,24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39.86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500 0,'-24'0,"1"0,23 0,-24 0,0 0,0 0,0 24,24-24,-23 0,-1 0,24 24,0-24,-24 0,24 24,0 0,0-1,0 1,0 0,0 47,-24-47,24 24,0-1,-24 25,24-1,-23-23,23 23,0 1,-24-1,0 48,0-47,0-1,24 1,-24-1,24 1,-23-1,-1-23,24 23,0-47,-24 0,24-1,-24 1,24-24,0 24,0-24,0 0,24 0,-24 24,24-24,0 0,-1 24,25-24,-48 24,24-24,-24 0,24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42.17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143 0,'0'0,"24"0,-24 0,24 24,-24-24,23 0,1 0,-24 24,24-24,0 0,0 24,-24-24,23 23,-23-23,0 0,0 24,0-24,0 24,0-24,0 48,0-48,0 47,0-23,0 0,0 0,0 47,0-47,0 24,0-25,-23 49,23-25,0 1,0 0,-24 23,24 1,0-1,0 0,0 1,0-25,0 1,-24-24,24 24,0 23,0-23,0-25,0 1,0 24,0-1,0-23,0 0,0 0,0 0,0 23,-24-47,24 24,0-24,0 24,0-24,0 24,0 0,0-24,0 23,0-23,-24 0,24 24,-23-24,23 24,0-24,-24 0,24 0,-48 0,48 24,-24-24,1 0,-1 24,24-24,-24 0,24 0,-24 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44.56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240 0,'-24'0,"0"0,24 0,-24 0,1 0,-1 0,0 0,24 0,-24 0,24 24,-24-24,24 24,0-24,0 24,0-1,0 1,0 0,0 0,0 23,0-23,0 0,0 24,0-24,0-1,0 25,0-24,0 0,0-1,0 1,-23 0,23 0,0-24,0 24,0-1,0-23,0 24,0-24,0 24,0 0,0-24,0 24,0-24,0 24,0-24,0 23,0 1,-24-24,24 24,0-24,0 24,0-24,0 24,0-1,0-23,0 0,24 24,-1-24,1 24,0 0,0-24,23 24,1-1,-24-23,23 24,-47 0,24-24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47.43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0,'0'0,"24"0,-24 0,24 24,-24-24,47 0,-47 24,24-24,-24 0,48 24,-48 0,0-24,24 0,-24 0,23 0,1 0,-24 23,24-23,-24 0,48 0,-48 24,23-24,-23 24,0-24,0 24,0-24,0 24,0-24,0 23,0 1,0 0,0-24,0 48,0-48,0 24,0 23,0-23,0 0,0 23,0-23,0 0,0 24,0-1,0-23,0 0,0 0,0-24,0 24,0-1,0-23,0 24,0-24,0 24,0-24,0 24,0 0,0-24,0 23,-23-23,23 0,0 24,-24-24,24 24,0-24,-48 24,48-24,-24 24,24-1,-47-23,47 0,-24 24,0-24,0 24,24-24,-24 0,24 24,-23-24,23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26:22.46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0,'0'0,"24"0,0 0,-24 0,47 0,-23 0,24 0,-1 0,25 0,-25 24,1-24,23 24,-23-24,24 0,-1 0,0 0,1 0,-25 0,1 24,24-24,-1 0,0 0,1 0,-25 0,49 0,-25 0,1 0,-1 0,0 24,1-24,-1 0,1 0,-1 0,1 0,-1 0,1 0,-1 0,0 0,1 23,23-23,24 0,-47 0,23 0,24 0,-48 0,48 0,0 0,-23 0,-25 0,1-23,23 23,-24 0,1-24,-1 24,24 0,-23 0,23-24,-47 24,-1 0,1 0,0 0,-1 0,25 0,-25 0,25 0,-25 0,1 0,0 0,23 0,0 0,1 0,-1 0,-23 0,23 0,-23 0,0 0,-1 0,-23 0,0 0,-24 0,24 0,-24 0,24 0,-24 0,0 24,47-24,-47 0,24 0,0 0,0 0,-1 0,-23 0,24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52.13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95 0,'0'0,"0"24,0-24,0 24,0-24,0 47,0-23,0 0,0 24,0-25,0 25,0 0,-24-1,24 25,-23-25,23 1,0 23,-24 1,24-24,0 23,0-47,0 0,0-1,-24-23,24 24,0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53.05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48,'24'0,"-24"-24,24 24,-24 0,0 0,23 0,-23 0,24 0,-24 0,48-24,-48 24,47 0,-47 0,24 0,24 0,-24 0,0 0,23 0,-23 0,-24 24,24-24,-24 0,0 24,0 0,24-24,-24 23,0-23,0 24,0-24,0 24,23 0,-23 0,0-24,0 23,0 1,-23 0,23-24,-24 48,24-24,-24-1,0 1,0 0,1 0,-1 0,0-24,-24 23,24 1,1-24,-1 0,24 24,-24-24,0 0,24 0,-24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54.18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55.43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0 237,'0'0,"24"0,-24-24,0 24,24 0,-24-24,24 24,-1 0,-23-24,24 24,0-24,0 1,23 23,1-24,-24 0,0 24,-1-24,1 0,-24 24,0 0,24 0,-24-23,0 23,24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56.13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0-1,'0'0,"0"23,24-23,-24 24,0-24,24 48,-24-48,23 48,-23-25,48 1,-48 24,24-48,0 47,-24-23,23 0,-23-24,0 24,24 0,0-1,-24-23,0 24,0-24,24 24,-24 0,24 0,-24-24,24 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57.40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437 101,'-24'-24,"24"24,-24 0,24-24,-24 24,0 0,24-24,-23 24,-1 0,0 0,0 0,0-24,1 24,-1 0,0 0,0 0,0 0,0 0,24 0,0 0,-23 24,23-24,-24 24,24 0,-24 0,24 23,0-23,0 0,0 23,0-23,0 0,24-24,-24 24,24-24,-1 0,-23 0,24 0,-24 24,24-24,-24 0,24 0,0 0,0 0,-24 0,23 0,1 0,0-24,-24 24,48-24,-48 24,23 0,1 0,0 0,-24 0,24 0,-24 0,24 0,-1 0,-23-24,0 24,0 24,0 0,0-24,-23 24,23-1,-24 25,24-24,-24 0,0 23,0-23,24 24,-47-1,47 1,-24 0,-24 47,25-47,-25 23,0 0,24 1,1-1,-1-23,0 0,24-1,0-23,0 0,0 23,0-47,0 24,0 0,0 0,24 0,-24-1,24 1,-24-24,23 0,1 24,-24-24,24 0,-24 24,48-24,-48 24,24-24,23 0,-23 0,24 0,23 0,-23 0,23 0,1 0,-49 0,1-24,24 0,-48 24,24-24,-1 0,-23 1,0 23,0-48,0 48,0-48,-23 25,-1 23,24-48,0 24,-48 0,24 1,1-25,-1 24,-24 0,24 0,-23 1,47 23,-24-24,24 0,-24 24,24 0,-24-24,24 24,0 0,24 0,-24 0,24 0,-24-24,47 24,-23 0,0 0,0 0,24-23,-48 23,23 0,1 0,-24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4:59.76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550 77,'0'0,"-24"-24,24 24,-23 0,-1-24,0 24,0 0,0-24,-47 24,47 0,-24 0,1 0,-1 0,24 0,-23 0,23 0,24 24,-24 0,24 0,0 0,-24 23,1-23,23 24,0-25,0 1,23 24,1 0,0-25,24 25,-25-24,1 23,48-23,-25 0,1-24,-24 24,47-24,-47 0,24 0,23 0,0-24,-47 0,0 0,24 1,-24-1,-1 0,-23 0,-23 48,23-24,-24 48,24-25,-48 25,24 0,0-1,-23 1,23 23,-24 1,25-25,-25 25,-23 23,47-23,-48 23,25-24,23 1,0 23,0-47,24-1,0 1,0-24,0-1,0 1,0-24,24 0,-24 0,24 0,-24 0,24 0,-1 0,1 0,0 0,0-24,24 24,-25-23,25-1,-24 24,0-48,-24 48,23-24,-23 1,0-1,0 24,0-24,0-24,-23 48,-1-47,24 23,-24 0,-24-24,25 1,-1 23,0 0,24 0,0 24,24 0,23 0,-23 0,48 0,-25 0,1 0,-1 0,-23 0,0 0,0 0,-24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5:01.45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356 0,'0'0,"0"24,0-24,0 24,-24 0,0 0,0 23,24-23,-47 48,47-25,-48 1,0-1,48 25,-47-24,23-25,0 49,0-48,24-24,0 23,-23-23,23 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5:02.07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0-1,'0'0,"24"0,0 0,-24 23,24-23,-24 24,0-24,24 48,-24-48,23 47,1-23,-24 0,48 24,-24-25,23 25,-23-24,-24 0,24 0,0-1,0-23,-24 24,0 0,23-24,-23 24,0-24,0 24,24-24,0 23,-24-23,0 24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5:02.92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0,'24'0,"-24"24,0-24,0 48,0-25,0 25,24-24,-24 47,0-23,0-24,0 23,0-23,0 48,0-72,0 23,23 25,-23-48,0 48,0-48,0 24,0-24,0 23,0 1,0-24,0 24,0-24,0-24,0 0,0 24,0-47,24 47,0-24,-24 24,24-48,0 48,-1-24,1 24,0-47,-24 47,48-24,-24 0,-1 24,1 0,0-24,0 24,0-23,-1 23,-23 0,24 0,0 0,0-24,-24 24,24 0,-1 0,1-24,0 24,-24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26:25.14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48,'0'0,"48"0,-48 0,24-24,23 24,-23 0,0 0,47 0,-47 0,24 0,-25 0,25 0,0 0,-48 0,47 0,-23 0,-24 0,48 0,-24 0,-1 0,-23 0,24 0,0 0,0 0,0 0,-24 0,23 0,1 0,0 0,0 0,0 0,-24 0,24 0,23 0,-47 0,24 0,24 0,-25 0,1 0,0 0,-24 0,24 0,0 0,23 0,-47 0,24 0,24 0,-24 0,-1 0,25 0,-24 0,-24 0,47 0,-47 0,0 0,24 0,0 0,0 0,0 0,-1 24,1-24,-24 0,24 0,0 0,0 0,-24 24,47-24,-23 23,0-23,24 0,-48 0,47 24,-47-24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5:05.92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0-1,'0'0,"0"23,0-23,0 24,0-24,0 48,0-48,0 24,0 23,0-23,24 0,-24 24,0-48,0 47,0-47,0 24,0 24,0-25,0 1,0 24,0-1,0 1,0-24,0 24,0-1,0-47,0 48,0-48,0 24,0-24,0 23,0-23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5:06.88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0,'0'0,"24"0,-24 0,24 0,-24 0,24 0,0 0,23 0,-23 0,0 24,0-24,-24 0,47 24,-47 0,24-24,-24 0,0 0,0 24,0-24,24 23,-24 1,24-24,-24 24,0-24,0 48,0-48,0 23,0 1,0 0,0 0,0-24,0 47,-24-47,0 24,24 0,0 0,-24-24,24 24,-23-24,-1 24,24-24,-24 23,24 1,-24-24,24 0,0 0,0 24,-24-24,24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5:07.98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403-1,'0'0,"0"23,-23-23,23 24,-24 0,24 0,-24 0,0-1,24 25,0-48,-24 24,24 0,-24 0,1 47,-1-47,0 23,0 1,-23 0,23-25,0 49,-24-48,48 0,0-1,-23 1,23-24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5:08.68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0-1,'0'0,"24"0,-24 0,24 0,-24 23,24-23,0 48,23-48,1 72,-24-49,47 25,-23 0,-1-25,1 25,23-24,-47 23,0-23,0-24,-24 0,0 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5:09.59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22,'0'0,"0"24,0 0,0 0,0 23,0-23,0 24,24-1,-24 1,0 24,23-25,-23 25,24-1,-24-23,0-1,0 1,0 0,0-25,0 25,0-24,0 0,0-1,0-23,0 24,0-48,24 1,-24-1,0 24,24-48,0 24,-24-23,23-1,25 0,-48 1,48-25,-24 25,-1-1,25 1,-24-1,0 24,-24 0,47 0,-47 1,24-1,0 0,-24 0,24 24,-1-24,1 1,0 23,0-24,0 24,0-24,-1 24,-23-24,48 24,-48 0,24 0,-24-24,24 24,-24 0,0-23,23 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6:37.58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0,'0'0,"0"24,0-24,24 48,-24-48,23 23,-23 25,0-48,24 48,-24-24,24-1,-24 25,0 0,0-25,0 1,0 0,24 0,-24-24,0 24,0-1,0 1,0 0,0 0,0 0,0 0,0-24,0 47,0-47,0 24,0-24,0 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6:38.84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24 24,'0'0,"0"0,24 0,-24 0,24-24,-1 24,-23 0,24 0,0 0,0 0,0 0,0 0,-1 0,-23 0,24 0,-24 0,24 0,0 0,0 0,-24 0,47 24,-47-24,24 0,-24 0,24 0,0 24,-24 0,23-24,-23 0,24 24,-24-24,0 23,0-23,24 24,-24 0,0-24,-24 24,24-24,-24 24,24-1,0 1,0-24,-23 0,23 24,-24-24,24 24,-24 0,24-24,-24 0,24 0,-24 24,24-24,-47 0,23 23,0-23,24 24,-24-24,24 0,-23 0,-1 0,24 0,-24 0,0 24,0-24,-23 0,23 0,24 0,-24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6:41.64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0,'0'0,"24"0,-24 0,0 24,24-24,-24 24,24 0,-24-1,24 1,-24 0,0 0,23-24,-23 24,0-24,0 47,0-47,0 24,0 0,0 24,24-1,-24-23,0 24,0-25,0 25,0-24,0 0,0 0,0-24,0 23,0 1,-24-24,24-24,0 1,0-1,0 0,0 0,0-24,0 48,24-23,-24-1,24 0,-24 0,24 0,-24 24,24-23,-24 23,24-24,-24 24,23-24,1 24,0 0,0-24,0 24,-1-24,25 1,0 23,-1-24,1 24,0-24,-1 0,-23 24,0 0,0 0,-24 0,23-24,1 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6:43.98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504 291,'24'0,"-48"0,0-24,24 0,0 24,-24 0,24-23,0 23,0 0,-24-24,1 0,23 24,-48-24,48 24,-24-24,24 1,-24 23,24 0,-24-24,1 24,23 0,-24-24,0 0,0 24,24 0,-24 0,24-24,-23 24,23 0,-24 0,0 0,24 0,-24 0,24 0,-24 0,1 24,23-24,0 24,0-24,0 24,-24 0,24-24,0 23,0 1,0 0,0 0,0-24,0 47,0-47,0 24,24 0,-24 0,0-24,23 0,-23 24,0-24,24 24,0-24,0 0,-24 23,47-23,-47 24,24-24,24 0,-24 0,-1 0,-23 0,24 0,-24 0,24 0,0-24,-24 24,0-23,24 23,-24 0,24 0,-24-24,0 24,0-24,23 24,1-24,-24 24,-24 0,24 0,-23 0,23 24,0-24,-24 48,24-48,-24 23,0 1,24 0,-24 24,0-25,24 1,-23 0,-1 0,24 23,-24 1,0-24,24 24,0-25,0 1,-24 24,24-1,-23-23,-1 24,24-24,0-1,0 1,0 0,0 0,0-24,0 24,24 0,-24-1,23 1,1 0,-24 24,48-48,-48 47,47-47,-23 24,24 0,0 0,-1-1,-23 1,47-24,-47 24,0-24,24 24,-48-24,47 0,-47 0,24-24,-24 24,0-24,24 24,-24-24,0 24,0-23,0-1,0 24,0-24,-24 24,0-48,24 48,0-23,-24 23,24 0,0-24,0 24,-23-24,-1 0,24 24,-24-24,0-23,-23 23,47 0,-48 0,0 0,25 1,-1-1,0 0,0 24,24-24,-24 24,24-24,-24 24,24 0,24 0,-24-23,24 23,-24 0,48-24,23 0,1 24,-1-24,0 0,1 1,-1 23,-23 0,23 0,25-24,-25 24,-23 0,-1 0,-23 0,24-24,-24 24,-1 0,25 0,-48 0,24 0,-24-24,0 24,24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7:09.36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143 31,'23'0,"-23"0,24 0,0 0,0 0,-24 0,24 0,-24 0,23 0,1 0,0 0,-24 0,24 0,0 0,-1 0,25 0,-24 0,0 0,23 0,25 0,-1 0,-23 0,-1 0,25 0,-24 0,-1 0,25 0,-1 0,-23 0,-48 0,47 0,-47 23,24-23,-24 0,24 24,-24-24,0 0,48 48,-48-48,23 47,-23-23,24 0,0 24,-24-25,48 1,-48 48,0-48,0-1,0 1,0 0,-24 0,-24 47,24-71,1 72,-1-49,-24 25,0 0,1-24,-1 47,-23-47,23 23,1-47,-1 48,0-24,1-24,-1 24,0-1,1 1,-1-24,1 0,23 0,-48 0,25 0,-25 0,-23 0,47 0,1 0,-1 0,24 0,0-24,24 24,-23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27:35.90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56,'0'0,"24"0,-24 0,24 0,0-24,0 24,23 0,-23 0,0 0,24 0,-25 0,1 0,0 0,0 0,0 0,23 0,-23 0,0 0,23 0,1 0,0 0,-1 0,1 0,0 0,23 0,-23 0,-1 0,1 0,0 0,23 0,24 0,-23 0,-1 0,48 0,-71 0,47 0,-24 0,1-24,-1 24,-23 0,23 0,1 0,-25 0,25 0,-24 0,23 0,0 0,-23 0,0 0,-1 0,1 0,47 0,-47 0,-1 0,1 0,0 0,23 0,-23 0,23 0,1 0,-1 0,-23 0,23 0,-23 0,-1 0,1 0,23 0,-47 0,24 0,-1 0,25 24,-24-24,-1 0,-23 0,47 0,-23 24,23-24,1 24,-1-24,-23 0,23 0,-23 0,23 0,1 24,-1-24,25 24,-25-1,-23-23,-1 0,49 0,-73 24,96-24,-47 0,-25 0,25 24,-1-24,1 0,-1 0,1 24,-1-24,1 0,-25 0,25 0,-1 0,-23 0,-1 0,1 0,0 0,23 0,-23 0,23 24,-47-24,0 0,23 0,-23 0,0 0,24 0,-25 0,-23 0,48 0,-48 0,24 0,-24 0,24 0,-1 0,-23 0,24 0,0 0,0 0,-24 0,24 0,-24 0,47 0,-47 0,24 0,-24 0,24 0,-24 0,0-24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7:11.17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26-1,'0'0,"-24"0,24 24,0-24,0 23,0-23,0 24,0 0,0-24,24 0,-24 24,-24-48,24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7:12.57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787 409,'0'0,"24"-24,-24 24,0-24,24 0,-24 0,0 24,0-47,0 23,0 0,0-24,-24 25,0-1,24 0,-24 0,1 0,23 24,-24-23,24 23,-24 0,0 0,0-24,24 24,-47 0,-1 0,1 0,-25 0,1 0,23 47,-23-23,47 0,-24 0,1-24,23 47,0-23,0 24,0 0,0-25,24 25,0-24,0 0,24 23,-24-47,24 24,0-24,-24 0,24 0,-24 24,47-24,-23 0,0 0,0 0,47 0,-47 0,47 0,-23-24,0 0,-1 24,-23-24,24 24,-48 0,24-23,-1 23,-46 23,23 1,-24 24,0 23,0 1,0-1,-23 1,23 23,-24 0,1 0,23-23,0 23,24-24,-24 1,24-1,0 25,0-25,0 0,0-23,0 0,0-24,0 23,48 25,-48-25,47 1,-23-1,0 1,24-24,-24 24,23-25,1 1,-24 0,-1-24,25 0,-48 0,48 24,-1-24,-23-24,0 0,47 0,-47 1,24-25,-24 24,23-24,-47 1,24 23,0 0,-24-23,0 47,0-48,-24 48,0-24,24-23,-47-1,-1-24,-23-23,-25 0,25 24,-48-1,47-23,-47 23,72 25,23 23,0 24,24-24,0 24,24 0,-24 0,47 0,-23 0,0 0,48 0,-1-24,24 24,0 0,1 0,-25 0,-23 0,-1 0,1 0,-24 0,23 0,-23 0,-48 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7:14.36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24,'0'-24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7:15.07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94,'0'0,"24"0,-24 0,0 24,24-24,-24 48,24-25,-1 25,1 0,-24 23,0 1,24-25,-24 25,0-1,24-23,-24 23,0 24,0-23,0-1,0 24,0-47,0 0,0 23,0-23,0-24,0 47,-24-47,24 0,0 23,0-47,0-47,0-1,24-23,0-1,-1-23,1 23,24 25,-24-25,0 25,23-48,-23 71,24-24,-25-23,25 47,0-24,-1-23,49 47,-49-47,25 47,23-24,-48 0,25 25,-1-25,-23 24,0 0,-1 1,25-1,-25 0,-23 0,24 0,-1 24,-23-23,0-1,-24 24,24 0,-24 0,24 0,-24 0,0-24,23 24,-23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7:16.82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195 361,'0'0,"-23"23,-1 1,24 48,-24-49,0 25,0 0,1 23,-1-23,24-1,0 25,-24-25,24 25,0-1,0 1,0-25,0 25,24-1,0 1,-1-1,1 1,24-49,-24 25,23 47,-23-71,24 24,-24-1,23 1,-23 0,24-48,-25 47,1-47,24 48,-24-48,23 24,-23-1,0-23,-24 0,24 24,0-24,-1 0,1 0,24 0,-1 0,-23-24,48-23,-25-1,1 1,23-25,-47 25,24-49,-1 1,-23 47,0-23,0 23,-24-23,0-1,24 1,-24 23,0-23,-24 0,0-25,0 1,0 47,1 1,-1-25,-24 1,48 23,-24 1,1 23,-1-48,0 49,0-25,0-23,-23 71,47-48,-48 24,48 0,-24 24,24-24,-47 24,47-23,-24-1,24 24,-24 0,0-24,24 24,0 0,-24 0,24-24,-23 24,23-24,-24 24,0 0,24 0,-24 0,24 0,-24 0,0 0,24 0,-23 0,23 0,-24 24,24-24,-24 0,0 0,24 24,0-24,-24 0,24 0,-23 24,23 0,-24-24,0 23,0 1,0 0,1 0,23-24,-24 48,0-48,0 47,24-47,-24 24,24 24,-24-25,1 25,23-24,-24 0,24-1,-24 25,24-24,-24 47,0-47,24 0,-23 24,-1-1,0-23,24 24,0-48,0 23,0-23,0 24,0-24,0 24,24-24,-24 0,24 0,-1 24,1-24,24 0,-24 0,23 0,1 24,71-24,-48 0,25 24,-25-24,24 0,-23 0,-1 0,-23 0,-1 23,1-23,-24 0,0 0,-24 0,24 0,-24 0,23 0,-23 0,24 0,-24 0,24 0,-24 0,24 24,0-24,-1 24,1-24,0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7:19.07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430-1,'-24'0,"0"47,24-23,-47 48,23-25,-24 1,1 47,47-23,-48-1,0 1,25 23,-1-24,0 24,0 25,0-49,24 24,0 48,0-71,0 47,24-24,0 24,24-48,23 48,-23-47,-1 47,25-48,-25 1,25-25,-48 1,-1-24,-23 0,24-24,-24 0,24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7:20.25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0,'24'0,"0"0,0 0,-24 0,24 24,-1-24,1 0,-24 0,24 24,0-24,0 24,23-24,-23 23,24 1,-48-24,23 24,25 0,-24-24,24 24,-1 0,1-1,-1 25,-23-24,0 0,24 23,-25 1,1-1,0 1,0 0,0-1,23 25,-47-25,24 1,0 23,-24 1,24-1,-24 48,0-47,0 23,0-47,-24 23,24 24,-24-23,24-25,-24 73,1-73,-1 25,-24 47,24-72,0 1,1 0,-25 23,24-23,-23 23,23-23,0 23,0-47,0 24,1-25,23-23,-24 24,0 0,24-24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48:28.02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132 0,'0'0,"0"24,0-24,0 24,0-24,0 24,0 0,0-24,0 24,0-24,0 23,0-23,0 24,0 0,0-24,0 24,0-24,0 24,0-24,0 23,0 1,0-24,0 24,0-24,0 24,24 0,-24-24,0 23,0-23,0 24,0-24,0 24,0 0,0-24,0 24,0 0,0-1,0-23,0 24,0 0,0 0,0-24,-24 24,24-1,0-23,-24 24,24 0,0-24,0 24,0-24,0 24,-24-1,24 1,0-24,0 24,-23 0,23 0,0-24,0 24,-24-1,24-23,0 24,0-24,0 48,0-48,0 24,0-24,0 23,0-23,-24 48,24-48,0 24,0-24,0 24,0-1,0-23,0 24,0-24,0 24,0 0,0 0,0 0,0-1,0-23,0 24,0 0,0 0,0 0,0-24,0 23,0 1,0 0,0 0,0 0,0-1,0-23,0 48,0-48,24 48,-24-24,0-1,0 1,0-24,0 24,0 0,0 0,0-1,0-23,0 48,0-24,24 0,-24-1,0 1,0-24,0 24,0-24,0 24,0-24,0 24,0 0,0-24,0 23,0-23,0 24,0-24,0 24,0 0,0-24,0 24,0-24,0 23,0 1,23-24,-23 24,0-24,0 24,0-24,24 24,-24-1,0-23,0 24,0-24,0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52:01.20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48,'0'0,"24"0,-24 0,24 0,24 0,-24 0,23 0,1 0,23 0,-23 0,23 0,-23 0,23 0,1 0,23 0,0 0,1 0,23 0,-24 0,0 0,-23 0,-1 0,0 0,25 0,-1 0,24 0,-24 0,24 0,0 0,0 0,24 0,-24 0,24 0,-24 0,48-24,-24 24,0 0,0 0,-24 0,0 0,0 0,-24 0,48 0,-48 0,48 0,-24-23,24 23,-48 0,0 0,1 0,47 0,-48 0,0 0,48 0,-48 0,0 0,48 0,-47 0,-1 0,-24 0,25 0,-25 0,0 0,25 0,-25 0,-23 0,-1 0,1 0,-24 23,23-23,-23 0,0 0,0 0,0 0,-1 24,1-24,0 0,24 0,-24 0,-1 0,1 0,-24 0,24 0,0 0,-24 0,24 0,-24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54:31.32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48,'0'0,"0"0,24 0,-24 24,0-24,0 0,24 23,-24-23,0 24,23 0,1-24,-24 0,24 24,-24-24,24 0,-24 24,24-24,0 0,-24 23,23-23,-23 24,24-24,-24 24,24-24,0 0,-24 24,0-24,24 0,-24 0,23 24,1-24,-24 0,24 0,0 0,0 0,23 24,-47-24,24 0,48 0,-49 0,1 0,0 0,24 0,-25 0,1 0,24 0,-24 0,23 0,-23 0,71 0,-23 0,-25 0,1 0,0 0,23 0,-47 0,47 0,-23-24,-24 24,23 0,1 0,0 0,-25 0,1 0,24 0,-24 0,0 0,47 24,-23-24,-25 23,25-23,-24 24,0-24,-24 24,23-24,-23 0,24 24,-24-24,24 24,0-24,-24 23,24 1,-24-24,0 48,24-48,-24 24,23-24,-23 0,0 23,0-23,0 24,0 0,24-24,-48 0,24-24,0 0,0 24,0-23,24 23,-24-24,48 0,-48 0,24 0,-24 24,23-23,1 23,-24 0,24 0,0-24,0 0,-1 24,-23 0,48 0,-48 0,24 0,0 0,0 0,-1 0,1 0,0 0,0 0,0 0,-1 0,25 0,-24 0,0 0,23 0,-23 0,0 0,24 0,-25 24,1-24,48 24,-49-24,25 0,-24 0,47 23,-47 1,24-24,-1 24,25-24,-25 0,1 0,23 0,-23 0,0 0,23 0,-47-24,0 0,23 24,-47 0,48-23,-48-1,24 24,23-24,1 0,-24 0,24 1,-25-1,49-24,-25 24,-23 0,24 1,-24 23,-1-48,25 24,-24 0,24 1,-48-1,47 0,-47 24,24-24,0 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30:41.62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1405 0,'-24'0,"1"0,23 0,-24 0,24 24,-24-24,0 0,24 0,-24 0,1 24,-1-24,0 0,0 24,0-24,0 0,1 0,-1 23,24-23,-48 0,48 0,-24 0,24 24,-23-24,23 0,-24 24,0 0,24 0,-24-24,0 23,1 1,23 0,0 0,-24 0,0-1,24 1,-24 0,24 0,0 0,0-24,0 47,-24-47,24 24,0 24,0-24,-24-1,24 25,0 0,0-1,0 1,0 0,0-1,0 1,0-1,0-23,24 24,-24-1,0 1,24 0,-24-1,0 25,24-25,-24 1,24 23,-24 1,24-24,-24-1,0 1,0-1,23 25,-23-25,0 1,0 0,0-24,0 47,0-47,0 0,-23 23,23 1,-24-24,24 23,0 1,-24-24,24 0,0 23,-24-23,0 0,24 0,0-1,-24 25,1-24,23 0,0-1,-24-23,24 24,-24 0,0 0,24 0,-24 0,1-1,-25 25,24 0,-23-25,23 25,-24-24,0 23,25-23,-25 24,24-24,-23 0,-1-1,24 1,-23 0,23 0,0 0,-24-1,48-23,0 0,0 0,24 0,-24 0,24 0,0 0,0 0,23 0,-23 0,-24 0,48 0,-48 0,0 24,23-24,-23 0,24 0,0 24,-24-24,24 0,0 24,-24 0,23-24,-23 0,24 23,-24-23,24 24,-24 0,24 0,-24-24,24 24,-24 0,0-24,24 23,-24 1,0 0,23-24,-23 24,24 0,-24-1,0 1,24 0,-24 0,24 0,-24-1,24 25,-24-48,0 24,0 0,0-24,0 47,23-23,-23 0,0 0,24-24,-24 47,0-23,0 0,0 24,0-25,0 1,0 0,0 0,0 0,0 23,0-47,-24 24,1 24,23-24,0-1,0 25,-24 0,24-1,-24 1,24 0,0-1,0-23,0 24,-24 23,24-23,0-1,0 1,-24 0,1 23,23-23,-24-1,24 1,0-1,-24 1,24 0,0-24,-24 47,24 0,0-23,0 0,0-1,-24 1,24 0,0-25,0 1,0 0,0 24,0-25,0 25,0 0,0-1,24-23,0 24,-24-24,0 23,24-23,0 47,-1-47,-23 0,24 24,0-25,0 25,0-24,-1 24,1-25,0 1,-24 0,24 0,23 23,-23-23,0 0,0 0,0 0,0 23,-24-47,23 24,1 0,0-24,0 24,-24-24,24 24,-1-1,1-23,-24 0,48 24,-48-24,47 24,-47 0,24-24,-24 0,48 24,-24-24,0 0,23 23,1 1,-24 0,23-24,-47 0,24 0,-24 0,24 0,-24 24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54:39.4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1237,'0'0,"0"0,0-24,0 24,23 0,-23-23,0 23,24-24,-24 0,0 24,0-24,24 24,0 0,-24-24,24 0,-24 24,23-23,-23 23,24-24,0 24,-24-24,24 0,0 24,0-24,23 1,-23 23,0-24,23 0,-23 24,24-24,-24 0,-1 24,25-23,-48-1,48 24,-24-24,-1 0,25 24,0-24,-25 0,25 24,-24-23,23 23,1 0,-48 0,24 0,0 0,0 0,-24 0,23 0,1 0,0 0,0-24,23 24,1 0,0-24,23 24,-23 0,-1 0,-23-24,48 0,-49 24,25-23,0-1,-25 0,1 24,48-24,-1-23,-23 23,23-24,1 24,-1-23,-23 23,23-24,-47 24,0 1,0-1,-1 24,1-24,-24 0,24 24,0-24,-24 1,0-1,24 24,-24 0,23-24,-23 24,24 0,0 24,0 0,0-1,-24-23,24 24,-1-24,1 0,-24 48,24-48,24 0,-48 24,47-1,-23-23,0 0,23 0,-23 24,0-24,24 24,-24-24,-1 0,25 0,-24 0,0 0,23 0,25 0,-49 0,49-24,-24 24,-1-24,48 1,-47-1,0 24,-1-24,1 24,23-24,-47 24,24 0,-1 0,1-24,0 24,-1-23,-23 23,48-24,-49 24,1 0,24 0,-1 0,-23 0,24 0,-1 0,1 0,0 0,-1 0,1 24,0-24,-1 23,1-23,-1 24,25 0,-48 0,23-24,25 47,-48-23,-1-24,25 0,-48 24,24-24,-24 0,24 24,-1 0,-23-24,24 23,0 1,24 24,-24-24,-1 0,1-1,0 1,0 24,0-24,-1 23,1 1,0-24,24 23,-25-23,25 24,-24-48,0 24,-24-1,24-23,-24 24,0 0,0 0,23-24,1 24,-24-1,24 1,-24 0,24-24,0 24,-24 0,23-24,-23 23,24-23,-24 24,24-24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01:16.22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47 0,'0'0,"0"24,0-24,0 24,0-24,0 23,0 1,0 0,0-24,0 48,0-25,0 25,24 0,0 23,-24-23,0-1,24 1,-24 0,23 23,-23-47,0 24,24-1,-24 1,0-1,0-23,0 0,0 24,0-48,0 47,0-47,0 24,0 0,0 0,0 0,0-24,0 23,0 1</inkml:trace>
  <inkml:trace contextRef="#ctx0" brushRef="#br0" timeOffset="1192">0 95,'0'0,"23"0,-23 0,24 0,-24 0,48 0,-24-24,-1 24,25 0,-48 0,24 0,-24 0,24 0,-1 0,-23 0,24 0,0 0,-24 24,24-24,0 0,-24 24,0-24,24 0,-24 24,0 0,23-1,-23-23,24 48,-24-48,24 24,-24 0,0 0,0-24,0 23,0-23,0 24,0-24,0 24,0 0,-24-24,0 24,24-24,-23 23,23 1,-24 0,0-24,24 24,-24 0,0-24,0 23,24-23,-23 0,23 0,-24 0,24 24,-24-24,24 0,-24 0,24 0,-24 0,24 24,-23-24,23 24,-24-24,24 0,0 0,0 0</inkml:trace>
  <inkml:trace contextRef="#ctx0" brushRef="#br0" timeOffset="2912">500 833,'0'0,"0"24,0-24,23 0,-23 24,0 0,0 0,0-1,0-23,0 48,0-24,0 0,0 0,0-24,0 47,0-47,0 24,24-24,-24 24,0 0,24-24,-24 23,0-23,0 24,24-24,-24 0,0 0,0 24,24-24,-24 0,0 24,23-24,1 0,-24 0,24 0,-24 0,24 0,0 0,-24 0,24 0,-24 0</inkml:trace>
  <inkml:trace contextRef="#ctx0" brushRef="#br0" timeOffset="3938">595 667,'0'0,"24"0,-24 24,23-24,-23 23,24-23</inkml:trace>
  <inkml:trace contextRef="#ctx0" brushRef="#br0" timeOffset="4632">809 1024,'0'0,"24"0,0 0,-24 0,24 0,-1 0,1 0,-24 0,24 24,0-24,-24 0,24 24,-1-24,1 0,-24 0,24 0,-24 0,24 0,-24 0</inkml:trace>
  <inkml:trace contextRef="#ctx0" brushRef="#br0" timeOffset="5488">1309 786,'0'0,"0"24,0-24,0 23,0-23,0 48,0-48,0 24,0 0,0-1,0 1,0 0,0 24,0-24,24-24,-24 47,24-23,-24 0,0-24,0 24,0-24,0 23,24-23,-24 24,0 0,0-24</inkml:trace>
  <inkml:trace contextRef="#ctx0" brushRef="#br0" timeOffset="7240">1785 262,'0'0,"-23"0,23 24,-24-24,24 24,-24-24,24 23,0 1,-24 0,0 0,24 0,-47-1,47 25,-48 0,24-25,1 1,-1 0,24 24,-24-24,0-1,24-23,0 24</inkml:trace>
  <inkml:trace contextRef="#ctx0" brushRef="#br0" timeOffset="7976">1428 405,'0'0,"24"0,-24 0,24 24,-24-24,24 23,0 1,-1 0,-23-24,24 24,0 0,0-1,0 1,-1 0,1 0,-24 0,0-24,24 24,-24-24,24 23,-24 1,47-24,-47 24,0-24,24 0,0 24,-24-24,24 24,-24-24,24 23,-24-23,24 0,-24 24,23-24</inkml:trace>
  <inkml:trace contextRef="#ctx0" brushRef="#br0" timeOffset="9039">2190 95,'-24'0,"24"24,0 0,0 0,-23-1,23 25,0-24,0 24,0-1,0 25,0-49,0 1,0 24,0-1,23 1,-23 0,0-24,24 23,-24-47,0 48,0-24,24-1,-24 25,0-48,0 24,0 0,24-1,-24 1,0-24,0 48,0-48,0 24,0-24</inkml:trace>
  <inkml:trace contextRef="#ctx0" brushRef="#br0" timeOffset="10071">2119 167,'24'0,"-24"0,23 0,1 0,-24 0,24 0,24 0,-48 0,24 0,23 0,-23 0,0 0,23 0,-47 0,24 0,-24 0,24 0,-24 0,24 0,-24 23,0-23,0 48,0-24,24 0,-24 0,0-24,0 47,0-23,0-24,0 48,0-48,-24 23,24 1,-24-24,24 24,0 0,-24 0,24-24,-24 23,1-23,23 24,-24-24,24 0,-24 0,0 24,0 0,24-24,-23 0,23 0,-24 0,24 0,-24 0,24 24,0-24,-24 0,24 0,-24 0,0 0,24 24,0-24,-23 0</inkml:trace>
  <inkml:trace contextRef="#ctx0" brushRef="#br0" timeOffset="11695">2690 762,'0'0,"24"0,-24 0,0 24,0-24,0 24,0-24,0 23,0 1,0-24,0 24,0-24,0 24,0-24,0 24,0-1,0-23,0 24,0-24,0 24,0-24,0 24,0 0,0-24,0 24,0-24,0 23,0 1,24-24,-24 24,0-24,0 0,0 24,0-24,-24 0</inkml:trace>
  <inkml:trace contextRef="#ctx0" brushRef="#br0" timeOffset="12751">2667 1024,'0'0,"23"0,-23 0,24 0,-24-24,48 24,-48-24,24 24,-1-24,1 24,0 0,-24-23,48-1,-48 24,23-24,-23 24,24 0,0 0,-24 0,-24 0,0 0,24 0</inkml:trace>
  <inkml:trace contextRef="#ctx0" brushRef="#br0" timeOffset="13519">2857 976,'0'0,"0"0,24 24,-24-24,24 24,-24-24,0 0,23 24,1 0,0-24,0 0,0 47,-24-47,47 24,-47-24,24 0,-24 0,0 24,24-24,-24 24,24-24,-24 0,24 0,23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01:31.24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0,'0'0,"0"0,24 24,-24 24,0-1,0-23,0 24,0-1,0 1,0 0,0-1,0 1,0 23,0-23,0 23,0-23,0 0,24-1,-24 25,0-49,0-23,0 48,0-48,0 24,-24-24,24 24,0-1,-24-23</inkml:trace>
  <inkml:trace contextRef="#ctx0" brushRef="#br0" timeOffset="1088">96 95,'0'0,"0"-23,23 23,1 0,-24 0,24 0,-24 23,24-23,-24 0,24 24,-1-24,-23 0,0 24,0 0,24-24,-24 24,0-24,0 23,0-23,0 24,0 0,0-24,0 24,0-24,0 24,0-24,-24 24,24-1,-23-23,23 24,0-24,-24 24,24 0,0 0,-24-24,0 0,0 23,24 1,-23-24,-1 0,24 24,-24-24,0 0,0 0,24 24</inkml:trace>
  <inkml:trace contextRef="#ctx0" brushRef="#br0" timeOffset="2536">72 167,'0'0,"0"-24,24 24,-24 0,0-24,23 24,-23 0,24 0,0 0</inkml:trace>
  <inkml:trace contextRef="#ctx0" brushRef="#br0" timeOffset="3680">429 667,'24'0,"-24"24,0-24,0 24,0-1,0 1,0-24,0 24,0 0,0 0,0-24,0 23,0 1,0 0,0-24,0 24,0-24,0 24,0-24,0 23,0 1,0-24,0 24,0-24,0 24,-24-48,24 0</inkml:trace>
  <inkml:trace contextRef="#ctx0" brushRef="#br0" timeOffset="4328">405 834,'24'0,"-24"0,0 0,24 0,-24 0,24 0,-1 0,-23-24,24 24,0-24,0 24,0 0,-24 0,47-24,-23 24,0 0,0 0,-24-24,23 24,1 0,-24-23,-24 23</inkml:trace>
  <inkml:trace contextRef="#ctx0" brushRef="#br0" timeOffset="5024">619 834,'0'0,"0"0,24 0,-24 47,24-47,-24 24,24 0,0 0,23-1,-23 25,0 0,24-24,-48 23,47-23,-47 0,24 0,0-1,-24-23,0-23</inkml:trace>
  <inkml:trace contextRef="#ctx0" brushRef="#br0" timeOffset="5784">1548 310,'-24'0,"0"24,24-24,-47 23,47-23,-24 48,24-24,-48 0,25-1,23 25,-24-48,24 24,0-24,0 24,0-24,-24 23,0 1,24 0,0-24,0 0,-24 24,24 0,0-24,0 24,0-24,-23 0</inkml:trace>
  <inkml:trace contextRef="#ctx0" brushRef="#br0" timeOffset="6432">1191 334,'0'0,"24"0,-24 0,24 0,-24 23,23-23,1 48,-24-24,48 0,-24 23,-1-23,1 24,24-48,-48 47,47-23,-23 24,-24-48,24 24,-24-24,24 23,-24-23,0 24,24-24,0 0,-24 0,23 0,-23 24,0-24</inkml:trace>
  <inkml:trace contextRef="#ctx0" brushRef="#br0" timeOffset="7496">1905 95,'24'0,"0"0,-24 24,0 0,24 0,-24 23,24 1,-24 0,0 23,23-23,-23 23,24 1,-24-25,24 1,-24 0,0-1,0 1,0-1,0-47,0 48,0-48,0 24,0 0,0-1,24-23,-24 0,0 24,0-24,0 24,0-24,0 24</inkml:trace>
  <inkml:trace contextRef="#ctx0" brushRef="#br0" timeOffset="8568">1929 143,'24'0,"-24"0,24 0,0-24,-1 24,25-24,-24 24,0 0,23-23,-23-1,24 24,-1 0,-23 0,-24 0,48 0,-48 0,24 0,-24 0,23 24,-23-24,24 23,-24-23,0 24,0 0,0 0,0 0,0-1,-24-23,1 48,23-48,0 24,-24 0,0 0,24-24,-24 23,0 25,0-48,1 24,-1 0,24-24,-24 23,24-23,-24 0,0 0,24 24,-23-24,23 0,0 24,-24-24,24 0,0 0,-24 0,0 24,24-24,-24 0,24 0,0 0,0 24</inkml:trace>
  <inkml:trace contextRef="#ctx0" brushRef="#br0" timeOffset="9967">2667 857,'24'0,"-24"24,24-24,-24 24,0 24,0-25,24 1,-24 0,0 0,24 47,-24-47,0 0,0 0,0 23,0-47,0 48,-24-24,24 0,-24-24,24 23,-24-23,0 0,24 24,-24-24,24 24,-23 0,23-24,-24 0,0 0,24 24,-24-24,24 0,-24 0,24 0,0 24</inkml:trace>
  <inkml:trace contextRef="#ctx0" brushRef="#br0" timeOffset="10999">2691 619,'0'0,"24"0,0 0,-24 24,0-24,24 0,-24 24,0-24,0 0,23 0,-23 24</inkml:trace>
  <inkml:trace contextRef="#ctx0" brushRef="#br0" timeOffset="14248">643 810,'0'0,"0"0,0 24,24-24,-24 0,0 23,0-23,0 0,24 0,-24 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03:58.33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74,'0'0,"23"0,1-24,-24 24,24 0,24 0,-25 0,25 0,0 0,-25 0,1 0,24 0,-24 0,0 0,-24 0,23 0,-23 0,24 0,0 0,0 0,47 0,-47 0,24 0,-25 0,-23 0,24 0,0 0,0 0,-24 0,24 0,0 0,-1 0,1 0,-24 0,48 0,-24 0,-1 0,1 0,-24 0,48 0,-24 0,-24 0,47 0,-47 0,24 0,0 0,0 0,23 0,-23 0,0 0,0 0,47 0,-23 0,-24 0,23 0,1 0,0 0,-25 0,1 0,24 0,-1 0,-23 0,0 0,24 0,-25 0,1 0,48 0,-48 0,-1 0,1 0,48 0,-49 0,25 0,0 0,-1 0,-23 0,24 0,-24 0,23 0,1 0,-24 0,-1-24,49 24,-25 0,1 0,-24 0,24 0,-1 0,-23 0,0 0,23 0,-23 0,0 0,24 0,-25 0,1 0,0 0,48 0,-49 0,25 0,-24 0,23 0,-23 0,0 0,24 0,-25 0,1 0,0 0,0 0,0 0,23 0,-23 0,0 0,0 0,0 0,-1 0,25 0,-24 0,0 0,23 0,-23 0,0 0,0 0,23 0,-23 0,0 0,24 0,-25 0,1 0,0 0,0 0,0 0,-1 0,1 0,0 0,0 0,0 0,23 0,1 0,-24 0,23 0,1 0,-24 0,-24 0,47 0,-47 0,24 0,-24 0,24 0,0 0,0 0,-24 0,47 0,-47 0,24 0,-24 0,24 0,-24 0,24 0,0 0,-24 0,23 0,-23 0,24 0,-24 0,24 0,0 0,0 0,-24 0,23 0,1 0,-24 0,24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16:03.54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0-1,'0'0,"24"24,-24-24,0 24,0-24,24 47,-24-47,0 24,0-24,0-24,-24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16:14.84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46-1,'0'23,"0"-23,0 24,0 0,0-24,0 24,0-24,0 0,-24 0,24-24,-23 24,23-24,0 24,0 0,0-24,0 24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16:19.21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48,'0'0,"23"0,-23 0,0-24,24 24,0 0,-48 0,24 0,-24 0,24 24,0-24,0 0,-23 0,23 0,0-24,0 0,0 24,0 24,0-24,0-24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06:49.13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0,'24'0,"-24"0,24 0,-24 0,23 0,1 0,0 0,-24 0,24 0,0 0,-24 0,23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06:51.15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0,'0'0,"24"0,-24 0,24 0,-1 0,1 0,24 0,-48 0,24 0,0 0,-1 0,1 0,0 0,0 0,0 0,-1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09:22.74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31:59.478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73,'0'0,"24"0,-24 0,0-24,24 24,-24 0,23 0,1 0,0 0,-24 0,48 0,-25 0,-23 0,48 0,-48 0,24 0,-24 0,24 0,0 0,-24 0,23 0,1 0,0 0,-24 0,24 0,0 0,-1 0,-23 0,24 0,-24 0,24 0,-24 0,24 0,0 0,-1 0,-23-23,24 23,0 0,-24 0,24 0,-24 0,24 0,-24 0,47 0,-23 0,0 0,0 0,-24 0,47 0,-23 0,-24 0,24 0,0 0,-24 0,24 0,-1 0,1 0,0 0,-24 0,48 0,-24 0,-24 0,47 0,-23 0,0 0,23 0,-47 0,24 0,24 0,-24 0,-1 0,25 0,-48 0,24 0,0 0,0 0,-1 0,1 0,0 0,-24 0,24 0,0 0,-1 0,-23 0,24 0,-24 0,24 0,-24 0,48 0,-48 0,47 0,-47 0,24 0,-24 0,24 0,0 0,0 0,-1 0,-23 0,48 23,-48-23,24 0,-24 0,47 0,-47 0,24 0,24 0,-48 0,47 0,-47 0,48 0,-24 0,24 0,-25 0,1 0,0 0,-24 0,48 0,-25 0,1 0,24 0,-1 0,-23 0,0 0,24 0,-1 0,-23 0,24 0,-1 0,-23 0,0 0,24 0,-1 0,1 0,-24 0,23 0,25 0,-25 0,-23 0,24 24,-1-24,1 0,0 0,-1 0,1 0,0 0,-1 0,-23 0,0 0,0 0,-24 0,23 0,1 0,0 0,-24 0,48 0,-48 0,24 0,-24 0,23 24,-23-24,24 0,0 0,-24 0,24 0,0 0,-1 0,1 0,-24 0,48 0,-48 0,47 24,-23-24,0 0,0 0,0 0,0 0,-1 0,1 0,0 0,0 0,0 0,23 0,-47 0,24 0,-24 0,24 0,-24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09:53.13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0 551,'0'-24,"24"24,-24-24,0 24,23-24,-23 24,0-24,24 1,0 23,-24-24,24 24,-24-24,24 24,-24-24,23 0,1 24,-24-24,24 24,-24-23,24-1,0 24,-24 0,24-24,-1 0,1 0,0 24,-24-23,48 23,-48 0,23 0,-23-24,24 24,0-24,-24 24,24 0,-24 0,24 0,-24-24,23 24,1 0,-24 0,24-24,0 24,0-23,0 23,-1-24,-23 24,24 0,-24 0,24-24,-24 24,24 0,0 0,-24 0,0 0,23 0,-23 0,24 0,0 0,0 0,-24 0,24 0,-1 0,1 0,0 0,0 0,-24 0,24 0,0 0,-24 0,23 0,1 24,0-24,0 24,0-1,-1-23,1 24,-24-24,24 0,-24 0,0 24,24-24,-24 24,24-24,-24 24,23-24,-23 23,0-23,0 24,24 0,0-24,-24 24,0 0,0-1,24-23,-24 24,0 0,0 0,0 0,24-24,-24 24,0-1,0 1,0-24,0 24,0 0,0 0,0-1,0 1,0 0,0 0,0 0,0-24,0 23,0 1,0 0,-24-24,24 24,0-24,-24 24,24 0,-24-24,24 23,0-23,-24 24,24-24,-23 24,23 0,-24-24,0 24,0-24,24 23,-24 1,24-24,-23 0,23 0,-24 24,0-24,0 0,24 0,-24 24,1-24,23 0,-24 0,24 24,-24-24,0 0,24 23,-24-23,24 0,-24 0,24 0,-23 24,-1-24,24 0,-24 0,24 0,-24 0,24 0,-24 0,1 0,23 0,-24 0,0 0,0 0,24 0,-24 0,24-24,-23 24,23 0,-24 0,0-23,24 23,-24 0,0-24,0 24,24 0,-23 0,23-24,-24 24,0-24,0 24,24 0,0-24,-24 24,1 0,23 0,0-23,-24 23,24-24,0 24,-24 0,24 0,0-24,-24 24,0 0,24 0,0 0,0-24,-23 24,23 0,0 0,-24 0,24-24,0 1,-24 23,24 0,-24 0,24-24,0 24,0 0,0-24,0 24,-24 0,24-24,0 0,0 24,0-24,-24 24,1 0,23-23,0-1,0 24,0 0,0-24,-24 24,24-24,0 24,-24 0,24-24,0 1,0 23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05:58.86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53,'0'0,"24"0,0 0,-1 0,25 0,23 0,-23 0,-24 0,0 0,23 0,-23 0,0 0,0 0,0 0,-1 0,1 0,0 0,0 0,0 0,-1 0,25 0,0 0,-25 0,25 0,0-24,-1 24,-23-23,24 23,-1 0,1 0,-24 0,23 0,1 0,0 0,23 0,-47 0,24 0,23 23,-23 1,-1 0,-23-24,48 0,-49 0,1 24,24-24,-48 24,24-24,23 0,-47 0,48 0,-24 23,23-23,1 24,0-24,-1 0,-23 0,0 24,23-24,-23 24,-24-24,24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06:01.72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51,'0'0,"23"0,25 0,0 0,-25 0,25 0,0 0,23 0,1 0,-49 0,25 0,-24-24,47 24,-47 0,0 0,24 0,-25 0,25 0,-24 0,47 0,-23 0,-24 0,23 0,1 0,0 0,-1 0,1 0,-24 0,-1 0,-23 0,24 0,0 0,-24 0,24 0,-24 0,24 0,-1 0,1 0,-24 0,24 0,-24 0,24 0,0 0,-24 0,24 0,-24 0,23 0,-23 0,24 0,0 0,-24 0,24 0,-24 24,24-24,-1 0,-23 0,24 0,-24 0,24 0,-24 0,24 0,0 0,-24 0,23 0,-23 0,24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09:38.43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-1 284,'0'0,"23"0,-23 0,0 24,0-24,24 24,-24-24,24 24,0 0,-24 23,24-23,-1 0,-23 23,24-23,0 24,-24-1,24-23,0 24,0-24,-24 0,0 23,23-47,-23 24,0-24,24 0,0 0,-24 0,0-24,24 24,-24-24,24 24,-24-23,23-25,-23 24,48-24,-48 25,48-25,-25 0,1 1,0 23,0-24,0 1,0 23,-1 0,1-24,0 25,-24-1,24-24,0 24,-24 1,47-25,-47 24,24 0,-24 24,24 0,-24-23,0 23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18:46.33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24,'0'0,"24"0,-24-24,24 24,-24 0,24 0,-1 0,-23 0,24 0,-48 0,1 0,23 0,0 0,-24 0,24 0,0 0,24 0,-24 0,23 0,-23 0,24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18:47.63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24-1,'0'0,"0"0,24 0,-24 23,0-23,0 24,24-24,-24 24,0 0,0-24,0 24,0-24,0 23,-24-23,24 0,-24 0,24 24,0-24,-24 24,24-24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3:18:48.574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25-1,'0'0,"0"23,0-23,0 24,24-24,-24 0,0 24,0 0,0-24,0 24,0-24,0 23,-24-23,24 24,0 0,0-24,-24 0,24 24,0-24,0 0,0 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32:32.541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35,'0'0,"24"0,-24 0,24 0,-24 0,24 0,-1 0,-23 0,24 0,-24 0,48 0,-48 0,24 0,23 0,-47 0,24 0,-24 0,24 0,0 0,-24 0,23 0,-23 0,24 0,0 0,0 0,0 0,-24 0,24 0,-1 0,1 0,-24 0,24 0,0 0,0 0,-24 0,23 0,1 0,-24 0,24 0,-24 0,24 0,-24 0,24 0,-1 0,-23 0,24 0,-24 0,24 0,0 0,0 0,-24 0,24 0,-24 0,23 0,1 0,0 0,-24 0,48 23,-25-23,1 0,0 0,24 0,-25 0,1 0,24 0,0 0,-25 0,1 0,0 0,0 0,0 0,-24 0,23 0,1 0,-24 0,24 0,0 0,-24 0,24 0,-1 0,-23 0,24 0,-24 0,24 0,0 0,0 0,-24 0,24 0,-1 0,1 0,-24 0,24 0,0 0,0 0,-24 0,23 0,1 0,0 0,-24 0,24 0,0 0,-1 0,-23 0,24 0,-24 0,48 0,-48 0,24 0,23 0,-23 0,0 0,24 0,-48 0,23 0,1-23,0 23,0 0,0 0,-1 0,25 0,-24 0,24 0,-1 0,1 0,-1 0,1-24,-24 24,0 0,-1 0,1 0,0 0,0 0,0 0,47 0,-47 0,24 0,-25 0,25 0,-24 0,0 0,-24 0,23 0,1 0,0 0,0 0,-24 0,48 0,-48 0,23 0,-23 0,24 0,0 0,-24 0,24 0,-24 0,24 0,-1 0,1 0,0 0,0 0,0 0,-1 24,1-24,-24 0,24 0,0 0,-24 0,24 0,0 0,-24 0,23 0,-23 0,24 23,0-23,-24 0,24 0,0 0,-1 0,1 0,-24 0,24 0,-24 0,24 0,0 24,23-24,-23 0,0 0,24 24,-25-24,1 0,24 0,-24 0,-24 0,47 0,-47 0,24 0,-24 0,24 0,0 0,-24 0,23 0,-23 24,24-24,0 0,0 0,-24 0,24 0,-24 0,24 0,-1 0,-23 0,24 0,-24 0,24 0,0 0,-24 0,24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37:03.96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-1 49,'0'0,"0"0,23 0,1 24,0-24,0 24,-24-24,47 0,-47 0,24 0,48 0,-48 0,-1 24,25-24,-24 24,0-24,-1 0,1 0,24 0,-48 0,24 0,-1 0,1 0,-24 0,24 0,-24 0,48-24,-48 0,24 24,-24 0,23 0,-23-24,24 24,0 0,-24 0,24-24,0 1,-1 23,1 0,0 0,-24-24,24 24,0 0,-1 0,1 0,-24 0,48 0,-24 0,0 0,-1 0,25 0,0 0,-1 0,-23 0,47 24,-23-24,0 0,-24 0,47 23,-23-23,-1 0,-23 0,24 0,-25 0,1 0,0 0,-24 0,24 0,-24 0,48 0,-48 0,23 0,-23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</inkml:traceFormat>
        <inkml:channelProperties>
          <inkml:channelProperty channel="X" name="resolution" value="28.31858" units="1/cm"/>
          <inkml:channelProperty channel="Y" name="resolution" value="28.36879" units="1/cm"/>
        </inkml:channelProperties>
      </inkml:inkSource>
      <inkml:timestamp xml:id="ts0" timeString="2009-04-16T02:37:05.917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59,'23'0,"-23"0,24-24,-24 24,48 0,-48 0,24 0,0-24,-1 24,1 0,0 0,0 0,0 0,-1 0,1 0,0 0,0 0,23 0,-23 0,0 0,0 0,24 0,-48 0,47 0,1 0,-24 0,23 0,1 0,-1 0,-23 0,24 0,0 0,-25 0,1 0,0 0,0 0,0 0,-1 0,-23 24,48-24,-24 0,0 0,23 0,1 0,-24 0,23 0,-23 0,24 0,-24 0,-1 0,25 0,-24 0,-24 0,47 0,1 0,-24 0,24 0,23 0,-23 24,-25-24,1 0,24 0,-24 0,-1 0,25 0,0 0,-24 0,23 0,1 0,-24 0,23 0,-23 0,24 0,-25 0,1 0,0 0,0 0,0 0,23 0,-47 0,24 0,24 0,-48 0,47 0,-47 0,24 0,0 0,0 0,0 0,-24 0,23 0,-23 0,24 0,-24-24,24 24,-24 0,24 0,0 0,0 0,-24 0,23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75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52C52A34-1F2F-4605-9012-EDB076586801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490853-D97A-4DFC-B2E1-CC415C885D12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78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514925-DAA6-4F7C-A45B-464B93024954}" type="slidenum">
              <a:rPr lang="en-US" altLang="zh-TW"/>
              <a:pPr eaLnBrk="1" hangingPunct="1"/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885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F31717-B6DA-40D7-BE1D-6AC97983BCC5}" type="slidenum">
              <a:rPr lang="en-US" altLang="zh-TW"/>
              <a:pPr eaLnBrk="1" hangingPunct="1"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E7D6EA-17B2-4D3B-AD45-0D1144FADD7B}" type="slidenum">
              <a:rPr lang="en-US" altLang="zh-TW"/>
              <a:pPr eaLnBrk="1" hangingPunct="1"/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809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18DAC5-3207-4356-83A9-7C45B51F69E0}" type="slidenum">
              <a:rPr lang="en-US" altLang="zh-TW"/>
              <a:pPr eaLnBrk="1" hangingPunct="1"/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819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A3B183-A72D-4930-AC72-29DE6EBE7067}" type="slidenum">
              <a:rPr lang="en-US" altLang="zh-TW"/>
              <a:pPr eaLnBrk="1" hangingPunct="1"/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829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D16AAE-5B86-40BF-9B39-8401243AA9AD}" type="slidenum">
              <a:rPr lang="en-US" altLang="zh-TW"/>
              <a:pPr eaLnBrk="1" hangingPunct="1"/>
              <a:t>15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839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FE8CA78-4E1D-4565-B5B4-AD7599A543E1}" type="slidenum">
              <a:rPr lang="en-US" altLang="zh-TW"/>
              <a:pPr eaLnBrk="1" hangingPunct="1"/>
              <a:t>16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8499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494C71-14F5-4855-B440-2201F03B715C}" type="slidenum">
              <a:rPr lang="en-US" altLang="zh-TW"/>
              <a:pPr eaLnBrk="1" hangingPunct="1"/>
              <a:t>17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860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66933D-D0ED-4BCD-861A-37E63CAFC182}" type="slidenum">
              <a:rPr lang="en-US" altLang="zh-TW"/>
              <a:pPr eaLnBrk="1" hangingPunct="1"/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870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DBC96A-E03D-47EF-A870-A6854F88AD04}" type="slidenum">
              <a:rPr lang="en-US" altLang="zh-TW"/>
              <a:pPr eaLnBrk="1" hangingPunct="1"/>
              <a:t>19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696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34B1C9-7A2F-47A3-8EFE-DB0E1E8A4B22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880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601BA2-C942-4964-A2D5-2455A76923E7}" type="slidenum">
              <a:rPr lang="en-US" altLang="zh-TW"/>
              <a:pPr eaLnBrk="1" hangingPunct="1"/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890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9261F49-971C-451B-AD09-943012F6FB21}" type="slidenum">
              <a:rPr lang="en-US" altLang="zh-TW"/>
              <a:pPr eaLnBrk="1" hangingPunct="1"/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01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D7E0D16-A583-49C9-BE39-9DCCE7D61EFF}" type="slidenum">
              <a:rPr lang="en-US" altLang="zh-TW"/>
              <a:pPr eaLnBrk="1" hangingPunct="1"/>
              <a:t>22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11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46D914C-E91D-4555-AA8D-722B7526C090}" type="slidenum">
              <a:rPr lang="en-US" altLang="zh-TW"/>
              <a:pPr eaLnBrk="1" hangingPunct="1"/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21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FF1E693-215E-4D89-A407-2288159C7591}" type="slidenum">
              <a:rPr lang="en-US" altLang="zh-TW"/>
              <a:pPr eaLnBrk="1" hangingPunct="1"/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31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ACF1E8-24DC-49ED-8C07-D610C377A91F}" type="slidenum">
              <a:rPr lang="en-US" altLang="zh-TW"/>
              <a:pPr eaLnBrk="1" hangingPunct="1"/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42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12EF804-982E-4E89-B893-68046814C0D6}" type="slidenum">
              <a:rPr lang="en-US" altLang="zh-TW"/>
              <a:pPr eaLnBrk="1" hangingPunct="1"/>
              <a:t>26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52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0437C5C-AFD9-4956-A1F8-D0750E455B3C}" type="slidenum">
              <a:rPr lang="en-US" altLang="zh-TW"/>
              <a:pPr eaLnBrk="1" hangingPunct="1"/>
              <a:t>27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62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CEA551-2185-418C-930E-A81C54D04D12}" type="slidenum">
              <a:rPr lang="en-US" altLang="zh-TW"/>
              <a:pPr eaLnBrk="1" hangingPunct="1"/>
              <a:t>28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72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FBF514E-AE28-463E-B114-5AF36F57637A}" type="slidenum">
              <a:rPr lang="en-US" altLang="zh-TW"/>
              <a:pPr eaLnBrk="1" hangingPunct="1"/>
              <a:t>29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06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F0D9C4-6F15-45E4-ABD7-E41A3503BDE7}" type="slidenum">
              <a:rPr lang="en-US" altLang="zh-TW"/>
              <a:pPr eaLnBrk="1" hangingPunct="1"/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702CF04-503F-4CDF-8AB9-166DE7EAC9E2}" type="slidenum">
              <a:rPr lang="en-US" altLang="zh-TW"/>
              <a:pPr eaLnBrk="1" hangingPunct="1"/>
              <a:t>30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79E7247-6BBB-444F-B51F-F5012946D52A}" type="slidenum">
              <a:rPr lang="en-US" altLang="zh-TW"/>
              <a:pPr eaLnBrk="1" hangingPunct="1"/>
              <a:t>31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16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02765E9-FD3E-4FBC-AD3C-2E1CB892180A}" type="slidenum">
              <a:rPr lang="en-US" altLang="zh-TW"/>
              <a:pPr eaLnBrk="1" hangingPunct="1"/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270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93F680-0E2B-4897-AA89-9481389C38C6}" type="slidenum">
              <a:rPr lang="en-US" altLang="zh-TW"/>
              <a:pPr eaLnBrk="1" hangingPunct="1"/>
              <a:t>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373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294E7E-1E2B-43C8-A665-4AE9292ACD7D}" type="slidenum">
              <a:rPr lang="en-US" altLang="zh-TW"/>
              <a:pPr eaLnBrk="1" hangingPunct="1"/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47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A199067-C506-44B9-BE0D-5F0667B0A3B4}" type="slidenum">
              <a:rPr lang="en-US" altLang="zh-TW"/>
              <a:pPr eaLnBrk="1" hangingPunct="1"/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578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7EB7219-C6AC-4993-BB26-81F9E3F397EB}" type="slidenum">
              <a:rPr lang="en-US" altLang="zh-TW"/>
              <a:pPr eaLnBrk="1" hangingPunct="1"/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7680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55675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6345734-F164-4675-B6D9-05D7EC96B220}" type="slidenum">
              <a:rPr lang="en-US" altLang="zh-TW"/>
              <a:pPr eaLnBrk="1" hangingPunct="1"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zh-TW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</p:grpSp>
      <p:sp>
        <p:nvSpPr>
          <p:cNvPr id="573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fld id="{4D7F8BAF-8BBF-45F9-B221-BFC1476C68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803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3A46B-1CA2-4C92-B649-42D0E7D2A5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756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A64935-CAD7-4FEA-83FC-0244541BBBB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9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C7930-A5E8-4562-A345-0DB331C2DE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479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1298A-CC92-44DC-B5B7-DC1B01D87B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39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9CA0A1-A1D7-48CD-86F3-FC54C306BF4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918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71C2F-6DEB-4E53-9716-47B274D4921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707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14CCAF-0B67-45F0-88B2-793E538B683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59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390A1-7BDE-43DA-A784-3C83A41402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488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BA41-B7FB-493D-AC26-55F9198694E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19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4F478-5BF8-459C-A30A-8DD33B9786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126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Arial" panose="020B0604020202020204" pitchFamily="34" charset="0"/>
              </a:defRPr>
            </a:lvl1pPr>
          </a:lstStyle>
          <a:p>
            <a:fld id="{D329B977-315D-4663-9813-D8D4DA451E98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kumimoji="1"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9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emf"/><Relationship Id="rId21" Type="http://schemas.openxmlformats.org/officeDocument/2006/relationships/customXml" Target="../ink/ink21.xml"/><Relationship Id="rId42" Type="http://schemas.openxmlformats.org/officeDocument/2006/relationships/image" Target="../media/image32.emf"/><Relationship Id="rId47" Type="http://schemas.openxmlformats.org/officeDocument/2006/relationships/customXml" Target="../ink/ink34.xml"/><Relationship Id="rId63" Type="http://schemas.openxmlformats.org/officeDocument/2006/relationships/customXml" Target="../ink/ink42.xml"/><Relationship Id="rId68" Type="http://schemas.openxmlformats.org/officeDocument/2006/relationships/image" Target="../media/image45.emf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9.emf"/><Relationship Id="rId29" Type="http://schemas.openxmlformats.org/officeDocument/2006/relationships/customXml" Target="../ink/ink25.xml"/><Relationship Id="rId11" Type="http://schemas.openxmlformats.org/officeDocument/2006/relationships/customXml" Target="../ink/ink16.xml"/><Relationship Id="rId24" Type="http://schemas.openxmlformats.org/officeDocument/2006/relationships/image" Target="../media/image23.emf"/><Relationship Id="rId32" Type="http://schemas.openxmlformats.org/officeDocument/2006/relationships/image" Target="../media/image27.emf"/><Relationship Id="rId37" Type="http://schemas.openxmlformats.org/officeDocument/2006/relationships/customXml" Target="../ink/ink29.xml"/><Relationship Id="rId40" Type="http://schemas.openxmlformats.org/officeDocument/2006/relationships/image" Target="../media/image31.emf"/><Relationship Id="rId45" Type="http://schemas.openxmlformats.org/officeDocument/2006/relationships/customXml" Target="../ink/ink33.xml"/><Relationship Id="rId53" Type="http://schemas.openxmlformats.org/officeDocument/2006/relationships/customXml" Target="../ink/ink37.xml"/><Relationship Id="rId58" Type="http://schemas.openxmlformats.org/officeDocument/2006/relationships/image" Target="../media/image40.emf"/><Relationship Id="rId66" Type="http://schemas.openxmlformats.org/officeDocument/2006/relationships/image" Target="../media/image44.emf"/><Relationship Id="rId74" Type="http://schemas.openxmlformats.org/officeDocument/2006/relationships/image" Target="../media/image48.emf"/><Relationship Id="rId5" Type="http://schemas.openxmlformats.org/officeDocument/2006/relationships/customXml" Target="../ink/ink13.xml"/><Relationship Id="rId61" Type="http://schemas.openxmlformats.org/officeDocument/2006/relationships/customXml" Target="../ink/ink41.xml"/><Relationship Id="rId19" Type="http://schemas.openxmlformats.org/officeDocument/2006/relationships/customXml" Target="../ink/ink20.xml"/><Relationship Id="rId14" Type="http://schemas.openxmlformats.org/officeDocument/2006/relationships/image" Target="../media/image18.emf"/><Relationship Id="rId22" Type="http://schemas.openxmlformats.org/officeDocument/2006/relationships/image" Target="../media/image22.emf"/><Relationship Id="rId27" Type="http://schemas.openxmlformats.org/officeDocument/2006/relationships/customXml" Target="../ink/ink24.xml"/><Relationship Id="rId30" Type="http://schemas.openxmlformats.org/officeDocument/2006/relationships/image" Target="../media/image26.emf"/><Relationship Id="rId35" Type="http://schemas.openxmlformats.org/officeDocument/2006/relationships/customXml" Target="../ink/ink28.xml"/><Relationship Id="rId43" Type="http://schemas.openxmlformats.org/officeDocument/2006/relationships/customXml" Target="../ink/ink32.xml"/><Relationship Id="rId48" Type="http://schemas.openxmlformats.org/officeDocument/2006/relationships/image" Target="../media/image35.emf"/><Relationship Id="rId56" Type="http://schemas.openxmlformats.org/officeDocument/2006/relationships/image" Target="../media/image39.emf"/><Relationship Id="rId64" Type="http://schemas.openxmlformats.org/officeDocument/2006/relationships/image" Target="../media/image43.emf"/><Relationship Id="rId69" Type="http://schemas.openxmlformats.org/officeDocument/2006/relationships/customXml" Target="../ink/ink45.xml"/><Relationship Id="rId8" Type="http://schemas.openxmlformats.org/officeDocument/2006/relationships/image" Target="../media/image15.emf"/><Relationship Id="rId51" Type="http://schemas.openxmlformats.org/officeDocument/2006/relationships/customXml" Target="../ink/ink36.xml"/><Relationship Id="rId72" Type="http://schemas.openxmlformats.org/officeDocument/2006/relationships/image" Target="../media/image47.emf"/><Relationship Id="rId3" Type="http://schemas.openxmlformats.org/officeDocument/2006/relationships/customXml" Target="../ink/ink12.xml"/><Relationship Id="rId12" Type="http://schemas.openxmlformats.org/officeDocument/2006/relationships/image" Target="../media/image17.emf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30.emf"/><Relationship Id="rId46" Type="http://schemas.openxmlformats.org/officeDocument/2006/relationships/image" Target="../media/image34.emf"/><Relationship Id="rId59" Type="http://schemas.openxmlformats.org/officeDocument/2006/relationships/customXml" Target="../ink/ink40.xml"/><Relationship Id="rId67" Type="http://schemas.openxmlformats.org/officeDocument/2006/relationships/customXml" Target="../ink/ink44.xml"/><Relationship Id="rId20" Type="http://schemas.openxmlformats.org/officeDocument/2006/relationships/image" Target="../media/image21.emf"/><Relationship Id="rId41" Type="http://schemas.openxmlformats.org/officeDocument/2006/relationships/customXml" Target="../ink/ink31.xml"/><Relationship Id="rId54" Type="http://schemas.openxmlformats.org/officeDocument/2006/relationships/image" Target="../media/image38.emf"/><Relationship Id="rId62" Type="http://schemas.openxmlformats.org/officeDocument/2006/relationships/image" Target="../media/image42.emf"/><Relationship Id="rId70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25.emf"/><Relationship Id="rId36" Type="http://schemas.openxmlformats.org/officeDocument/2006/relationships/image" Target="../media/image29.emf"/><Relationship Id="rId49" Type="http://schemas.openxmlformats.org/officeDocument/2006/relationships/customXml" Target="../ink/ink35.xml"/><Relationship Id="rId57" Type="http://schemas.openxmlformats.org/officeDocument/2006/relationships/customXml" Target="../ink/ink39.xml"/><Relationship Id="rId10" Type="http://schemas.openxmlformats.org/officeDocument/2006/relationships/image" Target="../media/image16.emf"/><Relationship Id="rId31" Type="http://schemas.openxmlformats.org/officeDocument/2006/relationships/customXml" Target="../ink/ink26.xml"/><Relationship Id="rId44" Type="http://schemas.openxmlformats.org/officeDocument/2006/relationships/image" Target="../media/image33.emf"/><Relationship Id="rId52" Type="http://schemas.openxmlformats.org/officeDocument/2006/relationships/image" Target="../media/image37.emf"/><Relationship Id="rId60" Type="http://schemas.openxmlformats.org/officeDocument/2006/relationships/image" Target="../media/image41.emf"/><Relationship Id="rId65" Type="http://schemas.openxmlformats.org/officeDocument/2006/relationships/customXml" Target="../ink/ink43.xml"/><Relationship Id="rId73" Type="http://schemas.openxmlformats.org/officeDocument/2006/relationships/customXml" Target="../ink/ink47.xml"/><Relationship Id="rId4" Type="http://schemas.openxmlformats.org/officeDocument/2006/relationships/image" Target="../media/image13.emf"/><Relationship Id="rId9" Type="http://schemas.openxmlformats.org/officeDocument/2006/relationships/customXml" Target="../ink/ink15.xml"/><Relationship Id="rId13" Type="http://schemas.openxmlformats.org/officeDocument/2006/relationships/customXml" Target="../ink/ink17.xml"/><Relationship Id="rId18" Type="http://schemas.openxmlformats.org/officeDocument/2006/relationships/image" Target="../media/image20.emf"/><Relationship Id="rId39" Type="http://schemas.openxmlformats.org/officeDocument/2006/relationships/customXml" Target="../ink/ink30.xml"/><Relationship Id="rId34" Type="http://schemas.openxmlformats.org/officeDocument/2006/relationships/image" Target="../media/image28.emf"/><Relationship Id="rId50" Type="http://schemas.openxmlformats.org/officeDocument/2006/relationships/image" Target="../media/image36.emf"/><Relationship Id="rId55" Type="http://schemas.openxmlformats.org/officeDocument/2006/relationships/customXml" Target="../ink/ink38.xml"/><Relationship Id="rId7" Type="http://schemas.openxmlformats.org/officeDocument/2006/relationships/customXml" Target="../ink/ink14.xml"/><Relationship Id="rId71" Type="http://schemas.openxmlformats.org/officeDocument/2006/relationships/customXml" Target="../ink/ink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2.emf"/><Relationship Id="rId5" Type="http://schemas.openxmlformats.org/officeDocument/2006/relationships/image" Target="../media/image49.wmf"/><Relationship Id="rId10" Type="http://schemas.openxmlformats.org/officeDocument/2006/relationships/customXml" Target="../ink/ink48.x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customXml" Target="../ink/ink50.xml"/><Relationship Id="rId4" Type="http://schemas.openxmlformats.org/officeDocument/2006/relationships/image" Target="../media/image5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58.emf"/><Relationship Id="rId5" Type="http://schemas.openxmlformats.org/officeDocument/2006/relationships/image" Target="../media/image55.wmf"/><Relationship Id="rId10" Type="http://schemas.openxmlformats.org/officeDocument/2006/relationships/customXml" Target="../ink/ink52.x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5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emf"/><Relationship Id="rId5" Type="http://schemas.openxmlformats.org/officeDocument/2006/relationships/customXml" Target="../ink/ink55.xml"/><Relationship Id="rId4" Type="http://schemas.openxmlformats.org/officeDocument/2006/relationships/image" Target="../media/image6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64.png"/><Relationship Id="rId7" Type="http://schemas.openxmlformats.org/officeDocument/2006/relationships/image" Target="../media/image6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.xml"/><Relationship Id="rId11" Type="http://schemas.openxmlformats.org/officeDocument/2006/relationships/image" Target="../media/image68.emf"/><Relationship Id="rId5" Type="http://schemas.openxmlformats.org/officeDocument/2006/relationships/image" Target="../media/image65.emf"/><Relationship Id="rId10" Type="http://schemas.openxmlformats.org/officeDocument/2006/relationships/customXml" Target="../ink/ink60.xml"/><Relationship Id="rId4" Type="http://schemas.openxmlformats.org/officeDocument/2006/relationships/customXml" Target="../ink/ink57.xml"/><Relationship Id="rId9" Type="http://schemas.openxmlformats.org/officeDocument/2006/relationships/image" Target="../media/image67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customXml" Target="../ink/ink62.xml"/><Relationship Id="rId4" Type="http://schemas.openxmlformats.org/officeDocument/2006/relationships/image" Target="../media/image6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3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customXml" Target="../ink/ink65.xml"/><Relationship Id="rId4" Type="http://schemas.openxmlformats.org/officeDocument/2006/relationships/image" Target="../media/image7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8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6.x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9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1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2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15. Dynamic Programming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endParaRPr lang="en-US" altLang="zh-TW" smtClean="0">
              <a:latin typeface="Arial" panose="020B0604020202020204" pitchFamily="34" charset="0"/>
            </a:endParaRPr>
          </a:p>
          <a:p>
            <a:pPr algn="ctr" eaLnBrk="1" hangingPunct="1"/>
            <a:r>
              <a:rPr lang="zh-TW" altLang="en-US" smtClean="0">
                <a:latin typeface="Arial" panose="020B0604020202020204" pitchFamily="34" charset="0"/>
                <a:ea typeface="標楷體" panose="03000509000000000000" pitchFamily="65" charset="-120"/>
              </a:rPr>
              <a:t>鮑興國</a:t>
            </a:r>
            <a:r>
              <a:rPr lang="en-US" altLang="zh-TW" smtClean="0">
                <a:latin typeface="Arial" panose="020B0604020202020204" pitchFamily="34" charset="0"/>
              </a:rPr>
              <a:t>, Ph.D.</a:t>
            </a:r>
          </a:p>
          <a:p>
            <a:pPr algn="ctr" eaLnBrk="1" hangingPunct="1"/>
            <a:r>
              <a:rPr lang="en-US" altLang="zh-TW" sz="2400" smtClean="0">
                <a:latin typeface="Arial" panose="020B0604020202020204" pitchFamily="34" charset="0"/>
              </a:rPr>
              <a:t>National Taiwan University of Science &amp;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35D513-361D-4427-8FC3-6E5295413DCE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10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simple solution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94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We always need a 1</a:t>
            </a:r>
            <a:r>
              <a:rPr lang="en-US" altLang="zh-TW" sz="2400" smtClean="0">
                <a:cs typeface="Times New Roman" panose="02020603050405020304" pitchFamily="18" charset="0"/>
              </a:rPr>
              <a:t>¢ coin, otherwise no solution exists for making one cent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FF"/>
                </a:solidFill>
                <a:cs typeface="Times New Roman" panose="02020603050405020304" pitchFamily="18" charset="0"/>
              </a:rPr>
              <a:t>To make </a:t>
            </a:r>
            <a:r>
              <a:rPr lang="en-US" altLang="zh-TW" sz="2400" i="1" smtClean="0">
                <a:solidFill>
                  <a:srgbClr val="0000FF"/>
                </a:solidFill>
                <a:cs typeface="Times New Roman" panose="02020603050405020304" pitchFamily="18" charset="0"/>
              </a:rPr>
              <a:t>K</a:t>
            </a:r>
            <a:r>
              <a:rPr lang="en-US" altLang="zh-TW" sz="2400" smtClean="0">
                <a:solidFill>
                  <a:srgbClr val="0000FF"/>
                </a:solidFill>
                <a:cs typeface="Times New Roman" panose="02020603050405020304" pitchFamily="18" charset="0"/>
              </a:rPr>
              <a:t> cents: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FF"/>
                </a:solidFill>
              </a:rPr>
              <a:t>If there is a </a:t>
            </a:r>
            <a:r>
              <a:rPr lang="en-US" altLang="zh-TW" sz="2000" i="1" smtClean="0">
                <a:solidFill>
                  <a:srgbClr val="0000FF"/>
                </a:solidFill>
              </a:rPr>
              <a:t>K</a:t>
            </a:r>
            <a:r>
              <a:rPr lang="en-US" altLang="zh-TW" sz="2000" smtClean="0">
                <a:solidFill>
                  <a:srgbClr val="0000FF"/>
                </a:solidFill>
              </a:rPr>
              <a:t>-cent coin, then that one coin is the minimum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FF"/>
                </a:solidFill>
              </a:rPr>
              <a:t>Otherwise, for each value </a:t>
            </a:r>
            <a:r>
              <a:rPr lang="en-US" altLang="zh-TW" sz="2000" i="1" smtClean="0">
                <a:solidFill>
                  <a:srgbClr val="0000FF"/>
                </a:solidFill>
              </a:rPr>
              <a:t>i</a:t>
            </a:r>
            <a:r>
              <a:rPr lang="en-US" altLang="zh-TW" sz="2000" smtClean="0">
                <a:solidFill>
                  <a:srgbClr val="0000FF"/>
                </a:solidFill>
              </a:rPr>
              <a:t> &lt; </a:t>
            </a:r>
            <a:r>
              <a:rPr lang="en-US" altLang="zh-TW" sz="2000" i="1" smtClean="0">
                <a:solidFill>
                  <a:srgbClr val="0000FF"/>
                </a:solidFill>
              </a:rPr>
              <a:t>K</a:t>
            </a:r>
            <a:r>
              <a:rPr lang="en-US" altLang="zh-TW" sz="2000" smtClean="0">
                <a:solidFill>
                  <a:srgbClr val="0000FF"/>
                </a:solidFill>
              </a:rPr>
              <a:t>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0000FF"/>
                </a:solidFill>
              </a:rPr>
              <a:t>Find the minimum number of coins needed to make </a:t>
            </a:r>
            <a:r>
              <a:rPr lang="en-US" altLang="zh-TW" sz="1800" i="1" smtClean="0">
                <a:solidFill>
                  <a:srgbClr val="0000FF"/>
                </a:solidFill>
              </a:rPr>
              <a:t>i</a:t>
            </a:r>
            <a:r>
              <a:rPr lang="en-US" altLang="zh-TW" sz="1800" smtClean="0">
                <a:solidFill>
                  <a:srgbClr val="0000FF"/>
                </a:solidFill>
              </a:rPr>
              <a:t> cents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smtClean="0">
                <a:solidFill>
                  <a:srgbClr val="0000FF"/>
                </a:solidFill>
              </a:rPr>
              <a:t>Find the minimum number of coins needed to make </a:t>
            </a:r>
            <a:r>
              <a:rPr lang="en-US" altLang="zh-TW" sz="1800" i="1" smtClean="0">
                <a:solidFill>
                  <a:srgbClr val="0000FF"/>
                </a:solidFill>
              </a:rPr>
              <a:t>K</a:t>
            </a:r>
            <a:r>
              <a:rPr lang="en-US" altLang="zh-TW" sz="1800" smtClean="0">
                <a:solidFill>
                  <a:srgbClr val="0000FF"/>
                </a:solidFill>
              </a:rPr>
              <a:t> – </a:t>
            </a:r>
            <a:r>
              <a:rPr lang="en-US" altLang="zh-TW" sz="1800" i="1" smtClean="0">
                <a:solidFill>
                  <a:srgbClr val="0000FF"/>
                </a:solidFill>
              </a:rPr>
              <a:t>i </a:t>
            </a:r>
            <a:r>
              <a:rPr lang="en-US" altLang="zh-TW" sz="1800" smtClean="0">
                <a:solidFill>
                  <a:srgbClr val="0000FF"/>
                </a:solidFill>
              </a:rPr>
              <a:t>cents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>
                <a:solidFill>
                  <a:srgbClr val="0000FF"/>
                </a:solidFill>
              </a:rPr>
              <a:t>Choose the </a:t>
            </a:r>
            <a:r>
              <a:rPr lang="en-US" altLang="zh-TW" sz="2000" i="1" smtClean="0">
                <a:solidFill>
                  <a:srgbClr val="0000FF"/>
                </a:solidFill>
              </a:rPr>
              <a:t>i</a:t>
            </a:r>
            <a:r>
              <a:rPr lang="en-US" altLang="zh-TW" sz="2000" smtClean="0">
                <a:solidFill>
                  <a:srgbClr val="0000FF"/>
                </a:solidFill>
              </a:rPr>
              <a:t> that minimizes this sum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This algorithm can be viewed as divide-and-conquer, or as brute force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This solution is very recursive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It requires </a:t>
            </a:r>
            <a:r>
              <a:rPr lang="en-US" altLang="zh-TW" sz="2000" smtClean="0">
                <a:solidFill>
                  <a:srgbClr val="FF0000"/>
                </a:solidFill>
              </a:rPr>
              <a:t>exponential</a:t>
            </a:r>
            <a:r>
              <a:rPr lang="en-US" altLang="zh-TW" sz="2000" smtClean="0"/>
              <a:t>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smtClean="0"/>
              <a:t>It is </a:t>
            </a:r>
            <a:r>
              <a:rPr lang="en-US" altLang="zh-TW" sz="2000" i="1" smtClean="0">
                <a:solidFill>
                  <a:srgbClr val="FF0000"/>
                </a:solidFill>
              </a:rPr>
              <a:t>infeasible</a:t>
            </a:r>
            <a:r>
              <a:rPr lang="en-US" altLang="zh-TW" sz="2000" smtClean="0"/>
              <a:t> to solve for 63¢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12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94488" y="3900488"/>
              <a:ext cx="652462" cy="52387"/>
            </p14:xfrm>
          </p:contentPart>
        </mc:Choice>
        <mc:Fallback>
          <p:pic>
            <p:nvPicPr>
              <p:cNvPr id="512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78258" y="3838671"/>
                <a:ext cx="684562" cy="175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12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37350" y="4286250"/>
              <a:ext cx="1020763" cy="17463"/>
            </p14:xfrm>
          </p:contentPart>
        </mc:Choice>
        <mc:Fallback>
          <p:pic>
            <p:nvPicPr>
              <p:cNvPr id="512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1502" y="4249661"/>
                <a:ext cx="1052459" cy="90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12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51100" y="5975350"/>
              <a:ext cx="2024063" cy="77788"/>
            </p14:xfrm>
          </p:contentPart>
        </mc:Choice>
        <mc:Fallback>
          <p:pic>
            <p:nvPicPr>
              <p:cNvPr id="512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5256" y="5913680"/>
                <a:ext cx="2055751" cy="20112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A8A4B15-4B27-4C52-A0AE-C49371E1EEF6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11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Another solution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49788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800" smtClean="0"/>
              <a:t>We can reduce the problem recursively by choosing the first coin, and solving for the amount that is left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800" smtClean="0"/>
              <a:t>For 63</a:t>
            </a:r>
            <a:r>
              <a:rPr lang="en-US" altLang="zh-TW" sz="2800" smtClean="0">
                <a:cs typeface="Times New Roman" panose="02020603050405020304" pitchFamily="18" charset="0"/>
              </a:rPr>
              <a:t>¢: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One 1¢ coin plus the best solution for 62¢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One 5¢ coin plus the best solution for 58¢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One 10¢ coin plus the best solution for 53¢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One 21¢ coin plus the best solution for 42¢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One 25¢ coin plus the best solution for 38¢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800" smtClean="0">
                <a:cs typeface="Times New Roman" panose="02020603050405020304" pitchFamily="18" charset="0"/>
              </a:rPr>
              <a:t>Choose the best solution from among the 5 given above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800" smtClean="0">
                <a:cs typeface="Times New Roman" panose="02020603050405020304" pitchFamily="18" charset="0"/>
              </a:rPr>
              <a:t>Instead of solving 62 recursive problems, we solve 5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800" smtClean="0">
                <a:cs typeface="Times New Roman" panose="02020603050405020304" pitchFamily="18" charset="0"/>
              </a:rPr>
              <a:t>This is still a very expensive algorithm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14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79800" y="6507163"/>
              <a:ext cx="1492250" cy="42862"/>
            </p14:xfrm>
          </p:contentPart>
        </mc:Choice>
        <mc:Fallback>
          <p:pic>
            <p:nvPicPr>
              <p:cNvPr id="614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3956" y="6459147"/>
                <a:ext cx="1523939" cy="13862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FCD3EC6-9131-4574-AC1E-B0B0568D3D3C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dynamic programming solution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51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rgbClr val="0000FF"/>
                </a:solidFill>
              </a:rPr>
              <a:t>Idea: Solve first for one cent, then two cents, then three cents, etc., up to the desired amount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i="1" smtClean="0">
                <a:solidFill>
                  <a:srgbClr val="FF0000"/>
                </a:solidFill>
              </a:rPr>
              <a:t>Save each answer in an array 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For each new amount 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, compute all the possible pairs of previous answers which sum to </a:t>
            </a:r>
            <a:r>
              <a:rPr lang="en-US" altLang="zh-TW" sz="2800" i="1" smtClean="0"/>
              <a:t>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For example, to find the solution for 13</a:t>
            </a:r>
            <a:r>
              <a:rPr lang="en-US" altLang="zh-TW" sz="2400" smtClean="0">
                <a:cs typeface="Times New Roman" panose="02020603050405020304" pitchFamily="18" charset="0"/>
              </a:rPr>
              <a:t>¢,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cs typeface="Times New Roman" panose="02020603050405020304" pitchFamily="18" charset="0"/>
              </a:rPr>
              <a:t>First, solve for all of 1¢, 2¢, 3¢, ..., 12¢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cs typeface="Times New Roman" panose="02020603050405020304" pitchFamily="18" charset="0"/>
              </a:rPr>
              <a:t>Next, choose the best solution among: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 smtClean="0">
                <a:cs typeface="Times New Roman" panose="02020603050405020304" pitchFamily="18" charset="0"/>
              </a:rPr>
              <a:t>Solution for 1¢   +   solution for 12¢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 smtClean="0">
                <a:cs typeface="Times New Roman" panose="02020603050405020304" pitchFamily="18" charset="0"/>
              </a:rPr>
              <a:t>Solution for 2¢   +   solution for 11¢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 smtClean="0">
                <a:cs typeface="Times New Roman" panose="02020603050405020304" pitchFamily="18" charset="0"/>
              </a:rPr>
              <a:t>Solution for 3¢   +   solution for 10¢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 smtClean="0">
                <a:cs typeface="Times New Roman" panose="02020603050405020304" pitchFamily="18" charset="0"/>
              </a:rPr>
              <a:t>Solution for 4¢   +   solution for 9¢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 smtClean="0">
                <a:cs typeface="Times New Roman" panose="02020603050405020304" pitchFamily="18" charset="0"/>
              </a:rPr>
              <a:t>Solution for 5¢   +   solution for 8¢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800" smtClean="0">
                <a:cs typeface="Times New Roman" panose="02020603050405020304" pitchFamily="18" charset="0"/>
              </a:rPr>
              <a:t>Solution for 6¢   +   solution for 7¢</a:t>
            </a:r>
          </a:p>
          <a:p>
            <a:pPr lvl="3" eaLnBrk="1" hangingPunct="1">
              <a:lnSpc>
                <a:spcPct val="80000"/>
              </a:lnSpc>
            </a:pPr>
            <a:endParaRPr lang="en-US" altLang="zh-TW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64372F-2A30-424F-B991-75B709F59DD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1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83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folHlink"/>
                </a:solidFill>
              </a:rPr>
              <a:t>Suppose coins are 1</a:t>
            </a:r>
            <a:r>
              <a:rPr lang="en-US" altLang="zh-TW" sz="2800" smtClean="0">
                <a:solidFill>
                  <a:schemeClr val="folHlink"/>
                </a:solidFill>
                <a:cs typeface="Times New Roman" panose="02020603050405020304" pitchFamily="18" charset="0"/>
              </a:rPr>
              <a:t>¢, 3¢, and 4¢ to make 6¢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There’s only one way to make 1¢ (one coin)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To make 2¢, try 1¢+1¢ (one coin + one coin = 2 coins)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To make 3¢, just use the 3¢ coin (one coin)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To make 4¢, just use the 4¢ coin (one coin)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To make 5¢, try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1¢ + 4¢ (1 coin + 1 coin = 2 coins)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cs typeface="Times New Roman" panose="02020603050405020304" pitchFamily="18" charset="0"/>
              </a:rPr>
              <a:t>2¢ + 3¢ (2 coins + 1 coin = 3 coins)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cs typeface="Times New Roman" panose="02020603050405020304" pitchFamily="18" charset="0"/>
              </a:rPr>
              <a:t>The first solution is better, so best solution is 2 coins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To make 6¢, try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cs typeface="Times New Roman" panose="02020603050405020304" pitchFamily="18" charset="0"/>
              </a:rPr>
              <a:t>1¢ + 5¢ (1 coin + 2 coins = 3 coins)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cs typeface="Times New Roman" panose="02020603050405020304" pitchFamily="18" charset="0"/>
              </a:rPr>
              <a:t>2¢ + 4¢ (2 coins + 1 coin = 3 coins)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3¢ + 3¢ (1 coin + 1 coin = 2 coins) – best solution</a:t>
            </a:r>
            <a:endParaRPr lang="en-US" altLang="zh-TW" sz="2000" smtClean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ABAD692-2E02-4216-BA69-63402A146F0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74063" cy="4783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>
                <a:solidFill>
                  <a:schemeClr val="folHlink"/>
                </a:solidFill>
              </a:rPr>
              <a:t>Suppose coins are 1</a:t>
            </a:r>
            <a:r>
              <a:rPr lang="en-US" altLang="zh-TW" sz="2800" smtClean="0">
                <a:solidFill>
                  <a:schemeClr val="folHlink"/>
                </a:solidFill>
                <a:cs typeface="Times New Roman" panose="02020603050405020304" pitchFamily="18" charset="0"/>
              </a:rPr>
              <a:t>¢, 5¢, 10¢, 21¢, 25¢ to make 63¢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There’s only one way to make 1¢ (one coin)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To make 2¢, try 1¢+1¢ (one coin + one coin = 2 coins)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To make 3¢ = 1¢+1¢+1¢ (3 coins)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To make 5¢, just use one 5¢ coin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To make 11¢, try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1¢ + 10¢ (1 coin + 1 coins = 2 coins) – best solution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cs typeface="Times New Roman" panose="02020603050405020304" pitchFamily="18" charset="0"/>
              </a:rPr>
              <a:t>2¢ + 9¢ (2 coins + 5 coin = 7 coins)</a:t>
            </a:r>
            <a:r>
              <a:rPr lang="en-US" altLang="zh-TW" sz="2000" smtClean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2000" smtClean="0">
                <a:cs typeface="Times New Roman" panose="02020603050405020304" pitchFamily="18" charset="0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cs typeface="Times New Roman" panose="02020603050405020304" pitchFamily="18" charset="0"/>
              </a:rPr>
              <a:t>63¢ = 21¢+21¢+21¢</a:t>
            </a:r>
            <a:endParaRPr lang="en-US" altLang="zh-TW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/>
              <a:t>15.2 Matrix-chain multiplication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14BBE9B-DE7D-43F6-B8AA-43C817D41323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16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Matrix-chain multiplication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68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How to compute  </a:t>
            </a:r>
            <a:r>
              <a:rPr lang="en-US" altLang="zh-TW" sz="2800" i="1" smtClean="0"/>
              <a:t>A</a:t>
            </a:r>
            <a:r>
              <a:rPr lang="en-US" altLang="zh-TW" sz="2800" baseline="-25000" smtClean="0"/>
              <a:t>1</a:t>
            </a:r>
            <a:r>
              <a:rPr lang="en-US" altLang="zh-TW" sz="2800" i="1" smtClean="0"/>
              <a:t>A</a:t>
            </a:r>
            <a:r>
              <a:rPr lang="en-US" altLang="zh-TW" sz="2800" baseline="-25000" smtClean="0"/>
              <a:t>2</a:t>
            </a:r>
            <a:r>
              <a:rPr lang="en-US" altLang="zh-TW" sz="2800" smtClean="0">
                <a:sym typeface="Symbol" panose="05050102010706020507" pitchFamily="18" charset="2"/>
              </a:rPr>
              <a:t></a:t>
            </a:r>
            <a:r>
              <a:rPr lang="en-US" altLang="zh-TW" sz="2800" i="1" smtClean="0"/>
              <a:t>A</a:t>
            </a:r>
            <a:r>
              <a:rPr lang="en-US" altLang="zh-TW" sz="2800" i="1" baseline="-25000" smtClean="0"/>
              <a:t>n</a:t>
            </a:r>
            <a:r>
              <a:rPr lang="en-US" altLang="zh-TW" sz="2800" smtClean="0"/>
              <a:t> where </a:t>
            </a:r>
            <a:r>
              <a:rPr lang="en-US" altLang="zh-TW" sz="2800" i="1" smtClean="0"/>
              <a:t>A</a:t>
            </a:r>
            <a:r>
              <a:rPr lang="en-US" altLang="zh-TW" sz="2800" i="1" baseline="-25000" smtClean="0"/>
              <a:t>i</a:t>
            </a:r>
            <a:r>
              <a:rPr lang="en-US" altLang="zh-TW" sz="2800" smtClean="0"/>
              <a:t> is a matrix </a:t>
            </a:r>
            <a:r>
              <a:rPr lang="en-US" altLang="zh-TW" sz="2800" smtClean="0">
                <a:sym typeface="Symbol" panose="05050102010706020507" pitchFamily="18" charset="2"/>
              </a:rPr>
              <a:t>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Example:  </a:t>
            </a:r>
            <a:r>
              <a:rPr lang="en-US" altLang="zh-TW" sz="2800" i="1" smtClean="0"/>
              <a:t>A</a:t>
            </a:r>
            <a:r>
              <a:rPr lang="en-US" altLang="zh-TW" sz="2800" baseline="-25000" smtClean="0"/>
              <a:t>1</a:t>
            </a:r>
            <a:r>
              <a:rPr lang="en-US" altLang="zh-TW" sz="2800" i="1" smtClean="0"/>
              <a:t>A</a:t>
            </a:r>
            <a:r>
              <a:rPr lang="en-US" altLang="zh-TW" sz="2800" baseline="-25000" smtClean="0"/>
              <a:t>2 </a:t>
            </a:r>
            <a:r>
              <a:rPr lang="en-US" altLang="zh-TW" sz="2800" i="1" smtClean="0"/>
              <a:t>A</a:t>
            </a:r>
            <a:r>
              <a:rPr lang="en-US" altLang="zh-TW" sz="2800" baseline="-25000" smtClean="0"/>
              <a:t>3</a:t>
            </a:r>
            <a:r>
              <a:rPr lang="en-US" altLang="zh-TW" sz="2800" i="1" smtClean="0"/>
              <a:t>A</a:t>
            </a:r>
            <a:r>
              <a:rPr lang="en-US" altLang="zh-TW" sz="2800" baseline="-25000" smtClean="0"/>
              <a:t>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A product of matrices is </a:t>
            </a:r>
            <a:r>
              <a:rPr lang="en-US" altLang="zh-TW" sz="2800" b="1" smtClean="0"/>
              <a:t>fully parenthesized</a:t>
            </a:r>
            <a:r>
              <a:rPr lang="en-US" altLang="zh-TW" sz="2800" smtClean="0"/>
              <a:t> if it is either a single matrix, or the product of two fully parenthesized matrix products, surrounded by parentheses.</a:t>
            </a:r>
          </a:p>
          <a:p>
            <a:pPr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à"/>
            </a:pPr>
            <a:r>
              <a:rPr lang="en-US" altLang="zh-TW" sz="2800" smtClean="0"/>
              <a:t>(</a:t>
            </a:r>
            <a:r>
              <a:rPr lang="en-US" altLang="zh-TW" sz="2800" i="1" smtClean="0"/>
              <a:t>M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 </a:t>
            </a:r>
            <a:r>
              <a:rPr lang="en-US" altLang="zh-TW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·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M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) is FP if </a:t>
            </a:r>
            <a:r>
              <a:rPr lang="en-US" altLang="zh-TW" sz="2800" i="1" smtClean="0"/>
              <a:t>M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M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 are FP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212975" y="2787650"/>
          <a:ext cx="4284663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方程式" r:id="rId4" imgW="2057400" imgH="685800" progId="Equation.3">
                  <p:embed/>
                </p:oleObj>
              </mc:Choice>
              <mc:Fallback>
                <p:oleObj name="方程式" r:id="rId4" imgW="20574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787650"/>
                        <a:ext cx="4284663" cy="143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3FE31A-6B7C-4E74-87D1-C7E10DD5AB61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17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82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MATRIX MULTIPLY</a:t>
            </a:r>
          </a:p>
        </p:txBody>
      </p:sp>
      <p:sp>
        <p:nvSpPr>
          <p:cNvPr id="82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91513" cy="4121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MATRIX-MULTIPLY(</a:t>
            </a:r>
            <a:r>
              <a:rPr lang="en-US" altLang="zh-TW" sz="2400" i="1" smtClean="0"/>
              <a:t>A, B</a:t>
            </a:r>
            <a:r>
              <a:rPr lang="en-US" altLang="zh-TW" sz="24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1	</a:t>
            </a:r>
            <a:r>
              <a:rPr lang="en-US" altLang="zh-TW" sz="2400" b="1" smtClean="0"/>
              <a:t>if </a:t>
            </a:r>
            <a:r>
              <a:rPr lang="en-US" altLang="zh-TW" sz="2400" i="1" smtClean="0"/>
              <a:t>columns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A</a:t>
            </a:r>
            <a:r>
              <a:rPr lang="en-US" altLang="zh-TW" sz="2400" smtClean="0"/>
              <a:t>] </a:t>
            </a:r>
            <a:r>
              <a:rPr lang="en-US" altLang="zh-TW" sz="2400" smtClean="0">
                <a:sym typeface="Symbol" panose="05050102010706020507" pitchFamily="18" charset="2"/>
              </a:rPr>
              <a:t>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rows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B</a:t>
            </a:r>
            <a:r>
              <a:rPr lang="en-US" altLang="zh-TW" sz="2400" smtClean="0"/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2	    </a:t>
            </a:r>
            <a:r>
              <a:rPr lang="en-US" altLang="zh-TW" sz="2400" b="1" smtClean="0"/>
              <a:t>then error</a:t>
            </a:r>
            <a:r>
              <a:rPr lang="en-US" altLang="zh-TW" sz="2400" smtClean="0"/>
              <a:t>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incompatible dimensions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endParaRPr lang="en-US" altLang="zh-TW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3	    </a:t>
            </a:r>
            <a:r>
              <a:rPr lang="en-US" altLang="zh-TW" sz="2400" b="1" smtClean="0"/>
              <a:t>else for </a:t>
            </a:r>
            <a:r>
              <a:rPr lang="en-US" altLang="zh-TW" sz="2400" i="1" smtClean="0"/>
              <a:t>i</a:t>
            </a:r>
            <a:r>
              <a:rPr lang="en-US" altLang="zh-TW" sz="2400" smtClean="0"/>
              <a:t> </a:t>
            </a:r>
            <a:r>
              <a:rPr lang="en-US" altLang="zh-TW" sz="2400" smtClean="0">
                <a:sym typeface="Symbol" panose="05050102010706020507" pitchFamily="18" charset="2"/>
              </a:rPr>
              <a:t> 1</a:t>
            </a:r>
            <a:r>
              <a:rPr lang="en-US" altLang="zh-TW" sz="2400" b="1" smtClean="0">
                <a:sym typeface="Symbol" panose="05050102010706020507" pitchFamily="18" charset="2"/>
              </a:rPr>
              <a:t> </a:t>
            </a:r>
            <a:r>
              <a:rPr lang="en-US" altLang="zh-TW" sz="2400" b="1" smtClean="0"/>
              <a:t>to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rows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A</a:t>
            </a:r>
            <a:r>
              <a:rPr lang="en-US" altLang="zh-TW" sz="2400" smtClean="0"/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4		          </a:t>
            </a:r>
            <a:r>
              <a:rPr lang="en-US" altLang="zh-TW" sz="2400" b="1" smtClean="0"/>
              <a:t>do for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j</a:t>
            </a:r>
            <a:r>
              <a:rPr lang="en-US" altLang="zh-TW" sz="2400" smtClean="0"/>
              <a:t> </a:t>
            </a:r>
            <a:r>
              <a:rPr lang="en-US" altLang="zh-TW" sz="2400" smtClean="0">
                <a:sym typeface="Symbol" panose="05050102010706020507" pitchFamily="18" charset="2"/>
              </a:rPr>
              <a:t> 1</a:t>
            </a:r>
            <a:r>
              <a:rPr lang="en-US" altLang="zh-TW" sz="2400" smtClean="0"/>
              <a:t> </a:t>
            </a:r>
            <a:r>
              <a:rPr lang="en-US" altLang="zh-TW" sz="2400" b="1" smtClean="0"/>
              <a:t>to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columns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B</a:t>
            </a:r>
            <a:r>
              <a:rPr lang="en-US" altLang="zh-TW" sz="2400" smtClean="0"/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5		                 </a:t>
            </a:r>
            <a:r>
              <a:rPr lang="en-US" altLang="zh-TW" sz="2400" b="1" smtClean="0"/>
              <a:t>do 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i,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j</a:t>
            </a:r>
            <a:r>
              <a:rPr lang="en-US" altLang="zh-TW" sz="2400" smtClean="0"/>
              <a:t>] </a:t>
            </a:r>
            <a:r>
              <a:rPr lang="en-US" altLang="zh-TW" sz="2400" smtClean="0">
                <a:sym typeface="Symbol" panose="05050102010706020507" pitchFamily="18" charset="2"/>
              </a:rPr>
              <a:t> 0</a:t>
            </a:r>
            <a:endParaRPr lang="en-US" altLang="zh-TW" sz="24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6			           </a:t>
            </a:r>
            <a:r>
              <a:rPr lang="en-US" altLang="zh-TW" sz="2400" b="1" smtClean="0"/>
              <a:t>for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k</a:t>
            </a:r>
            <a:r>
              <a:rPr lang="en-US" altLang="zh-TW" sz="2400" smtClean="0"/>
              <a:t> </a:t>
            </a:r>
            <a:r>
              <a:rPr lang="en-US" altLang="zh-TW" sz="2400" smtClean="0">
                <a:sym typeface="Symbol" panose="05050102010706020507" pitchFamily="18" charset="2"/>
              </a:rPr>
              <a:t> 1</a:t>
            </a:r>
            <a:r>
              <a:rPr lang="en-US" altLang="zh-TW" sz="2400" smtClean="0"/>
              <a:t> </a:t>
            </a:r>
            <a:r>
              <a:rPr lang="en-US" altLang="zh-TW" sz="2400" b="1" smtClean="0"/>
              <a:t>to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columns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A</a:t>
            </a:r>
            <a:r>
              <a:rPr lang="en-US" altLang="zh-TW" sz="2400" smtClean="0"/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7			                 </a:t>
            </a:r>
            <a:r>
              <a:rPr lang="en-US" altLang="zh-TW" sz="2400" b="1" smtClean="0"/>
              <a:t>do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C</a:t>
            </a:r>
            <a:r>
              <a:rPr lang="en-US" altLang="zh-TW" sz="2400" smtClean="0"/>
              <a:t>[</a:t>
            </a:r>
            <a:r>
              <a:rPr lang="en-US" altLang="zh-TW" sz="2400" i="1" smtClean="0"/>
              <a:t>i, j</a:t>
            </a:r>
            <a:r>
              <a:rPr lang="en-US" altLang="zh-TW" sz="2400" smtClean="0"/>
              <a:t>] </a:t>
            </a:r>
            <a:r>
              <a:rPr lang="en-US" altLang="zh-TW" sz="2400" smtClean="0">
                <a:sym typeface="Symbol" panose="05050102010706020507" pitchFamily="18" charset="2"/>
              </a:rPr>
              <a:t> </a:t>
            </a:r>
            <a:r>
              <a:rPr lang="en-US" altLang="zh-TW" sz="2400" i="1" smtClean="0">
                <a:sym typeface="Symbol" panose="05050102010706020507" pitchFamily="18" charset="2"/>
              </a:rPr>
              <a:t>C</a:t>
            </a:r>
            <a:r>
              <a:rPr lang="en-US" altLang="zh-TW" sz="2400" smtClean="0">
                <a:sym typeface="Symbol" panose="05050102010706020507" pitchFamily="18" charset="2"/>
              </a:rPr>
              <a:t>[</a:t>
            </a:r>
            <a:r>
              <a:rPr lang="en-US" altLang="zh-TW" sz="2400" i="1" smtClean="0">
                <a:sym typeface="Symbol" panose="05050102010706020507" pitchFamily="18" charset="2"/>
              </a:rPr>
              <a:t>i, j</a:t>
            </a:r>
            <a:r>
              <a:rPr lang="en-US" altLang="zh-TW" sz="2400" smtClean="0">
                <a:sym typeface="Symbol" panose="05050102010706020507" pitchFamily="18" charset="2"/>
              </a:rPr>
              <a:t>] + </a:t>
            </a:r>
            <a:r>
              <a:rPr lang="en-US" altLang="zh-TW" sz="2400" i="1" smtClean="0">
                <a:sym typeface="Symbol" panose="05050102010706020507" pitchFamily="18" charset="2"/>
              </a:rPr>
              <a:t>A</a:t>
            </a:r>
            <a:r>
              <a:rPr lang="en-US" altLang="zh-TW" sz="2400" smtClean="0">
                <a:sym typeface="Symbol" panose="05050102010706020507" pitchFamily="18" charset="2"/>
              </a:rPr>
              <a:t>[</a:t>
            </a:r>
            <a:r>
              <a:rPr lang="en-US" altLang="zh-TW" sz="2400" i="1" smtClean="0">
                <a:sym typeface="Symbol" panose="05050102010706020507" pitchFamily="18" charset="2"/>
              </a:rPr>
              <a:t>i,</a:t>
            </a:r>
            <a:r>
              <a:rPr lang="en-US" altLang="zh-TW" sz="2400" smtClean="0">
                <a:sym typeface="Symbol" panose="05050102010706020507" pitchFamily="18" charset="2"/>
              </a:rPr>
              <a:t> </a:t>
            </a:r>
            <a:r>
              <a:rPr lang="en-US" altLang="zh-TW" sz="2400" i="1" smtClean="0">
                <a:sym typeface="Symbol" panose="05050102010706020507" pitchFamily="18" charset="2"/>
              </a:rPr>
              <a:t>k</a:t>
            </a:r>
            <a:r>
              <a:rPr lang="en-US" altLang="zh-TW" sz="2400" smtClean="0">
                <a:sym typeface="Symbol" panose="05050102010706020507" pitchFamily="18" charset="2"/>
              </a:rPr>
              <a:t>]  </a:t>
            </a:r>
            <a:r>
              <a:rPr lang="en-US" altLang="zh-TW" sz="2400" i="1" smtClean="0">
                <a:sym typeface="Symbol" panose="05050102010706020507" pitchFamily="18" charset="2"/>
              </a:rPr>
              <a:t>B</a:t>
            </a:r>
            <a:r>
              <a:rPr lang="en-US" altLang="zh-TW" sz="2400" smtClean="0">
                <a:sym typeface="Symbol" panose="05050102010706020507" pitchFamily="18" charset="2"/>
              </a:rPr>
              <a:t>[</a:t>
            </a:r>
            <a:r>
              <a:rPr lang="en-US" altLang="zh-TW" sz="2400" i="1" smtClean="0">
                <a:sym typeface="Symbol" panose="05050102010706020507" pitchFamily="18" charset="2"/>
              </a:rPr>
              <a:t>k</a:t>
            </a:r>
            <a:r>
              <a:rPr lang="en-US" altLang="zh-TW" sz="2400" smtClean="0">
                <a:sym typeface="Symbol" panose="05050102010706020507" pitchFamily="18" charset="2"/>
              </a:rPr>
              <a:t>, </a:t>
            </a:r>
            <a:r>
              <a:rPr lang="en-US" altLang="zh-TW" sz="2400" i="1" smtClean="0">
                <a:sym typeface="Symbol" panose="05050102010706020507" pitchFamily="18" charset="2"/>
              </a:rPr>
              <a:t>j</a:t>
            </a:r>
            <a:r>
              <a:rPr lang="en-US" altLang="zh-TW" sz="2400" smtClean="0">
                <a:sym typeface="Symbol" panose="05050102010706020507" pitchFamily="18" charset="2"/>
              </a:rPr>
              <a:t>]</a:t>
            </a:r>
            <a:endParaRPr lang="en-US" altLang="zh-TW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/>
              <a:t>8	            </a:t>
            </a:r>
            <a:r>
              <a:rPr lang="en-US" altLang="zh-TW" sz="2400" b="1" smtClean="0"/>
              <a:t>return</a:t>
            </a:r>
            <a:r>
              <a:rPr lang="en-US" altLang="zh-TW" sz="2400" smtClean="0"/>
              <a:t> </a:t>
            </a:r>
            <a:r>
              <a:rPr lang="en-US" altLang="zh-TW" sz="2400" i="1" smtClean="0"/>
              <a:t>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40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19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35675" y="2049463"/>
              <a:ext cx="171450" cy="547687"/>
            </p14:xfrm>
          </p:contentPart>
        </mc:Choice>
        <mc:Fallback>
          <p:pic>
            <p:nvPicPr>
              <p:cNvPr id="819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9893" y="1986213"/>
                <a:ext cx="203014" cy="674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19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89738" y="2074863"/>
              <a:ext cx="153987" cy="506412"/>
            </p14:xfrm>
          </p:contentPart>
        </mc:Choice>
        <mc:Fallback>
          <p:pic>
            <p:nvPicPr>
              <p:cNvPr id="819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3548" y="2011066"/>
                <a:ext cx="186008" cy="633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19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54850" y="2314575"/>
              <a:ext cx="155575" cy="9525"/>
            </p14:xfrm>
          </p:contentPart>
        </mc:Choice>
        <mc:Fallback>
          <p:pic>
            <p:nvPicPr>
              <p:cNvPr id="819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38894" y="2256768"/>
                <a:ext cx="187488" cy="125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19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64375" y="2460625"/>
              <a:ext cx="119063" cy="7938"/>
            </p14:xfrm>
          </p:contentPart>
        </mc:Choice>
        <mc:Fallback>
          <p:pic>
            <p:nvPicPr>
              <p:cNvPr id="819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48285" y="2406891"/>
                <a:ext cx="150885" cy="115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19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61225" y="2092325"/>
              <a:ext cx="179388" cy="582613"/>
            </p14:xfrm>
          </p:contentPart>
        </mc:Choice>
        <mc:Fallback>
          <p:pic>
            <p:nvPicPr>
              <p:cNvPr id="819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45470" y="2029146"/>
                <a:ext cx="210897" cy="708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19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61300" y="2100263"/>
              <a:ext cx="120650" cy="668337"/>
            </p14:xfrm>
          </p:contentPart>
        </mc:Choice>
        <mc:Fallback>
          <p:pic>
            <p:nvPicPr>
              <p:cNvPr id="819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45406" y="2036920"/>
                <a:ext cx="152799" cy="795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20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51813" y="2279650"/>
              <a:ext cx="112712" cy="369888"/>
            </p14:xfrm>
          </p:contentPart>
        </mc:Choice>
        <mc:Fallback>
          <p:pic>
            <p:nvPicPr>
              <p:cNvPr id="820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35918" y="2216138"/>
                <a:ext cx="144503" cy="496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20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15400" y="2271713"/>
              <a:ext cx="120650" cy="395287"/>
            </p14:xfrm>
          </p:contentPart>
        </mc:Choice>
        <mc:Fallback>
          <p:pic>
            <p:nvPicPr>
              <p:cNvPr id="820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00530" y="2208294"/>
                <a:ext cx="150390" cy="522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20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83438" y="2965450"/>
              <a:ext cx="34925" cy="327025"/>
            </p14:xfrm>
          </p:contentPart>
        </mc:Choice>
        <mc:Fallback>
          <p:pic>
            <p:nvPicPr>
              <p:cNvPr id="820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67431" y="2901922"/>
                <a:ext cx="66940" cy="454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20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26300" y="2965450"/>
              <a:ext cx="163513" cy="188913"/>
            </p14:xfrm>
          </p:contentPart>
        </mc:Choice>
        <mc:Fallback>
          <p:pic>
            <p:nvPicPr>
              <p:cNvPr id="820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10418" y="2902598"/>
                <a:ext cx="195277" cy="314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20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40613" y="3163888"/>
              <a:ext cx="1587" cy="1587"/>
            </p14:xfrm>
          </p:contentPart>
        </mc:Choice>
        <mc:Fallback>
          <p:pic>
            <p:nvPicPr>
              <p:cNvPr id="820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70785" y="2882989"/>
                <a:ext cx="141243" cy="561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20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50138" y="3086100"/>
              <a:ext cx="146050" cy="85725"/>
            </p14:xfrm>
          </p:contentPart>
        </mc:Choice>
        <mc:Fallback>
          <p:pic>
            <p:nvPicPr>
              <p:cNvPr id="820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34310" y="3022347"/>
                <a:ext cx="177706" cy="212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20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00938" y="3035300"/>
              <a:ext cx="112712" cy="188913"/>
            </p14:xfrm>
          </p:contentPart>
        </mc:Choice>
        <mc:Fallback>
          <p:pic>
            <p:nvPicPr>
              <p:cNvPr id="820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84992" y="2971488"/>
                <a:ext cx="144605" cy="316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20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0325" y="2914650"/>
              <a:ext cx="258763" cy="574675"/>
            </p14:xfrm>
          </p:contentPart>
        </mc:Choice>
        <mc:Fallback>
          <p:pic>
            <p:nvPicPr>
              <p:cNvPr id="820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664642" y="2852100"/>
                <a:ext cx="290128" cy="699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20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61338" y="2957513"/>
              <a:ext cx="282575" cy="600075"/>
            </p14:xfrm>
          </p:contentPart>
        </mc:Choice>
        <mc:Fallback>
          <p:pic>
            <p:nvPicPr>
              <p:cNvPr id="820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45222" y="2894347"/>
                <a:ext cx="314450" cy="726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20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78838" y="3179763"/>
              <a:ext cx="128587" cy="241300"/>
            </p14:xfrm>
          </p:contentPart>
        </mc:Choice>
        <mc:Fallback>
          <p:pic>
            <p:nvPicPr>
              <p:cNvPr id="820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62630" y="3116092"/>
                <a:ext cx="160644" cy="369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21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86775" y="3224213"/>
              <a:ext cx="153988" cy="196850"/>
            </p14:xfrm>
          </p:contentPart>
        </mc:Choice>
        <mc:Fallback>
          <p:pic>
            <p:nvPicPr>
              <p:cNvPr id="821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71018" y="3160399"/>
                <a:ext cx="185502" cy="324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21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36013" y="3146425"/>
              <a:ext cx="222250" cy="239713"/>
            </p14:xfrm>
          </p:contentPart>
        </mc:Choice>
        <mc:Fallback>
          <p:pic>
            <p:nvPicPr>
              <p:cNvPr id="821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20240" y="3083267"/>
                <a:ext cx="253795" cy="366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21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26150" y="1482725"/>
              <a:ext cx="9525" cy="284163"/>
            </p14:xfrm>
          </p:contentPart>
        </mc:Choice>
        <mc:Fallback>
          <p:pic>
            <p:nvPicPr>
              <p:cNvPr id="821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16171" y="1418571"/>
                <a:ext cx="29482" cy="412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21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8213" y="1406525"/>
              <a:ext cx="120650" cy="196850"/>
            </p14:xfrm>
          </p:contentPart>
        </mc:Choice>
        <mc:Fallback>
          <p:pic>
            <p:nvPicPr>
              <p:cNvPr id="821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02460" y="1343418"/>
                <a:ext cx="152155" cy="323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21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40463" y="1482725"/>
              <a:ext cx="146050" cy="249238"/>
            </p14:xfrm>
          </p:contentPart>
        </mc:Choice>
        <mc:Fallback>
          <p:pic>
            <p:nvPicPr>
              <p:cNvPr id="821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224195" y="1418697"/>
                <a:ext cx="178224" cy="377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21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49988" y="1525588"/>
              <a:ext cx="204787" cy="163512"/>
            </p14:xfrm>
          </p:contentPart>
        </mc:Choice>
        <mc:Fallback>
          <p:pic>
            <p:nvPicPr>
              <p:cNvPr id="821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34263" y="1461558"/>
                <a:ext cx="236238" cy="291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21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50025" y="1439863"/>
              <a:ext cx="290513" cy="334962"/>
            </p14:xfrm>
          </p:contentPart>
        </mc:Choice>
        <mc:Fallback>
          <p:pic>
            <p:nvPicPr>
              <p:cNvPr id="821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34244" y="1375906"/>
                <a:ext cx="322075" cy="462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21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9150" y="3146425"/>
              <a:ext cx="42863" cy="249238"/>
            </p14:xfrm>
          </p:contentPart>
        </mc:Choice>
        <mc:Fallback>
          <p:pic>
            <p:nvPicPr>
              <p:cNvPr id="821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14643" y="3083035"/>
                <a:ext cx="71878" cy="376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21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54550" y="3094038"/>
              <a:ext cx="188913" cy="155575"/>
            </p14:xfrm>
          </p:contentPart>
        </mc:Choice>
        <mc:Fallback>
          <p:pic>
            <p:nvPicPr>
              <p:cNvPr id="821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638837" y="3031093"/>
                <a:ext cx="220339" cy="281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21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3575" y="3557588"/>
              <a:ext cx="282575" cy="231775"/>
            </p14:xfrm>
          </p:contentPart>
        </mc:Choice>
        <mc:Fallback>
          <p:pic>
            <p:nvPicPr>
              <p:cNvPr id="821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27777" y="3494147"/>
                <a:ext cx="314172" cy="359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22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9050" y="4192588"/>
              <a:ext cx="506413" cy="522287"/>
            </p14:xfrm>
          </p:contentPart>
        </mc:Choice>
        <mc:Fallback>
          <p:pic>
            <p:nvPicPr>
              <p:cNvPr id="822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353247" y="4129584"/>
                <a:ext cx="538019" cy="648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22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57625" y="5692775"/>
              <a:ext cx="506413" cy="376238"/>
            </p14:xfrm>
          </p:contentPart>
        </mc:Choice>
        <mc:Fallback>
          <p:pic>
            <p:nvPicPr>
              <p:cNvPr id="822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41777" y="5632069"/>
                <a:ext cx="538109" cy="497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22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64075" y="5821363"/>
              <a:ext cx="7938" cy="42862"/>
            </p14:xfrm>
          </p:contentPart>
        </mc:Choice>
        <mc:Fallback>
          <p:pic>
            <p:nvPicPr>
              <p:cNvPr id="822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51139" y="5753015"/>
                <a:ext cx="33810" cy="179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22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6000" y="5589588"/>
              <a:ext cx="420688" cy="822325"/>
            </p14:xfrm>
          </p:contentPart>
        </mc:Choice>
        <mc:Fallback>
          <p:pic>
            <p:nvPicPr>
              <p:cNvPr id="822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809834" y="5526056"/>
                <a:ext cx="453020" cy="949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22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26075" y="5880100"/>
              <a:ext cx="1588" cy="9525"/>
            </p14:xfrm>
          </p:contentPart>
        </mc:Choice>
        <mc:Fallback>
          <p:pic>
            <p:nvPicPr>
              <p:cNvPr id="822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356203" y="5810250"/>
                <a:ext cx="141332" cy="149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22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08650" y="5675313"/>
              <a:ext cx="584200" cy="531812"/>
            </p14:xfrm>
          </p:contentPart>
        </mc:Choice>
        <mc:Fallback>
          <p:pic>
            <p:nvPicPr>
              <p:cNvPr id="822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692783" y="5611496"/>
                <a:ext cx="615934" cy="659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22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36863" y="5468938"/>
              <a:ext cx="473075" cy="738187"/>
            </p14:xfrm>
          </p:contentPart>
        </mc:Choice>
        <mc:Fallback>
          <p:pic>
            <p:nvPicPr>
              <p:cNvPr id="822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21058" y="5405778"/>
                <a:ext cx="504685" cy="864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22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1538" y="5494338"/>
              <a:ext cx="198437" cy="833437"/>
            </p14:xfrm>
          </p:contentPart>
        </mc:Choice>
        <mc:Fallback>
          <p:pic>
            <p:nvPicPr>
              <p:cNvPr id="822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395663" y="5430477"/>
                <a:ext cx="230187" cy="960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822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9013" y="5478463"/>
              <a:ext cx="342900" cy="925512"/>
            </p14:xfrm>
          </p:contentPart>
        </mc:Choice>
        <mc:Fallback>
          <p:pic>
            <p:nvPicPr>
              <p:cNvPr id="822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053231" y="5415156"/>
                <a:ext cx="374464" cy="1052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822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40163" y="5649913"/>
              <a:ext cx="52387" cy="831850"/>
            </p14:xfrm>
          </p:contentPart>
        </mc:Choice>
        <mc:Fallback>
          <p:pic>
            <p:nvPicPr>
              <p:cNvPr id="822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826108" y="5586534"/>
                <a:ext cx="80497" cy="95896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9027ED2-454B-4EDD-80E7-F92E7A18F4A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18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Complexity: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Let </a:t>
            </a:r>
            <a:r>
              <a:rPr lang="en-US" altLang="zh-TW" i="1" smtClean="0"/>
              <a:t>A</a:t>
            </a:r>
            <a:r>
              <a:rPr lang="en-US" altLang="zh-TW" smtClean="0"/>
              <a:t> be a </a:t>
            </a:r>
            <a:r>
              <a:rPr lang="en-US" altLang="zh-TW" i="1" smtClean="0"/>
              <a:t>p</a:t>
            </a:r>
            <a:r>
              <a:rPr lang="en-US" altLang="zh-TW" smtClean="0"/>
              <a:t> </a:t>
            </a:r>
            <a:r>
              <a:rPr lang="en-US" altLang="zh-TW" smtClean="0">
                <a:sym typeface="Symbol" panose="05050102010706020507" pitchFamily="18" charset="2"/>
              </a:rPr>
              <a:t></a:t>
            </a:r>
            <a:r>
              <a:rPr lang="en-US" altLang="zh-TW" smtClean="0"/>
              <a:t> </a:t>
            </a:r>
            <a:r>
              <a:rPr lang="en-US" altLang="zh-TW" i="1" smtClean="0"/>
              <a:t>q</a:t>
            </a:r>
            <a:r>
              <a:rPr lang="en-US" altLang="zh-TW" smtClean="0"/>
              <a:t> matrix, and </a:t>
            </a:r>
            <a:r>
              <a:rPr lang="en-US" altLang="zh-TW" i="1" smtClean="0"/>
              <a:t>B</a:t>
            </a:r>
            <a:r>
              <a:rPr lang="en-US" altLang="zh-TW" smtClean="0"/>
              <a:t> be a </a:t>
            </a:r>
            <a:r>
              <a:rPr lang="en-US" altLang="zh-TW" i="1" smtClean="0"/>
              <a:t>q</a:t>
            </a:r>
            <a:r>
              <a:rPr lang="en-US" altLang="zh-TW" smtClean="0"/>
              <a:t> </a:t>
            </a:r>
            <a:r>
              <a:rPr lang="en-US" altLang="zh-TW" smtClean="0">
                <a:sym typeface="Symbol" panose="05050102010706020507" pitchFamily="18" charset="2"/>
              </a:rPr>
              <a:t></a:t>
            </a:r>
            <a:r>
              <a:rPr lang="en-US" altLang="zh-TW" smtClean="0"/>
              <a:t> </a:t>
            </a:r>
            <a:r>
              <a:rPr lang="en-US" altLang="zh-TW" i="1" smtClean="0"/>
              <a:t>r</a:t>
            </a:r>
            <a:r>
              <a:rPr lang="en-US" altLang="zh-TW" smtClean="0"/>
              <a:t> matrix, then the complexity (or the number of scalar multiplications) is </a:t>
            </a:r>
            <a:r>
              <a:rPr lang="en-US" altLang="zh-TW" i="1" smtClean="0">
                <a:solidFill>
                  <a:srgbClr val="0000FF"/>
                </a:solidFill>
              </a:rPr>
              <a:t>p</a:t>
            </a:r>
            <a:r>
              <a:rPr lang="en-US" altLang="zh-TW" smtClean="0">
                <a:solidFill>
                  <a:srgbClr val="0000FF"/>
                </a:solidFill>
              </a:rPr>
              <a:t> </a:t>
            </a:r>
            <a:r>
              <a:rPr lang="en-US" altLang="zh-TW" smtClean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TW" smtClean="0">
                <a:solidFill>
                  <a:srgbClr val="0000FF"/>
                </a:solidFill>
              </a:rPr>
              <a:t> </a:t>
            </a:r>
            <a:r>
              <a:rPr lang="en-US" altLang="zh-TW" i="1" smtClean="0">
                <a:solidFill>
                  <a:srgbClr val="0000FF"/>
                </a:solidFill>
              </a:rPr>
              <a:t>q</a:t>
            </a:r>
            <a:r>
              <a:rPr lang="en-US" altLang="zh-TW" smtClean="0">
                <a:solidFill>
                  <a:srgbClr val="0000FF"/>
                </a:solidFill>
              </a:rPr>
              <a:t> </a:t>
            </a:r>
            <a:r>
              <a:rPr lang="en-US" altLang="zh-TW" smtClean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TW" smtClean="0">
                <a:solidFill>
                  <a:srgbClr val="0000FF"/>
                </a:solidFill>
              </a:rPr>
              <a:t> </a:t>
            </a:r>
            <a:r>
              <a:rPr lang="en-US" altLang="zh-TW" i="1" smtClean="0">
                <a:solidFill>
                  <a:srgbClr val="0000FF"/>
                </a:solidFill>
              </a:rPr>
              <a:t>r</a:t>
            </a:r>
            <a:r>
              <a:rPr lang="en-US" altLang="zh-TW" smtClean="0"/>
              <a:t> to compute the product </a:t>
            </a:r>
            <a:r>
              <a:rPr lang="en-US" altLang="zh-TW" i="1" smtClean="0"/>
              <a:t>A </a:t>
            </a:r>
            <a:r>
              <a:rPr lang="en-US" altLang="zh-TW" smtClean="0">
                <a:sym typeface="Symbol" panose="05050102010706020507" pitchFamily="18" charset="2"/>
              </a:rPr>
              <a:t> </a:t>
            </a:r>
            <a:r>
              <a:rPr lang="en-US" altLang="zh-TW" i="1" smtClean="0"/>
              <a:t>B</a:t>
            </a:r>
            <a:r>
              <a:rPr lang="en-US" altLang="zh-TW" smtClean="0"/>
              <a:t>.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EBBC847-76CC-4F41-AAAC-21A2EAEAB22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19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 smtClean="0"/>
              <a:t>A</a:t>
            </a:r>
            <a:r>
              <a:rPr lang="en-US" altLang="zh-TW" baseline="-25000" smtClean="0"/>
              <a:t>1</a:t>
            </a:r>
            <a:r>
              <a:rPr lang="en-US" altLang="zh-TW" smtClean="0"/>
              <a:t> is a 10</a:t>
            </a:r>
            <a:r>
              <a:rPr lang="en-US" altLang="zh-TW" smtClean="0">
                <a:sym typeface="Symbol" panose="05050102010706020507" pitchFamily="18" charset="2"/>
              </a:rPr>
              <a:t></a:t>
            </a:r>
            <a:r>
              <a:rPr lang="en-US" altLang="zh-TW" smtClean="0"/>
              <a:t>100 matrix,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2</a:t>
            </a:r>
            <a:r>
              <a:rPr lang="en-US" altLang="zh-TW" smtClean="0"/>
              <a:t> is a 100</a:t>
            </a:r>
            <a:r>
              <a:rPr lang="en-US" altLang="zh-TW" smtClean="0">
                <a:sym typeface="Symbol" panose="05050102010706020507" pitchFamily="18" charset="2"/>
              </a:rPr>
              <a:t></a:t>
            </a:r>
            <a:r>
              <a:rPr lang="en-US" altLang="zh-TW" smtClean="0"/>
              <a:t>5 matrix, and </a:t>
            </a:r>
            <a:r>
              <a:rPr lang="en-US" altLang="zh-TW" i="1" smtClean="0"/>
              <a:t>A</a:t>
            </a:r>
            <a:r>
              <a:rPr lang="en-US" altLang="zh-TW" baseline="-25000" smtClean="0"/>
              <a:t>3</a:t>
            </a:r>
            <a:r>
              <a:rPr lang="en-US" altLang="zh-TW" smtClean="0"/>
              <a:t> is a 5</a:t>
            </a:r>
            <a:r>
              <a:rPr lang="en-US" altLang="zh-TW" smtClean="0">
                <a:sym typeface="Symbol" panose="05050102010706020507" pitchFamily="18" charset="2"/>
              </a:rPr>
              <a:t></a:t>
            </a:r>
            <a:r>
              <a:rPr lang="en-US" altLang="zh-TW" smtClean="0"/>
              <a:t>50 matrix.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</a:t>
            </a:r>
            <a:r>
              <a:rPr lang="en-US" altLang="zh-TW" smtClean="0">
                <a:solidFill>
                  <a:schemeClr val="folHlink"/>
                </a:solidFill>
              </a:rPr>
              <a:t>((</a:t>
            </a:r>
            <a:r>
              <a:rPr lang="en-US" altLang="zh-TW" i="1" smtClean="0">
                <a:solidFill>
                  <a:schemeClr val="folHlink"/>
                </a:solidFill>
              </a:rPr>
              <a:t>A</a:t>
            </a:r>
            <a:r>
              <a:rPr lang="en-US" altLang="zh-TW" baseline="-25000" smtClean="0">
                <a:solidFill>
                  <a:schemeClr val="folHlink"/>
                </a:solidFill>
              </a:rPr>
              <a:t>1 </a:t>
            </a:r>
            <a:r>
              <a:rPr lang="en-US" altLang="zh-TW" i="1" smtClean="0">
                <a:solidFill>
                  <a:schemeClr val="folHlink"/>
                </a:solidFill>
              </a:rPr>
              <a:t>A</a:t>
            </a:r>
            <a:r>
              <a:rPr lang="en-US" altLang="zh-TW" baseline="-25000" smtClean="0">
                <a:solidFill>
                  <a:schemeClr val="folHlink"/>
                </a:solidFill>
              </a:rPr>
              <a:t>2</a:t>
            </a:r>
            <a:r>
              <a:rPr lang="en-US" altLang="zh-TW" smtClean="0">
                <a:solidFill>
                  <a:schemeClr val="folHlink"/>
                </a:solidFill>
              </a:rPr>
              <a:t>) </a:t>
            </a:r>
            <a:r>
              <a:rPr lang="en-US" altLang="zh-TW" i="1" smtClean="0">
                <a:solidFill>
                  <a:schemeClr val="folHlink"/>
                </a:solidFill>
              </a:rPr>
              <a:t>A</a:t>
            </a:r>
            <a:r>
              <a:rPr lang="en-US" altLang="zh-TW" baseline="-25000" smtClean="0">
                <a:solidFill>
                  <a:schemeClr val="folHlink"/>
                </a:solidFill>
              </a:rPr>
              <a:t>3</a:t>
            </a:r>
            <a:r>
              <a:rPr lang="en-US" altLang="zh-TW" smtClean="0">
                <a:solidFill>
                  <a:schemeClr val="folHlink"/>
                </a:solidFill>
              </a:rPr>
              <a:t>) takes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chemeClr val="folHlink"/>
                </a:solidFill>
              </a:rPr>
              <a:t>	10 </a:t>
            </a:r>
            <a:r>
              <a:rPr lang="en-US" altLang="zh-TW" smtClean="0">
                <a:solidFill>
                  <a:schemeClr val="folHlink"/>
                </a:solidFill>
                <a:sym typeface="Symbol" panose="05050102010706020507" pitchFamily="18" charset="2"/>
              </a:rPr>
              <a:t> </a:t>
            </a:r>
            <a:r>
              <a:rPr lang="en-US" altLang="zh-TW" smtClean="0">
                <a:solidFill>
                  <a:schemeClr val="folHlink"/>
                </a:solidFill>
              </a:rPr>
              <a:t>100 </a:t>
            </a:r>
            <a:r>
              <a:rPr lang="en-US" altLang="zh-TW" smtClean="0">
                <a:solidFill>
                  <a:schemeClr val="folHlink"/>
                </a:solidFill>
                <a:sym typeface="Symbol" panose="05050102010706020507" pitchFamily="18" charset="2"/>
              </a:rPr>
              <a:t> 5 </a:t>
            </a:r>
            <a:r>
              <a:rPr lang="en-US" altLang="zh-TW" smtClean="0">
                <a:solidFill>
                  <a:schemeClr val="fol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+ 10 </a:t>
            </a:r>
            <a:r>
              <a:rPr lang="en-US" altLang="zh-TW" smtClean="0">
                <a:solidFill>
                  <a:schemeClr val="folHlink"/>
                </a:solidFill>
                <a:sym typeface="Symbol" panose="05050102010706020507" pitchFamily="18" charset="2"/>
              </a:rPr>
              <a:t> </a:t>
            </a:r>
            <a:r>
              <a:rPr lang="en-US" altLang="zh-TW" smtClean="0">
                <a:solidFill>
                  <a:schemeClr val="fol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5 </a:t>
            </a:r>
            <a:r>
              <a:rPr lang="en-US" altLang="zh-TW" smtClean="0">
                <a:solidFill>
                  <a:schemeClr val="folHlink"/>
                </a:solidFill>
                <a:sym typeface="Symbol" panose="05050102010706020507" pitchFamily="18" charset="2"/>
              </a:rPr>
              <a:t> </a:t>
            </a:r>
            <a:r>
              <a:rPr lang="en-US" altLang="zh-TW" smtClean="0">
                <a:solidFill>
                  <a:schemeClr val="fol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50 = 7500</a:t>
            </a:r>
            <a:r>
              <a:rPr lang="en-US" altLang="zh-TW" smtClean="0">
                <a:solidFill>
                  <a:schemeClr val="folHlink"/>
                </a:solidFill>
              </a:rPr>
              <a:t> time</a:t>
            </a:r>
            <a:r>
              <a:rPr lang="en-US" altLang="zh-TW" smtClean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</a:t>
            </a:r>
            <a:r>
              <a:rPr lang="en-US" altLang="zh-TW" i="1" smtClean="0"/>
              <a:t>However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</a:t>
            </a:r>
            <a:r>
              <a:rPr lang="en-US" altLang="zh-TW" smtClean="0">
                <a:solidFill>
                  <a:schemeClr val="folHlink"/>
                </a:solidFill>
              </a:rPr>
              <a:t>(</a:t>
            </a:r>
            <a:r>
              <a:rPr lang="en-US" altLang="zh-TW" i="1" smtClean="0">
                <a:solidFill>
                  <a:schemeClr val="folHlink"/>
                </a:solidFill>
              </a:rPr>
              <a:t>A</a:t>
            </a:r>
            <a:r>
              <a:rPr lang="en-US" altLang="zh-TW" baseline="-25000" smtClean="0">
                <a:solidFill>
                  <a:schemeClr val="folHlink"/>
                </a:solidFill>
              </a:rPr>
              <a:t>1</a:t>
            </a:r>
            <a:r>
              <a:rPr lang="en-US" altLang="zh-TW" smtClean="0">
                <a:solidFill>
                  <a:schemeClr val="folHlink"/>
                </a:solidFill>
              </a:rPr>
              <a:t>(</a:t>
            </a:r>
            <a:r>
              <a:rPr lang="en-US" altLang="zh-TW" i="1" smtClean="0">
                <a:solidFill>
                  <a:schemeClr val="folHlink"/>
                </a:solidFill>
              </a:rPr>
              <a:t>A</a:t>
            </a:r>
            <a:r>
              <a:rPr lang="en-US" altLang="zh-TW" baseline="-25000" smtClean="0">
                <a:solidFill>
                  <a:schemeClr val="folHlink"/>
                </a:solidFill>
              </a:rPr>
              <a:t>2 </a:t>
            </a:r>
            <a:r>
              <a:rPr lang="en-US" altLang="zh-TW" i="1" smtClean="0">
                <a:solidFill>
                  <a:schemeClr val="folHlink"/>
                </a:solidFill>
              </a:rPr>
              <a:t>A</a:t>
            </a:r>
            <a:r>
              <a:rPr lang="en-US" altLang="zh-TW" baseline="-25000" smtClean="0">
                <a:solidFill>
                  <a:schemeClr val="folHlink"/>
                </a:solidFill>
              </a:rPr>
              <a:t>3</a:t>
            </a:r>
            <a:r>
              <a:rPr lang="en-US" altLang="zh-TW" smtClean="0">
                <a:solidFill>
                  <a:schemeClr val="folHlink"/>
                </a:solidFill>
              </a:rPr>
              <a:t>)) takes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chemeClr val="folHlink"/>
                </a:solidFill>
              </a:rPr>
              <a:t>	100 </a:t>
            </a:r>
            <a:r>
              <a:rPr lang="en-US" altLang="zh-TW" smtClean="0">
                <a:solidFill>
                  <a:schemeClr val="folHlink"/>
                </a:solidFill>
                <a:sym typeface="Symbol" panose="05050102010706020507" pitchFamily="18" charset="2"/>
              </a:rPr>
              <a:t> </a:t>
            </a:r>
            <a:r>
              <a:rPr lang="en-US" altLang="zh-TW" smtClean="0">
                <a:solidFill>
                  <a:schemeClr val="folHlink"/>
                </a:solidFill>
              </a:rPr>
              <a:t>5 </a:t>
            </a:r>
            <a:r>
              <a:rPr lang="en-US" altLang="zh-TW" smtClean="0">
                <a:solidFill>
                  <a:schemeClr val="folHlink"/>
                </a:solidFill>
                <a:sym typeface="Symbol" panose="05050102010706020507" pitchFamily="18" charset="2"/>
              </a:rPr>
              <a:t> 50 </a:t>
            </a:r>
            <a:r>
              <a:rPr lang="en-US" altLang="zh-TW" smtClean="0">
                <a:solidFill>
                  <a:schemeClr val="fol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+ 10 </a:t>
            </a:r>
            <a:r>
              <a:rPr lang="en-US" altLang="zh-TW" smtClean="0">
                <a:solidFill>
                  <a:schemeClr val="folHlink"/>
                </a:solidFill>
                <a:sym typeface="Symbol" panose="05050102010706020507" pitchFamily="18" charset="2"/>
              </a:rPr>
              <a:t> </a:t>
            </a:r>
            <a:r>
              <a:rPr lang="en-US" altLang="zh-TW" smtClean="0">
                <a:solidFill>
                  <a:schemeClr val="fol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100 </a:t>
            </a:r>
            <a:r>
              <a:rPr lang="en-US" altLang="zh-TW" smtClean="0">
                <a:solidFill>
                  <a:schemeClr val="folHlink"/>
                </a:solidFill>
                <a:sym typeface="Symbol" panose="05050102010706020507" pitchFamily="18" charset="2"/>
              </a:rPr>
              <a:t> </a:t>
            </a:r>
            <a:r>
              <a:rPr lang="en-US" altLang="zh-TW" smtClean="0">
                <a:solidFill>
                  <a:schemeClr val="fol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50 = 75000</a:t>
            </a:r>
            <a:r>
              <a:rPr lang="en-US" altLang="zh-TW" smtClean="0">
                <a:solidFill>
                  <a:schemeClr val="folHlink"/>
                </a:solidFill>
              </a:rPr>
              <a:t> time</a:t>
            </a:r>
            <a:r>
              <a:rPr lang="en-US" altLang="zh-TW" smtClean="0"/>
              <a:t>. 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E7C7D6C-01D0-4A3A-AC95-1C4E92347D1F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Introduction to Dynamic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Matrix-chain multiplication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Elements of dynamic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Longest common subsequence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Generalized Distributed Law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>
                <a:solidFill>
                  <a:srgbClr val="0000FF"/>
                </a:solidFill>
              </a:rPr>
              <a:t>	Reference: Introduction to Algorithms (2nd ed.) T.H. Cormen, C.E.Leiserson, R.L.Rivest and C. Stein, 2002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9500" y="2854325"/>
              <a:ext cx="4381500" cy="77788"/>
            </p14:xfrm>
          </p:contentPart>
        </mc:Choice>
        <mc:Fallback>
          <p:pic>
            <p:nvPicPr>
              <p:cNvPr id="102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659" y="2792583"/>
                <a:ext cx="4413182" cy="20092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C7B95A-D6F1-4622-BA59-10D7FB6D1A91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20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The matrix-chain multiplication problem: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Given a chain </a:t>
            </a:r>
            <a:r>
              <a:rPr lang="en-US" altLang="zh-TW" sz="4000" smtClean="0">
                <a:sym typeface="Symbol" panose="05050102010706020507" pitchFamily="18" charset="2"/>
              </a:rPr>
              <a:t></a:t>
            </a:r>
            <a:r>
              <a:rPr lang="en-US" altLang="zh-TW" sz="4000" i="1" smtClean="0"/>
              <a:t>A</a:t>
            </a:r>
            <a:r>
              <a:rPr lang="en-US" altLang="zh-TW" sz="4000" baseline="-25000" smtClean="0"/>
              <a:t>1</a:t>
            </a:r>
            <a:r>
              <a:rPr lang="en-US" altLang="zh-TW" sz="4000" smtClean="0"/>
              <a:t>,</a:t>
            </a:r>
            <a:r>
              <a:rPr lang="en-US" altLang="zh-TW" sz="4000" baseline="-25000" smtClean="0"/>
              <a:t> </a:t>
            </a:r>
            <a:r>
              <a:rPr lang="en-US" altLang="zh-TW" sz="4000" i="1" smtClean="0"/>
              <a:t>A</a:t>
            </a:r>
            <a:r>
              <a:rPr lang="en-US" altLang="zh-TW" sz="4000" baseline="-25000" smtClean="0"/>
              <a:t>2</a:t>
            </a:r>
            <a:r>
              <a:rPr lang="en-US" altLang="zh-TW" sz="4000" smtClean="0"/>
              <a:t>,</a:t>
            </a:r>
            <a:r>
              <a:rPr lang="en-US" altLang="zh-TW" sz="4000" smtClean="0">
                <a:latin typeface="Arial" panose="020B0604020202020204" pitchFamily="34" charset="0"/>
              </a:rPr>
              <a:t>…</a:t>
            </a:r>
            <a:r>
              <a:rPr lang="en-US" altLang="zh-TW" sz="4000" smtClean="0"/>
              <a:t>, </a:t>
            </a:r>
            <a:r>
              <a:rPr lang="en-US" altLang="zh-TW" sz="4000" i="1" smtClean="0"/>
              <a:t>A</a:t>
            </a:r>
            <a:r>
              <a:rPr lang="en-US" altLang="zh-TW" sz="4000" i="1" baseline="-25000" smtClean="0"/>
              <a:t>n</a:t>
            </a:r>
            <a:r>
              <a:rPr lang="en-US" altLang="zh-TW" sz="4000" smtClean="0">
                <a:sym typeface="Symbol" panose="05050102010706020507" pitchFamily="18" charset="2"/>
              </a:rPr>
              <a:t> </a:t>
            </a:r>
            <a:r>
              <a:rPr lang="en-US" altLang="zh-TW" sz="4000" smtClean="0"/>
              <a:t>of </a:t>
            </a:r>
            <a:r>
              <a:rPr lang="en-US" altLang="zh-TW" sz="4000" i="1" smtClean="0"/>
              <a:t>n</a:t>
            </a:r>
            <a:r>
              <a:rPr lang="en-US" altLang="zh-TW" sz="4000" smtClean="0"/>
              <a:t> matrices, where for </a:t>
            </a:r>
            <a:r>
              <a:rPr lang="en-US" altLang="zh-TW" sz="4000" i="1" smtClean="0"/>
              <a:t>i = </a:t>
            </a:r>
            <a:r>
              <a:rPr lang="en-US" altLang="zh-TW" sz="4000" smtClean="0"/>
              <a:t>1</a:t>
            </a:r>
            <a:r>
              <a:rPr lang="en-US" altLang="zh-TW" sz="4000" i="1" smtClean="0"/>
              <a:t>,</a:t>
            </a:r>
            <a:r>
              <a:rPr lang="en-US" altLang="zh-TW" sz="4000" i="1" smtClean="0">
                <a:latin typeface="Arial" panose="020B0604020202020204" pitchFamily="34" charset="0"/>
              </a:rPr>
              <a:t>…</a:t>
            </a:r>
            <a:r>
              <a:rPr lang="en-US" altLang="zh-TW" sz="4000" i="1" smtClean="0"/>
              <a:t>, n</a:t>
            </a:r>
            <a:r>
              <a:rPr lang="en-US" altLang="zh-TW" sz="4000" smtClean="0"/>
              <a:t>, matrix </a:t>
            </a:r>
            <a:r>
              <a:rPr lang="en-US" altLang="zh-TW" sz="4000" i="1" smtClean="0"/>
              <a:t>A</a:t>
            </a:r>
            <a:r>
              <a:rPr lang="en-US" altLang="zh-TW" sz="4000" i="1" baseline="-25000" smtClean="0"/>
              <a:t>i</a:t>
            </a:r>
            <a:r>
              <a:rPr lang="en-US" altLang="zh-TW" sz="4000" smtClean="0"/>
              <a:t> has dimension </a:t>
            </a:r>
            <a:r>
              <a:rPr lang="en-US" altLang="zh-TW" sz="4000" i="1" smtClean="0"/>
              <a:t>p</a:t>
            </a:r>
            <a:r>
              <a:rPr lang="en-US" altLang="zh-TW" sz="4000" i="1" baseline="-25000" smtClean="0"/>
              <a:t>i</a:t>
            </a:r>
            <a:r>
              <a:rPr lang="en-US" altLang="zh-TW" sz="4000" i="1" baseline="-25000" smtClean="0">
                <a:latin typeface="Symbol" panose="05050102010706020507" pitchFamily="18" charset="2"/>
              </a:rPr>
              <a:t>-</a:t>
            </a:r>
            <a:r>
              <a:rPr lang="en-US" altLang="zh-TW" sz="4000" baseline="-25000" smtClean="0"/>
              <a:t>1</a:t>
            </a:r>
            <a:r>
              <a:rPr lang="en-US" altLang="zh-TW" sz="4000" i="1" baseline="-25000" smtClean="0"/>
              <a:t> </a:t>
            </a:r>
            <a:r>
              <a:rPr lang="en-US" altLang="zh-TW" sz="4000" smtClean="0">
                <a:sym typeface="Symbol" panose="05050102010706020507" pitchFamily="18" charset="2"/>
              </a:rPr>
              <a:t> </a:t>
            </a:r>
            <a:r>
              <a:rPr lang="en-US" altLang="zh-TW" sz="4000" i="1" smtClean="0"/>
              <a:t>p</a:t>
            </a:r>
            <a:r>
              <a:rPr lang="en-US" altLang="zh-TW" sz="4000" i="1" baseline="-25000" smtClean="0"/>
              <a:t>i</a:t>
            </a:r>
            <a:r>
              <a:rPr lang="en-US" altLang="zh-TW" sz="4000" smtClean="0"/>
              <a:t>, fully parenthesize the product </a:t>
            </a:r>
            <a:r>
              <a:rPr lang="en-US" altLang="zh-TW" sz="4000" i="1" smtClean="0"/>
              <a:t>A</a:t>
            </a:r>
            <a:r>
              <a:rPr lang="en-US" altLang="zh-TW" sz="4000" baseline="-25000" smtClean="0"/>
              <a:t>1</a:t>
            </a:r>
            <a:r>
              <a:rPr lang="en-US" altLang="zh-TW" sz="4000" i="1" smtClean="0"/>
              <a:t>A</a:t>
            </a:r>
            <a:r>
              <a:rPr lang="en-US" altLang="zh-TW" sz="4000" baseline="-25000" smtClean="0"/>
              <a:t>2</a:t>
            </a:r>
            <a:r>
              <a:rPr lang="en-US" altLang="zh-TW" sz="4000" smtClean="0">
                <a:sym typeface="Symbol" panose="05050102010706020507" pitchFamily="18" charset="2"/>
              </a:rPr>
              <a:t></a:t>
            </a:r>
            <a:r>
              <a:rPr lang="en-US" altLang="zh-TW" sz="4000" i="1" smtClean="0"/>
              <a:t>A</a:t>
            </a:r>
            <a:r>
              <a:rPr lang="en-US" altLang="zh-TW" sz="4000" i="1" baseline="-25000" smtClean="0"/>
              <a:t>n</a:t>
            </a:r>
            <a:r>
              <a:rPr lang="en-US" altLang="zh-TW" sz="4000" smtClean="0"/>
              <a:t> in a way that </a:t>
            </a:r>
            <a:r>
              <a:rPr lang="en-US" altLang="zh-TW" sz="4000" smtClean="0">
                <a:solidFill>
                  <a:srgbClr val="0000FF"/>
                </a:solidFill>
              </a:rPr>
              <a:t>minimizes</a:t>
            </a:r>
            <a:r>
              <a:rPr lang="en-US" altLang="zh-TW" sz="4000" smtClean="0"/>
              <a:t> the number of scalar multiplications.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33D4D0E-A381-4362-93EB-8AED11BC43AD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21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Counting the number of parenthesizations: </a:t>
            </a:r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endParaRPr lang="en-US" altLang="zh-TW" smtClean="0"/>
          </a:p>
          <a:p>
            <a:pPr marL="342900" indent="-342900" eaLnBrk="1" hangingPunct="1"/>
            <a:r>
              <a:rPr lang="en-US" altLang="zh-TW" smtClean="0"/>
              <a:t> </a:t>
            </a:r>
          </a:p>
          <a:p>
            <a:pPr marL="342900" indent="-342900" eaLnBrk="1" hangingPunct="1"/>
            <a:endParaRPr lang="en-US" altLang="zh-TW" smtClean="0"/>
          </a:p>
          <a:p>
            <a:pPr marL="342900" indent="-342900" eaLnBrk="1" hangingPunct="1"/>
            <a:endParaRPr lang="en-US" altLang="zh-TW" smtClean="0"/>
          </a:p>
          <a:p>
            <a:pPr marL="342900" indent="-342900" eaLnBrk="1" hangingPunct="1"/>
            <a:r>
              <a:rPr lang="en-US" altLang="zh-TW" smtClean="0"/>
              <a:t>                               [</a:t>
            </a:r>
            <a:r>
              <a:rPr lang="en-US" altLang="zh-TW" i="1" smtClean="0"/>
              <a:t>Catalan numbers</a:t>
            </a:r>
            <a:r>
              <a:rPr lang="en-US" altLang="zh-TW" smtClean="0"/>
              <a:t>] </a:t>
            </a:r>
          </a:p>
          <a:p>
            <a:pPr marL="342900" indent="-342900" eaLnBrk="1" hangingPunct="1"/>
            <a:endParaRPr lang="en-US" altLang="zh-TW" smtClean="0"/>
          </a:p>
        </p:txBody>
      </p:sp>
      <p:sp>
        <p:nvSpPr>
          <p:cNvPr id="92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971550" y="1844675"/>
          <a:ext cx="6716713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方程式" r:id="rId4" imgW="2171520" imgH="634680" progId="Equation.3">
                  <p:embed/>
                </p:oleObj>
              </mc:Choice>
              <mc:Fallback>
                <p:oleObj name="方程式" r:id="rId4" imgW="217152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6716713" cy="190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7" name="Rectangle 8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1987550" y="4892675"/>
          <a:ext cx="4456113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方程式" r:id="rId6" imgW="1473120" imgH="482400" progId="Equation.3">
                  <p:embed/>
                </p:oleObj>
              </mc:Choice>
              <mc:Fallback>
                <p:oleObj name="方程式" r:id="rId6" imgW="147312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892675"/>
                        <a:ext cx="4456113" cy="1454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971550" y="4221163"/>
          <a:ext cx="2984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方程式" r:id="rId8" imgW="965160" imgH="203040" progId="Equation.3">
                  <p:embed/>
                </p:oleObj>
              </mc:Choice>
              <mc:Fallback>
                <p:oleObj name="方程式" r:id="rId8" imgW="9651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2984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2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4838" y="4732338"/>
              <a:ext cx="2417762" cy="17462"/>
            </p14:xfrm>
          </p:contentPart>
        </mc:Choice>
        <mc:Fallback>
          <p:pic>
            <p:nvPicPr>
              <p:cNvPr id="922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99000" y="4696399"/>
                <a:ext cx="2449437" cy="893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A30F6D-1DF8-4D1C-9897-D2601ED695C6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The development of a DP algorithm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2"/>
                </a:solidFill>
              </a:rPr>
              <a:t>Step 1: Characterize the structure of an optimal parenthesization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</a:rPr>
              <a:t>Step 2: Recursively define the value of an optimal parenthesization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</a:rPr>
              <a:t>Step 3: Compute the value of an optimal parenthesization in a bottom-up fashion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</a:rPr>
              <a:t>Step 4: Constructe an optimal solution from the computed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07020F-8C8B-4B2B-BFC1-AFFCD06A1C1D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Step1: The structure of an optimal parenthesization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40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Finding the optimal substructure and using it to construct an optimal solution to the problem based on optimal solutions to subproblems.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>
                <a:solidFill>
                  <a:schemeClr val="folHlink"/>
                </a:solidFill>
              </a:rPr>
              <a:t>The key: finding </a:t>
            </a:r>
            <a:r>
              <a:rPr lang="en-US" altLang="zh-TW" sz="2800" i="1" smtClean="0">
                <a:solidFill>
                  <a:schemeClr val="folHlink"/>
                </a:solidFill>
              </a:rPr>
              <a:t>k</a:t>
            </a:r>
            <a:r>
              <a:rPr lang="en-US" altLang="zh-TW" sz="2800" smtClean="0">
                <a:solidFill>
                  <a:schemeClr val="folHlink"/>
                </a:solidFill>
              </a:rPr>
              <a:t> and we can build the global optimal solution</a:t>
            </a:r>
          </a:p>
        </p:txBody>
      </p:sp>
      <p:sp>
        <p:nvSpPr>
          <p:cNvPr id="10247" name="Rectangle 5"/>
          <p:cNvSpPr>
            <a:spLocks noChangeArrowheads="1"/>
          </p:cNvSpPr>
          <p:nvPr/>
        </p:nvSpPr>
        <p:spPr bwMode="auto">
          <a:xfrm>
            <a:off x="1763713" y="3933825"/>
            <a:ext cx="56165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TW" sz="3600"/>
              <a:t>((</a:t>
            </a:r>
            <a:r>
              <a:rPr lang="en-US" altLang="zh-TW" sz="3600" i="1"/>
              <a:t>A</a:t>
            </a:r>
            <a:r>
              <a:rPr lang="en-US" altLang="zh-TW" sz="3600" baseline="-25000"/>
              <a:t>1</a:t>
            </a:r>
            <a:r>
              <a:rPr lang="en-US" altLang="zh-TW" sz="3600" i="1"/>
              <a:t>A</a:t>
            </a:r>
            <a:r>
              <a:rPr lang="en-US" altLang="zh-TW" sz="3600" baseline="-25000"/>
              <a:t>2</a:t>
            </a:r>
            <a:r>
              <a:rPr lang="en-US" altLang="zh-TW" sz="3600">
                <a:sym typeface="Symbol" panose="05050102010706020507" pitchFamily="18" charset="2"/>
              </a:rPr>
              <a:t></a:t>
            </a:r>
            <a:r>
              <a:rPr lang="en-US" altLang="zh-TW" sz="3600" i="1"/>
              <a:t>A</a:t>
            </a:r>
            <a:r>
              <a:rPr lang="en-US" altLang="zh-TW" sz="3600" i="1" baseline="-25000"/>
              <a:t>k</a:t>
            </a:r>
            <a:r>
              <a:rPr lang="en-US" altLang="zh-TW" sz="3600"/>
              <a:t>)(</a:t>
            </a:r>
            <a:r>
              <a:rPr lang="en-US" altLang="zh-TW" sz="3600" i="1"/>
              <a:t>A</a:t>
            </a:r>
            <a:r>
              <a:rPr lang="en-US" altLang="zh-TW" sz="3600" i="1" baseline="-25000"/>
              <a:t>k</a:t>
            </a:r>
            <a:r>
              <a:rPr lang="en-US" altLang="zh-TW" sz="3600" baseline="-25000">
                <a:latin typeface="Symbol" panose="05050102010706020507" pitchFamily="18" charset="2"/>
              </a:rPr>
              <a:t>+</a:t>
            </a:r>
            <a:r>
              <a:rPr lang="en-US" altLang="zh-TW" sz="3600" baseline="-25000"/>
              <a:t>1</a:t>
            </a:r>
            <a:r>
              <a:rPr lang="en-US" altLang="zh-TW" sz="3600" i="1"/>
              <a:t>A</a:t>
            </a:r>
            <a:r>
              <a:rPr lang="en-US" altLang="zh-TW" sz="3600" i="1" baseline="-25000"/>
              <a:t>k</a:t>
            </a:r>
            <a:r>
              <a:rPr lang="en-US" altLang="zh-TW" sz="3600" baseline="-25000">
                <a:latin typeface="Symbol" panose="05050102010706020507" pitchFamily="18" charset="2"/>
              </a:rPr>
              <a:t>+</a:t>
            </a:r>
            <a:r>
              <a:rPr lang="en-US" altLang="zh-TW" sz="3600" baseline="-25000"/>
              <a:t>2</a:t>
            </a:r>
            <a:r>
              <a:rPr lang="en-US" altLang="zh-TW" sz="3600">
                <a:sym typeface="Symbol" panose="05050102010706020507" pitchFamily="18" charset="2"/>
              </a:rPr>
              <a:t></a:t>
            </a:r>
            <a:r>
              <a:rPr lang="en-US" altLang="zh-TW" sz="3600" i="1"/>
              <a:t>A</a:t>
            </a:r>
            <a:r>
              <a:rPr lang="en-US" altLang="zh-TW" sz="3600" i="1" baseline="-25000"/>
              <a:t>n</a:t>
            </a:r>
            <a:r>
              <a:rPr lang="en-US" altLang="zh-TW" sz="3600"/>
              <a:t>))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3348038" y="3141663"/>
            <a:ext cx="1516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rgbClr val="0000FF"/>
                </a:solidFill>
              </a:rPr>
              <a:t>Optimal</a:t>
            </a: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4213225" y="4725988"/>
            <a:ext cx="1674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rgbClr val="008000"/>
                </a:solidFill>
              </a:rPr>
              <a:t>Combine</a:t>
            </a:r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 flipH="1">
            <a:off x="3348038" y="3721100"/>
            <a:ext cx="576262" cy="35718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4211638" y="3717925"/>
            <a:ext cx="1008062" cy="360363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52" name="Line 10"/>
          <p:cNvSpPr>
            <a:spLocks noChangeShapeType="1"/>
          </p:cNvSpPr>
          <p:nvPr/>
        </p:nvSpPr>
        <p:spPr bwMode="auto">
          <a:xfrm flipH="1" flipV="1">
            <a:off x="3924300" y="4510088"/>
            <a:ext cx="935038" cy="360362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42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93925" y="4611688"/>
              <a:ext cx="1612900" cy="231775"/>
            </p14:xfrm>
          </p:contentPart>
        </mc:Choice>
        <mc:Fallback>
          <p:pic>
            <p:nvPicPr>
              <p:cNvPr id="10242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077" y="4549027"/>
                <a:ext cx="1644596" cy="357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243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5925" y="3617913"/>
              <a:ext cx="2084388" cy="446087"/>
            </p14:xfrm>
          </p:contentPart>
        </mc:Choice>
        <mc:Fallback>
          <p:pic>
            <p:nvPicPr>
              <p:cNvPr id="10243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9714" y="3554083"/>
                <a:ext cx="2116450" cy="57374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4FFC5D0-D7AF-4953-B65C-DC90601436FB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2: A recursive solution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zh-TW" smtClean="0"/>
              <a:t>Define </a:t>
            </a:r>
            <a:r>
              <a:rPr lang="en-US" altLang="zh-TW" i="1" smtClean="0"/>
              <a:t>m</a:t>
            </a:r>
            <a:r>
              <a:rPr lang="en-US" altLang="zh-TW" smtClean="0"/>
              <a:t>[</a:t>
            </a:r>
            <a:r>
              <a:rPr lang="en-US" altLang="zh-TW" i="1" smtClean="0"/>
              <a:t>i, j</a:t>
            </a:r>
            <a:r>
              <a:rPr lang="en-US" altLang="zh-TW" smtClean="0"/>
              <a:t>] </a:t>
            </a:r>
            <a:r>
              <a:rPr lang="en-US" altLang="zh-TW" smtClean="0">
                <a:latin typeface="Symbol" panose="05050102010706020507" pitchFamily="18" charset="2"/>
              </a:rPr>
              <a:t>=</a:t>
            </a:r>
            <a:r>
              <a:rPr lang="en-US" altLang="zh-TW" smtClean="0"/>
              <a:t> the minimum number of scalar multiplications needed to compute the matrix 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i</a:t>
            </a:r>
            <a:r>
              <a:rPr lang="en-US" altLang="zh-TW" baseline="-25000" smtClean="0"/>
              <a:t>..</a:t>
            </a:r>
            <a:r>
              <a:rPr lang="en-US" altLang="zh-TW" i="1" baseline="-25000" smtClean="0"/>
              <a:t>j</a:t>
            </a:r>
            <a:r>
              <a:rPr lang="en-US" altLang="zh-TW" smtClean="0">
                <a:latin typeface="Symbol" panose="05050102010706020507" pitchFamily="18" charset="2"/>
              </a:rPr>
              <a:t> = 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i 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i</a:t>
            </a:r>
            <a:r>
              <a:rPr lang="en-US" altLang="zh-TW" baseline="-25000" smtClean="0">
                <a:latin typeface="Symbol" panose="05050102010706020507" pitchFamily="18" charset="2"/>
              </a:rPr>
              <a:t>+</a:t>
            </a:r>
            <a:r>
              <a:rPr lang="en-US" altLang="zh-TW" baseline="-25000" smtClean="0"/>
              <a:t>1</a:t>
            </a:r>
            <a:r>
              <a:rPr lang="en-US" altLang="zh-TW" smtClean="0">
                <a:sym typeface="Symbol" panose="05050102010706020507" pitchFamily="18" charset="2"/>
              </a:rPr>
              <a:t></a:t>
            </a:r>
            <a:r>
              <a:rPr lang="en-US" altLang="zh-TW" i="1" smtClean="0"/>
              <a:t>A</a:t>
            </a:r>
            <a:r>
              <a:rPr lang="en-US" altLang="zh-TW" i="1" baseline="-25000" smtClean="0"/>
              <a:t>j</a:t>
            </a:r>
            <a:endParaRPr lang="en-US" altLang="zh-TW" smtClean="0"/>
          </a:p>
          <a:p>
            <a:pPr marL="342900" indent="-342900" eaLnBrk="1" hangingPunct="1"/>
            <a:r>
              <a:rPr lang="en-US" altLang="zh-TW" smtClean="0"/>
              <a:t>Goal: to compute </a:t>
            </a:r>
            <a:r>
              <a:rPr lang="en-US" altLang="zh-TW" i="1" smtClean="0"/>
              <a:t>m</a:t>
            </a:r>
            <a:r>
              <a:rPr lang="en-US" altLang="zh-TW" smtClean="0"/>
              <a:t>[1</a:t>
            </a:r>
            <a:r>
              <a:rPr lang="en-US" altLang="zh-TW" i="1" smtClean="0"/>
              <a:t>, n</a:t>
            </a:r>
            <a:r>
              <a:rPr lang="en-US" altLang="zh-TW" smtClean="0"/>
              <a:t>]</a:t>
            </a:r>
          </a:p>
          <a:p>
            <a:pPr marL="342900" indent="-342900" eaLnBrk="1" hangingPunct="1"/>
            <a:r>
              <a:rPr lang="en-US" altLang="zh-TW" smtClean="0"/>
              <a:t>  </a:t>
            </a:r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/>
        </p:nvGraphicFramePr>
        <p:xfrm>
          <a:off x="827088" y="3990975"/>
          <a:ext cx="1584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方程式" r:id="rId4" imgW="545760" imgH="203040" progId="Equation.3">
                  <p:embed/>
                </p:oleObj>
              </mc:Choice>
              <mc:Fallback>
                <p:oleObj name="方程式" r:id="rId4" imgW="54576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90975"/>
                        <a:ext cx="15843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9"/>
          <p:cNvGraphicFramePr>
            <a:graphicFrameLocks noChangeAspect="1"/>
          </p:cNvGraphicFramePr>
          <p:nvPr/>
        </p:nvGraphicFramePr>
        <p:xfrm>
          <a:off x="887413" y="4652963"/>
          <a:ext cx="785018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方程式" r:id="rId6" imgW="2933640" imgH="482400" progId="Equation.3">
                  <p:embed/>
                </p:oleObj>
              </mc:Choice>
              <mc:Fallback>
                <p:oleObj name="方程式" r:id="rId6" imgW="293364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652963"/>
                        <a:ext cx="7850187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26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4938" y="5992813"/>
              <a:ext cx="1157287" cy="461962"/>
            </p14:xfrm>
          </p:contentPart>
        </mc:Choice>
        <mc:Fallback>
          <p:pic>
            <p:nvPicPr>
              <p:cNvPr id="1126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8459" y="5986362"/>
                <a:ext cx="1170246" cy="474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26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2775" y="5983288"/>
              <a:ext cx="1003300" cy="531812"/>
            </p14:xfrm>
          </p:contentPart>
        </mc:Choice>
        <mc:Fallback>
          <p:pic>
            <p:nvPicPr>
              <p:cNvPr id="1126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16302" y="5976811"/>
                <a:ext cx="1016246" cy="54476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02FBC1-A47A-4663-A0AE-5E307539620B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25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The development of a DP algorithm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Step 1: Characterize the structure of an optimal parenthesization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Step 2: Recursively define the value of an optimal parenthesization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</a:rPr>
              <a:t>Step 3: Compute the value of an optimal parenthesization in a bottom-up fashion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Step 4: Constructe an optimal solution from the computed information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29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57700" y="5075238"/>
              <a:ext cx="1757363" cy="17462"/>
            </p14:xfrm>
          </p:contentPart>
        </mc:Choice>
        <mc:Fallback>
          <p:pic>
            <p:nvPicPr>
              <p:cNvPr id="1229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1498" y="5034261"/>
                <a:ext cx="1789407" cy="9941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F8624B-9E31-4B8A-91DB-4122CAA5542B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26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MATRIX-CHAIN-ORDER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MATRIX-CHAIN-ORDER(</a:t>
            </a:r>
            <a:r>
              <a:rPr lang="en-US" altLang="zh-TW" sz="2000" i="1" smtClean="0"/>
              <a:t>p</a:t>
            </a:r>
            <a:r>
              <a:rPr lang="en-US" altLang="zh-TW" sz="20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1 	 </a:t>
            </a:r>
            <a:r>
              <a:rPr lang="en-US" altLang="zh-TW" sz="2000" i="1" smtClean="0"/>
              <a:t>n</a:t>
            </a:r>
            <a:r>
              <a:rPr lang="en-US" altLang="zh-TW" sz="2000" smtClean="0"/>
              <a:t> </a:t>
            </a:r>
            <a:r>
              <a:rPr lang="en-US" altLang="zh-TW" sz="2000" smtClean="0">
                <a:sym typeface="Symbol" panose="05050102010706020507" pitchFamily="18" charset="2"/>
              </a:rPr>
              <a:t> </a:t>
            </a:r>
            <a:r>
              <a:rPr lang="en-US" altLang="zh-TW" sz="2000" i="1" smtClean="0">
                <a:sym typeface="Symbol" panose="05050102010706020507" pitchFamily="18" charset="2"/>
              </a:rPr>
              <a:t>length</a:t>
            </a:r>
            <a:r>
              <a:rPr lang="en-US" altLang="zh-TW" sz="2000" smtClean="0">
                <a:sym typeface="Symbol" panose="05050102010706020507" pitchFamily="18" charset="2"/>
              </a:rPr>
              <a:t>[</a:t>
            </a:r>
            <a:r>
              <a:rPr lang="en-US" altLang="zh-TW" sz="2000" i="1" smtClean="0">
                <a:sym typeface="Symbol" panose="05050102010706020507" pitchFamily="18" charset="2"/>
              </a:rPr>
              <a:t>p</a:t>
            </a:r>
            <a:r>
              <a:rPr lang="en-US" altLang="zh-TW" sz="2000" smtClean="0">
                <a:sym typeface="Symbol" panose="05050102010706020507" pitchFamily="18" charset="2"/>
              </a:rPr>
              <a:t>] </a:t>
            </a:r>
            <a:r>
              <a:rPr lang="en-US" altLang="zh-TW" sz="2000" smtClean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sz="2000" smtClean="0">
                <a:sym typeface="Symbol" panose="05050102010706020507" pitchFamily="18" charset="2"/>
              </a:rPr>
              <a:t>1 </a:t>
            </a:r>
            <a:endParaRPr lang="en-US" altLang="zh-TW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2	 </a:t>
            </a:r>
            <a:r>
              <a:rPr lang="en-US" altLang="zh-TW" sz="2000" b="1" smtClean="0"/>
              <a:t>for</a:t>
            </a:r>
            <a:r>
              <a:rPr lang="en-US" altLang="zh-TW" sz="2000" smtClean="0"/>
              <a:t>  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 </a:t>
            </a:r>
            <a:r>
              <a:rPr lang="en-US" altLang="zh-TW" sz="2000" smtClean="0">
                <a:sym typeface="Symbol" panose="05050102010706020507" pitchFamily="18" charset="2"/>
              </a:rPr>
              <a:t></a:t>
            </a:r>
            <a:r>
              <a:rPr lang="en-US" altLang="zh-TW" sz="2000" smtClean="0"/>
              <a:t> 1 </a:t>
            </a:r>
            <a:r>
              <a:rPr lang="en-US" altLang="zh-TW" sz="2000" b="1" smtClean="0"/>
              <a:t>to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n</a:t>
            </a:r>
            <a:endParaRPr lang="en-US" altLang="zh-TW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3		</a:t>
            </a:r>
            <a:r>
              <a:rPr lang="en-US" altLang="zh-TW" sz="2000" b="1" smtClean="0"/>
              <a:t>do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m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,</a:t>
            </a:r>
            <a:r>
              <a:rPr lang="en-US" altLang="zh-TW" sz="2000" i="1" smtClean="0"/>
              <a:t> i</a:t>
            </a:r>
            <a:r>
              <a:rPr lang="en-US" altLang="zh-TW" sz="2000" smtClean="0"/>
              <a:t>] </a:t>
            </a:r>
            <a:r>
              <a:rPr lang="en-US" altLang="zh-TW" sz="2000" smtClean="0">
                <a:sym typeface="Symbol" panose="05050102010706020507" pitchFamily="18" charset="2"/>
              </a:rPr>
              <a:t> 0</a:t>
            </a:r>
            <a:endParaRPr lang="en-US" altLang="zh-TW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4	 </a:t>
            </a:r>
            <a:r>
              <a:rPr lang="en-US" altLang="zh-TW" sz="2000" b="1" smtClean="0"/>
              <a:t>for</a:t>
            </a:r>
            <a:r>
              <a:rPr lang="en-US" altLang="zh-TW" sz="2000" smtClean="0"/>
              <a:t>  </a:t>
            </a:r>
            <a:r>
              <a:rPr lang="en-US" altLang="zh-TW" sz="2000" i="1" smtClean="0"/>
              <a:t>l</a:t>
            </a:r>
            <a:r>
              <a:rPr lang="en-US" altLang="zh-TW" sz="2000" smtClean="0"/>
              <a:t> </a:t>
            </a:r>
            <a:r>
              <a:rPr lang="en-US" altLang="zh-TW" sz="2000" smtClean="0">
                <a:sym typeface="Symbol" panose="05050102010706020507" pitchFamily="18" charset="2"/>
              </a:rPr>
              <a:t> 2</a:t>
            </a:r>
            <a:r>
              <a:rPr lang="en-US" altLang="zh-TW" sz="2000" smtClean="0"/>
              <a:t> </a:t>
            </a:r>
            <a:r>
              <a:rPr lang="en-US" altLang="zh-TW" sz="2000" b="1" smtClean="0"/>
              <a:t>to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n                  </a:t>
            </a:r>
            <a:r>
              <a:rPr lang="en-US" altLang="zh-TW" sz="2000" smtClean="0">
                <a:solidFill>
                  <a:srgbClr val="008000"/>
                </a:solidFill>
              </a:rPr>
              <a:t>/* </a:t>
            </a:r>
            <a:r>
              <a:rPr lang="en-US" altLang="zh-TW" sz="2000" i="1" smtClean="0">
                <a:solidFill>
                  <a:srgbClr val="008000"/>
                </a:solidFill>
              </a:rPr>
              <a:t>l </a:t>
            </a:r>
            <a:r>
              <a:rPr lang="en-US" altLang="zh-TW" sz="2000" smtClean="0">
                <a:solidFill>
                  <a:srgbClr val="008000"/>
                </a:solidFill>
              </a:rPr>
              <a:t>is the chain length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5		</a:t>
            </a:r>
            <a:r>
              <a:rPr lang="en-US" altLang="zh-TW" sz="2000" b="1" smtClean="0"/>
              <a:t>do for</a:t>
            </a:r>
            <a:r>
              <a:rPr lang="en-US" altLang="zh-TW" sz="2000" smtClean="0"/>
              <a:t>  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 </a:t>
            </a:r>
            <a:r>
              <a:rPr lang="en-US" altLang="zh-TW" sz="2000" smtClean="0">
                <a:sym typeface="Symbol" panose="05050102010706020507" pitchFamily="18" charset="2"/>
              </a:rPr>
              <a:t> 1</a:t>
            </a:r>
            <a:r>
              <a:rPr lang="en-US" altLang="zh-TW" sz="2000" smtClean="0"/>
              <a:t> </a:t>
            </a:r>
            <a:r>
              <a:rPr lang="en-US" altLang="zh-TW" sz="2000" b="1" smtClean="0"/>
              <a:t>to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n </a:t>
            </a:r>
            <a:r>
              <a:rPr lang="en-US" altLang="zh-TW" sz="2000" smtClean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sz="2000" i="1" smtClean="0"/>
              <a:t> l </a:t>
            </a:r>
            <a:r>
              <a:rPr lang="en-US" altLang="zh-TW" sz="2000" smtClean="0">
                <a:latin typeface="Symbol" panose="05050102010706020507" pitchFamily="18" charset="2"/>
              </a:rPr>
              <a:t>+</a:t>
            </a:r>
            <a:r>
              <a:rPr lang="en-US" altLang="zh-TW" sz="2000" i="1" smtClean="0"/>
              <a:t> </a:t>
            </a:r>
            <a:r>
              <a:rPr lang="en-US" altLang="zh-TW" sz="2000" smtClean="0"/>
              <a:t>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6		            </a:t>
            </a:r>
            <a:r>
              <a:rPr lang="en-US" altLang="zh-TW" sz="2000" b="1" smtClean="0"/>
              <a:t>do</a:t>
            </a:r>
            <a:r>
              <a:rPr lang="en-US" altLang="zh-TW" sz="2000" smtClean="0"/>
              <a:t>  </a:t>
            </a:r>
            <a:r>
              <a:rPr lang="en-US" altLang="zh-TW" sz="2000" i="1" smtClean="0"/>
              <a:t>j</a:t>
            </a:r>
            <a:r>
              <a:rPr lang="en-US" altLang="zh-TW" sz="2000" smtClean="0"/>
              <a:t> </a:t>
            </a:r>
            <a:r>
              <a:rPr lang="en-US" altLang="zh-TW" sz="2000" smtClean="0">
                <a:sym typeface="Symbol" panose="05050102010706020507" pitchFamily="18" charset="2"/>
              </a:rPr>
              <a:t> </a:t>
            </a:r>
            <a:r>
              <a:rPr lang="en-US" altLang="zh-TW" sz="2000" i="1" smtClean="0">
                <a:sym typeface="Symbol" panose="05050102010706020507" pitchFamily="18" charset="2"/>
              </a:rPr>
              <a:t>i</a:t>
            </a:r>
            <a:r>
              <a:rPr lang="en-US" altLang="zh-TW" sz="2000" smtClean="0">
                <a:sym typeface="Symbol" panose="05050102010706020507" pitchFamily="18" charset="2"/>
              </a:rPr>
              <a:t> + </a:t>
            </a:r>
            <a:r>
              <a:rPr lang="en-US" altLang="zh-TW" sz="2000" i="1" smtClean="0">
                <a:sym typeface="Symbol" panose="05050102010706020507" pitchFamily="18" charset="2"/>
              </a:rPr>
              <a:t>l</a:t>
            </a:r>
            <a:r>
              <a:rPr lang="en-US" altLang="zh-TW" sz="2000" smtClean="0">
                <a:sym typeface="Symbol" panose="05050102010706020507" pitchFamily="18" charset="2"/>
              </a:rPr>
              <a:t> </a:t>
            </a:r>
            <a:r>
              <a:rPr lang="en-US" altLang="zh-TW" sz="2000" smtClean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sz="2000" smtClean="0">
                <a:sym typeface="Symbol" panose="05050102010706020507" pitchFamily="18" charset="2"/>
              </a:rPr>
              <a:t> 1 </a:t>
            </a:r>
            <a:endParaRPr lang="en-US" altLang="zh-TW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7			      </a:t>
            </a:r>
            <a:r>
              <a:rPr lang="en-US" altLang="zh-TW" sz="2000" i="1" smtClean="0"/>
              <a:t>m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, </a:t>
            </a:r>
            <a:r>
              <a:rPr lang="en-US" altLang="zh-TW" sz="2000" i="1" smtClean="0"/>
              <a:t>j</a:t>
            </a:r>
            <a:r>
              <a:rPr lang="en-US" altLang="zh-TW" sz="2000" smtClean="0"/>
              <a:t>] </a:t>
            </a:r>
            <a:r>
              <a:rPr lang="en-US" altLang="zh-TW" sz="2000" smtClean="0">
                <a:sym typeface="Symbol" panose="05050102010706020507" pitchFamily="18" charset="2"/>
              </a:rPr>
              <a:t> </a:t>
            </a:r>
            <a:endParaRPr lang="en-US" altLang="zh-TW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8			      </a:t>
            </a:r>
            <a:r>
              <a:rPr lang="en-US" altLang="zh-TW" sz="2000" b="1" smtClean="0"/>
              <a:t>for</a:t>
            </a:r>
            <a:r>
              <a:rPr lang="en-US" altLang="zh-TW" sz="2000" smtClean="0"/>
              <a:t>  </a:t>
            </a:r>
            <a:r>
              <a:rPr lang="en-US" altLang="zh-TW" sz="2000" i="1" smtClean="0"/>
              <a:t>k</a:t>
            </a:r>
            <a:r>
              <a:rPr lang="en-US" altLang="zh-TW" sz="2000" smtClean="0"/>
              <a:t> </a:t>
            </a:r>
            <a:r>
              <a:rPr lang="en-US" altLang="zh-TW" sz="2000" smtClean="0">
                <a:sym typeface="Symbol" panose="05050102010706020507" pitchFamily="18" charset="2"/>
              </a:rPr>
              <a:t> </a:t>
            </a:r>
            <a:r>
              <a:rPr lang="en-US" altLang="zh-TW" sz="2000" i="1" smtClean="0">
                <a:sym typeface="Symbol" panose="05050102010706020507" pitchFamily="18" charset="2"/>
              </a:rPr>
              <a:t>i</a:t>
            </a:r>
            <a:r>
              <a:rPr lang="en-US" altLang="zh-TW" sz="2000" smtClean="0">
                <a:sym typeface="Symbol" panose="05050102010706020507" pitchFamily="18" charset="2"/>
              </a:rPr>
              <a:t> </a:t>
            </a:r>
            <a:r>
              <a:rPr lang="en-US" altLang="zh-TW" sz="2000" smtClean="0"/>
              <a:t> </a:t>
            </a:r>
            <a:r>
              <a:rPr lang="en-US" altLang="zh-TW" sz="2000" b="1" smtClean="0"/>
              <a:t>to</a:t>
            </a:r>
            <a:r>
              <a:rPr lang="en-US" altLang="zh-TW" sz="2000" smtClean="0"/>
              <a:t>  </a:t>
            </a:r>
            <a:r>
              <a:rPr lang="en-US" altLang="zh-TW" sz="2000" i="1" smtClean="0"/>
              <a:t>j </a:t>
            </a:r>
            <a:r>
              <a:rPr lang="en-US" altLang="zh-TW" sz="2000" smtClean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sz="2000" i="1" smtClean="0"/>
              <a:t> </a:t>
            </a:r>
            <a:r>
              <a:rPr lang="en-US" altLang="zh-TW" sz="2000" smtClean="0"/>
              <a:t>1</a:t>
            </a:r>
            <a:r>
              <a:rPr lang="en-US" altLang="zh-TW" sz="2000" i="1" smtClean="0"/>
              <a:t> </a:t>
            </a:r>
            <a:endParaRPr lang="en-US" altLang="zh-TW" sz="2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9				</a:t>
            </a:r>
            <a:r>
              <a:rPr lang="en-US" altLang="zh-TW" sz="2000" b="1" smtClean="0"/>
              <a:t>do</a:t>
            </a:r>
            <a:r>
              <a:rPr lang="en-US" altLang="zh-TW" sz="2000" smtClean="0"/>
              <a:t>  </a:t>
            </a:r>
            <a:r>
              <a:rPr lang="en-US" altLang="zh-TW" sz="2000" i="1" smtClean="0"/>
              <a:t>q</a:t>
            </a:r>
            <a:r>
              <a:rPr lang="en-US" altLang="zh-TW" sz="2000" smtClean="0"/>
              <a:t> </a:t>
            </a:r>
            <a:r>
              <a:rPr lang="en-US" altLang="zh-TW" sz="2000" smtClean="0">
                <a:sym typeface="Symbol" panose="05050102010706020507" pitchFamily="18" charset="2"/>
              </a:rPr>
              <a:t> </a:t>
            </a:r>
            <a:r>
              <a:rPr lang="en-US" altLang="zh-TW" sz="2000" i="1" smtClean="0">
                <a:sym typeface="Symbol" panose="05050102010706020507" pitchFamily="18" charset="2"/>
              </a:rPr>
              <a:t>m</a:t>
            </a:r>
            <a:r>
              <a:rPr lang="en-US" altLang="zh-TW" sz="2000" smtClean="0">
                <a:sym typeface="Symbol" panose="05050102010706020507" pitchFamily="18" charset="2"/>
              </a:rPr>
              <a:t>[</a:t>
            </a:r>
            <a:r>
              <a:rPr lang="en-US" altLang="zh-TW" sz="2000" i="1" smtClean="0">
                <a:sym typeface="Symbol" panose="05050102010706020507" pitchFamily="18" charset="2"/>
              </a:rPr>
              <a:t>i</a:t>
            </a:r>
            <a:r>
              <a:rPr lang="en-US" altLang="zh-TW" sz="2000" smtClean="0">
                <a:sym typeface="Symbol" panose="05050102010706020507" pitchFamily="18" charset="2"/>
              </a:rPr>
              <a:t>, </a:t>
            </a:r>
            <a:r>
              <a:rPr lang="en-US" altLang="zh-TW" sz="2000" i="1" smtClean="0">
                <a:sym typeface="Symbol" panose="05050102010706020507" pitchFamily="18" charset="2"/>
              </a:rPr>
              <a:t>k</a:t>
            </a:r>
            <a:r>
              <a:rPr lang="en-US" altLang="zh-TW" sz="2000" smtClean="0">
                <a:sym typeface="Symbol" panose="05050102010706020507" pitchFamily="18" charset="2"/>
              </a:rPr>
              <a:t>] </a:t>
            </a:r>
            <a:r>
              <a:rPr lang="en-US" altLang="zh-TW" sz="2000" smtClean="0">
                <a:latin typeface="Symbol" panose="05050102010706020507" pitchFamily="18" charset="2"/>
              </a:rPr>
              <a:t>+</a:t>
            </a:r>
            <a:r>
              <a:rPr lang="en-US" altLang="zh-TW" sz="2000" smtClean="0">
                <a:sym typeface="Symbol" panose="05050102010706020507" pitchFamily="18" charset="2"/>
              </a:rPr>
              <a:t> </a:t>
            </a:r>
            <a:r>
              <a:rPr lang="en-US" altLang="zh-TW" sz="2000" i="1" smtClean="0">
                <a:sym typeface="Symbol" panose="05050102010706020507" pitchFamily="18" charset="2"/>
              </a:rPr>
              <a:t>m</a:t>
            </a:r>
            <a:r>
              <a:rPr lang="en-US" altLang="zh-TW" sz="2000" smtClean="0">
                <a:sym typeface="Symbol" panose="05050102010706020507" pitchFamily="18" charset="2"/>
              </a:rPr>
              <a:t>[</a:t>
            </a:r>
            <a:r>
              <a:rPr lang="en-US" altLang="zh-TW" sz="2000" i="1" smtClean="0">
                <a:sym typeface="Symbol" panose="05050102010706020507" pitchFamily="18" charset="2"/>
              </a:rPr>
              <a:t>k </a:t>
            </a:r>
            <a:r>
              <a:rPr lang="en-US" altLang="zh-TW" sz="2000" smtClean="0">
                <a:sym typeface="Symbol" panose="05050102010706020507" pitchFamily="18" charset="2"/>
              </a:rPr>
              <a:t>+ 1, </a:t>
            </a:r>
            <a:r>
              <a:rPr lang="en-US" altLang="zh-TW" sz="2000" i="1" smtClean="0">
                <a:sym typeface="Symbol" panose="05050102010706020507" pitchFamily="18" charset="2"/>
              </a:rPr>
              <a:t>j</a:t>
            </a:r>
            <a:r>
              <a:rPr lang="en-US" altLang="zh-TW" sz="2000" smtClean="0">
                <a:sym typeface="Symbol" panose="05050102010706020507" pitchFamily="18" charset="2"/>
              </a:rPr>
              <a:t>] </a:t>
            </a:r>
            <a:r>
              <a:rPr lang="en-US" altLang="zh-TW" sz="2000" smtClean="0">
                <a:latin typeface="Symbol" panose="05050102010706020507" pitchFamily="18" charset="2"/>
              </a:rPr>
              <a:t>+</a:t>
            </a:r>
            <a:r>
              <a:rPr lang="en-US" altLang="zh-TW" sz="2000" smtClean="0">
                <a:sym typeface="Symbol" panose="05050102010706020507" pitchFamily="18" charset="2"/>
              </a:rPr>
              <a:t> </a:t>
            </a:r>
            <a:r>
              <a:rPr lang="en-US" altLang="zh-TW" sz="2000" i="1" smtClean="0">
                <a:sym typeface="Symbol" panose="05050102010706020507" pitchFamily="18" charset="2"/>
              </a:rPr>
              <a:t>p</a:t>
            </a:r>
            <a:r>
              <a:rPr lang="en-US" altLang="zh-TW" sz="2000" i="1" baseline="-25000" smtClean="0">
                <a:sym typeface="Symbol" panose="05050102010706020507" pitchFamily="18" charset="2"/>
              </a:rPr>
              <a:t>i</a:t>
            </a:r>
            <a:r>
              <a:rPr lang="en-US" altLang="zh-TW" sz="2000" baseline="-25000" smtClean="0">
                <a:latin typeface="Symbol" panose="05050102010706020507" pitchFamily="18" charset="2"/>
                <a:sym typeface="Symbol" panose="05050102010706020507" pitchFamily="18" charset="2"/>
              </a:rPr>
              <a:t>-</a:t>
            </a:r>
            <a:r>
              <a:rPr lang="en-US" altLang="zh-TW" sz="2000" baseline="-25000" smtClean="0">
                <a:sym typeface="Symbol" panose="05050102010706020507" pitchFamily="18" charset="2"/>
              </a:rPr>
              <a:t>1</a:t>
            </a:r>
            <a:r>
              <a:rPr lang="en-US" altLang="zh-TW" sz="2000" i="1" smtClean="0">
                <a:sym typeface="Symbol" panose="05050102010706020507" pitchFamily="18" charset="2"/>
              </a:rPr>
              <a:t>p</a:t>
            </a:r>
            <a:r>
              <a:rPr lang="en-US" altLang="zh-TW" sz="2000" i="1" baseline="-25000" smtClean="0">
                <a:sym typeface="Symbol" panose="05050102010706020507" pitchFamily="18" charset="2"/>
              </a:rPr>
              <a:t>k</a:t>
            </a:r>
            <a:r>
              <a:rPr lang="en-US" altLang="zh-TW" sz="2000" i="1" smtClean="0">
                <a:sym typeface="Symbol" panose="05050102010706020507" pitchFamily="18" charset="2"/>
              </a:rPr>
              <a:t>p</a:t>
            </a:r>
            <a:r>
              <a:rPr lang="en-US" altLang="zh-TW" sz="2000" i="1" baseline="-25000" smtClean="0">
                <a:sym typeface="Symbol" panose="05050102010706020507" pitchFamily="18" charset="2"/>
              </a:rPr>
              <a:t>j</a:t>
            </a:r>
            <a:endParaRPr lang="en-US" altLang="zh-TW" sz="2000" i="1" baseline="-25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10				      </a:t>
            </a:r>
            <a:r>
              <a:rPr lang="en-US" altLang="zh-TW" sz="2000" b="1" smtClean="0"/>
              <a:t>if</a:t>
            </a:r>
            <a:r>
              <a:rPr lang="en-US" altLang="zh-TW" sz="2000" smtClean="0"/>
              <a:t>  </a:t>
            </a:r>
            <a:r>
              <a:rPr lang="en-US" altLang="zh-TW" sz="2000" i="1" smtClean="0"/>
              <a:t>q</a:t>
            </a:r>
            <a:r>
              <a:rPr lang="en-US" altLang="zh-TW" sz="2000" smtClean="0"/>
              <a:t> </a:t>
            </a:r>
            <a:r>
              <a:rPr lang="en-US" altLang="zh-TW" sz="2000" smtClean="0">
                <a:latin typeface="Symbol" panose="05050102010706020507" pitchFamily="18" charset="2"/>
              </a:rPr>
              <a:t>&lt;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m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, </a:t>
            </a:r>
            <a:r>
              <a:rPr lang="en-US" altLang="zh-TW" sz="2000" i="1" smtClean="0"/>
              <a:t>j</a:t>
            </a:r>
            <a:r>
              <a:rPr lang="en-US" altLang="zh-TW" sz="2000" smtClean="0"/>
              <a:t>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11				    	</a:t>
            </a:r>
            <a:r>
              <a:rPr lang="en-US" altLang="zh-TW" sz="2000" b="1" smtClean="0"/>
              <a:t>then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m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, </a:t>
            </a:r>
            <a:r>
              <a:rPr lang="en-US" altLang="zh-TW" sz="2000" i="1" smtClean="0"/>
              <a:t>j</a:t>
            </a:r>
            <a:r>
              <a:rPr lang="en-US" altLang="zh-TW" sz="2000" smtClean="0"/>
              <a:t>] </a:t>
            </a:r>
            <a:r>
              <a:rPr lang="en-US" altLang="zh-TW" sz="2000" smtClean="0">
                <a:sym typeface="Symbol" panose="05050102010706020507" pitchFamily="18" charset="2"/>
              </a:rPr>
              <a:t> </a:t>
            </a:r>
            <a:r>
              <a:rPr lang="en-US" altLang="zh-TW" sz="2000" i="1" smtClean="0">
                <a:sym typeface="Symbol" panose="05050102010706020507" pitchFamily="18" charset="2"/>
              </a:rPr>
              <a:t>q</a:t>
            </a:r>
            <a:endParaRPr lang="en-US" altLang="zh-TW" sz="2000" i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12					         </a:t>
            </a:r>
            <a:r>
              <a:rPr lang="en-US" altLang="zh-TW" sz="2000" i="1" smtClean="0"/>
              <a:t>s</a:t>
            </a:r>
            <a:r>
              <a:rPr lang="en-US" altLang="zh-TW" sz="2000" smtClean="0"/>
              <a:t>[</a:t>
            </a:r>
            <a:r>
              <a:rPr lang="en-US" altLang="zh-TW" sz="2000" i="1" smtClean="0"/>
              <a:t>i</a:t>
            </a:r>
            <a:r>
              <a:rPr lang="en-US" altLang="zh-TW" sz="2000" smtClean="0"/>
              <a:t>, </a:t>
            </a:r>
            <a:r>
              <a:rPr lang="en-US" altLang="zh-TW" sz="2000" i="1" smtClean="0"/>
              <a:t>j</a:t>
            </a:r>
            <a:r>
              <a:rPr lang="en-US" altLang="zh-TW" sz="2000" smtClean="0"/>
              <a:t>] </a:t>
            </a:r>
            <a:r>
              <a:rPr lang="en-US" altLang="zh-TW" sz="2000" smtClean="0">
                <a:sym typeface="Symbol" panose="05050102010706020507" pitchFamily="18" charset="2"/>
              </a:rPr>
              <a:t> </a:t>
            </a:r>
            <a:r>
              <a:rPr lang="en-US" altLang="zh-TW" sz="2000" i="1" smtClean="0">
                <a:sym typeface="Symbol" panose="05050102010706020507" pitchFamily="18" charset="2"/>
              </a:rPr>
              <a:t>k</a:t>
            </a:r>
            <a:endParaRPr lang="en-US" altLang="zh-TW" sz="2000" i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/>
              <a:t>13	  </a:t>
            </a:r>
            <a:r>
              <a:rPr lang="en-US" altLang="zh-TW" sz="2000" b="1" smtClean="0"/>
              <a:t>return</a:t>
            </a:r>
            <a:r>
              <a:rPr lang="en-US" altLang="zh-TW" sz="2000" smtClean="0"/>
              <a:t> </a:t>
            </a:r>
            <a:r>
              <a:rPr lang="en-US" altLang="zh-TW" sz="2000" i="1" smtClean="0"/>
              <a:t>m</a:t>
            </a:r>
            <a:r>
              <a:rPr lang="en-US" altLang="zh-TW" sz="2000" smtClean="0"/>
              <a:t> and </a:t>
            </a:r>
            <a:r>
              <a:rPr lang="en-US" altLang="zh-TW" sz="2000" i="1" smtClean="0"/>
              <a:t>s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smtClean="0"/>
          </a:p>
        </p:txBody>
      </p:sp>
      <p:sp>
        <p:nvSpPr>
          <p:cNvPr id="13320" name="Rectangle 4"/>
          <p:cNvSpPr>
            <a:spLocks noChangeArrowheads="1"/>
          </p:cNvSpPr>
          <p:nvPr/>
        </p:nvSpPr>
        <p:spPr bwMode="auto">
          <a:xfrm>
            <a:off x="5292725" y="1916113"/>
            <a:ext cx="33289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Complexity: </a:t>
            </a:r>
            <a:r>
              <a:rPr lang="en-US" altLang="zh-TW" sz="3200" i="1">
                <a:solidFill>
                  <a:srgbClr val="0000FF"/>
                </a:solidFill>
              </a:rPr>
              <a:t>O</a:t>
            </a:r>
            <a:r>
              <a:rPr lang="en-US" altLang="zh-TW" sz="3200">
                <a:solidFill>
                  <a:srgbClr val="0000FF"/>
                </a:solidFill>
              </a:rPr>
              <a:t>(</a:t>
            </a:r>
            <a:r>
              <a:rPr lang="en-US" altLang="zh-TW" sz="3200" i="1">
                <a:solidFill>
                  <a:srgbClr val="0000FF"/>
                </a:solidFill>
              </a:rPr>
              <a:t>n</a:t>
            </a:r>
            <a:r>
              <a:rPr lang="en-US" altLang="zh-TW" sz="3200" baseline="30000">
                <a:solidFill>
                  <a:srgbClr val="0000FF"/>
                </a:solidFill>
              </a:rPr>
              <a:t>3</a:t>
            </a:r>
            <a:r>
              <a:rPr lang="en-US" altLang="zh-TW" sz="3200">
                <a:solidFill>
                  <a:srgbClr val="0000FF"/>
                </a:solidFill>
              </a:rPr>
              <a:t>)</a:t>
            </a:r>
          </a:p>
          <a:p>
            <a:pPr eaLnBrk="1" hangingPunct="1"/>
            <a:r>
              <a:rPr lang="en-US" altLang="zh-TW" sz="3200" b="1">
                <a:solidFill>
                  <a:srgbClr val="0000FF"/>
                </a:solidFill>
              </a:rPr>
              <a:t>Space</a:t>
            </a:r>
            <a:r>
              <a:rPr lang="en-US" altLang="zh-TW" sz="3200">
                <a:solidFill>
                  <a:srgbClr val="0000FF"/>
                </a:solidFill>
              </a:rPr>
              <a:t>: </a:t>
            </a:r>
            <a:r>
              <a:rPr lang="en-US" altLang="zh-TW" sz="3200">
                <a:solidFill>
                  <a:srgbClr val="0000FF"/>
                </a:solidFill>
                <a:sym typeface="Symbol" panose="05050102010706020507" pitchFamily="18" charset="2"/>
              </a:rPr>
              <a:t></a:t>
            </a:r>
            <a:r>
              <a:rPr lang="en-US" altLang="zh-TW" sz="3200">
                <a:solidFill>
                  <a:srgbClr val="0000FF"/>
                </a:solidFill>
              </a:rPr>
              <a:t>(</a:t>
            </a:r>
            <a:r>
              <a:rPr lang="en-US" altLang="zh-TW" sz="3200" i="1">
                <a:solidFill>
                  <a:srgbClr val="0000FF"/>
                </a:solidFill>
              </a:rPr>
              <a:t>n</a:t>
            </a:r>
            <a:r>
              <a:rPr lang="en-US" altLang="zh-TW" sz="3200" baseline="30000">
                <a:solidFill>
                  <a:srgbClr val="0000FF"/>
                </a:solidFill>
              </a:rPr>
              <a:t>2</a:t>
            </a:r>
            <a:r>
              <a:rPr lang="en-US" altLang="zh-TW" sz="3200">
                <a:solidFill>
                  <a:srgbClr val="0000FF"/>
                </a:solidFill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314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3775" y="3206750"/>
              <a:ext cx="17463" cy="42863"/>
            </p14:xfrm>
          </p:contentPart>
        </mc:Choice>
        <mc:Fallback>
          <p:pic>
            <p:nvPicPr>
              <p:cNvPr id="13314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8094" y="3142996"/>
                <a:ext cx="48825" cy="17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315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6200" y="3540125"/>
              <a:ext cx="17463" cy="34925"/>
            </p14:xfrm>
          </p:contentPart>
        </mc:Choice>
        <mc:Fallback>
          <p:pic>
            <p:nvPicPr>
              <p:cNvPr id="13315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9480" y="3475054"/>
                <a:ext cx="50531" cy="164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316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9688" y="4432300"/>
              <a:ext cx="26987" cy="17463"/>
            </p14:xfrm>
          </p:contentPart>
        </mc:Choice>
        <mc:Fallback>
          <p:pic>
            <p:nvPicPr>
              <p:cNvPr id="13316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63916" y="4369576"/>
                <a:ext cx="58180" cy="14291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D33029-8ABA-4A29-BB96-75D11B1B44B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27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0" y="2095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1979613" y="2276475"/>
          <a:ext cx="4248150" cy="386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方程式" r:id="rId4" imgW="2933700" imgH="2667000" progId="Equation.3">
                  <p:embed/>
                </p:oleObj>
              </mc:Choice>
              <mc:Fallback>
                <p:oleObj name="方程式" r:id="rId4" imgW="2933700" imgH="266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4248150" cy="386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230A6D-CC0A-4CB1-B016-75CEA60580CA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28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409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pic>
        <p:nvPicPr>
          <p:cNvPr id="153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5038"/>
            <a:ext cx="8686800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1524000" y="611188"/>
            <a:ext cx="6003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chemeClr val="tx2"/>
                </a:solidFill>
                <a:latin typeface="Tahoma" panose="020B0604030504040204" pitchFamily="34" charset="0"/>
              </a:rPr>
              <a:t>the </a:t>
            </a:r>
            <a:r>
              <a:rPr lang="en-US" altLang="zh-TW" sz="3200" i="1">
                <a:solidFill>
                  <a:schemeClr val="tx2"/>
                </a:solidFill>
              </a:rPr>
              <a:t>m</a:t>
            </a:r>
            <a:r>
              <a:rPr lang="en-US" altLang="zh-TW" sz="3200">
                <a:solidFill>
                  <a:schemeClr val="tx2"/>
                </a:solidFill>
                <a:latin typeface="Tahoma" panose="020B0604030504040204" pitchFamily="34" charset="0"/>
              </a:rPr>
              <a:t> and </a:t>
            </a:r>
            <a:r>
              <a:rPr lang="en-US" altLang="zh-TW" sz="3200" i="1">
                <a:solidFill>
                  <a:schemeClr val="tx2"/>
                </a:solidFill>
              </a:rPr>
              <a:t>s</a:t>
            </a:r>
            <a:r>
              <a:rPr lang="en-US" altLang="zh-TW" sz="3200">
                <a:solidFill>
                  <a:schemeClr val="tx2"/>
                </a:solidFill>
                <a:latin typeface="Tahoma" panose="020B0604030504040204" pitchFamily="34" charset="0"/>
              </a:rPr>
              <a:t> table computed by </a:t>
            </a:r>
          </a:p>
          <a:p>
            <a:pPr eaLnBrk="1" hangingPunct="1"/>
            <a:r>
              <a:rPr lang="en-US" altLang="zh-TW" sz="3200">
                <a:solidFill>
                  <a:schemeClr val="tx2"/>
                </a:solidFill>
                <a:latin typeface="Tahoma" panose="020B0604030504040204" pitchFamily="34" charset="0"/>
              </a:rPr>
              <a:t>MATRIX-CHAIN-ORDER for </a:t>
            </a:r>
            <a:r>
              <a:rPr lang="en-US" altLang="zh-TW" sz="3200" i="1">
                <a:solidFill>
                  <a:schemeClr val="tx2"/>
                </a:solidFill>
              </a:rPr>
              <a:t>n </a:t>
            </a:r>
            <a:r>
              <a:rPr lang="en-US" altLang="zh-TW" sz="3200">
                <a:solidFill>
                  <a:schemeClr val="tx2"/>
                </a:solidFill>
                <a:latin typeface="Symbol" panose="05050102010706020507" pitchFamily="18" charset="2"/>
              </a:rPr>
              <a:t>= </a:t>
            </a:r>
            <a:r>
              <a:rPr lang="en-US" altLang="zh-TW" sz="3200">
                <a:solidFill>
                  <a:schemeClr val="tx2"/>
                </a:solidFill>
                <a:latin typeface="Tahoma" panose="020B0604030504040204" pitchFamily="34" charset="0"/>
              </a:rPr>
              <a:t>6</a:t>
            </a:r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 rot="2683691">
            <a:off x="1276350" y="4437063"/>
            <a:ext cx="487363" cy="4873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 rot="2683691">
            <a:off x="1625600" y="4097338"/>
            <a:ext cx="487363" cy="487362"/>
          </a:xfrm>
          <a:prstGeom prst="rect">
            <a:avLst/>
          </a:prstGeom>
          <a:noFill/>
          <a:ln w="19050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8301" name="Rectangle 13"/>
          <p:cNvSpPr>
            <a:spLocks noChangeArrowheads="1"/>
          </p:cNvSpPr>
          <p:nvPr/>
        </p:nvSpPr>
        <p:spPr bwMode="auto">
          <a:xfrm rot="2683691">
            <a:off x="3008313" y="4113213"/>
            <a:ext cx="487362" cy="487362"/>
          </a:xfrm>
          <a:prstGeom prst="rect">
            <a:avLst/>
          </a:prstGeom>
          <a:noFill/>
          <a:ln w="19050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8303" name="Rectangle 15"/>
          <p:cNvSpPr>
            <a:spLocks noChangeArrowheads="1"/>
          </p:cNvSpPr>
          <p:nvPr/>
        </p:nvSpPr>
        <p:spPr bwMode="auto">
          <a:xfrm rot="2683691">
            <a:off x="3349625" y="4451350"/>
            <a:ext cx="487363" cy="4873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8304" name="Rectangle 16"/>
          <p:cNvSpPr>
            <a:spLocks noChangeArrowheads="1"/>
          </p:cNvSpPr>
          <p:nvPr/>
        </p:nvSpPr>
        <p:spPr bwMode="auto">
          <a:xfrm rot="2683691">
            <a:off x="2312988" y="3416300"/>
            <a:ext cx="487362" cy="487363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8302" name="Rectangle 14"/>
          <p:cNvSpPr>
            <a:spLocks noChangeArrowheads="1"/>
          </p:cNvSpPr>
          <p:nvPr/>
        </p:nvSpPr>
        <p:spPr bwMode="auto">
          <a:xfrm rot="2683691">
            <a:off x="1963738" y="3756025"/>
            <a:ext cx="487362" cy="4873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 rot="2683691">
            <a:off x="2660650" y="3765550"/>
            <a:ext cx="487363" cy="4873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362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2550" y="3429000"/>
              <a:ext cx="68263" cy="1588"/>
            </p14:xfrm>
          </p:contentPart>
        </mc:Choice>
        <mc:Fallback>
          <p:pic>
            <p:nvPicPr>
              <p:cNvPr id="15362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6824" y="3149512"/>
                <a:ext cx="99714" cy="560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363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6963" y="3471863"/>
              <a:ext cx="120650" cy="1587"/>
            </p14:xfrm>
          </p:contentPart>
        </mc:Choice>
        <mc:Fallback>
          <p:pic>
            <p:nvPicPr>
              <p:cNvPr id="15363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069" y="3192551"/>
                <a:ext cx="152438" cy="560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364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61188" y="2589213"/>
              <a:ext cx="1587" cy="1587"/>
            </p14:xfrm>
          </p:contentPart>
        </mc:Choice>
        <mc:Fallback>
          <p:pic>
            <p:nvPicPr>
              <p:cNvPr id="15364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91360" y="2309901"/>
                <a:ext cx="141243" cy="561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365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6550" y="3479800"/>
              <a:ext cx="506413" cy="395288"/>
            </p14:xfrm>
          </p:contentPart>
        </mc:Choice>
        <mc:Fallback>
          <p:pic>
            <p:nvPicPr>
              <p:cNvPr id="15365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70803" y="3416137"/>
                <a:ext cx="537907" cy="52261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683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9" grpId="0" animBg="1"/>
      <p:bldP spid="268299" grpId="1" animBg="1"/>
      <p:bldP spid="268300" grpId="0" animBg="1"/>
      <p:bldP spid="268300" grpId="1" animBg="1"/>
      <p:bldP spid="268301" grpId="0" animBg="1"/>
      <p:bldP spid="268301" grpId="1" animBg="1"/>
      <p:bldP spid="268303" grpId="0" animBg="1"/>
      <p:bldP spid="268304" grpId="0" animBg="1"/>
      <p:bldP spid="268302" grpId="0" animBg="1"/>
      <p:bldP spid="268298" grpId="0" animBg="1"/>
      <p:bldP spid="26829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F81F39-471F-4CCD-B5D7-2953F12FEE6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29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Computing </a:t>
            </a:r>
            <a:r>
              <a:rPr lang="en-US" altLang="zh-TW" i="1" smtClean="0"/>
              <a:t>m</a:t>
            </a:r>
            <a:r>
              <a:rPr lang="en-US" altLang="zh-TW" smtClean="0"/>
              <a:t>[2, 5]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114800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400" i="1" smtClean="0"/>
              <a:t>m</a:t>
            </a:r>
            <a:r>
              <a:rPr lang="en-US" altLang="zh-TW" sz="2400" smtClean="0"/>
              <a:t>[2,5]=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400" b="1" smtClean="0"/>
              <a:t>min</a:t>
            </a:r>
            <a:r>
              <a:rPr lang="en-US" altLang="zh-TW" sz="3600" b="1" smtClean="0"/>
              <a:t>{</a:t>
            </a:r>
            <a:endParaRPr lang="en-US" altLang="zh-TW" sz="3600" i="1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400" i="1" smtClean="0"/>
              <a:t>m</a:t>
            </a:r>
            <a:r>
              <a:rPr lang="en-US" altLang="zh-TW" sz="2400" smtClean="0"/>
              <a:t>[2,2]+</a:t>
            </a:r>
            <a:r>
              <a:rPr lang="en-US" altLang="zh-TW" sz="2400" i="1" smtClean="0"/>
              <a:t>m</a:t>
            </a:r>
            <a:r>
              <a:rPr lang="en-US" altLang="zh-TW" sz="2400" smtClean="0"/>
              <a:t>[3,5]+</a:t>
            </a:r>
            <a:r>
              <a:rPr lang="en-US" altLang="zh-TW" sz="2400" i="1" smtClean="0"/>
              <a:t>p</a:t>
            </a:r>
            <a:r>
              <a:rPr lang="en-US" altLang="zh-TW" sz="2400" baseline="-25000" smtClean="0"/>
              <a:t>1</a:t>
            </a:r>
            <a:r>
              <a:rPr lang="en-US" altLang="zh-TW" sz="2400" i="1" smtClean="0"/>
              <a:t>p</a:t>
            </a:r>
            <a:r>
              <a:rPr lang="en-US" altLang="zh-TW" sz="2400" baseline="-25000" smtClean="0"/>
              <a:t>2</a:t>
            </a:r>
            <a:r>
              <a:rPr lang="en-US" altLang="zh-TW" sz="2400" i="1" smtClean="0"/>
              <a:t>p</a:t>
            </a:r>
            <a:r>
              <a:rPr lang="en-US" altLang="zh-TW" sz="2400" baseline="-25000" smtClean="0"/>
              <a:t>5</a:t>
            </a:r>
            <a:r>
              <a:rPr lang="en-US" altLang="zh-TW" sz="2400" i="1" smtClean="0"/>
              <a:t> </a:t>
            </a:r>
            <a:r>
              <a:rPr lang="en-US" altLang="zh-TW" sz="2400" smtClean="0"/>
              <a:t>= 0 + 2500 + 35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TW" sz="2400" smtClean="0"/>
              <a:t>15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TW" sz="2400" smtClean="0"/>
              <a:t>20 = 13000,</a:t>
            </a:r>
            <a:endParaRPr lang="en-US" altLang="zh-TW" sz="2400" i="1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400" i="1" smtClean="0"/>
              <a:t>m</a:t>
            </a:r>
            <a:r>
              <a:rPr lang="en-US" altLang="zh-TW" sz="2400" smtClean="0"/>
              <a:t>[2,3]+</a:t>
            </a:r>
            <a:r>
              <a:rPr lang="en-US" altLang="zh-TW" sz="2400" i="1" smtClean="0"/>
              <a:t>m</a:t>
            </a:r>
            <a:r>
              <a:rPr lang="en-US" altLang="zh-TW" sz="2400" smtClean="0"/>
              <a:t>[4,5]+</a:t>
            </a:r>
            <a:r>
              <a:rPr lang="en-US" altLang="zh-TW" sz="2400" i="1" smtClean="0"/>
              <a:t>p</a:t>
            </a:r>
            <a:r>
              <a:rPr lang="en-US" altLang="zh-TW" sz="2400" baseline="-25000" smtClean="0"/>
              <a:t>1</a:t>
            </a:r>
            <a:r>
              <a:rPr lang="en-US" altLang="zh-TW" sz="2400" i="1" smtClean="0"/>
              <a:t>p</a:t>
            </a:r>
            <a:r>
              <a:rPr lang="en-US" altLang="zh-TW" sz="2400" baseline="-25000" smtClean="0"/>
              <a:t>3</a:t>
            </a:r>
            <a:r>
              <a:rPr lang="en-US" altLang="zh-TW" sz="2400" i="1" smtClean="0"/>
              <a:t>p</a:t>
            </a:r>
            <a:r>
              <a:rPr lang="en-US" altLang="zh-TW" sz="2400" baseline="-25000" smtClean="0"/>
              <a:t>5</a:t>
            </a:r>
            <a:r>
              <a:rPr lang="en-US" altLang="zh-TW" sz="2400" i="1" smtClean="0"/>
              <a:t> </a:t>
            </a:r>
            <a:r>
              <a:rPr lang="en-US" altLang="zh-TW" sz="2400" smtClean="0"/>
              <a:t>= 2625 + 1000 + 35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TW" sz="2400" smtClean="0"/>
              <a:t>5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TW" sz="2400" smtClean="0"/>
              <a:t>20 = 7125,</a:t>
            </a:r>
            <a:endParaRPr lang="en-US" altLang="zh-TW" sz="2400" i="1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400" i="1" smtClean="0"/>
              <a:t>m</a:t>
            </a:r>
            <a:r>
              <a:rPr lang="en-US" altLang="zh-TW" sz="2400" smtClean="0"/>
              <a:t>[2,4]+</a:t>
            </a:r>
            <a:r>
              <a:rPr lang="en-US" altLang="zh-TW" sz="2400" i="1" smtClean="0"/>
              <a:t>m</a:t>
            </a:r>
            <a:r>
              <a:rPr lang="en-US" altLang="zh-TW" sz="2400" smtClean="0"/>
              <a:t>[5,5]+</a:t>
            </a:r>
            <a:r>
              <a:rPr lang="en-US" altLang="zh-TW" sz="2400" i="1" smtClean="0"/>
              <a:t>p</a:t>
            </a:r>
            <a:r>
              <a:rPr lang="en-US" altLang="zh-TW" sz="2400" baseline="-25000" smtClean="0"/>
              <a:t>1</a:t>
            </a:r>
            <a:r>
              <a:rPr lang="en-US" altLang="zh-TW" sz="2400" i="1" smtClean="0"/>
              <a:t>p</a:t>
            </a:r>
            <a:r>
              <a:rPr lang="en-US" altLang="zh-TW" sz="2400" baseline="-25000" smtClean="0"/>
              <a:t>4</a:t>
            </a:r>
            <a:r>
              <a:rPr lang="en-US" altLang="zh-TW" sz="2400" i="1" smtClean="0"/>
              <a:t>p</a:t>
            </a:r>
            <a:r>
              <a:rPr lang="en-US" altLang="zh-TW" sz="2400" baseline="-25000" smtClean="0"/>
              <a:t>5</a:t>
            </a:r>
            <a:r>
              <a:rPr lang="en-US" altLang="zh-TW" sz="2400" i="1" smtClean="0"/>
              <a:t> </a:t>
            </a:r>
            <a:r>
              <a:rPr lang="en-US" altLang="zh-TW" sz="2400" smtClean="0"/>
              <a:t>= 4375 + 0 + 35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TW" sz="2400" smtClean="0"/>
              <a:t>10</a:t>
            </a:r>
            <a:r>
              <a:rPr lang="en-US" altLang="zh-TW" sz="2400" smtClean="0"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TW" sz="2400" smtClean="0"/>
              <a:t>20 = 11374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3600" b="1" smtClean="0"/>
              <a:t>}</a:t>
            </a:r>
            <a:endParaRPr lang="en-US" altLang="zh-TW" sz="3600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z="2400" smtClean="0"/>
              <a:t>=7125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38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83438" y="4089400"/>
              <a:ext cx="771525" cy="77788"/>
            </p14:xfrm>
          </p:contentPart>
        </mc:Choice>
        <mc:Fallback>
          <p:pic>
            <p:nvPicPr>
              <p:cNvPr id="1638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7604" y="4027099"/>
                <a:ext cx="803192" cy="202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38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08088" y="5700713"/>
              <a:ext cx="609600" cy="9525"/>
            </p14:xfrm>
          </p:contentPart>
        </mc:Choice>
        <mc:Fallback>
          <p:pic>
            <p:nvPicPr>
              <p:cNvPr id="1638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1856" y="5671302"/>
                <a:ext cx="641703" cy="68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38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400" y="3771900"/>
              <a:ext cx="307975" cy="300038"/>
            </p14:xfrm>
          </p:contentPart>
        </mc:Choice>
        <mc:Fallback>
          <p:pic>
            <p:nvPicPr>
              <p:cNvPr id="1638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229" y="3708146"/>
                <a:ext cx="339958" cy="4271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88EE88E-B9E9-4F8F-8C8E-05FA56FA22EE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Dynamic Programming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05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programming</a:t>
            </a:r>
            <a:r>
              <a:rPr lang="en-US" altLang="zh-TW" sz="2800" dirty="0" smtClean="0"/>
              <a:t> is typically applied to </a:t>
            </a:r>
            <a:r>
              <a:rPr lang="en-US" altLang="zh-TW" sz="2800" b="1" i="1" u="sng" dirty="0" smtClean="0">
                <a:solidFill>
                  <a:srgbClr val="993300"/>
                </a:solidFill>
              </a:rPr>
              <a:t>optimization problems</a:t>
            </a:r>
            <a:r>
              <a:rPr lang="en-US" altLang="zh-TW" sz="2800" dirty="0" smtClean="0"/>
              <a:t>. In such problems there can be many possible solutions. Each solution has a value, and we wish to find a solution with the optimal (minimum or maximum) value.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TW" sz="2800" dirty="0" smtClean="0"/>
              <a:t>E.g.: min</a:t>
            </a:r>
            <a:r>
              <a:rPr lang="en-US" altLang="zh-TW" sz="2800" i="1" baseline="-25000" dirty="0" smtClean="0"/>
              <a:t>x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 =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x</a:t>
            </a:r>
            <a:r>
              <a:rPr lang="en-US" altLang="zh-TW" sz="2800" dirty="0" smtClean="0"/>
              <a:t>) = </a:t>
            </a:r>
            <a:r>
              <a:rPr lang="en-US" altLang="zh-TW" sz="2800" i="1" dirty="0" smtClean="0"/>
              <a:t>x</a:t>
            </a:r>
            <a:r>
              <a:rPr lang="en-US" altLang="zh-TW" sz="2800" baseline="30000" dirty="0" smtClean="0"/>
              <a:t>2</a:t>
            </a:r>
            <a:r>
              <a:rPr lang="en-US" altLang="zh-TW" sz="2800" dirty="0" smtClean="0"/>
              <a:t> – 2</a:t>
            </a:r>
            <a:r>
              <a:rPr lang="en-US" altLang="zh-TW" sz="2800" i="1" dirty="0" smtClean="0"/>
              <a:t>x</a:t>
            </a:r>
            <a:r>
              <a:rPr lang="en-US" altLang="zh-TW" sz="2800" dirty="0" smtClean="0"/>
              <a:t> + 1</a:t>
            </a:r>
          </a:p>
          <a:p>
            <a:pPr eaLnBrk="1" hangingPunct="1">
              <a:defRPr/>
            </a:pPr>
            <a:r>
              <a:rPr lang="en-US" altLang="zh-TW" sz="2800" b="1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Dynamic programming</a:t>
            </a:r>
            <a:r>
              <a:rPr lang="en-US" altLang="zh-TW" sz="2800" dirty="0" smtClean="0"/>
              <a:t> like </a:t>
            </a:r>
            <a:r>
              <a:rPr lang="en-US" altLang="zh-TW" sz="2800" b="1" i="1" dirty="0" smtClean="0">
                <a:solidFill>
                  <a:schemeClr val="folHlink"/>
                </a:solidFill>
              </a:rPr>
              <a:t>divide-and-conquer</a:t>
            </a:r>
            <a:r>
              <a:rPr lang="en-US" altLang="zh-TW" sz="2800" dirty="0" smtClean="0"/>
              <a:t> method, solves problems by combining the solutions to </a:t>
            </a:r>
            <a:r>
              <a:rPr lang="en-US" altLang="zh-TW" sz="2800" dirty="0" err="1" smtClean="0"/>
              <a:t>subproblems</a:t>
            </a:r>
            <a:r>
              <a:rPr lang="en-US" altLang="zh-TW" sz="2800" dirty="0" smtClean="0"/>
              <a:t>. </a:t>
            </a:r>
            <a:r>
              <a:rPr lang="en-US" altLang="zh-TW" sz="2800" dirty="0" smtClean="0">
                <a:solidFill>
                  <a:srgbClr val="0000FF"/>
                </a:solidFill>
              </a:rPr>
              <a:t>But for DP, the 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subproblems</a:t>
            </a:r>
            <a:r>
              <a:rPr lang="en-US" altLang="zh-TW" sz="2800" dirty="0" smtClean="0">
                <a:solidFill>
                  <a:srgbClr val="0000FF"/>
                </a:solidFill>
              </a:rPr>
              <a:t> are not independent.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0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0438" y="6343650"/>
              <a:ext cx="1911350" cy="42863"/>
            </p14:xfrm>
          </p:contentPart>
        </mc:Choice>
        <mc:Fallback>
          <p:pic>
            <p:nvPicPr>
              <p:cNvPr id="2050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603" y="6285170"/>
                <a:ext cx="1943020" cy="160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51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97825" y="5897563"/>
              <a:ext cx="635000" cy="34925"/>
            </p14:xfrm>
          </p:contentPart>
        </mc:Choice>
        <mc:Fallback>
          <p:pic>
            <p:nvPicPr>
              <p:cNvPr id="2051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1977" y="5845909"/>
                <a:ext cx="666696" cy="13852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9CD719-27CE-4D48-B233-9053573E2761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30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The development of a DP algorithm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Step 1: Characterize the structure of an optimal parenthesization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Step 2: Recursively define the value of an optimal parenthesization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</a:rPr>
              <a:t>Step 3: Compute the value of an optimal parenthesization in a bottom-up fashion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</a:rPr>
              <a:t>Step 4: Constructe an optimal solution from the computed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E3D53C-CE80-4E4D-8ACD-B7197E3A7096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31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PRINT-OPTIMAL-PARENS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PRINT-OPTIMAL-PARENS(</a:t>
            </a:r>
            <a:r>
              <a:rPr lang="en-US" altLang="zh-TW" sz="2800" i="1" smtClean="0"/>
              <a:t>s, i, j</a:t>
            </a:r>
            <a:r>
              <a:rPr lang="en-US" altLang="zh-TW" sz="28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 </a:t>
            </a:r>
            <a:r>
              <a:rPr lang="en-US" altLang="zh-TW" sz="2800" b="1" smtClean="0"/>
              <a:t>if</a:t>
            </a:r>
            <a:r>
              <a:rPr lang="en-US" altLang="zh-TW" sz="2800" smtClean="0"/>
              <a:t>  </a:t>
            </a:r>
            <a:r>
              <a:rPr lang="en-US" altLang="zh-TW" sz="2800" i="1" smtClean="0"/>
              <a:t>i </a:t>
            </a:r>
            <a:r>
              <a:rPr lang="en-US" altLang="zh-TW" sz="2800" smtClean="0"/>
              <a:t>=</a:t>
            </a:r>
            <a:r>
              <a:rPr lang="en-US" altLang="zh-TW" sz="2800" i="1" smtClean="0"/>
              <a:t> j</a:t>
            </a:r>
            <a:endParaRPr lang="en-US" altLang="zh-TW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2      </a:t>
            </a:r>
            <a:r>
              <a:rPr lang="en-US" altLang="zh-TW" sz="2800" b="1" smtClean="0"/>
              <a:t>then</a:t>
            </a:r>
            <a:r>
              <a:rPr lang="en-US" altLang="zh-TW" sz="2800" smtClean="0"/>
              <a:t> print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i="1" smtClean="0"/>
              <a:t>A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  <a:r>
              <a:rPr lang="en-US" altLang="zh-TW" sz="2800" i="1" baseline="-25000" smtClean="0"/>
              <a:t>i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3      </a:t>
            </a:r>
            <a:r>
              <a:rPr lang="en-US" altLang="zh-TW" sz="2800" b="1" smtClean="0"/>
              <a:t>else</a:t>
            </a:r>
            <a:r>
              <a:rPr lang="en-US" altLang="zh-TW" sz="2800" smtClean="0"/>
              <a:t> print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/>
              <a:t>(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endParaRPr lang="en-US" altLang="zh-TW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4             PRINT-OPTIMAL-PARENS(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[i, j])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5             PRINT-OPTIMAL-PARENS(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</a:t>
            </a:r>
            <a:r>
              <a:rPr lang="en-US" altLang="zh-TW" sz="2800" smtClean="0">
                <a:latin typeface="Symbol" panose="05050102010706020507" pitchFamily="18" charset="2"/>
              </a:rPr>
              <a:t>+</a:t>
            </a:r>
            <a:r>
              <a:rPr lang="en-US" altLang="zh-TW" sz="2800" smtClean="0"/>
              <a:t> 1,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6             PRINT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/>
              <a:t>)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Example: PRINT-OPTIMAL-PARENS(</a:t>
            </a:r>
            <a:r>
              <a:rPr lang="en-US" altLang="zh-TW" sz="2800" i="1" smtClean="0"/>
              <a:t>s</a:t>
            </a:r>
            <a:r>
              <a:rPr lang="en-US" altLang="zh-TW" sz="2800" smtClean="0"/>
              <a:t>, 1, 6)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                ((</a:t>
            </a:r>
            <a:r>
              <a:rPr lang="en-US" altLang="zh-TW" sz="2800" i="1" smtClean="0"/>
              <a:t>A</a:t>
            </a:r>
            <a:r>
              <a:rPr lang="en-US" altLang="zh-TW" sz="2800" i="1" baseline="-25000" smtClean="0"/>
              <a:t>1</a:t>
            </a:r>
            <a:r>
              <a:rPr lang="en-US" altLang="zh-TW" sz="2800" smtClean="0"/>
              <a:t>(</a:t>
            </a:r>
            <a:r>
              <a:rPr lang="en-US" altLang="zh-TW" sz="2800" i="1" smtClean="0"/>
              <a:t>A</a:t>
            </a:r>
            <a:r>
              <a:rPr lang="en-US" altLang="zh-TW" sz="2800" i="1" baseline="-25000" smtClean="0"/>
              <a:t>2</a:t>
            </a:r>
            <a:r>
              <a:rPr lang="en-US" altLang="zh-TW" sz="2800" i="1" smtClean="0"/>
              <a:t>A</a:t>
            </a:r>
            <a:r>
              <a:rPr lang="en-US" altLang="zh-TW" sz="2800" i="1" baseline="-25000" smtClean="0"/>
              <a:t>3</a:t>
            </a:r>
            <a:r>
              <a:rPr lang="en-US" altLang="zh-TW" sz="2800" smtClean="0"/>
              <a:t>))((</a:t>
            </a:r>
            <a:r>
              <a:rPr lang="en-US" altLang="zh-TW" sz="2800" i="1" smtClean="0"/>
              <a:t>A</a:t>
            </a:r>
            <a:r>
              <a:rPr lang="en-US" altLang="zh-TW" sz="2800" baseline="-25000" smtClean="0"/>
              <a:t>4</a:t>
            </a:r>
            <a:r>
              <a:rPr lang="en-US" altLang="zh-TW" sz="2800" i="1" smtClean="0"/>
              <a:t>A</a:t>
            </a:r>
            <a:r>
              <a:rPr lang="en-US" altLang="zh-TW" sz="2800" baseline="-25000" smtClean="0"/>
              <a:t>5</a:t>
            </a:r>
            <a:r>
              <a:rPr lang="en-US" altLang="zh-TW" sz="2800" smtClean="0"/>
              <a:t>)</a:t>
            </a:r>
            <a:r>
              <a:rPr lang="en-US" altLang="zh-TW" sz="2800" i="1" smtClean="0"/>
              <a:t>A</a:t>
            </a:r>
            <a:r>
              <a:rPr lang="en-US" altLang="zh-TW" sz="2800" baseline="-25000" smtClean="0"/>
              <a:t>6</a:t>
            </a:r>
            <a:r>
              <a:rPr lang="en-US" altLang="zh-TW" sz="2800" smtClean="0"/>
              <a:t>))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41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6425" y="2768600"/>
              <a:ext cx="50800" cy="9525"/>
            </p14:xfrm>
          </p:contentPart>
        </mc:Choice>
        <mc:Fallback>
          <p:pic>
            <p:nvPicPr>
              <p:cNvPr id="1741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0903" y="2698750"/>
                <a:ext cx="81844" cy="149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41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17875" y="2717800"/>
              <a:ext cx="25400" cy="68263"/>
            </p14:xfrm>
          </p:contentPart>
        </mc:Choice>
        <mc:Fallback>
          <p:pic>
            <p:nvPicPr>
              <p:cNvPr id="1741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02565" y="2654208"/>
                <a:ext cx="56019" cy="195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41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21063" y="2717800"/>
              <a:ext cx="17462" cy="85725"/>
            </p14:xfrm>
          </p:contentPart>
        </mc:Choice>
        <mc:Fallback>
          <p:pic>
            <p:nvPicPr>
              <p:cNvPr id="1741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06287" y="2654047"/>
                <a:ext cx="47013" cy="21287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/>
              <a:t>15.3 Elements of dynamic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CBAC98-8AF0-4CCF-9F6E-93594C4660C4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Optimal substructure: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zh-TW" smtClean="0"/>
              <a:t>We say that a problem exhibits </a:t>
            </a:r>
            <a:r>
              <a:rPr lang="en-US" altLang="zh-TW" b="1" smtClean="0">
                <a:solidFill>
                  <a:schemeClr val="hlink"/>
                </a:solidFill>
              </a:rPr>
              <a:t>optimal substructure</a:t>
            </a:r>
            <a:r>
              <a:rPr lang="en-US" altLang="zh-TW" smtClean="0"/>
              <a:t> if an optimal solution to the problem contains within its optimal solutions to subproblems.</a:t>
            </a:r>
          </a:p>
          <a:p>
            <a:pPr marL="342900" indent="-342900" eaLnBrk="1" hangingPunct="1"/>
            <a:endParaRPr lang="en-US" altLang="zh-TW" smtClean="0"/>
          </a:p>
          <a:p>
            <a:pPr marL="342900" indent="-342900" eaLnBrk="1" hangingPunct="1"/>
            <a:r>
              <a:rPr lang="en-US" altLang="zh-TW" smtClean="0"/>
              <a:t>Example:  Matrix-multiplication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0A7AD3A-F371-4D47-9A4D-02E4133D952B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Follow a common pattern in discovering optimal substructure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95825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1. You show that a solution to the problem consists of making a choice. Making this choice </a:t>
            </a:r>
            <a:r>
              <a:rPr lang="en-US" altLang="zh-TW" sz="2800" smtClean="0">
                <a:solidFill>
                  <a:srgbClr val="0000FF"/>
                </a:solidFill>
              </a:rPr>
              <a:t>leaves one or more subproblems to be solved.</a:t>
            </a:r>
          </a:p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2. You suppose that for a given problem, you are given the choice that leads to an optimal solution.</a:t>
            </a:r>
          </a:p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3. Given this choice, you determine which subproblems ensue and how to best characterize the resulting space of subproblems.</a:t>
            </a:r>
          </a:p>
          <a:p>
            <a:pPr marL="34290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4. You show that </a:t>
            </a:r>
            <a:r>
              <a:rPr lang="en-US" altLang="zh-TW" sz="2800" smtClean="0">
                <a:solidFill>
                  <a:srgbClr val="0000FF"/>
                </a:solidFill>
              </a:rPr>
              <a:t>the solutions to the subproblems used within the optimal solution to the problem must themselves be optimal</a:t>
            </a:r>
            <a:r>
              <a:rPr lang="en-US" altLang="zh-TW" sz="2800" smtClean="0"/>
              <a:t> by using a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i="1" smtClean="0">
                <a:solidFill>
                  <a:srgbClr val="FF0000"/>
                </a:solidFill>
              </a:rPr>
              <a:t>cut-and-paste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  <a:r>
              <a:rPr lang="en-US" altLang="zh-TW" sz="2800" smtClean="0"/>
              <a:t> technique.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52ECC9C-CCE6-4C11-ACA2-952A8C7DD7A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35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Different optimal substructures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Optimal substructure varies across problem domains in two ways: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1. </a:t>
            </a:r>
            <a:r>
              <a:rPr lang="en-US" altLang="zh-TW" sz="2800" smtClean="0">
                <a:solidFill>
                  <a:srgbClr val="0000FF"/>
                </a:solidFill>
              </a:rPr>
              <a:t>how many subproblems</a:t>
            </a:r>
            <a:r>
              <a:rPr lang="en-US" altLang="zh-TW" sz="2800" smtClean="0"/>
              <a:t> are used in an optimal solution to the original problem, and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2. </a:t>
            </a:r>
            <a:r>
              <a:rPr lang="en-US" altLang="zh-TW" sz="2800" smtClean="0">
                <a:solidFill>
                  <a:srgbClr val="0000FF"/>
                </a:solidFill>
              </a:rPr>
              <a:t>how many choices</a:t>
            </a:r>
            <a:r>
              <a:rPr lang="en-US" altLang="zh-TW" sz="2800" smtClean="0"/>
              <a:t> we have in determining which subproblem(s) to use in an optimal solution.</a:t>
            </a:r>
          </a:p>
        </p:txBody>
      </p:sp>
      <p:sp>
        <p:nvSpPr>
          <p:cNvPr id="43013" name="Freeform 4"/>
          <p:cNvSpPr>
            <a:spLocks/>
          </p:cNvSpPr>
          <p:nvPr/>
        </p:nvSpPr>
        <p:spPr bwMode="auto">
          <a:xfrm>
            <a:off x="2619375" y="4903788"/>
            <a:ext cx="1403350" cy="1169987"/>
          </a:xfrm>
          <a:custGeom>
            <a:avLst/>
            <a:gdLst>
              <a:gd name="T0" fmla="*/ 0 w 885"/>
              <a:gd name="T1" fmla="*/ 0 h 737"/>
              <a:gd name="T2" fmla="*/ 700882 w 885"/>
              <a:gd name="T3" fmla="*/ 735012 h 737"/>
              <a:gd name="T4" fmla="*/ 1403350 w 885"/>
              <a:gd name="T5" fmla="*/ 1169987 h 737"/>
              <a:gd name="T6" fmla="*/ 0 60000 65536"/>
              <a:gd name="T7" fmla="*/ 0 60000 65536"/>
              <a:gd name="T8" fmla="*/ 0 60000 65536"/>
              <a:gd name="T9" fmla="*/ 0 w 885"/>
              <a:gd name="T10" fmla="*/ 0 h 737"/>
              <a:gd name="T11" fmla="*/ 885 w 885"/>
              <a:gd name="T12" fmla="*/ 737 h 7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5" h="737">
                <a:moveTo>
                  <a:pt x="0" y="0"/>
                </a:moveTo>
                <a:cubicBezTo>
                  <a:pt x="147" y="170"/>
                  <a:pt x="295" y="340"/>
                  <a:pt x="442" y="463"/>
                </a:cubicBezTo>
                <a:cubicBezTo>
                  <a:pt x="589" y="586"/>
                  <a:pt x="737" y="661"/>
                  <a:pt x="885" y="737"/>
                </a:cubicBezTo>
              </a:path>
            </a:pathLst>
          </a:cu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4033838" y="5792788"/>
            <a:ext cx="4198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/>
              <a:t>E.g.: deciding the cut point </a:t>
            </a:r>
            <a:r>
              <a:rPr lang="en-US" altLang="zh-TW" sz="2400" i="1"/>
              <a:t>k</a:t>
            </a:r>
            <a:r>
              <a:rPr lang="en-US" altLang="zh-TW" sz="2400"/>
              <a:t> for </a:t>
            </a:r>
          </a:p>
          <a:p>
            <a:pPr eaLnBrk="1" hangingPunct="1"/>
            <a:r>
              <a:rPr lang="en-US" altLang="zh-TW" sz="2400"/>
              <a:t>matrix multiplication!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1F6024-F936-457F-8D42-EDE47B286B7D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36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Subtleties	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zh-TW" sz="2400" smtClean="0"/>
              <a:t>One should be careful not to assume that optimal substructure applies when it does not. Consider the following two problems in which we are given a directed graph </a:t>
            </a:r>
            <a:r>
              <a:rPr lang="en-US" altLang="zh-TW" sz="2400" i="1" smtClean="0"/>
              <a:t>G</a:t>
            </a:r>
            <a:r>
              <a:rPr lang="en-US" altLang="zh-TW" sz="2400" smtClean="0"/>
              <a:t> = (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E</a:t>
            </a:r>
            <a:r>
              <a:rPr lang="en-US" altLang="zh-TW" sz="2400" smtClean="0"/>
              <a:t>) and vertices </a:t>
            </a:r>
            <a:r>
              <a:rPr lang="en-US" altLang="zh-TW" sz="2400" i="1" smtClean="0"/>
              <a:t>u</a:t>
            </a:r>
            <a:r>
              <a:rPr lang="en-US" altLang="zh-TW" sz="2400" smtClean="0"/>
              <a:t>, </a:t>
            </a:r>
            <a:r>
              <a:rPr lang="en-US" altLang="zh-TW" sz="2400" i="1" smtClean="0"/>
              <a:t>v</a:t>
            </a:r>
            <a:r>
              <a:rPr lang="en-US" altLang="zh-TW" sz="2400" smtClean="0"/>
              <a:t>  </a:t>
            </a:r>
            <a:r>
              <a:rPr lang="en-US" altLang="zh-TW" sz="2400" smtClean="0">
                <a:sym typeface="Symbol" panose="05050102010706020507" pitchFamily="18" charset="2"/>
              </a:rPr>
              <a:t> </a:t>
            </a:r>
            <a:r>
              <a:rPr lang="en-US" altLang="zh-TW" sz="2400" i="1" smtClean="0">
                <a:sym typeface="Symbol" panose="05050102010706020507" pitchFamily="18" charset="2"/>
              </a:rPr>
              <a:t>V</a:t>
            </a:r>
            <a:r>
              <a:rPr lang="en-US" altLang="zh-TW" sz="2400" smtClean="0">
                <a:sym typeface="Symbol" panose="05050102010706020507" pitchFamily="18" charset="2"/>
              </a:rPr>
              <a:t>.</a:t>
            </a:r>
          </a:p>
          <a:p>
            <a:pPr marL="742950" lvl="1" indent="-285750" eaLnBrk="1" hangingPunct="1"/>
            <a:r>
              <a:rPr lang="en-US" altLang="zh-TW" sz="2400" b="1" smtClean="0"/>
              <a:t>Unweighted shortest path:</a:t>
            </a:r>
          </a:p>
          <a:p>
            <a:pPr marL="1143000" lvl="2" indent="-228600" eaLnBrk="1" hangingPunct="1"/>
            <a:r>
              <a:rPr lang="en-US" altLang="zh-TW" sz="2000" smtClean="0"/>
              <a:t>Find a path from </a:t>
            </a:r>
            <a:r>
              <a:rPr lang="en-US" altLang="zh-TW" sz="2000" i="1" smtClean="0"/>
              <a:t>u</a:t>
            </a:r>
            <a:r>
              <a:rPr lang="en-US" altLang="zh-TW" sz="2000" smtClean="0"/>
              <a:t> to </a:t>
            </a:r>
            <a:r>
              <a:rPr lang="en-US" altLang="zh-TW" sz="2000" i="1" smtClean="0"/>
              <a:t>v </a:t>
            </a:r>
            <a:r>
              <a:rPr lang="en-US" altLang="zh-TW" sz="2000" smtClean="0"/>
              <a:t>consisting of the fewest edges. </a:t>
            </a:r>
            <a:r>
              <a:rPr lang="en-US" altLang="zh-TW" sz="2000" smtClean="0">
                <a:solidFill>
                  <a:schemeClr val="hlink"/>
                </a:solidFill>
              </a:rPr>
              <a:t>Good for Dynamic programming</a:t>
            </a:r>
            <a:r>
              <a:rPr lang="en-US" altLang="zh-TW" sz="2000" smtClean="0"/>
              <a:t>.</a:t>
            </a:r>
          </a:p>
          <a:p>
            <a:pPr marL="742950" lvl="1" indent="-285750" eaLnBrk="1" hangingPunct="1"/>
            <a:r>
              <a:rPr lang="en-US" altLang="zh-TW" sz="2400" b="1" smtClean="0"/>
              <a:t>Unweighted longest simple path:</a:t>
            </a:r>
          </a:p>
          <a:p>
            <a:pPr marL="1143000" lvl="2" indent="-228600" eaLnBrk="1" hangingPunct="1"/>
            <a:r>
              <a:rPr lang="en-US" altLang="zh-TW" sz="2000" smtClean="0"/>
              <a:t>Find a simple path from </a:t>
            </a:r>
            <a:r>
              <a:rPr lang="en-US" altLang="zh-TW" sz="2000" i="1" smtClean="0"/>
              <a:t>u </a:t>
            </a:r>
            <a:r>
              <a:rPr lang="en-US" altLang="zh-TW" sz="2000" smtClean="0"/>
              <a:t>to </a:t>
            </a:r>
            <a:r>
              <a:rPr lang="en-US" altLang="zh-TW" sz="2000" i="1" smtClean="0"/>
              <a:t>v</a:t>
            </a:r>
            <a:r>
              <a:rPr lang="en-US" altLang="zh-TW" sz="2000" smtClean="0"/>
              <a:t> consisting of the most edges. </a:t>
            </a:r>
            <a:r>
              <a:rPr lang="en-US" altLang="zh-TW" sz="2000" smtClean="0">
                <a:solidFill>
                  <a:schemeClr val="hlink"/>
                </a:solidFill>
              </a:rPr>
              <a:t>Not good for Dynamic programming</a:t>
            </a:r>
            <a:r>
              <a:rPr lang="en-US" altLang="zh-TW" sz="2000" smtClean="0"/>
              <a:t>.</a:t>
            </a:r>
          </a:p>
          <a:p>
            <a:pPr marL="1143000" lvl="2" indent="-228600" eaLnBrk="1" hangingPunct="1">
              <a:buFont typeface="Wingdings" panose="05000000000000000000" pitchFamily="2" charset="2"/>
              <a:buNone/>
            </a:pPr>
            <a:r>
              <a:rPr lang="en-US" altLang="zh-TW" sz="2000" smtClean="0"/>
              <a:t>	(A path is simple if all vertices in the path are distinct.)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89FA678-3B40-45C9-94EB-FB2149E7068A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37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DP is good to find USP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Given a shortest path from </a:t>
            </a:r>
            <a:r>
              <a:rPr lang="en-US" altLang="zh-TW" i="1" smtClean="0"/>
              <a:t>u</a:t>
            </a:r>
            <a:r>
              <a:rPr lang="en-US" altLang="zh-TW" smtClean="0"/>
              <a:t> to </a:t>
            </a:r>
            <a:r>
              <a:rPr lang="en-US" altLang="zh-TW" i="1" smtClean="0"/>
              <a:t>v</a:t>
            </a:r>
            <a:r>
              <a:rPr lang="en-US" altLang="zh-TW" smtClean="0"/>
              <a:t>, for any intermediate vertex </a:t>
            </a:r>
            <a:r>
              <a:rPr lang="en-US" altLang="zh-TW" i="1" smtClean="0"/>
              <a:t>w</a:t>
            </a:r>
            <a:r>
              <a:rPr lang="en-US" altLang="zh-TW" smtClean="0"/>
              <a:t>, we can decompose the path </a:t>
            </a:r>
            <a:r>
              <a:rPr lang="en-US" altLang="zh-TW" i="1" smtClean="0"/>
              <a:t>u</a:t>
            </a:r>
            <a:r>
              <a:rPr lang="en-US" altLang="zh-TW" smtClean="0"/>
              <a:t> </a:t>
            </a:r>
            <a:r>
              <a:rPr lang="en-US" altLang="zh-TW" smtClean="0">
                <a:sym typeface="Wingdings 3" panose="05040102010807070707" pitchFamily="18" charset="2"/>
              </a:rPr>
              <a:t></a:t>
            </a:r>
            <a:r>
              <a:rPr lang="en-US" altLang="zh-TW" smtClean="0"/>
              <a:t>  </a:t>
            </a:r>
            <a:r>
              <a:rPr lang="en-US" altLang="zh-TW" i="1" smtClean="0"/>
              <a:t>v</a:t>
            </a:r>
            <a:r>
              <a:rPr lang="en-US" altLang="zh-TW" smtClean="0"/>
              <a:t> to </a:t>
            </a:r>
            <a:r>
              <a:rPr lang="en-US" altLang="zh-TW" i="1" smtClean="0"/>
              <a:t>u</a:t>
            </a:r>
            <a:r>
              <a:rPr lang="en-US" altLang="zh-TW" smtClean="0"/>
              <a:t> </a:t>
            </a:r>
            <a:r>
              <a:rPr lang="en-US" altLang="zh-TW" smtClean="0">
                <a:sym typeface="Wingdings 3" panose="05040102010807070707" pitchFamily="18" charset="2"/>
              </a:rPr>
              <a:t></a:t>
            </a:r>
            <a:r>
              <a:rPr lang="en-US" altLang="zh-TW" smtClean="0"/>
              <a:t>  </a:t>
            </a:r>
            <a:r>
              <a:rPr lang="en-US" altLang="zh-TW" i="1" smtClean="0"/>
              <a:t>w</a:t>
            </a:r>
            <a:r>
              <a:rPr lang="en-US" altLang="zh-TW" smtClean="0"/>
              <a:t> and </a:t>
            </a:r>
            <a:r>
              <a:rPr lang="en-US" altLang="zh-TW" i="1" smtClean="0"/>
              <a:t>w</a:t>
            </a:r>
            <a:r>
              <a:rPr lang="en-US" altLang="zh-TW" smtClean="0"/>
              <a:t> </a:t>
            </a:r>
            <a:r>
              <a:rPr lang="en-US" altLang="zh-TW" smtClean="0">
                <a:sym typeface="Wingdings 3" panose="05040102010807070707" pitchFamily="18" charset="2"/>
              </a:rPr>
              <a:t></a:t>
            </a:r>
            <a:r>
              <a:rPr lang="en-US" altLang="zh-TW" smtClean="0"/>
              <a:t>  </a:t>
            </a:r>
            <a:r>
              <a:rPr lang="en-US" altLang="zh-TW" i="1" smtClean="0"/>
              <a:t>v</a:t>
            </a:r>
            <a:r>
              <a:rPr lang="en-US" altLang="zh-TW" smtClean="0"/>
              <a:t> where both     u </a:t>
            </a:r>
            <a:r>
              <a:rPr lang="en-US" altLang="zh-TW" smtClean="0">
                <a:sym typeface="Wingdings 3" panose="05040102010807070707" pitchFamily="18" charset="2"/>
              </a:rPr>
              <a:t></a:t>
            </a:r>
            <a:r>
              <a:rPr lang="en-US" altLang="zh-TW" smtClean="0"/>
              <a:t>  </a:t>
            </a:r>
            <a:r>
              <a:rPr lang="en-US" altLang="zh-TW" i="1" smtClean="0"/>
              <a:t>w</a:t>
            </a:r>
            <a:r>
              <a:rPr lang="en-US" altLang="zh-TW" smtClean="0"/>
              <a:t> and </a:t>
            </a:r>
            <a:r>
              <a:rPr lang="en-US" altLang="zh-TW" i="1" smtClean="0"/>
              <a:t>w</a:t>
            </a:r>
            <a:r>
              <a:rPr lang="en-US" altLang="zh-TW" smtClean="0"/>
              <a:t> </a:t>
            </a:r>
            <a:r>
              <a:rPr lang="en-US" altLang="zh-TW" smtClean="0">
                <a:sym typeface="Wingdings 3" panose="05040102010807070707" pitchFamily="18" charset="2"/>
              </a:rPr>
              <a:t></a:t>
            </a:r>
            <a:r>
              <a:rPr lang="en-US" altLang="zh-TW" smtClean="0"/>
              <a:t>  </a:t>
            </a:r>
            <a:r>
              <a:rPr lang="en-US" altLang="zh-TW" i="1" smtClean="0"/>
              <a:t>v</a:t>
            </a:r>
            <a:r>
              <a:rPr lang="en-US" altLang="zh-TW" smtClean="0"/>
              <a:t> are both (optimal) shortest paths</a:t>
            </a:r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2492375" y="5043488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u</a:t>
            </a: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4165600" y="4827588"/>
            <a:ext cx="431800" cy="431800"/>
          </a:xfrm>
          <a:prstGeom prst="ellipse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w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5943600" y="5475288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v</a:t>
            </a:r>
          </a:p>
        </p:txBody>
      </p:sp>
      <p:sp>
        <p:nvSpPr>
          <p:cNvPr id="45064" name="Freeform 8"/>
          <p:cNvSpPr>
            <a:spLocks/>
          </p:cNvSpPr>
          <p:nvPr/>
        </p:nvSpPr>
        <p:spPr bwMode="auto">
          <a:xfrm>
            <a:off x="2909888" y="4725988"/>
            <a:ext cx="1382712" cy="436562"/>
          </a:xfrm>
          <a:custGeom>
            <a:avLst/>
            <a:gdLst>
              <a:gd name="T0" fmla="*/ 0 w 871"/>
              <a:gd name="T1" fmla="*/ 436562 h 275"/>
              <a:gd name="T2" fmla="*/ 246062 w 871"/>
              <a:gd name="T3" fmla="*/ 236537 h 275"/>
              <a:gd name="T4" fmla="*/ 479425 w 871"/>
              <a:gd name="T5" fmla="*/ 336550 h 275"/>
              <a:gd name="T6" fmla="*/ 1004887 w 871"/>
              <a:gd name="T7" fmla="*/ 34925 h 275"/>
              <a:gd name="T8" fmla="*/ 1382712 w 871"/>
              <a:gd name="T9" fmla="*/ 125412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71"/>
              <a:gd name="T16" fmla="*/ 0 h 275"/>
              <a:gd name="T17" fmla="*/ 871 w 871"/>
              <a:gd name="T18" fmla="*/ 275 h 2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71" h="275">
                <a:moveTo>
                  <a:pt x="0" y="275"/>
                </a:moveTo>
                <a:cubicBezTo>
                  <a:pt x="52" y="217"/>
                  <a:pt x="105" y="159"/>
                  <a:pt x="155" y="149"/>
                </a:cubicBezTo>
                <a:cubicBezTo>
                  <a:pt x="205" y="139"/>
                  <a:pt x="222" y="233"/>
                  <a:pt x="302" y="212"/>
                </a:cubicBezTo>
                <a:cubicBezTo>
                  <a:pt x="382" y="191"/>
                  <a:pt x="538" y="44"/>
                  <a:pt x="633" y="22"/>
                </a:cubicBezTo>
                <a:cubicBezTo>
                  <a:pt x="728" y="0"/>
                  <a:pt x="811" y="72"/>
                  <a:pt x="871" y="79"/>
                </a:cubicBezTo>
              </a:path>
            </a:pathLst>
          </a:cu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5065" name="Freeform 9"/>
          <p:cNvSpPr>
            <a:spLocks/>
          </p:cNvSpPr>
          <p:nvPr/>
        </p:nvSpPr>
        <p:spPr bwMode="auto">
          <a:xfrm>
            <a:off x="4594225" y="5106988"/>
            <a:ext cx="1393825" cy="784225"/>
          </a:xfrm>
          <a:custGeom>
            <a:avLst/>
            <a:gdLst>
              <a:gd name="T0" fmla="*/ 0 w 864"/>
              <a:gd name="T1" fmla="*/ 0 h 494"/>
              <a:gd name="T2" fmla="*/ 146803 w 864"/>
              <a:gd name="T3" fmla="*/ 212725 h 494"/>
              <a:gd name="T4" fmla="*/ 180681 w 864"/>
              <a:gd name="T5" fmla="*/ 434975 h 494"/>
              <a:gd name="T6" fmla="*/ 554949 w 864"/>
              <a:gd name="T7" fmla="*/ 747713 h 494"/>
              <a:gd name="T8" fmla="*/ 906632 w 864"/>
              <a:gd name="T9" fmla="*/ 658813 h 494"/>
              <a:gd name="T10" fmla="*/ 1247022 w 864"/>
              <a:gd name="T11" fmla="*/ 479425 h 494"/>
              <a:gd name="T12" fmla="*/ 1393825 w 864"/>
              <a:gd name="T13" fmla="*/ 479425 h 4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4"/>
              <a:gd name="T22" fmla="*/ 0 h 494"/>
              <a:gd name="T23" fmla="*/ 864 w 864"/>
              <a:gd name="T24" fmla="*/ 494 h 4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4" h="494">
                <a:moveTo>
                  <a:pt x="0" y="0"/>
                </a:moveTo>
                <a:cubicBezTo>
                  <a:pt x="36" y="44"/>
                  <a:pt x="72" y="88"/>
                  <a:pt x="91" y="134"/>
                </a:cubicBezTo>
                <a:cubicBezTo>
                  <a:pt x="110" y="180"/>
                  <a:pt x="70" y="218"/>
                  <a:pt x="112" y="274"/>
                </a:cubicBezTo>
                <a:cubicBezTo>
                  <a:pt x="154" y="330"/>
                  <a:pt x="269" y="448"/>
                  <a:pt x="344" y="471"/>
                </a:cubicBezTo>
                <a:cubicBezTo>
                  <a:pt x="419" y="494"/>
                  <a:pt x="491" y="443"/>
                  <a:pt x="562" y="415"/>
                </a:cubicBezTo>
                <a:cubicBezTo>
                  <a:pt x="633" y="387"/>
                  <a:pt x="723" y="321"/>
                  <a:pt x="773" y="302"/>
                </a:cubicBezTo>
                <a:cubicBezTo>
                  <a:pt x="823" y="283"/>
                  <a:pt x="851" y="302"/>
                  <a:pt x="864" y="302"/>
                </a:cubicBezTo>
              </a:path>
            </a:pathLst>
          </a:cu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F23B5C8-7FF4-40A4-A321-7BB8746277FA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38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DP is not good to find ULSP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5608638" cy="3468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path </a:t>
            </a:r>
            <a:r>
              <a:rPr lang="en-US" altLang="zh-TW" sz="2800" i="1" smtClean="0"/>
              <a:t>q</a:t>
            </a:r>
            <a:r>
              <a:rPr lang="en-US" altLang="zh-TW" sz="2800" smtClean="0"/>
              <a:t> </a:t>
            </a:r>
            <a:r>
              <a:rPr lang="en-US" altLang="zh-TW" sz="2800" smtClean="0">
                <a:cs typeface="Times New Roman" panose="02020603050405020304" pitchFamily="18" charset="0"/>
              </a:rPr>
              <a:t>→ </a:t>
            </a:r>
            <a:r>
              <a:rPr lang="en-US" altLang="zh-TW" sz="2800" i="1" smtClean="0">
                <a:cs typeface="Times New Roman" panose="02020603050405020304" pitchFamily="18" charset="0"/>
              </a:rPr>
              <a:t>r</a:t>
            </a:r>
            <a:r>
              <a:rPr lang="en-US" altLang="zh-TW" sz="2800" smtClean="0">
                <a:cs typeface="Times New Roman" panose="02020603050405020304" pitchFamily="18" charset="0"/>
              </a:rPr>
              <a:t> → </a:t>
            </a:r>
            <a:r>
              <a:rPr lang="en-US" altLang="zh-TW" sz="2800" i="1" smtClean="0">
                <a:cs typeface="Times New Roman" panose="02020603050405020304" pitchFamily="18" charset="0"/>
              </a:rPr>
              <a:t>t</a:t>
            </a:r>
            <a:r>
              <a:rPr lang="en-US" altLang="zh-TW" sz="2800" smtClean="0">
                <a:cs typeface="Times New Roman" panose="02020603050405020304" pitchFamily="18" charset="0"/>
              </a:rPr>
              <a:t> is a longest simple path from </a:t>
            </a:r>
            <a:r>
              <a:rPr lang="en-US" altLang="zh-TW" sz="2800" i="1" smtClean="0">
                <a:cs typeface="Times New Roman" panose="02020603050405020304" pitchFamily="18" charset="0"/>
              </a:rPr>
              <a:t>q</a:t>
            </a:r>
            <a:r>
              <a:rPr lang="en-US" altLang="zh-TW" sz="2800" smtClean="0">
                <a:cs typeface="Times New Roman" panose="02020603050405020304" pitchFamily="18" charset="0"/>
              </a:rPr>
              <a:t> to </a:t>
            </a:r>
            <a:r>
              <a:rPr lang="en-US" altLang="zh-TW" sz="2800" i="1" smtClean="0">
                <a:cs typeface="Times New Roman" panose="02020603050405020304" pitchFamily="18" charset="0"/>
              </a:rPr>
              <a:t>t</a:t>
            </a:r>
            <a:r>
              <a:rPr lang="en-US" altLang="zh-TW" sz="2800" smtClean="0">
                <a:cs typeface="Times New Roman" panose="02020603050405020304" pitchFamily="18" charset="0"/>
              </a:rPr>
              <a:t>, but the subpath </a:t>
            </a:r>
            <a:r>
              <a:rPr lang="en-US" altLang="zh-TW" sz="2800" i="1" smtClean="0"/>
              <a:t>q</a:t>
            </a:r>
            <a:r>
              <a:rPr lang="en-US" altLang="zh-TW" sz="2800" smtClean="0"/>
              <a:t> </a:t>
            </a:r>
            <a:r>
              <a:rPr lang="en-US" altLang="zh-TW" sz="2800" smtClean="0">
                <a:cs typeface="Times New Roman" panose="02020603050405020304" pitchFamily="18" charset="0"/>
              </a:rPr>
              <a:t>→ </a:t>
            </a:r>
            <a:r>
              <a:rPr lang="en-US" altLang="zh-TW" sz="2800" i="1" smtClean="0">
                <a:cs typeface="Times New Roman" panose="02020603050405020304" pitchFamily="18" charset="0"/>
              </a:rPr>
              <a:t>r</a:t>
            </a:r>
            <a:r>
              <a:rPr lang="en-US" altLang="zh-TW" sz="2800" smtClean="0">
                <a:cs typeface="Times New Roman" panose="02020603050405020304" pitchFamily="18" charset="0"/>
              </a:rPr>
              <a:t> is not a longest simple path from </a:t>
            </a:r>
            <a:r>
              <a:rPr lang="en-US" altLang="zh-TW" sz="2800" i="1" smtClean="0">
                <a:cs typeface="Times New Roman" panose="02020603050405020304" pitchFamily="18" charset="0"/>
              </a:rPr>
              <a:t>q</a:t>
            </a:r>
            <a:r>
              <a:rPr lang="en-US" altLang="zh-TW" sz="2800" smtClean="0">
                <a:cs typeface="Times New Roman" panose="02020603050405020304" pitchFamily="18" charset="0"/>
              </a:rPr>
              <a:t> to </a:t>
            </a:r>
            <a:r>
              <a:rPr lang="en-US" altLang="zh-TW" sz="2800" i="1" smtClean="0">
                <a:cs typeface="Times New Roman" panose="02020603050405020304" pitchFamily="18" charset="0"/>
              </a:rPr>
              <a:t>r</a:t>
            </a:r>
            <a:r>
              <a:rPr lang="en-US" altLang="zh-TW" sz="2800" smtClean="0">
                <a:cs typeface="Times New Roman" panose="02020603050405020304" pitchFamily="18" charset="0"/>
              </a:rPr>
              <a:t> (should be </a:t>
            </a:r>
            <a:r>
              <a:rPr lang="en-US" altLang="zh-TW" sz="2800" i="1" smtClean="0">
                <a:cs typeface="Times New Roman" panose="02020603050405020304" pitchFamily="18" charset="0"/>
              </a:rPr>
              <a:t>q </a:t>
            </a:r>
            <a:r>
              <a:rPr lang="en-US" altLang="zh-TW" sz="2800" smtClean="0">
                <a:cs typeface="Times New Roman" panose="02020603050405020304" pitchFamily="18" charset="0"/>
              </a:rPr>
              <a:t>→</a:t>
            </a:r>
            <a:r>
              <a:rPr lang="en-US" altLang="zh-TW" sz="2800" i="1" smtClean="0">
                <a:cs typeface="Times New Roman" panose="02020603050405020304" pitchFamily="18" charset="0"/>
              </a:rPr>
              <a:t> s </a:t>
            </a:r>
            <a:r>
              <a:rPr lang="en-US" altLang="zh-TW" sz="2800" smtClean="0">
                <a:cs typeface="Times New Roman" panose="02020603050405020304" pitchFamily="18" charset="0"/>
              </a:rPr>
              <a:t>→</a:t>
            </a:r>
            <a:r>
              <a:rPr lang="en-US" altLang="zh-TW" sz="2800" i="1" smtClean="0">
                <a:cs typeface="Times New Roman" panose="02020603050405020304" pitchFamily="18" charset="0"/>
              </a:rPr>
              <a:t> t </a:t>
            </a:r>
            <a:r>
              <a:rPr lang="en-US" altLang="zh-TW" sz="2800" smtClean="0">
                <a:cs typeface="Times New Roman" panose="02020603050405020304" pitchFamily="18" charset="0"/>
              </a:rPr>
              <a:t>→</a:t>
            </a:r>
            <a:r>
              <a:rPr lang="en-US" altLang="zh-TW" sz="2800" i="1" smtClean="0">
                <a:cs typeface="Times New Roman" panose="02020603050405020304" pitchFamily="18" charset="0"/>
              </a:rPr>
              <a:t> r</a:t>
            </a:r>
            <a:r>
              <a:rPr lang="en-US" altLang="zh-TW" sz="2800" smtClean="0">
                <a:cs typeface="Times New Roman" panose="02020603050405020304" pitchFamily="18" charset="0"/>
              </a:rPr>
              <a:t>), nor is the subpath </a:t>
            </a:r>
            <a:r>
              <a:rPr lang="en-US" altLang="zh-TW" sz="2800" i="1" smtClean="0"/>
              <a:t>r</a:t>
            </a:r>
            <a:r>
              <a:rPr lang="en-US" altLang="zh-TW" sz="2800" smtClean="0"/>
              <a:t> </a:t>
            </a:r>
            <a:r>
              <a:rPr lang="en-US" altLang="zh-TW" sz="2800" smtClean="0">
                <a:cs typeface="Times New Roman" panose="02020603050405020304" pitchFamily="18" charset="0"/>
              </a:rPr>
              <a:t>→ </a:t>
            </a:r>
            <a:r>
              <a:rPr lang="en-US" altLang="zh-TW" sz="2800" i="1" smtClean="0">
                <a:cs typeface="Times New Roman" panose="02020603050405020304" pitchFamily="18" charset="0"/>
              </a:rPr>
              <a:t>t</a:t>
            </a:r>
            <a:r>
              <a:rPr lang="en-US" altLang="zh-TW" sz="2800" smtClean="0">
                <a:cs typeface="Times New Roman" panose="02020603050405020304" pitchFamily="18" charset="0"/>
              </a:rPr>
              <a:t> a longest simple path from </a:t>
            </a:r>
            <a:r>
              <a:rPr lang="en-US" altLang="zh-TW" sz="2800" i="1" smtClean="0">
                <a:cs typeface="Times New Roman" panose="02020603050405020304" pitchFamily="18" charset="0"/>
              </a:rPr>
              <a:t>r</a:t>
            </a:r>
            <a:r>
              <a:rPr lang="en-US" altLang="zh-TW" sz="2800" smtClean="0">
                <a:cs typeface="Times New Roman" panose="02020603050405020304" pitchFamily="18" charset="0"/>
              </a:rPr>
              <a:t> to </a:t>
            </a:r>
            <a:r>
              <a:rPr lang="en-US" altLang="zh-TW" sz="2800" i="1" smtClean="0">
                <a:cs typeface="Times New Roman" panose="02020603050405020304" pitchFamily="18" charset="0"/>
              </a:rPr>
              <a:t>t </a:t>
            </a:r>
            <a:r>
              <a:rPr lang="en-US" altLang="zh-TW" sz="2800" smtClean="0">
                <a:cs typeface="Times New Roman" panose="02020603050405020304" pitchFamily="18" charset="0"/>
              </a:rPr>
              <a:t>(should be </a:t>
            </a:r>
            <a:r>
              <a:rPr lang="en-US" altLang="zh-TW" sz="2800" i="1" smtClean="0">
                <a:cs typeface="Times New Roman" panose="02020603050405020304" pitchFamily="18" charset="0"/>
              </a:rPr>
              <a:t>r </a:t>
            </a:r>
            <a:r>
              <a:rPr lang="en-US" altLang="zh-TW" sz="2800" smtClean="0">
                <a:cs typeface="Times New Roman" panose="02020603050405020304" pitchFamily="18" charset="0"/>
              </a:rPr>
              <a:t>→</a:t>
            </a:r>
            <a:r>
              <a:rPr lang="en-US" altLang="zh-TW" sz="2800" i="1" smtClean="0">
                <a:cs typeface="Times New Roman" panose="02020603050405020304" pitchFamily="18" charset="0"/>
              </a:rPr>
              <a:t> q </a:t>
            </a:r>
            <a:r>
              <a:rPr lang="en-US" altLang="zh-TW" sz="2800" smtClean="0">
                <a:cs typeface="Times New Roman" panose="02020603050405020304" pitchFamily="18" charset="0"/>
              </a:rPr>
              <a:t>→</a:t>
            </a:r>
            <a:r>
              <a:rPr lang="en-US" altLang="zh-TW" sz="2800" i="1" smtClean="0">
                <a:cs typeface="Times New Roman" panose="02020603050405020304" pitchFamily="18" charset="0"/>
              </a:rPr>
              <a:t> s </a:t>
            </a:r>
            <a:r>
              <a:rPr lang="en-US" altLang="zh-TW" sz="2800" smtClean="0">
                <a:cs typeface="Times New Roman" panose="02020603050405020304" pitchFamily="18" charset="0"/>
              </a:rPr>
              <a:t>→</a:t>
            </a:r>
            <a:r>
              <a:rPr lang="en-US" altLang="zh-TW" sz="2800" i="1" smtClean="0">
                <a:cs typeface="Times New Roman" panose="02020603050405020304" pitchFamily="18" charset="0"/>
              </a:rPr>
              <a:t> t</a:t>
            </a:r>
            <a:r>
              <a:rPr lang="en-US" altLang="zh-TW" sz="2800" smtClean="0">
                <a:cs typeface="Times New Roman" panose="02020603050405020304" pitchFamily="18" charset="0"/>
              </a:rPr>
              <a:t>).</a:t>
            </a:r>
            <a:endParaRPr lang="en-US" altLang="en-US" sz="2800" smtClean="0">
              <a:cs typeface="Times New Roman" panose="02020603050405020304" pitchFamily="18" charset="0"/>
            </a:endParaRPr>
          </a:p>
        </p:txBody>
      </p:sp>
      <p:sp>
        <p:nvSpPr>
          <p:cNvPr id="46085" name="Oval 4"/>
          <p:cNvSpPr>
            <a:spLocks noChangeArrowheads="1"/>
          </p:cNvSpPr>
          <p:nvPr/>
        </p:nvSpPr>
        <p:spPr bwMode="auto">
          <a:xfrm>
            <a:off x="6507163" y="226695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q</a:t>
            </a: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7645400" y="2271713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r</a:t>
            </a: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6511925" y="334962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s</a:t>
            </a:r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7650163" y="3354388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i="1"/>
              <a:t>t</a:t>
            </a:r>
          </a:p>
        </p:txBody>
      </p:sp>
      <p:cxnSp>
        <p:nvCxnSpPr>
          <p:cNvPr id="46089" name="AutoShape 8"/>
          <p:cNvCxnSpPr>
            <a:cxnSpLocks noChangeShapeType="1"/>
            <a:stCxn id="46085" idx="7"/>
            <a:endCxn id="46086" idx="1"/>
          </p:cNvCxnSpPr>
          <p:nvPr/>
        </p:nvCxnSpPr>
        <p:spPr bwMode="auto">
          <a:xfrm>
            <a:off x="6875463" y="2330450"/>
            <a:ext cx="833437" cy="4763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0" name="AutoShape 9"/>
          <p:cNvCxnSpPr>
            <a:cxnSpLocks noChangeShapeType="1"/>
            <a:stCxn id="46086" idx="3"/>
            <a:endCxn id="46085" idx="5"/>
          </p:cNvCxnSpPr>
          <p:nvPr/>
        </p:nvCxnSpPr>
        <p:spPr bwMode="auto">
          <a:xfrm flipH="1" flipV="1">
            <a:off x="6875463" y="2635250"/>
            <a:ext cx="833437" cy="4763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1" name="AutoShape 13"/>
          <p:cNvCxnSpPr>
            <a:cxnSpLocks noChangeShapeType="1"/>
            <a:stCxn id="46087" idx="7"/>
            <a:endCxn id="46088" idx="1"/>
          </p:cNvCxnSpPr>
          <p:nvPr/>
        </p:nvCxnSpPr>
        <p:spPr bwMode="auto">
          <a:xfrm>
            <a:off x="6880225" y="3413125"/>
            <a:ext cx="833438" cy="4763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4"/>
          <p:cNvCxnSpPr>
            <a:cxnSpLocks noChangeShapeType="1"/>
            <a:stCxn id="46088" idx="3"/>
            <a:endCxn id="46087" idx="5"/>
          </p:cNvCxnSpPr>
          <p:nvPr/>
        </p:nvCxnSpPr>
        <p:spPr bwMode="auto">
          <a:xfrm flipH="1" flipV="1">
            <a:off x="6880225" y="3717925"/>
            <a:ext cx="833438" cy="4763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6"/>
          <p:cNvCxnSpPr>
            <a:cxnSpLocks noChangeShapeType="1"/>
            <a:stCxn id="46085" idx="3"/>
            <a:endCxn id="46087" idx="1"/>
          </p:cNvCxnSpPr>
          <p:nvPr/>
        </p:nvCxnSpPr>
        <p:spPr bwMode="auto">
          <a:xfrm>
            <a:off x="6570663" y="2635250"/>
            <a:ext cx="4762" cy="777875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17"/>
          <p:cNvCxnSpPr>
            <a:cxnSpLocks noChangeShapeType="1"/>
            <a:stCxn id="46087" idx="7"/>
            <a:endCxn id="46085" idx="5"/>
          </p:cNvCxnSpPr>
          <p:nvPr/>
        </p:nvCxnSpPr>
        <p:spPr bwMode="auto">
          <a:xfrm flipH="1" flipV="1">
            <a:off x="6875463" y="2635250"/>
            <a:ext cx="4762" cy="777875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18"/>
          <p:cNvCxnSpPr>
            <a:cxnSpLocks noChangeShapeType="1"/>
            <a:stCxn id="46086" idx="3"/>
            <a:endCxn id="46088" idx="1"/>
          </p:cNvCxnSpPr>
          <p:nvPr/>
        </p:nvCxnSpPr>
        <p:spPr bwMode="auto">
          <a:xfrm>
            <a:off x="7708900" y="2640013"/>
            <a:ext cx="4763" cy="777875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19"/>
          <p:cNvCxnSpPr>
            <a:cxnSpLocks noChangeShapeType="1"/>
            <a:stCxn id="46088" idx="7"/>
            <a:endCxn id="46086" idx="5"/>
          </p:cNvCxnSpPr>
          <p:nvPr/>
        </p:nvCxnSpPr>
        <p:spPr bwMode="auto">
          <a:xfrm flipH="1" flipV="1">
            <a:off x="8013700" y="2640013"/>
            <a:ext cx="4763" cy="777875"/>
          </a:xfrm>
          <a:prstGeom prst="straightConnector1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7" name="Rectangle 31"/>
          <p:cNvSpPr>
            <a:spLocks noChangeArrowheads="1"/>
          </p:cNvSpPr>
          <p:nvPr/>
        </p:nvSpPr>
        <p:spPr bwMode="auto">
          <a:xfrm>
            <a:off x="450850" y="5106988"/>
            <a:ext cx="83185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</a:pPr>
            <a:r>
              <a:rPr lang="en-US" altLang="zh-TW" sz="2800"/>
              <a:t>However, when we combine the longest simple path </a:t>
            </a:r>
            <a:r>
              <a:rPr lang="en-US" altLang="zh-TW" sz="2800" i="1">
                <a:cs typeface="Times New Roman" panose="02020603050405020304" pitchFamily="18" charset="0"/>
              </a:rPr>
              <a:t>q </a:t>
            </a:r>
            <a:r>
              <a:rPr lang="en-US" altLang="zh-TW" sz="2800">
                <a:cs typeface="Times New Roman" panose="02020603050405020304" pitchFamily="18" charset="0"/>
              </a:rPr>
              <a:t>→</a:t>
            </a:r>
            <a:r>
              <a:rPr lang="en-US" altLang="zh-TW" sz="2800" i="1">
                <a:cs typeface="Times New Roman" panose="02020603050405020304" pitchFamily="18" charset="0"/>
              </a:rPr>
              <a:t> s </a:t>
            </a:r>
            <a:r>
              <a:rPr lang="en-US" altLang="zh-TW" sz="2800">
                <a:cs typeface="Times New Roman" panose="02020603050405020304" pitchFamily="18" charset="0"/>
              </a:rPr>
              <a:t>→</a:t>
            </a:r>
            <a:r>
              <a:rPr lang="en-US" altLang="zh-TW" sz="2800" i="1">
                <a:cs typeface="Times New Roman" panose="02020603050405020304" pitchFamily="18" charset="0"/>
              </a:rPr>
              <a:t> t </a:t>
            </a:r>
            <a:r>
              <a:rPr lang="en-US" altLang="zh-TW" sz="2800">
                <a:cs typeface="Times New Roman" panose="02020603050405020304" pitchFamily="18" charset="0"/>
              </a:rPr>
              <a:t>→</a:t>
            </a:r>
            <a:r>
              <a:rPr lang="en-US" altLang="zh-TW" sz="2800" i="1">
                <a:cs typeface="Times New Roman" panose="02020603050405020304" pitchFamily="18" charset="0"/>
              </a:rPr>
              <a:t> r</a:t>
            </a:r>
            <a:r>
              <a:rPr lang="en-US" altLang="zh-TW" sz="2800">
                <a:cs typeface="Times New Roman" panose="02020603050405020304" pitchFamily="18" charset="0"/>
              </a:rPr>
              <a:t> and </a:t>
            </a:r>
            <a:r>
              <a:rPr lang="en-US" altLang="zh-TW" sz="2800" i="1">
                <a:cs typeface="Times New Roman" panose="02020603050405020304" pitchFamily="18" charset="0"/>
              </a:rPr>
              <a:t>r </a:t>
            </a:r>
            <a:r>
              <a:rPr lang="en-US" altLang="zh-TW" sz="2800">
                <a:cs typeface="Times New Roman" panose="02020603050405020304" pitchFamily="18" charset="0"/>
              </a:rPr>
              <a:t>→</a:t>
            </a:r>
            <a:r>
              <a:rPr lang="en-US" altLang="zh-TW" sz="2800" i="1">
                <a:cs typeface="Times New Roman" panose="02020603050405020304" pitchFamily="18" charset="0"/>
              </a:rPr>
              <a:t> q </a:t>
            </a:r>
            <a:r>
              <a:rPr lang="en-US" altLang="zh-TW" sz="2800">
                <a:cs typeface="Times New Roman" panose="02020603050405020304" pitchFamily="18" charset="0"/>
              </a:rPr>
              <a:t>→</a:t>
            </a:r>
            <a:r>
              <a:rPr lang="en-US" altLang="zh-TW" sz="2800" i="1">
                <a:cs typeface="Times New Roman" panose="02020603050405020304" pitchFamily="18" charset="0"/>
              </a:rPr>
              <a:t> s </a:t>
            </a:r>
            <a:r>
              <a:rPr lang="en-US" altLang="zh-TW" sz="2800">
                <a:cs typeface="Times New Roman" panose="02020603050405020304" pitchFamily="18" charset="0"/>
              </a:rPr>
              <a:t>→</a:t>
            </a:r>
            <a:r>
              <a:rPr lang="en-US" altLang="zh-TW" sz="2800" i="1">
                <a:cs typeface="Times New Roman" panose="02020603050405020304" pitchFamily="18" charset="0"/>
              </a:rPr>
              <a:t> t</a:t>
            </a:r>
            <a:r>
              <a:rPr lang="en-US" altLang="zh-TW" sz="2800">
                <a:cs typeface="Times New Roman" panose="02020603050405020304" pitchFamily="18" charset="0"/>
              </a:rPr>
              <a:t>, we get </a:t>
            </a:r>
            <a:r>
              <a:rPr lang="en-US" altLang="zh-TW" sz="2800" i="1">
                <a:cs typeface="Times New Roman" panose="02020603050405020304" pitchFamily="18" charset="0"/>
              </a:rPr>
              <a:t>q </a:t>
            </a:r>
            <a:r>
              <a:rPr lang="en-US" altLang="zh-TW" sz="2800">
                <a:cs typeface="Times New Roman" panose="02020603050405020304" pitchFamily="18" charset="0"/>
              </a:rPr>
              <a:t>→</a:t>
            </a:r>
            <a:r>
              <a:rPr lang="en-US" altLang="zh-TW" sz="2800" i="1">
                <a:cs typeface="Times New Roman" panose="02020603050405020304" pitchFamily="18" charset="0"/>
              </a:rPr>
              <a:t> s </a:t>
            </a:r>
            <a:r>
              <a:rPr lang="en-US" altLang="zh-TW" sz="2800">
                <a:cs typeface="Times New Roman" panose="02020603050405020304" pitchFamily="18" charset="0"/>
              </a:rPr>
              <a:t>→</a:t>
            </a:r>
            <a:r>
              <a:rPr lang="en-US" altLang="zh-TW" sz="2800" i="1">
                <a:cs typeface="Times New Roman" panose="02020603050405020304" pitchFamily="18" charset="0"/>
              </a:rPr>
              <a:t> t </a:t>
            </a:r>
            <a:r>
              <a:rPr lang="en-US" altLang="zh-TW" sz="2800">
                <a:cs typeface="Times New Roman" panose="02020603050405020304" pitchFamily="18" charset="0"/>
              </a:rPr>
              <a:t>→</a:t>
            </a:r>
            <a:r>
              <a:rPr lang="en-US" altLang="zh-TW" sz="2800" i="1">
                <a:cs typeface="Times New Roman" panose="02020603050405020304" pitchFamily="18" charset="0"/>
              </a:rPr>
              <a:t> r</a:t>
            </a:r>
            <a:r>
              <a:rPr lang="en-US" altLang="zh-TW" sz="2800">
                <a:cs typeface="Times New Roman" panose="02020603050405020304" pitchFamily="18" charset="0"/>
              </a:rPr>
              <a:t> →</a:t>
            </a:r>
            <a:r>
              <a:rPr lang="en-US" altLang="zh-TW" sz="2800" i="1">
                <a:cs typeface="Times New Roman" panose="02020603050405020304" pitchFamily="18" charset="0"/>
              </a:rPr>
              <a:t> q </a:t>
            </a:r>
            <a:r>
              <a:rPr lang="en-US" altLang="zh-TW" sz="2800">
                <a:cs typeface="Times New Roman" panose="02020603050405020304" pitchFamily="18" charset="0"/>
              </a:rPr>
              <a:t>→</a:t>
            </a:r>
            <a:r>
              <a:rPr lang="en-US" altLang="zh-TW" sz="2800" i="1">
                <a:cs typeface="Times New Roman" panose="02020603050405020304" pitchFamily="18" charset="0"/>
              </a:rPr>
              <a:t> s </a:t>
            </a:r>
            <a:r>
              <a:rPr lang="en-US" altLang="zh-TW" sz="2800">
                <a:cs typeface="Times New Roman" panose="02020603050405020304" pitchFamily="18" charset="0"/>
              </a:rPr>
              <a:t>→</a:t>
            </a:r>
            <a:r>
              <a:rPr lang="en-US" altLang="zh-TW" sz="2800" i="1">
                <a:cs typeface="Times New Roman" panose="02020603050405020304" pitchFamily="18" charset="0"/>
              </a:rPr>
              <a:t> t</a:t>
            </a:r>
            <a:r>
              <a:rPr lang="en-US" altLang="zh-TW" sz="2800">
                <a:cs typeface="Times New Roman" panose="02020603050405020304" pitchFamily="18" charset="0"/>
              </a:rPr>
              <a:t> which is not simple.</a:t>
            </a:r>
            <a:endParaRPr lang="en-US" altLang="en-US" sz="2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b="1" smtClean="0"/>
              <a:t>Overlapping subproblems: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Times New Roman" panose="02020603050405020304" pitchFamily="18" charset="0"/>
              </a:rPr>
              <a:t>Example: MAXTRIX-CHAIN-ORDER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4E60AD-2BDD-48D2-9609-B45EB03E72F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Semantic Note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(By Richard Bellman)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>
                <a:solidFill>
                  <a:srgbClr val="0000FF"/>
                </a:solidFill>
              </a:rPr>
              <a:t>Programming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  <a:r>
              <a:rPr lang="en-US" altLang="zh-TW" sz="2800" smtClean="0"/>
              <a:t> means </a:t>
            </a:r>
            <a:r>
              <a:rPr lang="en-US" altLang="zh-TW" sz="2800" i="1" smtClean="0"/>
              <a:t>planning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decision making</a:t>
            </a:r>
            <a:r>
              <a:rPr lang="en-US" altLang="zh-TW" sz="2800" smtClean="0"/>
              <a:t> and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>
                <a:solidFill>
                  <a:srgbClr val="0000FF"/>
                </a:solidFill>
              </a:rPr>
              <a:t>Dynamic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  <a:r>
              <a:rPr lang="en-US" altLang="zh-TW" sz="2800" smtClean="0"/>
              <a:t> means </a:t>
            </a:r>
            <a:r>
              <a:rPr lang="en-US" altLang="zh-TW" sz="2800" i="1" smtClean="0"/>
              <a:t>multistage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time-varying</a:t>
            </a:r>
            <a:r>
              <a:rPr lang="en-US" altLang="zh-TW" sz="2800" smtClean="0"/>
              <a:t>, </a:t>
            </a:r>
            <a:r>
              <a:rPr lang="en-US" altLang="zh-TW" sz="2800" smtClean="0">
                <a:latin typeface="Arial" panose="020B0604020202020204" pitchFamily="34" charset="0"/>
              </a:rPr>
              <a:t>…</a:t>
            </a:r>
            <a:endParaRPr lang="en-US" altLang="zh-TW" sz="2800" i="1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Programming so named because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Originally associated with movements through time and space (e.g., aircraft gaining altitude, thus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dynamic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programming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by analogy to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linear programming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and other forms of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This approach can be used in many cases that are not in fact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/>
              <a:t>dynamic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8775" y="2220913"/>
              <a:ext cx="2400300" cy="85725"/>
            </p14:xfrm>
          </p:contentPart>
        </mc:Choice>
        <mc:Fallback>
          <p:pic>
            <p:nvPicPr>
              <p:cNvPr id="307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2939" y="2161278"/>
                <a:ext cx="2431973" cy="20499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2135F5F-2D88-4C12-AA96-A2FAAD258269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40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RECURSIVE-MATRIX-CHAIN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>
                <a:solidFill>
                  <a:srgbClr val="990000"/>
                </a:solidFill>
              </a:rPr>
              <a:t>R</a:t>
            </a:r>
            <a:r>
              <a:rPr lang="en-US" altLang="zh-TW" sz="2800" smtClean="0"/>
              <a:t>ECURSIVE-</a:t>
            </a:r>
            <a:r>
              <a:rPr lang="en-US" altLang="zh-TW" sz="2800" smtClean="0">
                <a:solidFill>
                  <a:srgbClr val="990000"/>
                </a:solidFill>
              </a:rPr>
              <a:t>M</a:t>
            </a:r>
            <a:r>
              <a:rPr lang="en-US" altLang="zh-TW" sz="2800" smtClean="0"/>
              <a:t>ATRIX-</a:t>
            </a:r>
            <a:r>
              <a:rPr lang="en-US" altLang="zh-TW" sz="2800" smtClean="0">
                <a:solidFill>
                  <a:srgbClr val="990000"/>
                </a:solidFill>
              </a:rPr>
              <a:t>C</a:t>
            </a:r>
            <a:r>
              <a:rPr lang="en-US" altLang="zh-TW" sz="2800" smtClean="0"/>
              <a:t>HAIN(</a:t>
            </a:r>
            <a:r>
              <a:rPr lang="en-US" altLang="zh-TW" sz="2800" i="1" smtClean="0"/>
              <a:t>p, i, j</a:t>
            </a:r>
            <a:r>
              <a:rPr lang="en-US" altLang="zh-TW" sz="2800" smtClean="0"/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>
                <a:solidFill>
                  <a:srgbClr val="0000FF"/>
                </a:solidFill>
              </a:rPr>
              <a:t>/* inefficient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   </a:t>
            </a:r>
            <a:r>
              <a:rPr lang="en-US" altLang="zh-TW" sz="2800" b="1" smtClean="0"/>
              <a:t>if </a:t>
            </a:r>
            <a:r>
              <a:rPr lang="en-US" altLang="zh-TW" sz="2800" i="1" smtClean="0"/>
              <a:t>i </a:t>
            </a:r>
            <a:r>
              <a:rPr lang="en-US" altLang="zh-TW" sz="2800" smtClean="0"/>
              <a:t>=</a:t>
            </a:r>
            <a:r>
              <a:rPr lang="en-US" altLang="zh-TW" sz="2800" i="1" smtClean="0"/>
              <a:t> j</a:t>
            </a:r>
            <a:endParaRPr lang="en-US" altLang="zh-TW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2	 	</a:t>
            </a:r>
            <a:r>
              <a:rPr lang="en-US" altLang="zh-TW" sz="2800" b="1" smtClean="0"/>
              <a:t>then return</a:t>
            </a:r>
            <a:r>
              <a:rPr lang="en-US" altLang="zh-TW" sz="2800" smtClean="0"/>
              <a:t> 0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3	</a:t>
            </a:r>
            <a:r>
              <a:rPr lang="en-US" altLang="zh-TW" sz="2800" i="1" smtClean="0"/>
              <a:t>m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</a:t>
            </a:r>
            <a:r>
              <a:rPr lang="en-US" altLang="zh-TW" sz="2800" smtClean="0">
                <a:sym typeface="Symbol" panose="05050102010706020507" pitchFamily="18" charset="2"/>
              </a:rPr>
              <a:t> </a:t>
            </a:r>
            <a:endParaRPr lang="en-US" altLang="zh-TW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4	</a:t>
            </a:r>
            <a:r>
              <a:rPr lang="en-US" altLang="zh-TW" sz="2800" b="1" smtClean="0"/>
              <a:t>for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k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 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/>
              <a:t> </a:t>
            </a:r>
            <a:r>
              <a:rPr lang="en-US" altLang="zh-TW" sz="2800" b="1" smtClean="0"/>
              <a:t>to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j </a:t>
            </a:r>
            <a:r>
              <a:rPr lang="en-US" altLang="zh-TW" sz="2800" i="1" smtClean="0">
                <a:latin typeface="Arial" panose="020B0604020202020204" pitchFamily="34" charset="0"/>
              </a:rPr>
              <a:t>–</a:t>
            </a:r>
            <a:r>
              <a:rPr lang="en-US" altLang="zh-TW" sz="2800" i="1" smtClean="0"/>
              <a:t> </a:t>
            </a:r>
            <a:r>
              <a:rPr lang="en-US" altLang="zh-TW" sz="2800" smtClean="0"/>
              <a:t>1</a:t>
            </a:r>
            <a:r>
              <a:rPr lang="en-US" altLang="zh-TW" sz="2800" i="1" smtClean="0"/>
              <a:t> </a:t>
            </a:r>
            <a:endParaRPr lang="en-US" altLang="zh-TW" sz="28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5	 	</a:t>
            </a:r>
            <a:r>
              <a:rPr lang="en-US" altLang="zh-TW" sz="2800" b="1" smtClean="0"/>
              <a:t>do</a:t>
            </a:r>
            <a:r>
              <a:rPr lang="en-US" altLang="zh-TW" sz="2800" smtClean="0"/>
              <a:t>  </a:t>
            </a:r>
            <a:r>
              <a:rPr lang="en-US" altLang="zh-TW" sz="2800" i="1" smtClean="0"/>
              <a:t>q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 RMC(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smtClean="0">
                <a:sym typeface="Symbol" panose="05050102010706020507" pitchFamily="18" charset="2"/>
              </a:rPr>
              <a:t>, 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, </a:t>
            </a:r>
            <a:r>
              <a:rPr lang="en-US" altLang="zh-TW" sz="2800" i="1" smtClean="0">
                <a:sym typeface="Symbol" panose="05050102010706020507" pitchFamily="18" charset="2"/>
              </a:rPr>
              <a:t>k</a:t>
            </a:r>
            <a:r>
              <a:rPr lang="en-US" altLang="zh-TW" sz="2800" smtClean="0">
                <a:sym typeface="Symbol" panose="05050102010706020507" pitchFamily="18" charset="2"/>
              </a:rPr>
              <a:t>) + RMC(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smtClean="0">
                <a:sym typeface="Symbol" panose="05050102010706020507" pitchFamily="18" charset="2"/>
              </a:rPr>
              <a:t>, </a:t>
            </a:r>
            <a:r>
              <a:rPr lang="en-US" altLang="zh-TW" sz="2800" i="1" smtClean="0">
                <a:sym typeface="Symbol" panose="05050102010706020507" pitchFamily="18" charset="2"/>
              </a:rPr>
              <a:t>k</a:t>
            </a:r>
            <a:r>
              <a:rPr lang="en-US" altLang="zh-TW" sz="2800" smtClean="0">
                <a:sym typeface="Symbol" panose="05050102010706020507" pitchFamily="18" charset="2"/>
              </a:rPr>
              <a:t>+1, </a:t>
            </a:r>
            <a:r>
              <a:rPr lang="en-US" altLang="zh-TW" sz="2800" i="1" smtClean="0">
                <a:sym typeface="Symbol" panose="05050102010706020507" pitchFamily="18" charset="2"/>
              </a:rPr>
              <a:t>j</a:t>
            </a:r>
            <a:r>
              <a:rPr lang="en-US" altLang="zh-TW" sz="2800" smtClean="0">
                <a:sym typeface="Symbol" panose="05050102010706020507" pitchFamily="18" charset="2"/>
              </a:rPr>
              <a:t>) + 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i="1" baseline="-25000" smtClean="0">
                <a:sym typeface="Symbol" panose="05050102010706020507" pitchFamily="18" charset="2"/>
              </a:rPr>
              <a:t>i</a:t>
            </a:r>
            <a:r>
              <a:rPr lang="en-US" altLang="zh-TW" sz="2800" baseline="-25000" smtClean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TW" sz="2800" baseline="-25000" smtClean="0">
                <a:sym typeface="Symbol" panose="05050102010706020507" pitchFamily="18" charset="2"/>
              </a:rPr>
              <a:t>1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i="1" baseline="-25000" smtClean="0">
                <a:sym typeface="Symbol" panose="05050102010706020507" pitchFamily="18" charset="2"/>
              </a:rPr>
              <a:t>k 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i="1" baseline="-25000" smtClean="0">
                <a:sym typeface="Symbol" panose="05050102010706020507" pitchFamily="18" charset="2"/>
              </a:rPr>
              <a:t>j</a:t>
            </a:r>
            <a:endParaRPr lang="en-US" altLang="zh-TW" sz="2800" i="1" baseline="-250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6	 	      </a:t>
            </a:r>
            <a:r>
              <a:rPr lang="en-US" altLang="zh-TW" sz="2800" b="1" smtClean="0"/>
              <a:t>if</a:t>
            </a:r>
            <a:r>
              <a:rPr lang="en-US" altLang="zh-TW" sz="2800" smtClean="0"/>
              <a:t>  </a:t>
            </a:r>
            <a:r>
              <a:rPr lang="en-US" altLang="zh-TW" sz="2800" i="1" smtClean="0"/>
              <a:t>q</a:t>
            </a:r>
            <a:r>
              <a:rPr lang="en-US" altLang="zh-TW" sz="2800" smtClean="0"/>
              <a:t> &lt; </a:t>
            </a:r>
            <a:r>
              <a:rPr lang="en-US" altLang="zh-TW" sz="2800" i="1" smtClean="0"/>
              <a:t>m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i, j</a:t>
            </a:r>
            <a:r>
              <a:rPr lang="en-US" altLang="zh-TW" sz="2800" smtClean="0"/>
              <a:t>]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7	 		 </a:t>
            </a:r>
            <a:r>
              <a:rPr lang="en-US" altLang="zh-TW" sz="2800" b="1" smtClean="0"/>
              <a:t>then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m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</a:t>
            </a:r>
            <a:r>
              <a:rPr lang="en-US" altLang="zh-TW" sz="2800" smtClean="0">
                <a:sym typeface="Symbol" panose="05050102010706020507" pitchFamily="18" charset="2"/>
              </a:rPr>
              <a:t> </a:t>
            </a:r>
            <a:r>
              <a:rPr lang="en-US" altLang="zh-TW" sz="2800" i="1" smtClean="0">
                <a:sym typeface="Symbol" panose="05050102010706020507" pitchFamily="18" charset="2"/>
              </a:rPr>
              <a:t>q</a:t>
            </a:r>
            <a:endParaRPr lang="en-US" altLang="zh-TW" sz="2800" i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8	 </a:t>
            </a:r>
            <a:r>
              <a:rPr lang="en-US" altLang="zh-TW" sz="2800" b="1" smtClean="0"/>
              <a:t>return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m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i, j</a:t>
            </a:r>
            <a:r>
              <a:rPr lang="en-US" altLang="zh-TW" sz="2800" smtClean="0"/>
              <a:t>]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9DD00D2-B236-4234-B998-BB7382BF58BB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41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56"/>
          <a:stretch>
            <a:fillRect/>
          </a:stretch>
        </p:blipFill>
        <p:spPr bwMode="auto">
          <a:xfrm>
            <a:off x="304800" y="1773238"/>
            <a:ext cx="86106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00113" y="631825"/>
            <a:ext cx="74866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3200">
                <a:solidFill>
                  <a:schemeClr val="tx2"/>
                </a:solidFill>
              </a:rPr>
              <a:t>The recursion tree for the computation </a:t>
            </a:r>
          </a:p>
          <a:p>
            <a:pPr eaLnBrk="1" hangingPunct="1"/>
            <a:r>
              <a:rPr lang="en-US" altLang="zh-TW" sz="3200">
                <a:solidFill>
                  <a:schemeClr val="tx2"/>
                </a:solidFill>
              </a:rPr>
              <a:t>of RECURSUVE-MATRIX-CHAIN(</a:t>
            </a:r>
            <a:r>
              <a:rPr lang="en-US" altLang="zh-TW" sz="3200" i="1">
                <a:solidFill>
                  <a:schemeClr val="tx2"/>
                </a:solidFill>
              </a:rPr>
              <a:t>p</a:t>
            </a:r>
            <a:r>
              <a:rPr lang="en-US" altLang="zh-TW" sz="3200">
                <a:solidFill>
                  <a:schemeClr val="tx2"/>
                </a:solidFill>
              </a:rPr>
              <a:t>, 1, 4)</a:t>
            </a:r>
          </a:p>
        </p:txBody>
      </p:sp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457200" y="5589588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o"/>
            </a:pPr>
            <a:r>
              <a:rPr lang="en-US" altLang="zh-TW" sz="2400"/>
              <a:t>The computations in a shaded subtree can be replaced by a single </a:t>
            </a:r>
            <a:r>
              <a:rPr lang="en-US" altLang="zh-TW" sz="2400">
                <a:solidFill>
                  <a:srgbClr val="0000FF"/>
                </a:solidFill>
              </a:rPr>
              <a:t>table lookup</a:t>
            </a:r>
            <a:r>
              <a:rPr lang="en-US" altLang="zh-TW" sz="2400"/>
              <a:t> in MEMOIZED-MATRIX-CHAIN(</a:t>
            </a:r>
            <a:r>
              <a:rPr lang="en-US" altLang="zh-TW" sz="2400" i="1"/>
              <a:t>p</a:t>
            </a:r>
            <a:r>
              <a:rPr lang="en-US" altLang="zh-TW" sz="2400"/>
              <a:t>, 1, 4)</a:t>
            </a:r>
          </a:p>
        </p:txBody>
      </p:sp>
      <p:sp>
        <p:nvSpPr>
          <p:cNvPr id="279560" name="Line 8"/>
          <p:cNvSpPr>
            <a:spLocks noChangeShapeType="1"/>
          </p:cNvSpPr>
          <p:nvPr/>
        </p:nvSpPr>
        <p:spPr bwMode="auto">
          <a:xfrm flipH="1">
            <a:off x="1706563" y="3111500"/>
            <a:ext cx="3189287" cy="83661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9561" name="Line 9"/>
          <p:cNvSpPr>
            <a:spLocks noChangeShapeType="1"/>
          </p:cNvSpPr>
          <p:nvPr/>
        </p:nvSpPr>
        <p:spPr bwMode="auto">
          <a:xfrm flipH="1" flipV="1">
            <a:off x="4037013" y="3111500"/>
            <a:ext cx="3333750" cy="941388"/>
          </a:xfrm>
          <a:prstGeom prst="line">
            <a:avLst/>
          </a:prstGeom>
          <a:noFill/>
          <a:ln w="38100">
            <a:solidFill>
              <a:srgbClr val="008000"/>
            </a:solidFill>
            <a:prstDash val="sysDot"/>
            <a:miter lim="800000"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B5B7026-041E-4537-91E1-C3DAD09C0F0B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Complexity of RMC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170363"/>
          </a:xfrm>
        </p:spPr>
        <p:txBody>
          <a:bodyPr/>
          <a:lstStyle/>
          <a:p>
            <a:pPr marL="342900" indent="-342900" eaLnBrk="1" hangingPunct="1"/>
            <a:endParaRPr lang="en-US" altLang="zh-TW" smtClean="0"/>
          </a:p>
          <a:p>
            <a:pPr marL="342900" indent="-342900" eaLnBrk="1" hangingPunct="1"/>
            <a:endParaRPr lang="en-US" altLang="zh-TW" smtClean="0"/>
          </a:p>
          <a:p>
            <a:pPr marL="342900" indent="-342900" eaLnBrk="1" hangingPunct="1"/>
            <a:endParaRPr lang="en-US" altLang="zh-TW" smtClean="0"/>
          </a:p>
          <a:p>
            <a:pPr marL="342900" indent="-342900" eaLnBrk="1" hangingPunct="1"/>
            <a:endParaRPr lang="en-US" altLang="zh-TW" smtClean="0"/>
          </a:p>
          <a:p>
            <a:pPr marL="342900" indent="-342900" eaLnBrk="1" hangingPunct="1"/>
            <a:endParaRPr lang="en-US" altLang="zh-TW" smtClean="0"/>
          </a:p>
          <a:p>
            <a:pPr marL="342900" indent="-342900" eaLnBrk="1" hangingPunct="1"/>
            <a:r>
              <a:rPr lang="en-US" altLang="zh-TW" smtClean="0"/>
              <a:t>We can prove that </a:t>
            </a:r>
            <a:r>
              <a:rPr lang="en-US" altLang="zh-TW" i="1" smtClean="0"/>
              <a:t>T</a:t>
            </a:r>
            <a:r>
              <a:rPr lang="en-US" altLang="zh-TW" smtClean="0"/>
              <a:t>(</a:t>
            </a:r>
            <a:r>
              <a:rPr lang="en-US" altLang="zh-TW" i="1" smtClean="0"/>
              <a:t>n</a:t>
            </a:r>
            <a:r>
              <a:rPr lang="en-US" altLang="zh-TW" smtClean="0"/>
              <a:t>) = </a:t>
            </a:r>
            <a:r>
              <a:rPr lang="en-US" altLang="zh-TW" smtClean="0">
                <a:sym typeface="Symbol" panose="05050102010706020507" pitchFamily="18" charset="2"/>
              </a:rPr>
              <a:t>(2</a:t>
            </a:r>
            <a:r>
              <a:rPr lang="en-US" altLang="zh-TW" i="1" baseline="30000" smtClean="0">
                <a:sym typeface="Symbol" panose="05050102010706020507" pitchFamily="18" charset="2"/>
              </a:rPr>
              <a:t>n</a:t>
            </a:r>
            <a:r>
              <a:rPr lang="en-US" altLang="zh-TW" smtClean="0">
                <a:sym typeface="Symbol" panose="05050102010706020507" pitchFamily="18" charset="2"/>
              </a:rPr>
              <a:t>)</a:t>
            </a:r>
            <a:r>
              <a:rPr lang="en-US" altLang="zh-TW" smtClean="0"/>
              <a:t> using the substitution method.</a:t>
            </a: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73175" y="1924050"/>
          <a:ext cx="6269038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方程式" r:id="rId3" imgW="2755800" imgH="634680" progId="Equation.3">
                  <p:embed/>
                </p:oleObj>
              </mc:Choice>
              <mc:Fallback>
                <p:oleObj name="方程式" r:id="rId3" imgW="275580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924050"/>
                        <a:ext cx="6269038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1477963" y="3705225"/>
          <a:ext cx="27368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方程式" r:id="rId5" imgW="1193760" imgH="431640" progId="Equation.3">
                  <p:embed/>
                </p:oleObj>
              </mc:Choice>
              <mc:Fallback>
                <p:oleObj name="方程式" r:id="rId5" imgW="119376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705225"/>
                        <a:ext cx="273685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A65FB36-1DDC-48E1-9995-8567F0BAD37F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Complexity of RMC (cont.)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endParaRPr lang="en-US" altLang="zh-TW" sz="2800" smtClean="0"/>
          </a:p>
          <a:p>
            <a:pPr marL="609600" indent="-609600" eaLnBrk="1" hangingPunct="1"/>
            <a:endParaRPr lang="en-US" altLang="zh-TW" sz="2800" smtClean="0"/>
          </a:p>
          <a:p>
            <a:pPr marL="609600" indent="-609600" eaLnBrk="1" hangingPunct="1"/>
            <a:endParaRPr lang="en-US" altLang="zh-TW" sz="280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zh-TW" sz="2800" smtClean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TW" sz="2800" smtClean="0"/>
              <a:t>Solution: 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TW" sz="2800" smtClean="0">
                <a:solidFill>
                  <a:srgbClr val="0000FF"/>
                </a:solidFill>
              </a:rPr>
              <a:t>bottom up (DP)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TW" sz="2800" smtClean="0">
                <a:solidFill>
                  <a:srgbClr val="FF0000"/>
                </a:solidFill>
              </a:rPr>
              <a:t>memoization</a:t>
            </a:r>
            <a:r>
              <a:rPr lang="en-US" altLang="zh-TW" sz="2800" smtClean="0"/>
              <a:t> (memoize the natural, but inefficient, recursive program)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1979613" y="1844675"/>
          <a:ext cx="4752975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方程式" r:id="rId3" imgW="2171520" imgH="927000" progId="Equation.3">
                  <p:embed/>
                </p:oleObj>
              </mc:Choice>
              <mc:Fallback>
                <p:oleObj name="方程式" r:id="rId3" imgW="2171520" imgH="9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844675"/>
                        <a:ext cx="4752975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CC4D11E-B72C-4EDF-A94A-4F463E53B153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MEMOIZED-MATRIX-CHAIN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7213"/>
            <a:ext cx="8293100" cy="4114800"/>
          </a:xfrm>
          <a:noFill/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MEMOIZED-MATRIX-CHAIN(</a:t>
            </a:r>
            <a:r>
              <a:rPr lang="en-US" altLang="zh-TW" i="1" smtClean="0"/>
              <a:t>p</a:t>
            </a:r>
            <a:r>
              <a:rPr lang="en-US" altLang="zh-TW" smtClean="0"/>
              <a:t>)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1	  </a:t>
            </a:r>
            <a:r>
              <a:rPr lang="en-US" altLang="zh-TW" i="1" smtClean="0"/>
              <a:t>n</a:t>
            </a:r>
            <a:r>
              <a:rPr lang="en-US" altLang="zh-TW" smtClean="0"/>
              <a:t> </a:t>
            </a:r>
            <a:r>
              <a:rPr lang="en-US" altLang="zh-TW" smtClean="0">
                <a:sym typeface="Symbol" panose="05050102010706020507" pitchFamily="18" charset="2"/>
              </a:rPr>
              <a:t> </a:t>
            </a:r>
            <a:r>
              <a:rPr lang="en-US" altLang="zh-TW" i="1" smtClean="0">
                <a:sym typeface="Symbol" panose="05050102010706020507" pitchFamily="18" charset="2"/>
              </a:rPr>
              <a:t>length</a:t>
            </a:r>
            <a:r>
              <a:rPr lang="en-US" altLang="zh-TW" smtClean="0">
                <a:sym typeface="Symbol" panose="05050102010706020507" pitchFamily="18" charset="2"/>
              </a:rPr>
              <a:t>[</a:t>
            </a:r>
            <a:r>
              <a:rPr lang="en-US" altLang="zh-TW" i="1" smtClean="0">
                <a:sym typeface="Symbol" panose="05050102010706020507" pitchFamily="18" charset="2"/>
              </a:rPr>
              <a:t>p</a:t>
            </a:r>
            <a:r>
              <a:rPr lang="en-US" altLang="zh-TW" smtClean="0">
                <a:sym typeface="Symbol" panose="05050102010706020507" pitchFamily="18" charset="2"/>
              </a:rPr>
              <a:t>] </a:t>
            </a:r>
            <a:r>
              <a:rPr lang="en-US" altLang="zh-TW" smtClean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TW" smtClean="0">
                <a:sym typeface="Symbol" panose="05050102010706020507" pitchFamily="18" charset="2"/>
              </a:rPr>
              <a:t>1 </a:t>
            </a:r>
            <a:endParaRPr lang="en-US" altLang="zh-TW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2	  </a:t>
            </a:r>
            <a:r>
              <a:rPr lang="en-US" altLang="zh-TW" b="1" smtClean="0"/>
              <a:t>for</a:t>
            </a:r>
            <a:r>
              <a:rPr lang="en-US" altLang="zh-TW" smtClean="0"/>
              <a:t> </a:t>
            </a:r>
            <a:r>
              <a:rPr lang="en-US" altLang="zh-TW" i="1" smtClean="0"/>
              <a:t>i</a:t>
            </a:r>
            <a:r>
              <a:rPr lang="en-US" altLang="zh-TW" smtClean="0"/>
              <a:t> </a:t>
            </a:r>
            <a:r>
              <a:rPr lang="en-US" altLang="zh-TW" smtClean="0">
                <a:sym typeface="Symbol" panose="05050102010706020507" pitchFamily="18" charset="2"/>
              </a:rPr>
              <a:t> 1</a:t>
            </a:r>
            <a:r>
              <a:rPr lang="en-US" altLang="zh-TW" smtClean="0"/>
              <a:t> </a:t>
            </a:r>
            <a:r>
              <a:rPr lang="en-US" altLang="zh-TW" b="1" smtClean="0"/>
              <a:t>to</a:t>
            </a:r>
            <a:r>
              <a:rPr lang="en-US" altLang="zh-TW" smtClean="0"/>
              <a:t> </a:t>
            </a:r>
            <a:r>
              <a:rPr lang="en-US" altLang="zh-TW" i="1" smtClean="0"/>
              <a:t>n</a:t>
            </a:r>
            <a:endParaRPr lang="en-US" altLang="zh-TW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3	 	</a:t>
            </a:r>
            <a:r>
              <a:rPr lang="en-US" altLang="zh-TW" b="1" smtClean="0"/>
              <a:t>do for</a:t>
            </a:r>
            <a:r>
              <a:rPr lang="en-US" altLang="zh-TW" smtClean="0"/>
              <a:t> </a:t>
            </a:r>
            <a:r>
              <a:rPr lang="en-US" altLang="zh-TW" i="1" smtClean="0"/>
              <a:t>j</a:t>
            </a:r>
            <a:r>
              <a:rPr lang="en-US" altLang="zh-TW" smtClean="0"/>
              <a:t> </a:t>
            </a:r>
            <a:r>
              <a:rPr lang="en-US" altLang="zh-TW" smtClean="0">
                <a:sym typeface="Symbol" panose="05050102010706020507" pitchFamily="18" charset="2"/>
              </a:rPr>
              <a:t> </a:t>
            </a:r>
            <a:r>
              <a:rPr lang="en-US" altLang="zh-TW" i="1" smtClean="0">
                <a:sym typeface="Symbol" panose="05050102010706020507" pitchFamily="18" charset="2"/>
              </a:rPr>
              <a:t>i</a:t>
            </a:r>
            <a:r>
              <a:rPr lang="en-US" altLang="zh-TW" smtClean="0"/>
              <a:t> </a:t>
            </a:r>
            <a:r>
              <a:rPr lang="en-US" altLang="zh-TW" b="1" smtClean="0"/>
              <a:t>to</a:t>
            </a:r>
            <a:r>
              <a:rPr lang="en-US" altLang="zh-TW" smtClean="0"/>
              <a:t> </a:t>
            </a:r>
            <a:r>
              <a:rPr lang="en-US" altLang="zh-TW" i="1" smtClean="0"/>
              <a:t>n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4  	      </a:t>
            </a:r>
            <a:r>
              <a:rPr lang="en-US" altLang="zh-TW" b="1" smtClean="0"/>
              <a:t>do</a:t>
            </a:r>
            <a:r>
              <a:rPr lang="en-US" altLang="zh-TW" smtClean="0"/>
              <a:t> </a:t>
            </a:r>
            <a:r>
              <a:rPr lang="en-US" altLang="zh-TW" i="1" smtClean="0"/>
              <a:t>m</a:t>
            </a:r>
            <a:r>
              <a:rPr lang="en-US" altLang="zh-TW" smtClean="0"/>
              <a:t>[</a:t>
            </a:r>
            <a:r>
              <a:rPr lang="en-US" altLang="zh-TW" i="1" smtClean="0"/>
              <a:t>i</a:t>
            </a:r>
            <a:r>
              <a:rPr lang="en-US" altLang="zh-TW" smtClean="0"/>
              <a:t>, </a:t>
            </a:r>
            <a:r>
              <a:rPr lang="en-US" altLang="zh-TW" i="1" smtClean="0"/>
              <a:t>j</a:t>
            </a:r>
            <a:r>
              <a:rPr lang="en-US" altLang="zh-TW" smtClean="0"/>
              <a:t>] </a:t>
            </a:r>
            <a:r>
              <a:rPr lang="en-US" altLang="zh-TW" smtClean="0">
                <a:sym typeface="Symbol" panose="05050102010706020507" pitchFamily="18" charset="2"/>
              </a:rPr>
              <a:t> </a:t>
            </a:r>
            <a:endParaRPr lang="en-US" altLang="zh-TW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5	  </a:t>
            </a:r>
            <a:r>
              <a:rPr lang="en-US" altLang="zh-TW" b="1" smtClean="0"/>
              <a:t>return</a:t>
            </a:r>
            <a:r>
              <a:rPr lang="en-US" altLang="zh-TW" smtClean="0"/>
              <a:t> LOOKUP-CHAIN(</a:t>
            </a:r>
            <a:r>
              <a:rPr lang="en-US" altLang="zh-TW" i="1" smtClean="0"/>
              <a:t>p, </a:t>
            </a:r>
            <a:r>
              <a:rPr lang="en-US" altLang="zh-TW" smtClean="0"/>
              <a:t>1</a:t>
            </a:r>
            <a:r>
              <a:rPr lang="en-US" altLang="zh-TW" i="1" smtClean="0"/>
              <a:t>, n</a:t>
            </a:r>
            <a:r>
              <a:rPr lang="en-US" altLang="zh-TW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CB71985-400D-44BE-A20B-C9A61D56AE4F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45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LOOKUP-CHAIN 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828800"/>
            <a:ext cx="8293100" cy="4768850"/>
          </a:xfrm>
          <a:noFill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LOOKUP-CHAIN(</a:t>
            </a:r>
            <a:r>
              <a:rPr lang="en-US" altLang="zh-TW" sz="2800" i="1" smtClean="0"/>
              <a:t>p, i, j</a:t>
            </a:r>
            <a:r>
              <a:rPr lang="en-US" altLang="zh-TW" sz="2800" smtClean="0"/>
              <a:t>)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	</a:t>
            </a:r>
            <a:r>
              <a:rPr lang="en-US" altLang="zh-TW" sz="2800" b="1" smtClean="0"/>
              <a:t>if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m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&lt; </a:t>
            </a:r>
            <a:r>
              <a:rPr lang="en-US" altLang="zh-TW" sz="2800" smtClean="0">
                <a:sym typeface="Symbol" panose="05050102010706020507" pitchFamily="18" charset="2"/>
              </a:rPr>
              <a:t></a:t>
            </a: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2		</a:t>
            </a:r>
            <a:r>
              <a:rPr lang="en-US" altLang="zh-TW" sz="2800" b="1" smtClean="0"/>
              <a:t>then return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m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3	</a:t>
            </a:r>
            <a:r>
              <a:rPr lang="en-US" altLang="zh-TW" sz="2800" b="1" smtClean="0"/>
              <a:t>if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i </a:t>
            </a:r>
            <a:r>
              <a:rPr lang="en-US" altLang="zh-TW" sz="2800" smtClean="0"/>
              <a:t>=</a:t>
            </a:r>
            <a:r>
              <a:rPr lang="en-US" altLang="zh-TW" sz="2800" i="1" smtClean="0"/>
              <a:t> j</a:t>
            </a: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4		</a:t>
            </a:r>
            <a:r>
              <a:rPr lang="en-US" altLang="zh-TW" sz="2800" b="1" smtClean="0"/>
              <a:t>then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m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</a:t>
            </a:r>
            <a:r>
              <a:rPr lang="en-US" altLang="zh-TW" sz="2800" smtClean="0">
                <a:sym typeface="Symbol" panose="05050102010706020507" pitchFamily="18" charset="2"/>
              </a:rPr>
              <a:t> 0</a:t>
            </a: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5		</a:t>
            </a:r>
            <a:r>
              <a:rPr lang="en-US" altLang="zh-TW" sz="2800" b="1" smtClean="0"/>
              <a:t>else for</a:t>
            </a:r>
            <a:r>
              <a:rPr lang="en-US" altLang="zh-TW" sz="2800" smtClean="0"/>
              <a:t>  </a:t>
            </a:r>
            <a:r>
              <a:rPr lang="en-US" altLang="zh-TW" sz="2800" i="1" smtClean="0"/>
              <a:t>k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 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/>
              <a:t> </a:t>
            </a:r>
            <a:r>
              <a:rPr lang="en-US" altLang="zh-TW" sz="2800" b="1" smtClean="0"/>
              <a:t>to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j </a:t>
            </a:r>
            <a:r>
              <a:rPr lang="en-US" altLang="zh-TW" sz="2800" smtClean="0">
                <a:latin typeface="Arial" panose="020B0604020202020204" pitchFamily="34" charset="0"/>
              </a:rPr>
              <a:t>–</a:t>
            </a:r>
            <a:r>
              <a:rPr lang="en-US" altLang="zh-TW" sz="2800" smtClean="0"/>
              <a:t> 1</a:t>
            </a:r>
            <a:r>
              <a:rPr lang="en-US" altLang="zh-TW" sz="2800" i="1" smtClean="0"/>
              <a:t> </a:t>
            </a: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6		       </a:t>
            </a:r>
            <a:r>
              <a:rPr lang="en-US" altLang="zh-TW" sz="2800" b="1" smtClean="0"/>
              <a:t>do</a:t>
            </a:r>
            <a:r>
              <a:rPr lang="en-US" altLang="zh-TW" sz="2800" smtClean="0"/>
              <a:t>  </a:t>
            </a:r>
            <a:r>
              <a:rPr lang="en-US" altLang="zh-TW" sz="2800" i="1" smtClean="0"/>
              <a:t>q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 LC(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smtClean="0">
                <a:sym typeface="Symbol" panose="05050102010706020507" pitchFamily="18" charset="2"/>
              </a:rPr>
              <a:t>, 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, </a:t>
            </a:r>
            <a:r>
              <a:rPr lang="en-US" altLang="zh-TW" sz="2800" i="1" smtClean="0">
                <a:sym typeface="Symbol" panose="05050102010706020507" pitchFamily="18" charset="2"/>
              </a:rPr>
              <a:t>k</a:t>
            </a:r>
            <a:r>
              <a:rPr lang="en-US" altLang="zh-TW" sz="2800" smtClean="0">
                <a:sym typeface="Symbol" panose="05050102010706020507" pitchFamily="18" charset="2"/>
              </a:rPr>
              <a:t>) + LC(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smtClean="0">
                <a:sym typeface="Symbol" panose="05050102010706020507" pitchFamily="18" charset="2"/>
              </a:rPr>
              <a:t>, </a:t>
            </a:r>
            <a:r>
              <a:rPr lang="en-US" altLang="zh-TW" sz="2800" i="1" smtClean="0">
                <a:sym typeface="Symbol" panose="05050102010706020507" pitchFamily="18" charset="2"/>
              </a:rPr>
              <a:t>k</a:t>
            </a:r>
            <a:r>
              <a:rPr lang="en-US" altLang="zh-TW" sz="2800" smtClean="0">
                <a:sym typeface="Symbol" panose="05050102010706020507" pitchFamily="18" charset="2"/>
              </a:rPr>
              <a:t>+1, </a:t>
            </a:r>
            <a:r>
              <a:rPr lang="en-US" altLang="zh-TW" sz="2800" i="1" smtClean="0">
                <a:sym typeface="Symbol" panose="05050102010706020507" pitchFamily="18" charset="2"/>
              </a:rPr>
              <a:t>j</a:t>
            </a:r>
            <a:r>
              <a:rPr lang="en-US" altLang="zh-TW" sz="2800" smtClean="0">
                <a:sym typeface="Symbol" panose="05050102010706020507" pitchFamily="18" charset="2"/>
              </a:rPr>
              <a:t>)+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i="1" baseline="-25000" smtClean="0">
                <a:sym typeface="Symbol" panose="05050102010706020507" pitchFamily="18" charset="2"/>
              </a:rPr>
              <a:t>i</a:t>
            </a:r>
            <a:r>
              <a:rPr lang="en-US" altLang="zh-TW" sz="2800" baseline="-25000" smtClean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TW" sz="2800" baseline="-25000" smtClean="0">
                <a:sym typeface="Symbol" panose="05050102010706020507" pitchFamily="18" charset="2"/>
              </a:rPr>
              <a:t>1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i="1" baseline="-25000" smtClean="0">
                <a:sym typeface="Symbol" panose="05050102010706020507" pitchFamily="18" charset="2"/>
              </a:rPr>
              <a:t>k </a:t>
            </a:r>
            <a:r>
              <a:rPr lang="en-US" altLang="zh-TW" sz="2800" i="1" smtClean="0">
                <a:sym typeface="Symbol" panose="05050102010706020507" pitchFamily="18" charset="2"/>
              </a:rPr>
              <a:t>p</a:t>
            </a:r>
            <a:r>
              <a:rPr lang="en-US" altLang="zh-TW" sz="2800" i="1" baseline="-25000" smtClean="0">
                <a:sym typeface="Symbol" panose="05050102010706020507" pitchFamily="18" charset="2"/>
              </a:rPr>
              <a:t>j</a:t>
            </a:r>
            <a:endParaRPr lang="en-US" altLang="zh-TW" sz="2800" i="1" baseline="-250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7		             </a:t>
            </a:r>
            <a:r>
              <a:rPr lang="en-US" altLang="zh-TW" sz="2800" b="1" smtClean="0"/>
              <a:t>if</a:t>
            </a:r>
            <a:r>
              <a:rPr lang="en-US" altLang="zh-TW" sz="2800" smtClean="0"/>
              <a:t>  </a:t>
            </a:r>
            <a:r>
              <a:rPr lang="en-US" altLang="zh-TW" sz="2800" i="1" smtClean="0"/>
              <a:t>q</a:t>
            </a:r>
            <a:r>
              <a:rPr lang="en-US" altLang="zh-TW" sz="2800" smtClean="0"/>
              <a:t> &lt; </a:t>
            </a:r>
            <a:r>
              <a:rPr lang="en-US" altLang="zh-TW" sz="2800" i="1" smtClean="0"/>
              <a:t>m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8			         </a:t>
            </a:r>
            <a:r>
              <a:rPr lang="en-US" altLang="zh-TW" sz="2800" b="1" smtClean="0"/>
              <a:t>then</a:t>
            </a:r>
            <a:r>
              <a:rPr lang="en-US" altLang="zh-TW" sz="2800" smtClean="0"/>
              <a:t>  </a:t>
            </a:r>
            <a:r>
              <a:rPr lang="en-US" altLang="zh-TW" sz="2800" i="1" smtClean="0"/>
              <a:t>m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</a:t>
            </a:r>
            <a:r>
              <a:rPr lang="en-US" altLang="zh-TW" sz="2800" smtClean="0">
                <a:sym typeface="Symbol" panose="05050102010706020507" pitchFamily="18" charset="2"/>
              </a:rPr>
              <a:t> </a:t>
            </a:r>
            <a:r>
              <a:rPr lang="en-US" altLang="zh-TW" sz="2800" i="1" smtClean="0">
                <a:sym typeface="Symbol" panose="05050102010706020507" pitchFamily="18" charset="2"/>
              </a:rPr>
              <a:t>q</a:t>
            </a:r>
            <a:endParaRPr lang="en-US" altLang="zh-TW" sz="2800" i="1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9	</a:t>
            </a:r>
            <a:r>
              <a:rPr lang="en-US" altLang="zh-TW" sz="2800" b="1" smtClean="0"/>
              <a:t>return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m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4787900" y="1824038"/>
            <a:ext cx="38227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1">
                <a:solidFill>
                  <a:srgbClr val="993366"/>
                </a:solidFill>
              </a:rPr>
              <a:t>Time Complexity: </a:t>
            </a:r>
            <a:r>
              <a:rPr lang="en-US" altLang="zh-TW" sz="2800" i="1">
                <a:solidFill>
                  <a:srgbClr val="993366"/>
                </a:solidFill>
              </a:rPr>
              <a:t>O</a:t>
            </a:r>
            <a:r>
              <a:rPr lang="en-US" altLang="zh-TW" sz="2800">
                <a:solidFill>
                  <a:srgbClr val="993366"/>
                </a:solidFill>
              </a:rPr>
              <a:t>(</a:t>
            </a:r>
            <a:r>
              <a:rPr lang="en-US" altLang="zh-TW" sz="2800" i="1">
                <a:solidFill>
                  <a:srgbClr val="993366"/>
                </a:solidFill>
              </a:rPr>
              <a:t>n</a:t>
            </a:r>
            <a:r>
              <a:rPr lang="en-US" altLang="zh-TW" sz="2800" baseline="30000">
                <a:solidFill>
                  <a:srgbClr val="993366"/>
                </a:solidFill>
              </a:rPr>
              <a:t>3</a:t>
            </a:r>
            <a:r>
              <a:rPr lang="en-US" altLang="zh-TW" sz="2800">
                <a:solidFill>
                  <a:srgbClr val="993366"/>
                </a:solidFill>
              </a:rPr>
              <a:t>)</a:t>
            </a:r>
          </a:p>
          <a:p>
            <a:pPr eaLnBrk="1" hangingPunct="1"/>
            <a:r>
              <a:rPr lang="en-US" altLang="zh-TW" sz="2800" b="1">
                <a:solidFill>
                  <a:srgbClr val="993366"/>
                </a:solidFill>
              </a:rPr>
              <a:t>Space:</a:t>
            </a:r>
            <a:r>
              <a:rPr lang="en-US" altLang="zh-TW" sz="2800">
                <a:solidFill>
                  <a:srgbClr val="993366"/>
                </a:solidFill>
              </a:rPr>
              <a:t> </a:t>
            </a:r>
            <a:r>
              <a:rPr lang="en-US" altLang="zh-TW" sz="2800">
                <a:solidFill>
                  <a:srgbClr val="993366"/>
                </a:solidFill>
                <a:sym typeface="Symbol" panose="05050102010706020507" pitchFamily="18" charset="2"/>
              </a:rPr>
              <a:t></a:t>
            </a:r>
            <a:r>
              <a:rPr lang="en-US" altLang="zh-TW" sz="2800">
                <a:solidFill>
                  <a:srgbClr val="993366"/>
                </a:solidFill>
              </a:rPr>
              <a:t>(</a:t>
            </a:r>
            <a:r>
              <a:rPr lang="en-US" altLang="zh-TW" sz="2800" i="1">
                <a:solidFill>
                  <a:srgbClr val="993366"/>
                </a:solidFill>
              </a:rPr>
              <a:t>n</a:t>
            </a:r>
            <a:r>
              <a:rPr lang="en-US" altLang="zh-TW" sz="2800" baseline="30000">
                <a:solidFill>
                  <a:srgbClr val="993366"/>
                </a:solidFill>
              </a:rPr>
              <a:t>2</a:t>
            </a:r>
            <a:r>
              <a:rPr lang="en-US" altLang="zh-TW" sz="2800">
                <a:solidFill>
                  <a:srgbClr val="993366"/>
                </a:solidFill>
              </a:rPr>
              <a:t>)</a:t>
            </a:r>
            <a:endParaRPr lang="en-US" altLang="zh-TW" sz="2000"/>
          </a:p>
        </p:txBody>
      </p:sp>
      <p:sp>
        <p:nvSpPr>
          <p:cNvPr id="51206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0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/>
              <a:t>15.4 Longest Common Subsequence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BE0162-5A10-4016-8228-FB981A028802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47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70013" y="1917700"/>
            <a:ext cx="2778125" cy="1036638"/>
            <a:chOff x="863" y="1208"/>
            <a:chExt cx="1750" cy="653"/>
          </a:xfrm>
        </p:grpSpPr>
        <p:sp>
          <p:nvSpPr>
            <p:cNvPr id="53254" name="Rectangle 8"/>
            <p:cNvSpPr>
              <a:spLocks noChangeArrowheads="1"/>
            </p:cNvSpPr>
            <p:nvPr/>
          </p:nvSpPr>
          <p:spPr bwMode="auto">
            <a:xfrm>
              <a:off x="1440" y="1577"/>
              <a:ext cx="316" cy="2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2023" y="1574"/>
              <a:ext cx="548" cy="28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3256" name="Rectangle 6"/>
            <p:cNvSpPr>
              <a:spLocks noChangeArrowheads="1"/>
            </p:cNvSpPr>
            <p:nvPr/>
          </p:nvSpPr>
          <p:spPr bwMode="auto">
            <a:xfrm>
              <a:off x="863" y="1574"/>
              <a:ext cx="282" cy="287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3257" name="Rectangle 5"/>
            <p:cNvSpPr>
              <a:spLocks noChangeArrowheads="1"/>
            </p:cNvSpPr>
            <p:nvPr/>
          </p:nvSpPr>
          <p:spPr bwMode="auto">
            <a:xfrm>
              <a:off x="2332" y="1211"/>
              <a:ext cx="281" cy="28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3258" name="Rectangle 4"/>
            <p:cNvSpPr>
              <a:spLocks noChangeArrowheads="1"/>
            </p:cNvSpPr>
            <p:nvPr/>
          </p:nvSpPr>
          <p:spPr bwMode="auto">
            <a:xfrm>
              <a:off x="1145" y="1208"/>
              <a:ext cx="864" cy="28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Longest Common Subsequence 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i="1" smtClean="0"/>
              <a:t>X </a:t>
            </a:r>
            <a:r>
              <a:rPr lang="en-US" altLang="zh-TW" smtClean="0"/>
              <a:t>= </a:t>
            </a:r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i="1" smtClean="0"/>
              <a:t> A, B, C, B, D, A, B 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endParaRPr lang="en-US" altLang="zh-TW" i="1" smtClean="0"/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i="1" smtClean="0"/>
              <a:t>Y </a:t>
            </a:r>
            <a:r>
              <a:rPr lang="en-US" altLang="zh-TW" smtClean="0"/>
              <a:t>= </a:t>
            </a:r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i="1" smtClean="0"/>
              <a:t> B, D, C, A, B, A 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endParaRPr lang="en-US" altLang="zh-TW" i="1" smtClean="0"/>
          </a:p>
          <a:p>
            <a:pPr marL="342900" indent="-342900" eaLnBrk="1" hangingPunct="1"/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i="1" smtClean="0"/>
              <a:t> B, C, A 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r>
              <a:rPr lang="en-US" altLang="zh-TW" smtClean="0"/>
              <a:t> is a </a:t>
            </a:r>
            <a:r>
              <a:rPr lang="en-US" altLang="zh-TW" smtClean="0">
                <a:solidFill>
                  <a:srgbClr val="0000FF"/>
                </a:solidFill>
              </a:rPr>
              <a:t>common subsequence</a:t>
            </a:r>
            <a:r>
              <a:rPr lang="en-US" altLang="zh-TW" smtClean="0"/>
              <a:t> of both </a:t>
            </a:r>
            <a:r>
              <a:rPr lang="en-US" altLang="zh-TW" i="1" smtClean="0"/>
              <a:t>X</a:t>
            </a:r>
            <a:r>
              <a:rPr lang="en-US" altLang="zh-TW" smtClean="0"/>
              <a:t> and </a:t>
            </a:r>
            <a:r>
              <a:rPr lang="en-US" altLang="zh-TW" i="1" smtClean="0"/>
              <a:t>Y</a:t>
            </a:r>
            <a:r>
              <a:rPr lang="en-US" altLang="zh-TW" smtClean="0"/>
              <a:t>.</a:t>
            </a:r>
            <a:endParaRPr lang="en-US" altLang="zh-TW" i="1" smtClean="0"/>
          </a:p>
          <a:p>
            <a:pPr marL="342900" indent="-342900" eaLnBrk="1" hangingPunct="1"/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i="1" smtClean="0"/>
              <a:t> B, C, B, A 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r>
              <a:rPr lang="en-US" altLang="zh-TW" smtClean="0"/>
              <a:t> or </a:t>
            </a:r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i="1" smtClean="0"/>
              <a:t> B, C, A, B 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r>
              <a:rPr lang="en-US" altLang="zh-TW" smtClean="0"/>
              <a:t> is the </a:t>
            </a:r>
            <a:r>
              <a:rPr lang="en-US" altLang="zh-TW" smtClean="0">
                <a:solidFill>
                  <a:srgbClr val="0000FF"/>
                </a:solidFill>
              </a:rPr>
              <a:t>longest common subsequence</a:t>
            </a:r>
            <a:r>
              <a:rPr lang="en-US" altLang="zh-TW" smtClean="0"/>
              <a:t> of </a:t>
            </a:r>
            <a:r>
              <a:rPr lang="en-US" altLang="zh-TW" i="1" smtClean="0"/>
              <a:t>X</a:t>
            </a:r>
            <a:r>
              <a:rPr lang="en-US" altLang="zh-TW" smtClean="0"/>
              <a:t> and </a:t>
            </a:r>
            <a:r>
              <a:rPr lang="en-US" altLang="zh-TW" i="1" smtClean="0"/>
              <a:t>Y</a:t>
            </a:r>
            <a:r>
              <a:rPr lang="en-US" altLang="zh-TW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96B614-2171-46F2-85F5-74DE0825131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48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Longest-common-subsequence problem:</a:t>
            </a:r>
            <a:r>
              <a:rPr lang="en-US" altLang="zh-TW" sz="4000" smtClean="0"/>
              <a:t> 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2950" cy="4302125"/>
          </a:xfrm>
        </p:spPr>
        <p:txBody>
          <a:bodyPr/>
          <a:lstStyle/>
          <a:p>
            <a:pPr marL="342900" indent="-342900" eaLnBrk="1" hangingPunct="1"/>
            <a:r>
              <a:rPr lang="en-US" altLang="zh-TW" smtClean="0"/>
              <a:t>We are given two sequences </a:t>
            </a:r>
            <a:r>
              <a:rPr lang="en-US" altLang="zh-TW" i="1" smtClean="0"/>
              <a:t>X</a:t>
            </a:r>
            <a:r>
              <a:rPr lang="en-US" altLang="zh-TW" smtClean="0"/>
              <a:t> = </a:t>
            </a:r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smtClean="0"/>
              <a:t> 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2</a:t>
            </a:r>
            <a:r>
              <a:rPr lang="en-US" altLang="zh-TW" smtClean="0"/>
              <a:t>, ..., </a:t>
            </a:r>
            <a:r>
              <a:rPr lang="en-US" altLang="zh-TW" i="1" smtClean="0"/>
              <a:t>x</a:t>
            </a:r>
            <a:r>
              <a:rPr lang="en-US" altLang="zh-TW" i="1" baseline="-25000" smtClean="0"/>
              <a:t>m 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r>
              <a:rPr lang="en-US" altLang="zh-TW" smtClean="0"/>
              <a:t> and </a:t>
            </a:r>
            <a:r>
              <a:rPr lang="en-US" altLang="zh-TW" i="1" smtClean="0"/>
              <a:t>Y </a:t>
            </a:r>
            <a:r>
              <a:rPr lang="en-US" altLang="zh-TW" smtClean="0"/>
              <a:t>= </a:t>
            </a:r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smtClean="0"/>
              <a:t> </a:t>
            </a:r>
            <a:r>
              <a:rPr lang="en-US" altLang="zh-TW" i="1" smtClean="0"/>
              <a:t>y</a:t>
            </a:r>
            <a:r>
              <a:rPr lang="en-US" altLang="zh-TW" baseline="-25000" smtClean="0"/>
              <a:t>1</a:t>
            </a:r>
            <a:r>
              <a:rPr lang="en-US" altLang="zh-TW" smtClean="0"/>
              <a:t>, </a:t>
            </a:r>
            <a:r>
              <a:rPr lang="en-US" altLang="zh-TW" i="1" smtClean="0"/>
              <a:t>y</a:t>
            </a:r>
            <a:r>
              <a:rPr lang="en-US" altLang="zh-TW" baseline="-25000" smtClean="0"/>
              <a:t>2</a:t>
            </a:r>
            <a:r>
              <a:rPr lang="en-US" altLang="zh-TW" smtClean="0"/>
              <a:t>, ..., </a:t>
            </a:r>
            <a:r>
              <a:rPr lang="en-US" altLang="zh-TW" i="1" smtClean="0"/>
              <a:t>y</a:t>
            </a:r>
            <a:r>
              <a:rPr lang="en-US" altLang="zh-TW" i="1" baseline="-25000" smtClean="0"/>
              <a:t>n 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r>
              <a:rPr lang="en-US" altLang="zh-TW" smtClean="0"/>
              <a:t> and wish to find a maximum length common subsequence of </a:t>
            </a:r>
            <a:r>
              <a:rPr lang="en-US" altLang="zh-TW" i="1" smtClean="0"/>
              <a:t>X</a:t>
            </a:r>
            <a:r>
              <a:rPr lang="en-US" altLang="zh-TW" smtClean="0"/>
              <a:t> and </a:t>
            </a:r>
            <a:r>
              <a:rPr lang="en-US" altLang="zh-TW" i="1" smtClean="0"/>
              <a:t>Y</a:t>
            </a:r>
            <a:r>
              <a:rPr lang="en-US" altLang="zh-TW" smtClean="0"/>
              <a:t>.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endParaRPr lang="en-US" altLang="zh-TW" smtClean="0"/>
          </a:p>
          <a:p>
            <a:pPr marL="342900" indent="-342900" eaLnBrk="1" hangingPunct="1"/>
            <a:r>
              <a:rPr lang="en-US" altLang="zh-TW" smtClean="0"/>
              <a:t>Notation: </a:t>
            </a:r>
            <a:r>
              <a:rPr lang="en-US" altLang="zh-TW" i="1" smtClean="0"/>
              <a:t>X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 = </a:t>
            </a:r>
            <a:r>
              <a:rPr lang="en-US" altLang="zh-TW" smtClean="0">
                <a:sym typeface="Symbol" panose="05050102010706020507" pitchFamily="18" charset="2"/>
              </a:rPr>
              <a:t></a:t>
            </a:r>
            <a:r>
              <a:rPr lang="en-US" altLang="zh-TW" smtClean="0"/>
              <a:t> 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1</a:t>
            </a:r>
            <a:r>
              <a:rPr lang="en-US" altLang="zh-TW" smtClean="0"/>
              <a:t>,</a:t>
            </a:r>
            <a:r>
              <a:rPr lang="en-US" altLang="zh-TW" i="1" smtClean="0"/>
              <a:t>x</a:t>
            </a:r>
            <a:r>
              <a:rPr lang="en-US" altLang="zh-TW" baseline="-25000" smtClean="0"/>
              <a:t>2</a:t>
            </a:r>
            <a:r>
              <a:rPr lang="en-US" altLang="zh-TW" smtClean="0"/>
              <a:t>,...,</a:t>
            </a:r>
            <a:r>
              <a:rPr lang="en-US" altLang="zh-TW" i="1" smtClean="0"/>
              <a:t>x</a:t>
            </a:r>
            <a:r>
              <a:rPr lang="en-US" altLang="zh-TW" i="1" baseline="-25000" smtClean="0"/>
              <a:t>i </a:t>
            </a:r>
            <a:r>
              <a:rPr lang="en-US" altLang="zh-TW" smtClean="0">
                <a:sym typeface="Symbol" panose="05050102010706020507" pitchFamily="18" charset="2"/>
              </a:rPr>
              <a:t></a:t>
            </a:r>
            <a:r>
              <a:rPr lang="en-US" altLang="zh-TW" smtClean="0"/>
              <a:t>.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F9382D-A0BF-4E12-B986-7F63CA5B96A1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49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b="1" smtClean="0"/>
              <a:t>Theorem 16.1.</a:t>
            </a:r>
            <a:r>
              <a:rPr lang="en-US" altLang="zh-TW" sz="3600" smtClean="0"/>
              <a:t/>
            </a:r>
            <a:br>
              <a:rPr lang="en-US" altLang="zh-TW" sz="3600" smtClean="0"/>
            </a:br>
            <a:r>
              <a:rPr lang="en-US" altLang="zh-TW" sz="3600" smtClean="0"/>
              <a:t>(Optimal substructure of LCS)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Let 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 = </a:t>
            </a:r>
            <a:r>
              <a:rPr lang="en-US" altLang="zh-TW" sz="2800" smtClean="0">
                <a:sym typeface="Symbol" panose="05050102010706020507" pitchFamily="18" charset="2"/>
              </a:rPr>
              <a:t></a:t>
            </a:r>
            <a:r>
              <a:rPr lang="en-US" altLang="zh-TW" sz="2800" i="1" smtClean="0"/>
              <a:t>x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x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 ..., </a:t>
            </a:r>
            <a:r>
              <a:rPr lang="en-US" altLang="zh-TW" sz="2800" i="1" smtClean="0"/>
              <a:t>x</a:t>
            </a:r>
            <a:r>
              <a:rPr lang="en-US" altLang="zh-TW" sz="2800" i="1" baseline="-25000" smtClean="0"/>
              <a:t>m</a:t>
            </a:r>
            <a:r>
              <a:rPr lang="en-US" altLang="zh-TW" sz="2800" smtClean="0">
                <a:sym typeface="Symbol" panose="05050102010706020507" pitchFamily="18" charset="2"/>
              </a:rPr>
              <a:t>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Y </a:t>
            </a:r>
            <a:r>
              <a:rPr lang="en-US" altLang="zh-TW" sz="2800" smtClean="0"/>
              <a:t>= </a:t>
            </a:r>
            <a:r>
              <a:rPr lang="en-US" altLang="zh-TW" sz="2800" smtClean="0">
                <a:sym typeface="Symbol" panose="05050102010706020507" pitchFamily="18" charset="2"/>
              </a:rPr>
              <a:t></a:t>
            </a:r>
            <a:r>
              <a:rPr lang="en-US" altLang="zh-TW" sz="2800" i="1" smtClean="0"/>
              <a:t>y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y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 ..., </a:t>
            </a:r>
            <a:r>
              <a:rPr lang="en-US" altLang="zh-TW" sz="2800" i="1" smtClean="0"/>
              <a:t>y</a:t>
            </a:r>
            <a:r>
              <a:rPr lang="en-US" altLang="zh-TW" sz="2800" i="1" baseline="-25000" smtClean="0"/>
              <a:t>n</a:t>
            </a:r>
            <a:r>
              <a:rPr lang="en-US" altLang="zh-TW" sz="2800" smtClean="0">
                <a:sym typeface="Symbol" panose="05050102010706020507" pitchFamily="18" charset="2"/>
              </a:rPr>
              <a:t></a:t>
            </a:r>
            <a:r>
              <a:rPr lang="en-US" altLang="zh-TW" sz="2800" smtClean="0"/>
              <a:t> be two input sequences, and let </a:t>
            </a:r>
            <a:r>
              <a:rPr lang="en-US" altLang="zh-TW" sz="2800" i="1" smtClean="0"/>
              <a:t>Z </a:t>
            </a:r>
            <a:r>
              <a:rPr lang="en-US" altLang="zh-TW" sz="2800" smtClean="0"/>
              <a:t>= </a:t>
            </a:r>
            <a:r>
              <a:rPr lang="en-US" altLang="zh-TW" sz="2800" smtClean="0">
                <a:sym typeface="Symbol" panose="05050102010706020507" pitchFamily="18" charset="2"/>
              </a:rPr>
              <a:t></a:t>
            </a:r>
            <a:r>
              <a:rPr lang="en-US" altLang="zh-TW" sz="2800" i="1" smtClean="0"/>
              <a:t>z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z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 ..., </a:t>
            </a:r>
            <a:r>
              <a:rPr lang="en-US" altLang="zh-TW" sz="2800" i="1" smtClean="0"/>
              <a:t>z</a:t>
            </a:r>
            <a:r>
              <a:rPr lang="en-US" altLang="zh-TW" sz="2800" i="1" baseline="-25000" smtClean="0"/>
              <a:t>k</a:t>
            </a:r>
            <a:r>
              <a:rPr lang="en-US" altLang="zh-TW" sz="2800" smtClean="0">
                <a:sym typeface="Symbol" panose="05050102010706020507" pitchFamily="18" charset="2"/>
              </a:rPr>
              <a:t></a:t>
            </a:r>
            <a:r>
              <a:rPr lang="en-US" altLang="zh-TW" sz="2800" smtClean="0"/>
              <a:t> be any LCS of 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Y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1. If </a:t>
            </a:r>
            <a:r>
              <a:rPr lang="en-US" altLang="zh-TW" sz="2800" i="1" smtClean="0"/>
              <a:t>x</a:t>
            </a:r>
            <a:r>
              <a:rPr lang="en-US" altLang="zh-TW" sz="2800" i="1" baseline="-25000" smtClean="0"/>
              <a:t>m</a:t>
            </a:r>
            <a:r>
              <a:rPr lang="en-US" altLang="zh-TW" sz="2800" smtClean="0"/>
              <a:t> = </a:t>
            </a:r>
            <a:r>
              <a:rPr lang="en-US" altLang="zh-TW" sz="2800" i="1" smtClean="0"/>
              <a:t>y</a:t>
            </a:r>
            <a:r>
              <a:rPr lang="en-US" altLang="zh-TW" sz="2800" i="1" baseline="-25000" smtClean="0"/>
              <a:t>n</a:t>
            </a:r>
            <a:r>
              <a:rPr lang="en-US" altLang="zh-TW" sz="2800" baseline="-250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then </a:t>
            </a:r>
            <a:r>
              <a:rPr lang="en-US" altLang="zh-TW" sz="2800" i="1" smtClean="0"/>
              <a:t>z</a:t>
            </a:r>
            <a:r>
              <a:rPr lang="en-US" altLang="zh-TW" sz="2800" i="1" baseline="-25000" smtClean="0"/>
              <a:t>k</a:t>
            </a:r>
            <a:r>
              <a:rPr lang="en-US" altLang="zh-TW" sz="2800" smtClean="0"/>
              <a:t> = </a:t>
            </a:r>
            <a:r>
              <a:rPr lang="en-US" altLang="zh-TW" sz="2800" i="1" smtClean="0"/>
              <a:t>x</a:t>
            </a:r>
            <a:r>
              <a:rPr lang="en-US" altLang="zh-TW" sz="2800" i="1" baseline="-25000" smtClean="0"/>
              <a:t>m </a:t>
            </a:r>
            <a:r>
              <a:rPr lang="en-US" altLang="zh-TW" sz="2800" smtClean="0"/>
              <a:t>= </a:t>
            </a:r>
            <a:r>
              <a:rPr lang="en-US" altLang="zh-TW" sz="2800" i="1" smtClean="0"/>
              <a:t>y</a:t>
            </a:r>
            <a:r>
              <a:rPr lang="en-US" altLang="zh-TW" sz="2800" i="1" baseline="-25000" smtClean="0"/>
              <a:t>n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Z</a:t>
            </a:r>
            <a:r>
              <a:rPr lang="en-US" altLang="zh-TW" sz="2800" i="1" baseline="-25000" smtClean="0"/>
              <a:t>k</a:t>
            </a:r>
            <a:r>
              <a:rPr lang="en-US" altLang="zh-TW" sz="2800" baseline="-25000" smtClean="0">
                <a:latin typeface="Arial" panose="020B0604020202020204" pitchFamily="34" charset="0"/>
              </a:rPr>
              <a:t>–</a:t>
            </a:r>
            <a:r>
              <a:rPr lang="en-US" altLang="zh-TW" sz="2800" baseline="-25000" smtClean="0"/>
              <a:t>1</a:t>
            </a:r>
            <a:r>
              <a:rPr lang="en-US" altLang="zh-TW" sz="2800" i="1" baseline="-25000" smtClean="0"/>
              <a:t> </a:t>
            </a:r>
            <a:r>
              <a:rPr lang="en-US" altLang="zh-TW" sz="2800" smtClean="0"/>
              <a:t>is an LCS of  </a:t>
            </a:r>
            <a:r>
              <a:rPr lang="en-US" altLang="zh-TW" sz="2800" i="1" smtClean="0"/>
              <a:t>X</a:t>
            </a:r>
            <a:r>
              <a:rPr lang="en-US" altLang="zh-TW" sz="2800" i="1" baseline="-25000" smtClean="0"/>
              <a:t>m</a:t>
            </a:r>
            <a:r>
              <a:rPr lang="en-US" altLang="zh-TW" sz="2800" i="1" baseline="-25000" smtClean="0">
                <a:latin typeface="Arial" panose="020B0604020202020204" pitchFamily="34" charset="0"/>
              </a:rPr>
              <a:t>–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Y</a:t>
            </a:r>
            <a:r>
              <a:rPr lang="en-US" altLang="zh-TW" sz="2800" i="1" baseline="-25000" smtClean="0"/>
              <a:t>n</a:t>
            </a:r>
            <a:r>
              <a:rPr lang="en-US" altLang="zh-TW" sz="2800" baseline="-25000" smtClean="0">
                <a:latin typeface="Arial" panose="020B0604020202020204" pitchFamily="34" charset="0"/>
              </a:rPr>
              <a:t>–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2. If </a:t>
            </a:r>
            <a:r>
              <a:rPr lang="en-US" altLang="zh-TW" sz="2800" i="1" smtClean="0"/>
              <a:t>x</a:t>
            </a:r>
            <a:r>
              <a:rPr lang="en-US" altLang="zh-TW" sz="2800" i="1" baseline="-25000" smtClean="0"/>
              <a:t>m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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y</a:t>
            </a:r>
            <a:r>
              <a:rPr lang="en-US" altLang="zh-TW" sz="2800" i="1" baseline="-25000" smtClean="0"/>
              <a:t>n</a:t>
            </a:r>
            <a:r>
              <a:rPr lang="en-US" altLang="zh-TW" sz="2800" baseline="-250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 	then </a:t>
            </a:r>
            <a:r>
              <a:rPr lang="en-US" altLang="zh-TW" sz="2800" i="1" smtClean="0"/>
              <a:t>z</a:t>
            </a:r>
            <a:r>
              <a:rPr lang="en-US" altLang="zh-TW" sz="2800" i="1" baseline="-25000" smtClean="0"/>
              <a:t>k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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x</a:t>
            </a:r>
            <a:r>
              <a:rPr lang="en-US" altLang="zh-TW" sz="2800" i="1" baseline="-25000" smtClean="0"/>
              <a:t>m</a:t>
            </a:r>
            <a:r>
              <a:rPr lang="en-US" altLang="zh-TW" sz="2800" smtClean="0"/>
              <a:t> implies </a:t>
            </a:r>
            <a:r>
              <a:rPr lang="en-US" altLang="zh-TW" sz="2800" i="1" smtClean="0"/>
              <a:t>Z</a:t>
            </a:r>
            <a:r>
              <a:rPr lang="en-US" altLang="zh-TW" sz="2800" smtClean="0"/>
              <a:t> is an LCS of </a:t>
            </a:r>
            <a:r>
              <a:rPr lang="en-US" altLang="zh-TW" sz="2800" i="1" smtClean="0"/>
              <a:t>X</a:t>
            </a:r>
            <a:r>
              <a:rPr lang="en-US" altLang="zh-TW" sz="2800" i="1" baseline="-25000" smtClean="0"/>
              <a:t>m</a:t>
            </a:r>
            <a:r>
              <a:rPr lang="en-US" altLang="zh-TW" sz="2800" baseline="-25000" smtClean="0">
                <a:latin typeface="Arial" panose="020B0604020202020204" pitchFamily="34" charset="0"/>
              </a:rPr>
              <a:t>–</a:t>
            </a:r>
            <a:r>
              <a:rPr lang="en-US" altLang="zh-TW" sz="2800" baseline="-25000" smtClean="0"/>
              <a:t>1 </a:t>
            </a:r>
            <a:r>
              <a:rPr lang="en-US" altLang="zh-TW" sz="2800" smtClean="0"/>
              <a:t>and </a:t>
            </a:r>
            <a:r>
              <a:rPr lang="en-US" altLang="zh-TW" sz="2800" i="1" smtClean="0"/>
              <a:t>Y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3. If </a:t>
            </a:r>
            <a:r>
              <a:rPr lang="en-US" altLang="zh-TW" sz="2800" i="1" smtClean="0"/>
              <a:t>x</a:t>
            </a:r>
            <a:r>
              <a:rPr lang="en-US" altLang="zh-TW" sz="2800" i="1" baseline="-25000" smtClean="0"/>
              <a:t>m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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y</a:t>
            </a:r>
            <a:r>
              <a:rPr lang="en-US" altLang="zh-TW" sz="2800" i="1" baseline="-25000" smtClean="0"/>
              <a:t>n</a:t>
            </a:r>
            <a:r>
              <a:rPr lang="en-US" altLang="zh-TW" sz="2800" baseline="-25000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	then </a:t>
            </a:r>
            <a:r>
              <a:rPr lang="en-US" altLang="zh-TW" sz="2800" i="1" smtClean="0"/>
              <a:t>z</a:t>
            </a:r>
            <a:r>
              <a:rPr lang="en-US" altLang="zh-TW" sz="2800" i="1" baseline="-25000" smtClean="0"/>
              <a:t>k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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y</a:t>
            </a:r>
            <a:r>
              <a:rPr lang="en-US" altLang="zh-TW" sz="2800" i="1" baseline="-25000" smtClean="0"/>
              <a:t>n</a:t>
            </a:r>
            <a:r>
              <a:rPr lang="en-US" altLang="zh-TW" sz="2800" smtClean="0"/>
              <a:t> implies </a:t>
            </a:r>
            <a:r>
              <a:rPr lang="en-US" altLang="zh-TW" sz="2800" i="1" smtClean="0"/>
              <a:t>Z</a:t>
            </a:r>
            <a:r>
              <a:rPr lang="en-US" altLang="zh-TW" sz="2800" smtClean="0"/>
              <a:t> is an LCS of 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Y</a:t>
            </a:r>
            <a:r>
              <a:rPr lang="en-US" altLang="zh-TW" sz="2800" i="1" baseline="-25000" smtClean="0"/>
              <a:t>n</a:t>
            </a:r>
            <a:r>
              <a:rPr lang="en-US" altLang="zh-TW" sz="2800" baseline="-25000" smtClean="0">
                <a:latin typeface="Arial" panose="020B0604020202020204" pitchFamily="34" charset="0"/>
              </a:rPr>
              <a:t>–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E05C4BF-2451-445F-85C3-EC9B82427681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Development of DP algorithm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development of a DP algorithm can be broken into a sequence of four steps: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/>
              <a:t>Characterize the structure of an optimal solution.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>
                <a:solidFill>
                  <a:srgbClr val="0000FF"/>
                </a:solidFill>
              </a:rPr>
              <a:t>Recursively</a:t>
            </a:r>
            <a:r>
              <a:rPr lang="en-US" altLang="zh-TW" smtClean="0"/>
              <a:t> define the value of an optimal solution.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/>
              <a:t>Compute the value of an optimal solution in a </a:t>
            </a:r>
            <a:r>
              <a:rPr lang="en-US" altLang="zh-TW" u="sng" smtClean="0">
                <a:solidFill>
                  <a:schemeClr val="folHlink"/>
                </a:solidFill>
              </a:rPr>
              <a:t>bottom-up</a:t>
            </a:r>
            <a:r>
              <a:rPr lang="en-US" altLang="zh-TW" smtClean="0"/>
              <a:t> fashion.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TW" smtClean="0"/>
              <a:t>Construct an optimal solution from computed information.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TW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9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6088" y="2922588"/>
              <a:ext cx="522287" cy="2573337"/>
            </p14:xfrm>
          </p:contentPart>
        </mc:Choice>
        <mc:Fallback>
          <p:pic>
            <p:nvPicPr>
              <p:cNvPr id="409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83" y="2859200"/>
                <a:ext cx="553897" cy="2700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09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65263" y="3678238"/>
              <a:ext cx="1560512" cy="33337"/>
            </p14:xfrm>
          </p:contentPart>
        </mc:Choice>
        <mc:Fallback>
          <p:pic>
            <p:nvPicPr>
              <p:cNvPr id="409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9424" y="3631776"/>
                <a:ext cx="1592190" cy="125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0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4463" y="4946650"/>
              <a:ext cx="1577975" cy="42863"/>
            </p14:xfrm>
          </p:contentPart>
        </mc:Choice>
        <mc:Fallback>
          <p:pic>
            <p:nvPicPr>
              <p:cNvPr id="410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8622" y="4889175"/>
                <a:ext cx="1609657" cy="15748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3F38F3-4B20-4B93-BE0A-6635F54550C1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50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A recursive solution to subproblem 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zh-TW" smtClean="0"/>
              <a:t>Define </a:t>
            </a:r>
            <a:r>
              <a:rPr lang="en-US" altLang="zh-TW" i="1" smtClean="0"/>
              <a:t>c</a:t>
            </a:r>
            <a:r>
              <a:rPr lang="en-US" altLang="zh-TW" smtClean="0"/>
              <a:t>[</a:t>
            </a:r>
            <a:r>
              <a:rPr lang="en-US" altLang="zh-TW" i="1" smtClean="0"/>
              <a:t>i, j</a:t>
            </a:r>
            <a:r>
              <a:rPr lang="en-US" altLang="zh-TW" smtClean="0"/>
              <a:t>] to be the length of an LCS of </a:t>
            </a:r>
            <a:r>
              <a:rPr lang="en-US" altLang="zh-TW" i="1" smtClean="0"/>
              <a:t>X</a:t>
            </a:r>
            <a:r>
              <a:rPr lang="en-US" altLang="zh-TW" i="1" baseline="-25000" smtClean="0"/>
              <a:t>i</a:t>
            </a:r>
            <a:r>
              <a:rPr lang="en-US" altLang="zh-TW" smtClean="0"/>
              <a:t> and </a:t>
            </a:r>
            <a:r>
              <a:rPr lang="en-US" altLang="zh-TW" i="1" smtClean="0"/>
              <a:t>Y</a:t>
            </a:r>
            <a:r>
              <a:rPr lang="en-US" altLang="zh-TW" i="1" baseline="-25000" smtClean="0"/>
              <a:t>j </a:t>
            </a:r>
            <a:r>
              <a:rPr lang="en-US" altLang="zh-TW" smtClean="0"/>
              <a:t>, then</a:t>
            </a:r>
          </a:p>
          <a:p>
            <a:pPr marL="342900" indent="-342900" eaLnBrk="1" hangingPunct="1">
              <a:buFont typeface="Wingdings" panose="05000000000000000000" pitchFamily="2" charset="2"/>
              <a:buNone/>
            </a:pPr>
            <a:r>
              <a:rPr lang="en-US" altLang="zh-TW" smtClean="0"/>
              <a:t>	</a:t>
            </a:r>
            <a:r>
              <a:rPr lang="en-US" altLang="zh-TW" i="1" smtClean="0"/>
              <a:t>c</a:t>
            </a:r>
            <a:r>
              <a:rPr lang="en-US" altLang="zh-TW" smtClean="0"/>
              <a:t>[</a:t>
            </a:r>
            <a:r>
              <a:rPr lang="en-US" altLang="zh-TW" i="1" smtClean="0"/>
              <a:t>i</a:t>
            </a:r>
            <a:r>
              <a:rPr lang="en-US" altLang="zh-TW" smtClean="0"/>
              <a:t>, </a:t>
            </a:r>
            <a:r>
              <a:rPr lang="en-US" altLang="zh-TW" i="1" smtClean="0"/>
              <a:t>j</a:t>
            </a:r>
            <a:r>
              <a:rPr lang="en-US" altLang="zh-TW" smtClean="0"/>
              <a:t>] =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923925" y="3683000"/>
          <a:ext cx="734695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方程式" r:id="rId3" imgW="2920680" imgH="736560" progId="Equation.3">
                  <p:embed/>
                </p:oleObj>
              </mc:Choice>
              <mc:Fallback>
                <p:oleObj name="方程式" r:id="rId3" imgW="292068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3683000"/>
                        <a:ext cx="7346950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9391A67-0CA6-46AA-A03D-C60A96C6C4F9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51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Computing the length of an LCS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LCS-LENGTH(</a:t>
            </a:r>
            <a:r>
              <a:rPr lang="en-US" altLang="zh-TW" sz="2800" i="1" smtClean="0"/>
              <a:t>X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Y</a:t>
            </a:r>
            <a:r>
              <a:rPr lang="en-US" altLang="zh-TW" sz="28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	</a:t>
            </a:r>
            <a:r>
              <a:rPr lang="en-US" altLang="zh-TW" sz="2800" i="1" smtClean="0"/>
              <a:t>m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</a:t>
            </a:r>
            <a:r>
              <a:rPr lang="en-US" altLang="zh-TW" sz="2800" i="1" smtClean="0">
                <a:sym typeface="Symbol" panose="05050102010706020507" pitchFamily="18" charset="2"/>
              </a:rPr>
              <a:t> length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X</a:t>
            </a:r>
            <a:r>
              <a:rPr lang="en-US" altLang="zh-TW" sz="2800" smtClean="0">
                <a:sym typeface="Symbol" panose="05050102010706020507" pitchFamily="18" charset="2"/>
              </a:rPr>
              <a:t>]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2	</a:t>
            </a:r>
            <a:r>
              <a:rPr lang="en-US" altLang="zh-TW" sz="2800" i="1" smtClean="0"/>
              <a:t>n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</a:t>
            </a:r>
            <a:r>
              <a:rPr lang="en-US" altLang="zh-TW" sz="2800" i="1" smtClean="0">
                <a:sym typeface="Symbol" panose="05050102010706020507" pitchFamily="18" charset="2"/>
              </a:rPr>
              <a:t> length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Y</a:t>
            </a:r>
            <a:r>
              <a:rPr lang="en-US" altLang="zh-TW" sz="2800" smtClean="0">
                <a:sym typeface="Symbol" panose="05050102010706020507" pitchFamily="18" charset="2"/>
              </a:rPr>
              <a:t>]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3	</a:t>
            </a:r>
            <a:r>
              <a:rPr lang="en-US" altLang="zh-TW" sz="2800" b="1" smtClean="0"/>
              <a:t>for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</a:t>
            </a:r>
            <a:r>
              <a:rPr lang="en-US" altLang="zh-TW" sz="2800" i="1" smtClean="0">
                <a:sym typeface="Symbol" panose="05050102010706020507" pitchFamily="18" charset="2"/>
              </a:rPr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1</a:t>
            </a:r>
            <a:r>
              <a:rPr lang="en-US" altLang="zh-TW" sz="2800" smtClean="0"/>
              <a:t> </a:t>
            </a:r>
            <a:r>
              <a:rPr lang="en-US" altLang="zh-TW" sz="2800" b="1" smtClean="0"/>
              <a:t>to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m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4	 	</a:t>
            </a:r>
            <a:r>
              <a:rPr lang="en-US" altLang="zh-TW" sz="2800" b="1" smtClean="0"/>
              <a:t>do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0] </a:t>
            </a:r>
            <a:r>
              <a:rPr lang="en-US" altLang="zh-TW" sz="2800" smtClean="0">
                <a:sym typeface="Symbol" panose="05050102010706020507" pitchFamily="18" charset="2"/>
              </a:rPr>
              <a:t> 0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5	</a:t>
            </a:r>
            <a:r>
              <a:rPr lang="en-US" altLang="zh-TW" sz="2800" b="1" smtClean="0"/>
              <a:t>for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 1</a:t>
            </a:r>
            <a:r>
              <a:rPr lang="en-US" altLang="zh-TW" sz="2800" smtClean="0"/>
              <a:t> </a:t>
            </a:r>
            <a:r>
              <a:rPr lang="en-US" altLang="zh-TW" sz="2800" b="1" smtClean="0"/>
              <a:t>to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n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6 	 	</a:t>
            </a:r>
            <a:r>
              <a:rPr lang="en-US" altLang="zh-TW" sz="2800" b="1" smtClean="0"/>
              <a:t>do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[0,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</a:t>
            </a:r>
            <a:r>
              <a:rPr lang="en-US" altLang="zh-TW" sz="2800" smtClean="0">
                <a:sym typeface="Symbol" panose="05050102010706020507" pitchFamily="18" charset="2"/>
              </a:rPr>
              <a:t> 0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7	</a:t>
            </a:r>
            <a:r>
              <a:rPr lang="en-US" altLang="zh-TW" sz="2800" b="1" smtClean="0"/>
              <a:t>for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 1 </a:t>
            </a:r>
            <a:r>
              <a:rPr lang="en-US" altLang="zh-TW" sz="2800" b="1" smtClean="0"/>
              <a:t>to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m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8	 	</a:t>
            </a:r>
            <a:r>
              <a:rPr lang="en-US" altLang="zh-TW" sz="2800" b="1" smtClean="0"/>
              <a:t>do for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 1</a:t>
            </a:r>
            <a:r>
              <a:rPr lang="en-US" altLang="zh-TW" sz="2800" smtClean="0"/>
              <a:t> </a:t>
            </a:r>
            <a:r>
              <a:rPr lang="en-US" altLang="zh-TW" sz="2800" b="1" smtClean="0"/>
              <a:t>to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n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267200" y="2805113"/>
            <a:ext cx="436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/>
              <a:t>c</a:t>
            </a:r>
            <a:r>
              <a:rPr lang="en-US" altLang="zh-TW" sz="2400"/>
              <a:t>[</a:t>
            </a:r>
            <a:r>
              <a:rPr lang="en-US" altLang="zh-TW" sz="2400" i="1"/>
              <a:t>i</a:t>
            </a:r>
            <a:r>
              <a:rPr lang="en-US" altLang="zh-TW" sz="2400"/>
              <a:t>, </a:t>
            </a:r>
            <a:r>
              <a:rPr lang="en-US" altLang="zh-TW" sz="2400" i="1"/>
              <a:t>j</a:t>
            </a:r>
            <a:r>
              <a:rPr lang="en-US" altLang="zh-TW" sz="2400"/>
              <a:t>]: the length of LCS</a:t>
            </a:r>
          </a:p>
          <a:p>
            <a:pPr eaLnBrk="1" hangingPunct="1"/>
            <a:r>
              <a:rPr lang="en-US" altLang="zh-TW" sz="2400" i="1"/>
              <a:t>b</a:t>
            </a:r>
            <a:r>
              <a:rPr lang="en-US" altLang="zh-TW" sz="2400"/>
              <a:t>[</a:t>
            </a:r>
            <a:r>
              <a:rPr lang="en-US" altLang="zh-TW" sz="2400" i="1"/>
              <a:t>i</a:t>
            </a:r>
            <a:r>
              <a:rPr lang="en-US" altLang="zh-TW" sz="2400"/>
              <a:t>, </a:t>
            </a:r>
            <a:r>
              <a:rPr lang="en-US" altLang="zh-TW" sz="2400" i="1"/>
              <a:t>j</a:t>
            </a:r>
            <a:r>
              <a:rPr lang="en-US" altLang="zh-TW" sz="2400"/>
              <a:t>]: the path to reconstruct LCS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ED2479-0143-4261-8FF8-DC49B6F9A895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Computing the length of an LCS (cont.)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 9    		</a:t>
            </a:r>
            <a:r>
              <a:rPr lang="en-US" altLang="zh-TW" sz="2800" b="1" smtClean="0"/>
              <a:t>do if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x</a:t>
            </a:r>
            <a:r>
              <a:rPr lang="en-US" altLang="zh-TW" sz="2800" i="1" baseline="-25000" smtClean="0"/>
              <a:t>i</a:t>
            </a:r>
            <a:r>
              <a:rPr lang="en-US" altLang="zh-TW" sz="2800" smtClean="0"/>
              <a:t> = </a:t>
            </a:r>
            <a:r>
              <a:rPr lang="en-US" altLang="zh-TW" sz="2800" i="1" smtClean="0"/>
              <a:t>y</a:t>
            </a:r>
            <a:r>
              <a:rPr lang="en-US" altLang="zh-TW" sz="2800" i="1" baseline="-25000" smtClean="0"/>
              <a:t>j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10			       </a:t>
            </a:r>
            <a:r>
              <a:rPr lang="en-US" altLang="zh-TW" sz="2800" b="1" smtClean="0"/>
              <a:t>then</a:t>
            </a:r>
            <a:r>
              <a:rPr lang="en-US" altLang="zh-TW" sz="2800" smtClean="0"/>
              <a:t> 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</a:t>
            </a:r>
            <a:r>
              <a:rPr lang="en-US" altLang="zh-TW" sz="2800" smtClean="0">
                <a:sym typeface="Symbol" panose="05050102010706020507" pitchFamily="18" charset="2"/>
              </a:rPr>
              <a:t> </a:t>
            </a:r>
            <a:r>
              <a:rPr lang="en-US" altLang="zh-TW" sz="2800" i="1" smtClean="0">
                <a:sym typeface="Symbol" panose="05050102010706020507" pitchFamily="18" charset="2"/>
              </a:rPr>
              <a:t>c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i </a:t>
            </a:r>
            <a:r>
              <a:rPr lang="en-US" altLang="zh-TW" sz="2800" smtClean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TW" sz="2800" smtClean="0">
                <a:sym typeface="Symbol" panose="05050102010706020507" pitchFamily="18" charset="2"/>
              </a:rPr>
              <a:t> 1, </a:t>
            </a:r>
            <a:r>
              <a:rPr lang="en-US" altLang="zh-TW" sz="2800" i="1" smtClean="0">
                <a:sym typeface="Symbol" panose="05050102010706020507" pitchFamily="18" charset="2"/>
              </a:rPr>
              <a:t>j </a:t>
            </a:r>
            <a:r>
              <a:rPr lang="en-US" altLang="zh-TW" sz="2800" smtClean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TW" sz="2800" smtClean="0">
                <a:sym typeface="Symbol" panose="05050102010706020507" pitchFamily="18" charset="2"/>
              </a:rPr>
              <a:t> 1]+1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11             		      </a:t>
            </a:r>
            <a:r>
              <a:rPr lang="en-US" altLang="zh-TW" sz="2800" i="1" smtClean="0"/>
              <a:t>b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</a:t>
            </a:r>
            <a:r>
              <a:rPr lang="en-US" altLang="zh-TW" sz="2800" smtClean="0">
                <a:sym typeface="Symbol" panose="05050102010706020507" pitchFamily="18" charset="2"/>
              </a:rPr>
              <a:t></a:t>
            </a:r>
            <a:r>
              <a:rPr lang="en-US" altLang="zh-TW" sz="2800" smtClean="0"/>
              <a:t>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>
                <a:sym typeface="Wingdings" panose="05000000000000000000" pitchFamily="2" charset="2"/>
              </a:rPr>
              <a:t></a:t>
            </a:r>
            <a:r>
              <a:rPr lang="en-US" altLang="zh-TW" sz="2800" smtClean="0">
                <a:latin typeface="Arial" panose="020B0604020202020204" pitchFamily="34" charset="0"/>
                <a:sym typeface="Wingdings" panose="05000000000000000000" pitchFamily="2" charset="2"/>
              </a:rPr>
              <a:t>”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12			       </a:t>
            </a:r>
            <a:r>
              <a:rPr lang="en-US" altLang="zh-TW" sz="2800" b="1" smtClean="0"/>
              <a:t>else if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 </a:t>
            </a:r>
            <a:r>
              <a:rPr lang="en-US" altLang="zh-TW" sz="2800" smtClean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TW" sz="2800" i="1" smtClean="0"/>
              <a:t> </a:t>
            </a:r>
            <a:r>
              <a:rPr lang="en-US" altLang="zh-TW" sz="2800" smtClean="0"/>
              <a:t>1</a:t>
            </a:r>
            <a:r>
              <a:rPr lang="en-US" altLang="zh-TW" sz="2800" i="1" smtClean="0"/>
              <a:t>, j</a:t>
            </a:r>
            <a:r>
              <a:rPr lang="en-US" altLang="zh-TW" sz="2800" smtClean="0"/>
              <a:t>] </a:t>
            </a:r>
            <a:r>
              <a:rPr lang="en-US" altLang="zh-TW" sz="2800" smtClean="0">
                <a:sym typeface="Symbol" panose="05050102010706020507" pitchFamily="18" charset="2"/>
              </a:rPr>
              <a:t>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i, j </a:t>
            </a:r>
            <a:r>
              <a:rPr lang="en-US" altLang="zh-TW" sz="2800" smtClean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TW" sz="2800" i="1" smtClean="0"/>
              <a:t> </a:t>
            </a:r>
            <a:r>
              <a:rPr lang="en-US" altLang="zh-TW" sz="2800" smtClean="0"/>
              <a:t>1]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13 				    </a:t>
            </a:r>
            <a:r>
              <a:rPr lang="en-US" altLang="zh-TW" sz="2800" b="1" smtClean="0"/>
              <a:t>then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</a:t>
            </a:r>
            <a:r>
              <a:rPr lang="en-US" altLang="zh-TW" sz="2800" smtClean="0">
                <a:sym typeface="Symbol" panose="05050102010706020507" pitchFamily="18" charset="2"/>
              </a:rPr>
              <a:t> </a:t>
            </a:r>
            <a:r>
              <a:rPr lang="en-US" altLang="zh-TW" sz="2800" i="1" smtClean="0">
                <a:sym typeface="Symbol" panose="05050102010706020507" pitchFamily="18" charset="2"/>
              </a:rPr>
              <a:t>c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i </a:t>
            </a:r>
            <a:r>
              <a:rPr lang="en-US" altLang="zh-TW" sz="2800" smtClean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TW" sz="2800" smtClean="0">
                <a:sym typeface="Symbol" panose="05050102010706020507" pitchFamily="18" charset="2"/>
              </a:rPr>
              <a:t> 1, </a:t>
            </a:r>
            <a:r>
              <a:rPr lang="en-US" altLang="zh-TW" sz="2800" i="1" smtClean="0">
                <a:sym typeface="Symbol" panose="05050102010706020507" pitchFamily="18" charset="2"/>
              </a:rPr>
              <a:t>j</a:t>
            </a:r>
            <a:r>
              <a:rPr lang="en-US" altLang="zh-TW" sz="2800" smtClean="0">
                <a:sym typeface="Symbol" panose="05050102010706020507" pitchFamily="18" charset="2"/>
              </a:rPr>
              <a:t>]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14     			            </a:t>
            </a:r>
            <a:r>
              <a:rPr lang="en-US" altLang="zh-TW" sz="2800" i="1" smtClean="0"/>
              <a:t>b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</a:t>
            </a:r>
            <a:r>
              <a:rPr lang="en-US" altLang="zh-TW" sz="2800" smtClean="0">
                <a:sym typeface="Symbol" panose="05050102010706020507" pitchFamily="18" charset="2"/>
              </a:rPr>
              <a:t></a:t>
            </a:r>
            <a:r>
              <a:rPr lang="en-US" altLang="zh-TW" sz="2800" smtClean="0"/>
              <a:t>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>
                <a:sym typeface="Wingdings" panose="05000000000000000000" pitchFamily="2" charset="2"/>
              </a:rPr>
              <a:t></a:t>
            </a:r>
            <a:r>
              <a:rPr lang="en-US" altLang="zh-TW" sz="2800" smtClean="0">
                <a:latin typeface="Arial" panose="020B0604020202020204" pitchFamily="34" charset="0"/>
                <a:sym typeface="Wingdings" panose="05000000000000000000" pitchFamily="2" charset="2"/>
              </a:rPr>
              <a:t>”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15				    </a:t>
            </a:r>
            <a:r>
              <a:rPr lang="en-US" altLang="zh-TW" sz="2800" b="1" smtClean="0"/>
              <a:t>else</a:t>
            </a:r>
            <a:r>
              <a:rPr lang="en-US" altLang="zh-TW" sz="2800" smtClean="0"/>
              <a:t> 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</a:t>
            </a:r>
            <a:r>
              <a:rPr lang="en-US" altLang="zh-TW" sz="2800" b="1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 </a:t>
            </a:r>
            <a:r>
              <a:rPr lang="en-US" altLang="zh-TW" sz="2800" i="1" smtClean="0">
                <a:sym typeface="Symbol" panose="05050102010706020507" pitchFamily="18" charset="2"/>
              </a:rPr>
              <a:t>c</a:t>
            </a:r>
            <a:r>
              <a:rPr lang="en-US" altLang="zh-TW" sz="2800" smtClean="0">
                <a:sym typeface="Symbol" panose="05050102010706020507" pitchFamily="18" charset="2"/>
              </a:rPr>
              <a:t>[</a:t>
            </a:r>
            <a:r>
              <a:rPr lang="en-US" altLang="zh-TW" sz="2800" i="1" smtClean="0">
                <a:sym typeface="Symbol" panose="05050102010706020507" pitchFamily="18" charset="2"/>
              </a:rPr>
              <a:t>i</a:t>
            </a:r>
            <a:r>
              <a:rPr lang="en-US" altLang="zh-TW" sz="2800" smtClean="0">
                <a:sym typeface="Symbol" panose="05050102010706020507" pitchFamily="18" charset="2"/>
              </a:rPr>
              <a:t>, </a:t>
            </a:r>
            <a:r>
              <a:rPr lang="en-US" altLang="zh-TW" sz="2800" i="1" smtClean="0">
                <a:sym typeface="Symbol" panose="05050102010706020507" pitchFamily="18" charset="2"/>
              </a:rPr>
              <a:t>j </a:t>
            </a:r>
            <a:r>
              <a:rPr lang="en-US" altLang="zh-TW" sz="2800" smtClean="0">
                <a:latin typeface="Arial" panose="020B0604020202020204" pitchFamily="34" charset="0"/>
                <a:sym typeface="Symbol" panose="05050102010706020507" pitchFamily="18" charset="2"/>
              </a:rPr>
              <a:t>–</a:t>
            </a:r>
            <a:r>
              <a:rPr lang="en-US" altLang="zh-TW" sz="2800" smtClean="0">
                <a:sym typeface="Symbol" panose="05050102010706020507" pitchFamily="18" charset="2"/>
              </a:rPr>
              <a:t> 1]</a:t>
            </a:r>
            <a:endParaRPr lang="en-US" altLang="zh-TW" sz="2800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16	        		            </a:t>
            </a:r>
            <a:r>
              <a:rPr lang="en-US" altLang="zh-TW" sz="2800" i="1" smtClean="0"/>
              <a:t>b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</a:t>
            </a:r>
            <a:r>
              <a:rPr lang="en-US" altLang="zh-TW" sz="2800" smtClean="0"/>
              <a:t>, </a:t>
            </a:r>
            <a:r>
              <a:rPr lang="en-US" altLang="zh-TW" sz="2800" i="1" smtClean="0"/>
              <a:t>j</a:t>
            </a:r>
            <a:r>
              <a:rPr lang="en-US" altLang="zh-TW" sz="2800" smtClean="0"/>
              <a:t>] </a:t>
            </a:r>
            <a:r>
              <a:rPr lang="en-US" altLang="zh-TW" sz="2800" smtClean="0">
                <a:sym typeface="Symbol" panose="05050102010706020507" pitchFamily="18" charset="2"/>
              </a:rPr>
              <a:t></a:t>
            </a:r>
            <a:r>
              <a:rPr lang="en-US" altLang="zh-TW" sz="2800" smtClean="0"/>
              <a:t>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>
                <a:sym typeface="Wingdings" panose="05000000000000000000" pitchFamily="2" charset="2"/>
              </a:rPr>
              <a:t></a:t>
            </a:r>
            <a:r>
              <a:rPr lang="en-US" altLang="zh-TW" sz="2800" smtClean="0">
                <a:latin typeface="Arial" panose="020B0604020202020204" pitchFamily="34" charset="0"/>
                <a:sym typeface="Wingdings" panose="05000000000000000000" pitchFamily="2" charset="2"/>
              </a:rPr>
              <a:t>”</a:t>
            </a:r>
            <a:endParaRPr lang="en-US" altLang="zh-TW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17 </a:t>
            </a:r>
            <a:r>
              <a:rPr lang="en-US" altLang="zh-TW" sz="2800" b="1" smtClean="0"/>
              <a:t>return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c</a:t>
            </a:r>
            <a:r>
              <a:rPr lang="en-US" altLang="zh-TW" sz="2800" smtClean="0"/>
              <a:t> and </a:t>
            </a:r>
            <a:r>
              <a:rPr lang="en-US" altLang="zh-TW" sz="2800" i="1" smtClean="0"/>
              <a:t>b</a:t>
            </a:r>
            <a:r>
              <a:rPr lang="en-US" altLang="zh-TW" sz="280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44F488-9F49-40EE-B9A1-2654AA94BB19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4925" y="1700213"/>
            <a:ext cx="9036050" cy="142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5724525" y="2244725"/>
            <a:ext cx="307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Complexity</a:t>
            </a:r>
            <a:r>
              <a:rPr lang="en-US" altLang="zh-TW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en-US" altLang="zh-TW" sz="28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sz="28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mn</a:t>
            </a:r>
            <a:r>
              <a:rPr lang="en-US" altLang="zh-TW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081088"/>
            <a:ext cx="5353050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859D84-3143-49C9-B1E3-F2FEE528AA4E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54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PRINT-LCS 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PRINT-LCS(</a:t>
            </a:r>
            <a:r>
              <a:rPr lang="en-US" altLang="zh-TW" sz="2800" i="1" smtClean="0"/>
              <a:t>b, X, i, j </a:t>
            </a:r>
            <a:r>
              <a:rPr lang="en-US" altLang="zh-TW" sz="2800" smtClean="0"/>
              <a:t>)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1	</a:t>
            </a:r>
            <a:r>
              <a:rPr lang="en-US" altLang="zh-TW" sz="2800" b="1" smtClean="0"/>
              <a:t>if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i </a:t>
            </a:r>
            <a:r>
              <a:rPr lang="en-US" altLang="zh-TW" sz="2800" smtClean="0"/>
              <a:t>= 0 </a:t>
            </a:r>
            <a:r>
              <a:rPr lang="en-US" altLang="zh-TW" sz="2800" b="1" smtClean="0"/>
              <a:t>or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j </a:t>
            </a:r>
            <a:r>
              <a:rPr lang="en-US" altLang="zh-TW" sz="2800" smtClean="0"/>
              <a:t>= 0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2		</a:t>
            </a:r>
            <a:r>
              <a:rPr lang="en-US" altLang="zh-TW" sz="2800" b="1" smtClean="0"/>
              <a:t>then return</a:t>
            </a: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3	</a:t>
            </a:r>
            <a:r>
              <a:rPr lang="en-US" altLang="zh-TW" sz="2800" b="1" smtClean="0"/>
              <a:t>if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b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i, j</a:t>
            </a:r>
            <a:r>
              <a:rPr lang="en-US" altLang="zh-TW" sz="2800" smtClean="0"/>
              <a:t>] =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>
                <a:sym typeface="Wingdings" panose="05000000000000000000" pitchFamily="2" charset="2"/>
              </a:rPr>
              <a:t></a:t>
            </a:r>
            <a:r>
              <a:rPr lang="en-US" altLang="zh-TW" sz="2800" smtClean="0">
                <a:latin typeface="Arial" panose="020B0604020202020204" pitchFamily="34" charset="0"/>
                <a:sym typeface="Wingdings" panose="05000000000000000000" pitchFamily="2" charset="2"/>
              </a:rPr>
              <a:t>”</a:t>
            </a: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4		</a:t>
            </a:r>
            <a:r>
              <a:rPr lang="en-US" altLang="zh-TW" sz="2800" b="1" smtClean="0"/>
              <a:t>then</a:t>
            </a:r>
            <a:r>
              <a:rPr lang="en-US" altLang="zh-TW" sz="2800" smtClean="0"/>
              <a:t> PRINT-LCS(</a:t>
            </a:r>
            <a:r>
              <a:rPr lang="en-US" altLang="zh-TW" sz="2800" i="1" smtClean="0"/>
              <a:t>b, X, i </a:t>
            </a:r>
            <a:r>
              <a:rPr lang="en-US" altLang="zh-TW" sz="2800" i="1" smtClean="0">
                <a:latin typeface="Arial" panose="020B0604020202020204" pitchFamily="34" charset="0"/>
              </a:rPr>
              <a:t>–</a:t>
            </a:r>
            <a:r>
              <a:rPr lang="en-US" altLang="zh-TW" sz="2800" smtClean="0"/>
              <a:t> 1</a:t>
            </a:r>
            <a:r>
              <a:rPr lang="en-US" altLang="zh-TW" sz="2800" i="1" smtClean="0"/>
              <a:t> , j </a:t>
            </a:r>
            <a:r>
              <a:rPr lang="en-US" altLang="zh-TW" sz="2800" i="1" smtClean="0">
                <a:latin typeface="Arial" panose="020B0604020202020204" pitchFamily="34" charset="0"/>
              </a:rPr>
              <a:t>–</a:t>
            </a:r>
            <a:r>
              <a:rPr lang="en-US" altLang="zh-TW" sz="2800" smtClean="0"/>
              <a:t> 1)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5		         print </a:t>
            </a:r>
            <a:r>
              <a:rPr lang="en-US" altLang="zh-TW" sz="2800" i="1" smtClean="0"/>
              <a:t>x</a:t>
            </a:r>
            <a:r>
              <a:rPr lang="en-US" altLang="zh-TW" sz="2800" i="1" baseline="-25000" smtClean="0"/>
              <a:t>i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6	</a:t>
            </a:r>
            <a:r>
              <a:rPr lang="en-US" altLang="zh-TW" sz="2800" b="1" smtClean="0"/>
              <a:t>elseif</a:t>
            </a:r>
            <a:r>
              <a:rPr lang="en-US" altLang="zh-TW" sz="2800" smtClean="0"/>
              <a:t> </a:t>
            </a:r>
            <a:r>
              <a:rPr lang="en-US" altLang="zh-TW" sz="2800" i="1" smtClean="0"/>
              <a:t>b</a:t>
            </a:r>
            <a:r>
              <a:rPr lang="en-US" altLang="zh-TW" sz="2800" smtClean="0"/>
              <a:t>[</a:t>
            </a:r>
            <a:r>
              <a:rPr lang="en-US" altLang="zh-TW" sz="2800" i="1" smtClean="0"/>
              <a:t>i, j</a:t>
            </a:r>
            <a:r>
              <a:rPr lang="en-US" altLang="zh-TW" sz="2800" smtClean="0"/>
              <a:t>] =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>
                <a:sym typeface="Wingdings" panose="05000000000000000000" pitchFamily="2" charset="2"/>
              </a:rPr>
              <a:t></a:t>
            </a:r>
            <a:r>
              <a:rPr lang="en-US" altLang="zh-TW" sz="2800" smtClean="0">
                <a:latin typeface="Arial" panose="020B0604020202020204" pitchFamily="34" charset="0"/>
                <a:sym typeface="Wingdings" panose="05000000000000000000" pitchFamily="2" charset="2"/>
              </a:rPr>
              <a:t>”</a:t>
            </a:r>
            <a:endParaRPr lang="en-US" altLang="zh-TW" sz="2800" smtClean="0"/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7		</a:t>
            </a:r>
            <a:r>
              <a:rPr lang="en-US" altLang="zh-TW" sz="2800" b="1" smtClean="0"/>
              <a:t>then</a:t>
            </a:r>
            <a:r>
              <a:rPr lang="en-US" altLang="zh-TW" sz="2800" smtClean="0"/>
              <a:t> PRINT-LCS(</a:t>
            </a:r>
            <a:r>
              <a:rPr lang="en-US" altLang="zh-TW" sz="2800" i="1" smtClean="0"/>
              <a:t>b, X, i </a:t>
            </a:r>
            <a:r>
              <a:rPr lang="en-US" altLang="zh-TW" sz="2800" i="1" smtClean="0">
                <a:latin typeface="Arial" panose="020B0604020202020204" pitchFamily="34" charset="0"/>
              </a:rPr>
              <a:t>–</a:t>
            </a:r>
            <a:r>
              <a:rPr lang="en-US" altLang="zh-TW" sz="2800" i="1" smtClean="0"/>
              <a:t> </a:t>
            </a:r>
            <a:r>
              <a:rPr lang="en-US" altLang="zh-TW" sz="2800" smtClean="0"/>
              <a:t>1</a:t>
            </a:r>
            <a:r>
              <a:rPr lang="en-US" altLang="zh-TW" sz="2800" i="1" smtClean="0"/>
              <a:t>, j</a:t>
            </a:r>
            <a:r>
              <a:rPr lang="en-US" altLang="zh-TW" sz="2800" smtClean="0"/>
              <a:t>)</a:t>
            </a: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smtClean="0"/>
              <a:t>8	</a:t>
            </a:r>
            <a:r>
              <a:rPr lang="en-US" altLang="zh-TW" sz="2800" b="1" smtClean="0"/>
              <a:t>else</a:t>
            </a:r>
            <a:r>
              <a:rPr lang="en-US" altLang="zh-TW" sz="2800" smtClean="0"/>
              <a:t> PRINT-LCS(</a:t>
            </a:r>
            <a:r>
              <a:rPr lang="en-US" altLang="zh-TW" sz="2800" i="1" smtClean="0"/>
              <a:t>b, X, i, j </a:t>
            </a:r>
            <a:r>
              <a:rPr lang="en-US" altLang="zh-TW" sz="2800" i="1" smtClean="0">
                <a:latin typeface="Arial" panose="020B0604020202020204" pitchFamily="34" charset="0"/>
              </a:rPr>
              <a:t>–</a:t>
            </a:r>
            <a:r>
              <a:rPr lang="en-US" altLang="zh-TW" sz="2800" i="1" smtClean="0"/>
              <a:t> </a:t>
            </a:r>
            <a:r>
              <a:rPr lang="en-US" altLang="zh-TW" sz="2800" smtClean="0"/>
              <a:t>1)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4859338" y="2781300"/>
            <a:ext cx="3605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228600" algn="l"/>
                <a:tab pos="342900" algn="l"/>
                <a:tab pos="4457700" algn="l"/>
              </a:tabLst>
              <a:defRPr/>
            </a:pPr>
            <a:r>
              <a:rPr lang="en-US" altLang="zh-TW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Complexity: </a:t>
            </a:r>
            <a:r>
              <a:rPr lang="en-US" altLang="zh-TW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</a:t>
            </a:r>
            <a:r>
              <a:rPr lang="en-US" altLang="zh-TW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sz="28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m+n</a:t>
            </a:r>
            <a:r>
              <a:rPr lang="en-US" altLang="zh-TW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/>
              <a:t>15.5 The Generalized Distributed Law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0F1DED3-9B63-4EF4-8971-B0A3F16E1217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56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Generalized Distributed Law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9588"/>
            <a:ext cx="7772400" cy="2193925"/>
          </a:xfrm>
        </p:spPr>
        <p:txBody>
          <a:bodyPr/>
          <a:lstStyle/>
          <a:p>
            <a:pPr marL="342900" indent="-342900" algn="ctr" eaLnBrk="1" hangingPunct="1">
              <a:buFont typeface="Wingdings" panose="05000000000000000000" pitchFamily="2" charset="2"/>
              <a:buNone/>
            </a:pPr>
            <a:r>
              <a:rPr lang="en-US" altLang="zh-TW" sz="4400" i="1" smtClean="0">
                <a:solidFill>
                  <a:schemeClr val="bg2"/>
                </a:solidFill>
              </a:rPr>
              <a:t>a</a:t>
            </a:r>
            <a:r>
              <a:rPr lang="en-US" altLang="zh-TW" sz="4400" smtClean="0">
                <a:solidFill>
                  <a:schemeClr val="bg2"/>
                </a:solidFill>
              </a:rPr>
              <a:t> </a:t>
            </a:r>
            <a:r>
              <a:rPr lang="en-US" altLang="zh-TW" sz="4400" i="1" smtClean="0">
                <a:solidFill>
                  <a:schemeClr val="bg2"/>
                </a:solidFill>
              </a:rPr>
              <a:t>b</a:t>
            </a:r>
            <a:r>
              <a:rPr lang="en-US" altLang="zh-TW" sz="4400" smtClean="0">
                <a:solidFill>
                  <a:schemeClr val="bg2"/>
                </a:solidFill>
              </a:rPr>
              <a:t> + </a:t>
            </a:r>
            <a:r>
              <a:rPr lang="en-US" altLang="zh-TW" sz="4400" i="1" smtClean="0">
                <a:solidFill>
                  <a:schemeClr val="bg2"/>
                </a:solidFill>
              </a:rPr>
              <a:t>a</a:t>
            </a:r>
            <a:r>
              <a:rPr lang="en-US" altLang="zh-TW" sz="4400" smtClean="0">
                <a:solidFill>
                  <a:schemeClr val="bg2"/>
                </a:solidFill>
              </a:rPr>
              <a:t> </a:t>
            </a:r>
            <a:r>
              <a:rPr lang="en-US" altLang="zh-TW" sz="4400" i="1" smtClean="0">
                <a:solidFill>
                  <a:schemeClr val="bg2"/>
                </a:solidFill>
              </a:rPr>
              <a:t>c</a:t>
            </a:r>
            <a:r>
              <a:rPr lang="en-US" altLang="zh-TW" sz="4400" smtClean="0">
                <a:solidFill>
                  <a:schemeClr val="bg2"/>
                </a:solidFill>
              </a:rPr>
              <a:t> = </a:t>
            </a:r>
            <a:r>
              <a:rPr lang="en-US" altLang="zh-TW" sz="4400" i="1" smtClean="0">
                <a:solidFill>
                  <a:schemeClr val="bg2"/>
                </a:solidFill>
              </a:rPr>
              <a:t>a</a:t>
            </a:r>
            <a:r>
              <a:rPr lang="en-US" altLang="zh-TW" sz="4400" smtClean="0">
                <a:solidFill>
                  <a:schemeClr val="bg2"/>
                </a:solidFill>
              </a:rPr>
              <a:t> (</a:t>
            </a:r>
            <a:r>
              <a:rPr lang="en-US" altLang="zh-TW" sz="4400" i="1" smtClean="0">
                <a:solidFill>
                  <a:schemeClr val="bg2"/>
                </a:solidFill>
              </a:rPr>
              <a:t>b</a:t>
            </a:r>
            <a:r>
              <a:rPr lang="en-US" altLang="zh-TW" sz="4400" smtClean="0">
                <a:solidFill>
                  <a:schemeClr val="bg2"/>
                </a:solidFill>
              </a:rPr>
              <a:t> + </a:t>
            </a:r>
            <a:r>
              <a:rPr lang="en-US" altLang="zh-TW" sz="4400" i="1" smtClean="0">
                <a:solidFill>
                  <a:schemeClr val="bg2"/>
                </a:solidFill>
              </a:rPr>
              <a:t>c</a:t>
            </a:r>
            <a:r>
              <a:rPr lang="en-US" altLang="zh-TW" sz="4400" smtClean="0">
                <a:solidFill>
                  <a:schemeClr val="bg2"/>
                </a:solidFill>
              </a:rPr>
              <a:t>)</a:t>
            </a:r>
          </a:p>
          <a:p>
            <a:pPr marL="342900" indent="-342900" algn="ctr" eaLnBrk="1" hangingPunct="1">
              <a:buFont typeface="Wingdings" panose="05000000000000000000" pitchFamily="2" charset="2"/>
              <a:buNone/>
            </a:pPr>
            <a:r>
              <a:rPr lang="en-US" altLang="zh-TW" sz="4000" smtClean="0">
                <a:solidFill>
                  <a:srgbClr val="0000FF"/>
                </a:solidFill>
              </a:rPr>
              <a:t>left: 2 </a:t>
            </a:r>
            <a:r>
              <a:rPr lang="en-US" altLang="zh-TW" sz="4000" smtClean="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4000" smtClean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4000" smtClean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en-US" altLang="zh-TW" sz="4000" smtClean="0">
                <a:solidFill>
                  <a:srgbClr val="0000FF"/>
                </a:solidFill>
              </a:rPr>
              <a:t> 1 </a:t>
            </a:r>
            <a:r>
              <a:rPr lang="en-US" altLang="zh-TW" sz="4000" smtClean="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4000" smtClean="0">
                <a:solidFill>
                  <a:srgbClr val="0000FF"/>
                </a:solidFill>
                <a:latin typeface="Symbol" panose="05050102010706020507" pitchFamily="18" charset="2"/>
              </a:rPr>
              <a:t>+</a:t>
            </a:r>
            <a:r>
              <a:rPr lang="en-US" altLang="zh-TW" sz="4000" smtClean="0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4000" smtClean="0">
                <a:solidFill>
                  <a:srgbClr val="0000FF"/>
                </a:solidFill>
              </a:rPr>
              <a:t>, right: 1 </a:t>
            </a:r>
            <a:r>
              <a:rPr lang="en-US" altLang="zh-TW" sz="4000" smtClean="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4000" smtClean="0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en-US" altLang="zh-TW" sz="4000" smtClean="0">
                <a:solidFill>
                  <a:srgbClr val="00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en-US" altLang="zh-TW" sz="4000" smtClean="0">
                <a:solidFill>
                  <a:srgbClr val="0000FF"/>
                </a:solidFill>
              </a:rPr>
              <a:t>, 1 </a:t>
            </a:r>
            <a:r>
              <a:rPr lang="en-US" altLang="zh-TW" sz="4000" smtClean="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4000" smtClean="0">
                <a:solidFill>
                  <a:srgbClr val="0000FF"/>
                </a:solidFill>
                <a:latin typeface="Symbol" panose="05050102010706020507" pitchFamily="18" charset="2"/>
              </a:rPr>
              <a:t>+</a:t>
            </a:r>
            <a:r>
              <a:rPr lang="en-US" altLang="zh-TW" sz="4000" smtClean="0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endParaRPr lang="en-US" altLang="zh-TW" sz="400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27C4FAB-98FA-44C4-BBE7-F3F6FF2C7636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57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62467" name="Oval 2"/>
          <p:cNvSpPr>
            <a:spLocks noChangeArrowheads="1"/>
          </p:cNvSpPr>
          <p:nvPr/>
        </p:nvSpPr>
        <p:spPr bwMode="auto">
          <a:xfrm>
            <a:off x="1271588" y="2414588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330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A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Shortest Path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7772400" cy="2130425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zh-TW" smtClean="0"/>
              <a:t>Given: a multilayer network, with distance </a:t>
            </a:r>
            <a:r>
              <a:rPr lang="en-US" altLang="zh-TW" i="1" smtClean="0"/>
              <a:t>d</a:t>
            </a:r>
            <a:r>
              <a:rPr lang="en-US" altLang="zh-TW" i="1" baseline="-25000" smtClean="0"/>
              <a:t>kl</a:t>
            </a:r>
            <a:r>
              <a:rPr lang="en-US" altLang="zh-TW" smtClean="0"/>
              <a:t> shown on edges between nodes in neighboring layers.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TW" smtClean="0"/>
              <a:t>Problem: find the shortest path from </a:t>
            </a:r>
            <a:r>
              <a:rPr lang="en-US" altLang="zh-TW" i="1" smtClean="0"/>
              <a:t>A</a:t>
            </a:r>
            <a:r>
              <a:rPr lang="en-US" altLang="zh-TW" smtClean="0"/>
              <a:t> to </a:t>
            </a:r>
            <a:r>
              <a:rPr lang="en-US" altLang="zh-TW" i="1" smtClean="0"/>
              <a:t>B</a:t>
            </a:r>
            <a:endParaRPr lang="en-US" altLang="zh-TW" smtClean="0"/>
          </a:p>
          <a:p>
            <a:pPr marL="342900" indent="-342900" eaLnBrk="1" hangingPunct="1">
              <a:lnSpc>
                <a:spcPct val="90000"/>
              </a:lnSpc>
            </a:pPr>
            <a:endParaRPr lang="en-US" altLang="zh-TW" i="1" smtClean="0"/>
          </a:p>
        </p:txBody>
      </p:sp>
      <p:sp>
        <p:nvSpPr>
          <p:cNvPr id="62470" name="Oval 5"/>
          <p:cNvSpPr>
            <a:spLocks noChangeArrowheads="1"/>
          </p:cNvSpPr>
          <p:nvPr/>
        </p:nvSpPr>
        <p:spPr bwMode="auto">
          <a:xfrm>
            <a:off x="2247900" y="2044700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71" name="Oval 6"/>
          <p:cNvSpPr>
            <a:spLocks noChangeArrowheads="1"/>
          </p:cNvSpPr>
          <p:nvPr/>
        </p:nvSpPr>
        <p:spPr bwMode="auto">
          <a:xfrm>
            <a:off x="2247900" y="23637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72" name="Oval 7"/>
          <p:cNvSpPr>
            <a:spLocks noChangeArrowheads="1"/>
          </p:cNvSpPr>
          <p:nvPr/>
        </p:nvSpPr>
        <p:spPr bwMode="auto">
          <a:xfrm>
            <a:off x="2247900" y="26812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73" name="Oval 8"/>
          <p:cNvSpPr>
            <a:spLocks noChangeArrowheads="1"/>
          </p:cNvSpPr>
          <p:nvPr/>
        </p:nvSpPr>
        <p:spPr bwMode="auto">
          <a:xfrm>
            <a:off x="2247900" y="29987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 i="1"/>
              <a:t>k</a:t>
            </a:r>
          </a:p>
        </p:txBody>
      </p:sp>
      <p:sp>
        <p:nvSpPr>
          <p:cNvPr id="62474" name="Oval 9"/>
          <p:cNvSpPr>
            <a:spLocks noChangeArrowheads="1"/>
          </p:cNvSpPr>
          <p:nvPr/>
        </p:nvSpPr>
        <p:spPr bwMode="auto">
          <a:xfrm>
            <a:off x="3087688" y="18176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 i="1"/>
              <a:t>l</a:t>
            </a:r>
          </a:p>
        </p:txBody>
      </p:sp>
      <p:sp>
        <p:nvSpPr>
          <p:cNvPr id="62475" name="Oval 10"/>
          <p:cNvSpPr>
            <a:spLocks noChangeArrowheads="1"/>
          </p:cNvSpPr>
          <p:nvPr/>
        </p:nvSpPr>
        <p:spPr bwMode="auto">
          <a:xfrm>
            <a:off x="3087688" y="21367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76" name="Oval 11"/>
          <p:cNvSpPr>
            <a:spLocks noChangeArrowheads="1"/>
          </p:cNvSpPr>
          <p:nvPr/>
        </p:nvSpPr>
        <p:spPr bwMode="auto">
          <a:xfrm>
            <a:off x="3087688" y="24542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77" name="Oval 12"/>
          <p:cNvSpPr>
            <a:spLocks noChangeArrowheads="1"/>
          </p:cNvSpPr>
          <p:nvPr/>
        </p:nvSpPr>
        <p:spPr bwMode="auto">
          <a:xfrm>
            <a:off x="3087688" y="27717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78" name="Oval 13"/>
          <p:cNvSpPr>
            <a:spLocks noChangeArrowheads="1"/>
          </p:cNvSpPr>
          <p:nvPr/>
        </p:nvSpPr>
        <p:spPr bwMode="auto">
          <a:xfrm>
            <a:off x="3087688" y="30876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79" name="Oval 14"/>
          <p:cNvSpPr>
            <a:spLocks noChangeArrowheads="1"/>
          </p:cNvSpPr>
          <p:nvPr/>
        </p:nvSpPr>
        <p:spPr bwMode="auto">
          <a:xfrm>
            <a:off x="3087688" y="34067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0" name="Oval 15"/>
          <p:cNvSpPr>
            <a:spLocks noChangeArrowheads="1"/>
          </p:cNvSpPr>
          <p:nvPr/>
        </p:nvSpPr>
        <p:spPr bwMode="auto">
          <a:xfrm>
            <a:off x="4192588" y="21097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1" name="Oval 16"/>
          <p:cNvSpPr>
            <a:spLocks noChangeArrowheads="1"/>
          </p:cNvSpPr>
          <p:nvPr/>
        </p:nvSpPr>
        <p:spPr bwMode="auto">
          <a:xfrm>
            <a:off x="4192588" y="24288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2" name="Oval 17"/>
          <p:cNvSpPr>
            <a:spLocks noChangeArrowheads="1"/>
          </p:cNvSpPr>
          <p:nvPr/>
        </p:nvSpPr>
        <p:spPr bwMode="auto">
          <a:xfrm>
            <a:off x="4192588" y="27463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3" name="Oval 18"/>
          <p:cNvSpPr>
            <a:spLocks noChangeArrowheads="1"/>
          </p:cNvSpPr>
          <p:nvPr/>
        </p:nvSpPr>
        <p:spPr bwMode="auto">
          <a:xfrm>
            <a:off x="4192588" y="30638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4" name="Oval 19"/>
          <p:cNvSpPr>
            <a:spLocks noChangeArrowheads="1"/>
          </p:cNvSpPr>
          <p:nvPr/>
        </p:nvSpPr>
        <p:spPr bwMode="auto">
          <a:xfrm>
            <a:off x="5045075" y="20113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5" name="Oval 20"/>
          <p:cNvSpPr>
            <a:spLocks noChangeArrowheads="1"/>
          </p:cNvSpPr>
          <p:nvPr/>
        </p:nvSpPr>
        <p:spPr bwMode="auto">
          <a:xfrm>
            <a:off x="5045075" y="23288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6" name="Oval 21"/>
          <p:cNvSpPr>
            <a:spLocks noChangeArrowheads="1"/>
          </p:cNvSpPr>
          <p:nvPr/>
        </p:nvSpPr>
        <p:spPr bwMode="auto">
          <a:xfrm>
            <a:off x="5045075" y="26463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7" name="Oval 22"/>
          <p:cNvSpPr>
            <a:spLocks noChangeArrowheads="1"/>
          </p:cNvSpPr>
          <p:nvPr/>
        </p:nvSpPr>
        <p:spPr bwMode="auto">
          <a:xfrm>
            <a:off x="5045075" y="29622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8" name="Oval 23"/>
          <p:cNvSpPr>
            <a:spLocks noChangeArrowheads="1"/>
          </p:cNvSpPr>
          <p:nvPr/>
        </p:nvSpPr>
        <p:spPr bwMode="auto">
          <a:xfrm>
            <a:off x="5045075" y="32813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89" name="Oval 24"/>
          <p:cNvSpPr>
            <a:spLocks noChangeArrowheads="1"/>
          </p:cNvSpPr>
          <p:nvPr/>
        </p:nvSpPr>
        <p:spPr bwMode="auto">
          <a:xfrm>
            <a:off x="6924675" y="19859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90" name="Oval 25"/>
          <p:cNvSpPr>
            <a:spLocks noChangeArrowheads="1"/>
          </p:cNvSpPr>
          <p:nvPr/>
        </p:nvSpPr>
        <p:spPr bwMode="auto">
          <a:xfrm>
            <a:off x="6924675" y="23034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91" name="Oval 26"/>
          <p:cNvSpPr>
            <a:spLocks noChangeArrowheads="1"/>
          </p:cNvSpPr>
          <p:nvPr/>
        </p:nvSpPr>
        <p:spPr bwMode="auto">
          <a:xfrm>
            <a:off x="6924675" y="26209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92" name="Oval 27"/>
          <p:cNvSpPr>
            <a:spLocks noChangeArrowheads="1"/>
          </p:cNvSpPr>
          <p:nvPr/>
        </p:nvSpPr>
        <p:spPr bwMode="auto">
          <a:xfrm>
            <a:off x="6924675" y="29368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2493" name="Oval 28"/>
          <p:cNvSpPr>
            <a:spLocks noChangeArrowheads="1"/>
          </p:cNvSpPr>
          <p:nvPr/>
        </p:nvSpPr>
        <p:spPr bwMode="auto">
          <a:xfrm>
            <a:off x="6924675" y="32559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62494" name="AutoShape 29"/>
          <p:cNvCxnSpPr>
            <a:cxnSpLocks noChangeShapeType="1"/>
            <a:stCxn id="62470" idx="7"/>
            <a:endCxn id="62474" idx="2"/>
          </p:cNvCxnSpPr>
          <p:nvPr/>
        </p:nvCxnSpPr>
        <p:spPr bwMode="auto">
          <a:xfrm flipV="1">
            <a:off x="2443163" y="1931988"/>
            <a:ext cx="644525" cy="1460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5" name="AutoShape 30"/>
          <p:cNvCxnSpPr>
            <a:cxnSpLocks noChangeShapeType="1"/>
            <a:endCxn id="62475" idx="2"/>
          </p:cNvCxnSpPr>
          <p:nvPr/>
        </p:nvCxnSpPr>
        <p:spPr bwMode="auto">
          <a:xfrm>
            <a:off x="2463800" y="2120900"/>
            <a:ext cx="623888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6" name="AutoShape 31"/>
          <p:cNvCxnSpPr>
            <a:cxnSpLocks noChangeShapeType="1"/>
            <a:endCxn id="62476" idx="2"/>
          </p:cNvCxnSpPr>
          <p:nvPr/>
        </p:nvCxnSpPr>
        <p:spPr bwMode="auto">
          <a:xfrm>
            <a:off x="2463800" y="2171700"/>
            <a:ext cx="623888" cy="396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7" name="AutoShape 32"/>
          <p:cNvCxnSpPr>
            <a:cxnSpLocks noChangeShapeType="1"/>
            <a:endCxn id="62477" idx="2"/>
          </p:cNvCxnSpPr>
          <p:nvPr/>
        </p:nvCxnSpPr>
        <p:spPr bwMode="auto">
          <a:xfrm>
            <a:off x="2455863" y="2214563"/>
            <a:ext cx="631825" cy="6715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8" name="AutoShape 33"/>
          <p:cNvCxnSpPr>
            <a:cxnSpLocks noChangeShapeType="1"/>
            <a:endCxn id="62478" idx="2"/>
          </p:cNvCxnSpPr>
          <p:nvPr/>
        </p:nvCxnSpPr>
        <p:spPr bwMode="auto">
          <a:xfrm>
            <a:off x="2430463" y="2239963"/>
            <a:ext cx="657225" cy="9620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9" name="AutoShape 34"/>
          <p:cNvCxnSpPr>
            <a:cxnSpLocks noChangeShapeType="1"/>
            <a:endCxn id="62479" idx="2"/>
          </p:cNvCxnSpPr>
          <p:nvPr/>
        </p:nvCxnSpPr>
        <p:spPr bwMode="auto">
          <a:xfrm>
            <a:off x="2405063" y="2252663"/>
            <a:ext cx="682625" cy="12684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0" name="AutoShape 35"/>
          <p:cNvCxnSpPr>
            <a:cxnSpLocks noChangeShapeType="1"/>
            <a:stCxn id="62474" idx="6"/>
            <a:endCxn id="62480" idx="2"/>
          </p:cNvCxnSpPr>
          <p:nvPr/>
        </p:nvCxnSpPr>
        <p:spPr bwMode="auto">
          <a:xfrm>
            <a:off x="3316288" y="1931988"/>
            <a:ext cx="876300" cy="2921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1" name="AutoShape 36"/>
          <p:cNvCxnSpPr>
            <a:cxnSpLocks noChangeShapeType="1"/>
            <a:stCxn id="62480" idx="6"/>
            <a:endCxn id="62484" idx="2"/>
          </p:cNvCxnSpPr>
          <p:nvPr/>
        </p:nvCxnSpPr>
        <p:spPr bwMode="auto">
          <a:xfrm flipV="1">
            <a:off x="4421188" y="2125663"/>
            <a:ext cx="623887" cy="984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2" name="AutoShape 37"/>
          <p:cNvCxnSpPr>
            <a:cxnSpLocks noChangeShapeType="1"/>
            <a:stCxn id="62484" idx="6"/>
            <a:endCxn id="62489" idx="2"/>
          </p:cNvCxnSpPr>
          <p:nvPr/>
        </p:nvCxnSpPr>
        <p:spPr bwMode="auto">
          <a:xfrm flipV="1">
            <a:off x="5273675" y="2100263"/>
            <a:ext cx="1651000" cy="25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3" name="AutoShape 38"/>
          <p:cNvCxnSpPr>
            <a:cxnSpLocks noChangeShapeType="1"/>
            <a:stCxn id="62471" idx="6"/>
          </p:cNvCxnSpPr>
          <p:nvPr/>
        </p:nvCxnSpPr>
        <p:spPr bwMode="auto">
          <a:xfrm flipV="1">
            <a:off x="2476500" y="1962150"/>
            <a:ext cx="619125" cy="5159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4" name="AutoShape 39"/>
          <p:cNvCxnSpPr>
            <a:cxnSpLocks noChangeShapeType="1"/>
            <a:stCxn id="62472" idx="6"/>
          </p:cNvCxnSpPr>
          <p:nvPr/>
        </p:nvCxnSpPr>
        <p:spPr bwMode="auto">
          <a:xfrm flipV="1">
            <a:off x="2476500" y="2000250"/>
            <a:ext cx="631825" cy="7953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5" name="AutoShape 40"/>
          <p:cNvCxnSpPr>
            <a:cxnSpLocks noChangeShapeType="1"/>
            <a:stCxn id="62473" idx="6"/>
          </p:cNvCxnSpPr>
          <p:nvPr/>
        </p:nvCxnSpPr>
        <p:spPr bwMode="auto">
          <a:xfrm flipV="1">
            <a:off x="2476500" y="2012950"/>
            <a:ext cx="669925" cy="11001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06" name="Oval 41"/>
          <p:cNvSpPr>
            <a:spLocks noChangeArrowheads="1"/>
          </p:cNvSpPr>
          <p:nvPr/>
        </p:nvSpPr>
        <p:spPr bwMode="auto">
          <a:xfrm>
            <a:off x="7635875" y="2441575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330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B</a:t>
            </a:r>
          </a:p>
        </p:txBody>
      </p:sp>
      <p:cxnSp>
        <p:nvCxnSpPr>
          <p:cNvPr id="62507" name="AutoShape 42"/>
          <p:cNvCxnSpPr>
            <a:cxnSpLocks noChangeShapeType="1"/>
            <a:stCxn id="62467" idx="7"/>
            <a:endCxn id="62470" idx="2"/>
          </p:cNvCxnSpPr>
          <p:nvPr/>
        </p:nvCxnSpPr>
        <p:spPr bwMode="auto">
          <a:xfrm flipV="1">
            <a:off x="1662113" y="2159000"/>
            <a:ext cx="585787" cy="32226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8" name="AutoShape 43"/>
          <p:cNvCxnSpPr>
            <a:cxnSpLocks noChangeShapeType="1"/>
            <a:endCxn id="62471" idx="2"/>
          </p:cNvCxnSpPr>
          <p:nvPr/>
        </p:nvCxnSpPr>
        <p:spPr bwMode="auto">
          <a:xfrm flipV="1">
            <a:off x="1728788" y="2478088"/>
            <a:ext cx="519112" cy="1143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09" name="AutoShape 44"/>
          <p:cNvCxnSpPr>
            <a:cxnSpLocks noChangeShapeType="1"/>
            <a:endCxn id="62472" idx="2"/>
          </p:cNvCxnSpPr>
          <p:nvPr/>
        </p:nvCxnSpPr>
        <p:spPr bwMode="auto">
          <a:xfrm>
            <a:off x="1716088" y="2719388"/>
            <a:ext cx="531812" cy="76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0" name="AutoShape 45"/>
          <p:cNvCxnSpPr>
            <a:cxnSpLocks noChangeShapeType="1"/>
            <a:stCxn id="62467" idx="5"/>
            <a:endCxn id="62473" idx="2"/>
          </p:cNvCxnSpPr>
          <p:nvPr/>
        </p:nvCxnSpPr>
        <p:spPr bwMode="auto">
          <a:xfrm>
            <a:off x="1662113" y="2805113"/>
            <a:ext cx="585787" cy="3079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1" name="AutoShape 46"/>
          <p:cNvCxnSpPr>
            <a:cxnSpLocks noChangeShapeType="1"/>
            <a:stCxn id="62489" idx="6"/>
            <a:endCxn id="62506" idx="1"/>
          </p:cNvCxnSpPr>
          <p:nvPr/>
        </p:nvCxnSpPr>
        <p:spPr bwMode="auto">
          <a:xfrm>
            <a:off x="7153275" y="2100263"/>
            <a:ext cx="549275" cy="4079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12" name="Text Box 47"/>
          <p:cNvSpPr txBox="1">
            <a:spLocks noChangeArrowheads="1"/>
          </p:cNvSpPr>
          <p:nvPr/>
        </p:nvSpPr>
        <p:spPr bwMode="auto">
          <a:xfrm>
            <a:off x="1368425" y="3741738"/>
            <a:ext cx="660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/>
              <a:t>0                 1                 2                       3                 4                </a:t>
            </a:r>
            <a:r>
              <a:rPr lang="en-US" altLang="zh-TW" sz="1400" b="1">
                <a:sym typeface="Symbol" panose="05050102010706020507" pitchFamily="18" charset="2"/>
              </a:rPr>
              <a:t>                   </a:t>
            </a:r>
            <a:r>
              <a:rPr lang="en-US" altLang="zh-TW" sz="1400" b="1" i="1">
                <a:sym typeface="Symbol" panose="05050102010706020507" pitchFamily="18" charset="2"/>
              </a:rPr>
              <a:t>n</a:t>
            </a:r>
            <a:r>
              <a:rPr lang="en-US" altLang="zh-TW" sz="1400" b="1">
                <a:sym typeface="Symbol" panose="05050102010706020507" pitchFamily="18" charset="2"/>
              </a:rPr>
              <a:t> – 1            </a:t>
            </a:r>
            <a:r>
              <a:rPr lang="en-US" altLang="zh-TW" sz="1400" b="1" i="1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62513" name="Text Box 48"/>
          <p:cNvSpPr txBox="1">
            <a:spLocks noChangeArrowheads="1"/>
          </p:cNvSpPr>
          <p:nvPr/>
        </p:nvSpPr>
        <p:spPr bwMode="auto">
          <a:xfrm>
            <a:off x="2533650" y="2724150"/>
            <a:ext cx="361950" cy="3048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i="1"/>
              <a:t>d</a:t>
            </a:r>
            <a:r>
              <a:rPr lang="en-US" altLang="zh-TW" sz="1400" b="1" i="1" baseline="-25000"/>
              <a:t>kl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296ACB-4A49-4349-AE6F-449CF31D3EDA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58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DP Approach</a:t>
            </a:r>
          </a:p>
        </p:txBody>
      </p:sp>
      <p:sp>
        <p:nvSpPr>
          <p:cNvPr id="21509" name="Rectangle 3"/>
          <p:cNvSpPr>
            <a:spLocks noChangeArrowheads="1"/>
          </p:cNvSpPr>
          <p:nvPr>
            <p:ph type="body" idx="1"/>
          </p:nvPr>
        </p:nvSpPr>
        <p:spPr>
          <a:xfrm>
            <a:off x="457200" y="1828800"/>
            <a:ext cx="8229600" cy="1468438"/>
          </a:xfrm>
        </p:spPr>
        <p:txBody>
          <a:bodyPr/>
          <a:lstStyle/>
          <a:p>
            <a:pPr marL="342900" indent="-342900" eaLnBrk="1" hangingPunct="1"/>
            <a:r>
              <a:rPr lang="en-US" altLang="zh-TW" sz="2800" smtClean="0"/>
              <a:t>All paths have the same start state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, so </a:t>
            </a:r>
            <a:r>
              <a:rPr lang="en-US" altLang="zh-TW" sz="2800" i="1" smtClean="0"/>
              <a:t>v</a:t>
            </a:r>
            <a:r>
              <a:rPr lang="en-US" altLang="zh-TW" sz="2800" baseline="-25000" smtClean="0"/>
              <a:t>0</a:t>
            </a:r>
            <a:r>
              <a:rPr lang="en-US" altLang="zh-TW" sz="2800" smtClean="0"/>
              <a:t>(0) = 0. By keeping pointers backwards, the actual path can be found by backtracking. The full algorithm: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1533525" y="3254375"/>
          <a:ext cx="6432550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方程式" r:id="rId3" imgW="3200400" imgH="1650960" progId="Equation.3">
                  <p:embed/>
                </p:oleObj>
              </mc:Choice>
              <mc:Fallback>
                <p:oleObj name="方程式" r:id="rId3" imgW="3200400" imgH="1650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3254375"/>
                        <a:ext cx="6432550" cy="33035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CCFFCC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5DE800-C3A8-4C87-BFA9-7B2F74F7EB6D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59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63491" name="Oval 49"/>
          <p:cNvSpPr>
            <a:spLocks noChangeArrowheads="1"/>
          </p:cNvSpPr>
          <p:nvPr/>
        </p:nvSpPr>
        <p:spPr bwMode="auto">
          <a:xfrm>
            <a:off x="3087688" y="18176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 i="1"/>
              <a:t>l</a:t>
            </a:r>
          </a:p>
        </p:txBody>
      </p:sp>
      <p:sp>
        <p:nvSpPr>
          <p:cNvPr id="63492" name="Oval 48"/>
          <p:cNvSpPr>
            <a:spLocks noChangeArrowheads="1"/>
          </p:cNvSpPr>
          <p:nvPr/>
        </p:nvSpPr>
        <p:spPr bwMode="auto">
          <a:xfrm>
            <a:off x="2247900" y="29987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1" i="1"/>
              <a:t>k</a:t>
            </a:r>
          </a:p>
        </p:txBody>
      </p:sp>
      <p:sp>
        <p:nvSpPr>
          <p:cNvPr id="63493" name="Oval 2"/>
          <p:cNvSpPr>
            <a:spLocks noChangeArrowheads="1"/>
          </p:cNvSpPr>
          <p:nvPr/>
        </p:nvSpPr>
        <p:spPr bwMode="auto">
          <a:xfrm>
            <a:off x="1271588" y="2414588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330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A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Most Probable Path</a:t>
            </a:r>
          </a:p>
        </p:txBody>
      </p:sp>
      <p:sp>
        <p:nvSpPr>
          <p:cNvPr id="634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4368800"/>
            <a:ext cx="7772400" cy="2130425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800" smtClean="0"/>
              <a:t>Given: a multilayer network, with transition probability </a:t>
            </a:r>
            <a:r>
              <a:rPr lang="en-US" altLang="zh-TW" sz="2800" i="1" smtClean="0"/>
              <a:t>p</a:t>
            </a:r>
            <a:r>
              <a:rPr lang="en-US" altLang="zh-TW" sz="2800" i="1" baseline="-25000" smtClean="0"/>
              <a:t>kl</a:t>
            </a:r>
            <a:r>
              <a:rPr lang="en-US" altLang="zh-TW" sz="2800" smtClean="0"/>
              <a:t> shown on edges.</a:t>
            </a:r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800" smtClean="0"/>
              <a:t>Problem: find the most probable path from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 to </a:t>
            </a:r>
            <a:r>
              <a:rPr lang="en-US" altLang="zh-TW" sz="2800" i="1" smtClean="0"/>
              <a:t>B</a:t>
            </a:r>
            <a:endParaRPr lang="en-US" altLang="zh-TW" sz="2800" smtClean="0"/>
          </a:p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800" smtClean="0"/>
              <a:t>(One of the) solutions is given by Viterbi algorithm, using dynamic programming</a:t>
            </a:r>
          </a:p>
          <a:p>
            <a:pPr marL="342900" indent="-342900" eaLnBrk="1" hangingPunct="1">
              <a:lnSpc>
                <a:spcPct val="80000"/>
              </a:lnSpc>
            </a:pPr>
            <a:endParaRPr lang="en-US" altLang="zh-TW" sz="2800" i="1" smtClean="0"/>
          </a:p>
        </p:txBody>
      </p:sp>
      <p:sp>
        <p:nvSpPr>
          <p:cNvPr id="63496" name="Oval 5"/>
          <p:cNvSpPr>
            <a:spLocks noChangeArrowheads="1"/>
          </p:cNvSpPr>
          <p:nvPr/>
        </p:nvSpPr>
        <p:spPr bwMode="auto">
          <a:xfrm>
            <a:off x="2247900" y="2044700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497" name="Oval 6"/>
          <p:cNvSpPr>
            <a:spLocks noChangeArrowheads="1"/>
          </p:cNvSpPr>
          <p:nvPr/>
        </p:nvSpPr>
        <p:spPr bwMode="auto">
          <a:xfrm>
            <a:off x="2247900" y="23637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498" name="Oval 7"/>
          <p:cNvSpPr>
            <a:spLocks noChangeArrowheads="1"/>
          </p:cNvSpPr>
          <p:nvPr/>
        </p:nvSpPr>
        <p:spPr bwMode="auto">
          <a:xfrm>
            <a:off x="2247900" y="26812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499" name="Oval 10"/>
          <p:cNvSpPr>
            <a:spLocks noChangeArrowheads="1"/>
          </p:cNvSpPr>
          <p:nvPr/>
        </p:nvSpPr>
        <p:spPr bwMode="auto">
          <a:xfrm>
            <a:off x="3087688" y="21367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00" name="Oval 11"/>
          <p:cNvSpPr>
            <a:spLocks noChangeArrowheads="1"/>
          </p:cNvSpPr>
          <p:nvPr/>
        </p:nvSpPr>
        <p:spPr bwMode="auto">
          <a:xfrm>
            <a:off x="3087688" y="24542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01" name="Oval 12"/>
          <p:cNvSpPr>
            <a:spLocks noChangeArrowheads="1"/>
          </p:cNvSpPr>
          <p:nvPr/>
        </p:nvSpPr>
        <p:spPr bwMode="auto">
          <a:xfrm>
            <a:off x="3087688" y="27717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02" name="Oval 13"/>
          <p:cNvSpPr>
            <a:spLocks noChangeArrowheads="1"/>
          </p:cNvSpPr>
          <p:nvPr/>
        </p:nvSpPr>
        <p:spPr bwMode="auto">
          <a:xfrm>
            <a:off x="3087688" y="30876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03" name="Oval 14"/>
          <p:cNvSpPr>
            <a:spLocks noChangeArrowheads="1"/>
          </p:cNvSpPr>
          <p:nvPr/>
        </p:nvSpPr>
        <p:spPr bwMode="auto">
          <a:xfrm>
            <a:off x="3087688" y="34067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04" name="Oval 15"/>
          <p:cNvSpPr>
            <a:spLocks noChangeArrowheads="1"/>
          </p:cNvSpPr>
          <p:nvPr/>
        </p:nvSpPr>
        <p:spPr bwMode="auto">
          <a:xfrm>
            <a:off x="4192588" y="2109788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05" name="Oval 16"/>
          <p:cNvSpPr>
            <a:spLocks noChangeArrowheads="1"/>
          </p:cNvSpPr>
          <p:nvPr/>
        </p:nvSpPr>
        <p:spPr bwMode="auto">
          <a:xfrm>
            <a:off x="4192588" y="24288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06" name="Oval 17"/>
          <p:cNvSpPr>
            <a:spLocks noChangeArrowheads="1"/>
          </p:cNvSpPr>
          <p:nvPr/>
        </p:nvSpPr>
        <p:spPr bwMode="auto">
          <a:xfrm>
            <a:off x="4192588" y="27463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07" name="Oval 18"/>
          <p:cNvSpPr>
            <a:spLocks noChangeArrowheads="1"/>
          </p:cNvSpPr>
          <p:nvPr/>
        </p:nvSpPr>
        <p:spPr bwMode="auto">
          <a:xfrm>
            <a:off x="4192588" y="30638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08" name="Oval 19"/>
          <p:cNvSpPr>
            <a:spLocks noChangeArrowheads="1"/>
          </p:cNvSpPr>
          <p:nvPr/>
        </p:nvSpPr>
        <p:spPr bwMode="auto">
          <a:xfrm>
            <a:off x="5045075" y="20113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09" name="Oval 20"/>
          <p:cNvSpPr>
            <a:spLocks noChangeArrowheads="1"/>
          </p:cNvSpPr>
          <p:nvPr/>
        </p:nvSpPr>
        <p:spPr bwMode="auto">
          <a:xfrm>
            <a:off x="5045075" y="23288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10" name="Oval 21"/>
          <p:cNvSpPr>
            <a:spLocks noChangeArrowheads="1"/>
          </p:cNvSpPr>
          <p:nvPr/>
        </p:nvSpPr>
        <p:spPr bwMode="auto">
          <a:xfrm>
            <a:off x="5045075" y="26463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11" name="Oval 22"/>
          <p:cNvSpPr>
            <a:spLocks noChangeArrowheads="1"/>
          </p:cNvSpPr>
          <p:nvPr/>
        </p:nvSpPr>
        <p:spPr bwMode="auto">
          <a:xfrm>
            <a:off x="5045075" y="29622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12" name="Oval 23"/>
          <p:cNvSpPr>
            <a:spLocks noChangeArrowheads="1"/>
          </p:cNvSpPr>
          <p:nvPr/>
        </p:nvSpPr>
        <p:spPr bwMode="auto">
          <a:xfrm>
            <a:off x="5045075" y="32813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13" name="Oval 24"/>
          <p:cNvSpPr>
            <a:spLocks noChangeArrowheads="1"/>
          </p:cNvSpPr>
          <p:nvPr/>
        </p:nvSpPr>
        <p:spPr bwMode="auto">
          <a:xfrm>
            <a:off x="6924675" y="19859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14" name="Oval 25"/>
          <p:cNvSpPr>
            <a:spLocks noChangeArrowheads="1"/>
          </p:cNvSpPr>
          <p:nvPr/>
        </p:nvSpPr>
        <p:spPr bwMode="auto">
          <a:xfrm>
            <a:off x="6924675" y="23034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15" name="Oval 26"/>
          <p:cNvSpPr>
            <a:spLocks noChangeArrowheads="1"/>
          </p:cNvSpPr>
          <p:nvPr/>
        </p:nvSpPr>
        <p:spPr bwMode="auto">
          <a:xfrm>
            <a:off x="6924675" y="26209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16" name="Oval 27"/>
          <p:cNvSpPr>
            <a:spLocks noChangeArrowheads="1"/>
          </p:cNvSpPr>
          <p:nvPr/>
        </p:nvSpPr>
        <p:spPr bwMode="auto">
          <a:xfrm>
            <a:off x="6924675" y="2936875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3517" name="Oval 28"/>
          <p:cNvSpPr>
            <a:spLocks noChangeArrowheads="1"/>
          </p:cNvSpPr>
          <p:nvPr/>
        </p:nvSpPr>
        <p:spPr bwMode="auto">
          <a:xfrm>
            <a:off x="6924675" y="3255963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rgbClr val="00008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63518" name="AutoShape 29"/>
          <p:cNvCxnSpPr>
            <a:cxnSpLocks noChangeShapeType="1"/>
            <a:stCxn id="63496" idx="7"/>
            <a:endCxn id="63491" idx="2"/>
          </p:cNvCxnSpPr>
          <p:nvPr/>
        </p:nvCxnSpPr>
        <p:spPr bwMode="auto">
          <a:xfrm flipV="1">
            <a:off x="2443163" y="1931988"/>
            <a:ext cx="644525" cy="14605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9" name="AutoShape 30"/>
          <p:cNvCxnSpPr>
            <a:cxnSpLocks noChangeShapeType="1"/>
            <a:endCxn id="63499" idx="2"/>
          </p:cNvCxnSpPr>
          <p:nvPr/>
        </p:nvCxnSpPr>
        <p:spPr bwMode="auto">
          <a:xfrm>
            <a:off x="2463800" y="2120900"/>
            <a:ext cx="623888" cy="1301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0" name="AutoShape 31"/>
          <p:cNvCxnSpPr>
            <a:cxnSpLocks noChangeShapeType="1"/>
            <a:endCxn id="63500" idx="2"/>
          </p:cNvCxnSpPr>
          <p:nvPr/>
        </p:nvCxnSpPr>
        <p:spPr bwMode="auto">
          <a:xfrm>
            <a:off x="2463800" y="2171700"/>
            <a:ext cx="623888" cy="3968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1" name="AutoShape 32"/>
          <p:cNvCxnSpPr>
            <a:cxnSpLocks noChangeShapeType="1"/>
            <a:endCxn id="63501" idx="2"/>
          </p:cNvCxnSpPr>
          <p:nvPr/>
        </p:nvCxnSpPr>
        <p:spPr bwMode="auto">
          <a:xfrm>
            <a:off x="2455863" y="2214563"/>
            <a:ext cx="631825" cy="6715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2" name="AutoShape 33"/>
          <p:cNvCxnSpPr>
            <a:cxnSpLocks noChangeShapeType="1"/>
            <a:endCxn id="63502" idx="2"/>
          </p:cNvCxnSpPr>
          <p:nvPr/>
        </p:nvCxnSpPr>
        <p:spPr bwMode="auto">
          <a:xfrm>
            <a:off x="2430463" y="2239963"/>
            <a:ext cx="657225" cy="9620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3" name="AutoShape 34"/>
          <p:cNvCxnSpPr>
            <a:cxnSpLocks noChangeShapeType="1"/>
            <a:endCxn id="63503" idx="2"/>
          </p:cNvCxnSpPr>
          <p:nvPr/>
        </p:nvCxnSpPr>
        <p:spPr bwMode="auto">
          <a:xfrm>
            <a:off x="2405063" y="2252663"/>
            <a:ext cx="682625" cy="126841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4" name="AutoShape 35"/>
          <p:cNvCxnSpPr>
            <a:cxnSpLocks noChangeShapeType="1"/>
            <a:stCxn id="63491" idx="6"/>
            <a:endCxn id="63504" idx="2"/>
          </p:cNvCxnSpPr>
          <p:nvPr/>
        </p:nvCxnSpPr>
        <p:spPr bwMode="auto">
          <a:xfrm>
            <a:off x="3316288" y="1931988"/>
            <a:ext cx="876300" cy="2921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5" name="AutoShape 36"/>
          <p:cNvCxnSpPr>
            <a:cxnSpLocks noChangeShapeType="1"/>
            <a:stCxn id="63504" idx="6"/>
            <a:endCxn id="63508" idx="2"/>
          </p:cNvCxnSpPr>
          <p:nvPr/>
        </p:nvCxnSpPr>
        <p:spPr bwMode="auto">
          <a:xfrm flipV="1">
            <a:off x="4421188" y="2125663"/>
            <a:ext cx="623887" cy="984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6" name="AutoShape 37"/>
          <p:cNvCxnSpPr>
            <a:cxnSpLocks noChangeShapeType="1"/>
            <a:stCxn id="63508" idx="6"/>
            <a:endCxn id="63513" idx="2"/>
          </p:cNvCxnSpPr>
          <p:nvPr/>
        </p:nvCxnSpPr>
        <p:spPr bwMode="auto">
          <a:xfrm flipV="1">
            <a:off x="5273675" y="2100263"/>
            <a:ext cx="1651000" cy="254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7" name="AutoShape 38"/>
          <p:cNvCxnSpPr>
            <a:cxnSpLocks noChangeShapeType="1"/>
            <a:stCxn id="63497" idx="6"/>
          </p:cNvCxnSpPr>
          <p:nvPr/>
        </p:nvCxnSpPr>
        <p:spPr bwMode="auto">
          <a:xfrm flipV="1">
            <a:off x="2476500" y="1962150"/>
            <a:ext cx="619125" cy="5159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8" name="AutoShape 39"/>
          <p:cNvCxnSpPr>
            <a:cxnSpLocks noChangeShapeType="1"/>
            <a:stCxn id="63498" idx="6"/>
          </p:cNvCxnSpPr>
          <p:nvPr/>
        </p:nvCxnSpPr>
        <p:spPr bwMode="auto">
          <a:xfrm flipV="1">
            <a:off x="2476500" y="2000250"/>
            <a:ext cx="631825" cy="7953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9" name="AutoShape 40"/>
          <p:cNvCxnSpPr>
            <a:cxnSpLocks noChangeShapeType="1"/>
            <a:stCxn id="63492" idx="6"/>
          </p:cNvCxnSpPr>
          <p:nvPr/>
        </p:nvCxnSpPr>
        <p:spPr bwMode="auto">
          <a:xfrm flipV="1">
            <a:off x="2476500" y="2012950"/>
            <a:ext cx="669925" cy="11001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30" name="Oval 41"/>
          <p:cNvSpPr>
            <a:spLocks noChangeArrowheads="1"/>
          </p:cNvSpPr>
          <p:nvPr/>
        </p:nvSpPr>
        <p:spPr bwMode="auto">
          <a:xfrm>
            <a:off x="7635875" y="2441575"/>
            <a:ext cx="457200" cy="4572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3300"/>
            </a:solidFill>
            <a:round/>
            <a:headEnd/>
            <a:tailEnd type="none" w="med" len="lg"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i="1"/>
              <a:t>B</a:t>
            </a:r>
          </a:p>
        </p:txBody>
      </p:sp>
      <p:cxnSp>
        <p:nvCxnSpPr>
          <p:cNvPr id="63531" name="AutoShape 42"/>
          <p:cNvCxnSpPr>
            <a:cxnSpLocks noChangeShapeType="1"/>
            <a:stCxn id="63493" idx="7"/>
            <a:endCxn id="63496" idx="2"/>
          </p:cNvCxnSpPr>
          <p:nvPr/>
        </p:nvCxnSpPr>
        <p:spPr bwMode="auto">
          <a:xfrm flipV="1">
            <a:off x="1662113" y="2159000"/>
            <a:ext cx="585787" cy="32226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32" name="AutoShape 43"/>
          <p:cNvCxnSpPr>
            <a:cxnSpLocks noChangeShapeType="1"/>
            <a:endCxn id="63497" idx="2"/>
          </p:cNvCxnSpPr>
          <p:nvPr/>
        </p:nvCxnSpPr>
        <p:spPr bwMode="auto">
          <a:xfrm flipV="1">
            <a:off x="1728788" y="2478088"/>
            <a:ext cx="519112" cy="1143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33" name="AutoShape 44"/>
          <p:cNvCxnSpPr>
            <a:cxnSpLocks noChangeShapeType="1"/>
            <a:endCxn id="63498" idx="2"/>
          </p:cNvCxnSpPr>
          <p:nvPr/>
        </p:nvCxnSpPr>
        <p:spPr bwMode="auto">
          <a:xfrm>
            <a:off x="1716088" y="2719388"/>
            <a:ext cx="531812" cy="7620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34" name="AutoShape 45"/>
          <p:cNvCxnSpPr>
            <a:cxnSpLocks noChangeShapeType="1"/>
            <a:stCxn id="63493" idx="5"/>
            <a:endCxn id="63492" idx="2"/>
          </p:cNvCxnSpPr>
          <p:nvPr/>
        </p:nvCxnSpPr>
        <p:spPr bwMode="auto">
          <a:xfrm>
            <a:off x="1662113" y="2805113"/>
            <a:ext cx="585787" cy="3079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35" name="AutoShape 46"/>
          <p:cNvCxnSpPr>
            <a:cxnSpLocks noChangeShapeType="1"/>
            <a:stCxn id="63513" idx="6"/>
            <a:endCxn id="63530" idx="1"/>
          </p:cNvCxnSpPr>
          <p:nvPr/>
        </p:nvCxnSpPr>
        <p:spPr bwMode="auto">
          <a:xfrm>
            <a:off x="7153275" y="2100263"/>
            <a:ext cx="549275" cy="4079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36" name="Text Box 47"/>
          <p:cNvSpPr txBox="1">
            <a:spLocks noChangeArrowheads="1"/>
          </p:cNvSpPr>
          <p:nvPr/>
        </p:nvSpPr>
        <p:spPr bwMode="auto">
          <a:xfrm>
            <a:off x="1368425" y="3741738"/>
            <a:ext cx="660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/>
              <a:t>0                 1                 2                       3                 4                </a:t>
            </a:r>
            <a:r>
              <a:rPr lang="en-US" altLang="zh-TW" sz="1400" b="1">
                <a:sym typeface="Symbol" panose="05050102010706020507" pitchFamily="18" charset="2"/>
              </a:rPr>
              <a:t>                   </a:t>
            </a:r>
            <a:r>
              <a:rPr lang="en-US" altLang="zh-TW" sz="1400" b="1" i="1">
                <a:sym typeface="Symbol" panose="05050102010706020507" pitchFamily="18" charset="2"/>
              </a:rPr>
              <a:t>n</a:t>
            </a:r>
            <a:r>
              <a:rPr lang="en-US" altLang="zh-TW" sz="1400" b="1">
                <a:sym typeface="Symbol" panose="05050102010706020507" pitchFamily="18" charset="2"/>
              </a:rPr>
              <a:t> – 1            </a:t>
            </a:r>
            <a:r>
              <a:rPr lang="en-US" altLang="zh-TW" sz="1400" b="1" i="1">
                <a:sym typeface="Symbol" panose="05050102010706020507" pitchFamily="18" charset="2"/>
              </a:rPr>
              <a:t>n</a:t>
            </a:r>
          </a:p>
        </p:txBody>
      </p:sp>
      <p:sp>
        <p:nvSpPr>
          <p:cNvPr id="63537" name="Text Box 50"/>
          <p:cNvSpPr txBox="1">
            <a:spLocks noChangeArrowheads="1"/>
          </p:cNvSpPr>
          <p:nvPr/>
        </p:nvSpPr>
        <p:spPr bwMode="auto">
          <a:xfrm>
            <a:off x="2533650" y="2724150"/>
            <a:ext cx="361950" cy="3048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995C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 i="1"/>
              <a:t>p</a:t>
            </a:r>
            <a:r>
              <a:rPr lang="en-US" altLang="zh-TW" sz="1400" b="1" i="1" baseline="-25000"/>
              <a:t>kl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4800" smtClean="0"/>
              <a:t>15.1 Coin Counting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B1C014-691D-44BA-82EC-F2BF7779E319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60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Viterbi Algorithm</a:t>
            </a:r>
          </a:p>
        </p:txBody>
      </p:sp>
      <p:sp>
        <p:nvSpPr>
          <p:cNvPr id="22533" name="Rectangle 3"/>
          <p:cNvSpPr>
            <a:spLocks noChangeArrowheads="1"/>
          </p:cNvSpPr>
          <p:nvPr>
            <p:ph type="body" idx="1"/>
          </p:nvPr>
        </p:nvSpPr>
        <p:spPr>
          <a:xfrm>
            <a:off x="457200" y="1828800"/>
            <a:ext cx="8229600" cy="1468438"/>
          </a:xfrm>
        </p:spPr>
        <p:txBody>
          <a:bodyPr/>
          <a:lstStyle/>
          <a:p>
            <a:pPr marL="342900" indent="-342900" eaLnBrk="1" hangingPunct="1"/>
            <a:r>
              <a:rPr lang="en-US" altLang="zh-TW" sz="2800" smtClean="0"/>
              <a:t>All paths have the same start state </a:t>
            </a:r>
            <a:r>
              <a:rPr lang="en-US" altLang="zh-TW" sz="2800" i="1" smtClean="0"/>
              <a:t>A</a:t>
            </a:r>
            <a:r>
              <a:rPr lang="en-US" altLang="zh-TW" sz="2800" smtClean="0"/>
              <a:t>, so </a:t>
            </a:r>
            <a:r>
              <a:rPr lang="en-US" altLang="zh-TW" sz="2800" i="1" smtClean="0"/>
              <a:t>v</a:t>
            </a:r>
            <a:r>
              <a:rPr lang="en-US" altLang="zh-TW" sz="2800" baseline="-25000" smtClean="0"/>
              <a:t>0</a:t>
            </a:r>
            <a:r>
              <a:rPr lang="en-US" altLang="zh-TW" sz="2800" smtClean="0"/>
              <a:t>(0) = 1. By keeping pointers backwards, the actual path can be found by backtracking. The full algorithm: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622425" y="3254375"/>
          <a:ext cx="6253163" cy="330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方程式" r:id="rId3" imgW="3111480" imgH="1650960" progId="Equation.3">
                  <p:embed/>
                </p:oleObj>
              </mc:Choice>
              <mc:Fallback>
                <p:oleObj name="方程式" r:id="rId3" imgW="3111480" imgH="1650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254375"/>
                        <a:ext cx="6253163" cy="33035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CCFFCC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119ABF7-86EB-4EE2-816A-4A925789C5F6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61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Commutative Semi-ring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78013"/>
            <a:ext cx="7772400" cy="4506912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9900"/>
                </a:solidFill>
              </a:rPr>
              <a:t>A set </a:t>
            </a:r>
            <a:r>
              <a:rPr lang="en-US" altLang="zh-TW" sz="2400" i="1" smtClean="0">
                <a:solidFill>
                  <a:srgbClr val="009900"/>
                </a:solidFill>
              </a:rPr>
              <a:t>K</a:t>
            </a:r>
            <a:r>
              <a:rPr lang="en-US" altLang="zh-TW" sz="2400" smtClean="0"/>
              <a:t>, together with </a:t>
            </a:r>
            <a:r>
              <a:rPr lang="en-US" altLang="zh-TW" sz="2400" smtClean="0">
                <a:solidFill>
                  <a:srgbClr val="009900"/>
                </a:solidFill>
              </a:rPr>
              <a:t>two binary operations</a:t>
            </a:r>
            <a:r>
              <a:rPr lang="en-US" altLang="zh-TW" sz="2400" smtClean="0"/>
              <a:t> called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+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and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>
                <a:sym typeface="Symbol" panose="05050102010706020507" pitchFamily="18" charset="2"/>
              </a:rPr>
              <a:t>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, which satisfy the following three axioms:</a:t>
            </a:r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altLang="zh-TW" sz="2400" smtClean="0">
                <a:solidFill>
                  <a:srgbClr val="0000FF"/>
                </a:solidFill>
              </a:rPr>
              <a:t>The operations </a:t>
            </a:r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400" smtClean="0">
                <a:solidFill>
                  <a:srgbClr val="0000FF"/>
                </a:solidFill>
              </a:rPr>
              <a:t>+</a:t>
            </a:r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is associative and commutative, and there is an additive identity element called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0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s.t. </a:t>
            </a:r>
            <a:r>
              <a:rPr lang="en-US" altLang="zh-TW" sz="2400" i="1" smtClean="0"/>
              <a:t>k</a:t>
            </a:r>
            <a:r>
              <a:rPr lang="en-US" altLang="zh-TW" sz="2400" smtClean="0"/>
              <a:t> + 0 = </a:t>
            </a:r>
            <a:r>
              <a:rPr lang="en-US" altLang="zh-TW" sz="2400" i="1" smtClean="0"/>
              <a:t>k</a:t>
            </a:r>
            <a:r>
              <a:rPr lang="en-US" altLang="zh-TW" sz="2400" smtClean="0"/>
              <a:t>, </a:t>
            </a:r>
            <a:r>
              <a:rPr lang="en-US" altLang="zh-TW" sz="2400" smtClean="0">
                <a:sym typeface="Symbol" panose="05050102010706020507" pitchFamily="18" charset="2"/>
              </a:rPr>
              <a:t> </a:t>
            </a:r>
            <a:r>
              <a:rPr lang="en-US" altLang="zh-TW" sz="2400" i="1" smtClean="0">
                <a:sym typeface="Symbol" panose="05050102010706020507" pitchFamily="18" charset="2"/>
              </a:rPr>
              <a:t>k</a:t>
            </a:r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altLang="zh-TW" sz="2400" smtClean="0">
                <a:solidFill>
                  <a:srgbClr val="0000FF"/>
                </a:solidFill>
                <a:sym typeface="Symbol" panose="05050102010706020507" pitchFamily="18" charset="2"/>
              </a:rPr>
              <a:t>The operation </a:t>
            </a:r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400" smtClean="0">
                <a:solidFill>
                  <a:srgbClr val="0000FF"/>
                </a:solidFill>
                <a:sym typeface="Symbol" panose="05050102010706020507" pitchFamily="18" charset="2"/>
              </a:rPr>
              <a:t></a:t>
            </a:r>
            <a:r>
              <a:rPr lang="en-US" altLang="zh-TW" sz="2400" smtClean="0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is also associative and commutative, and there is a multiplicative identity element called </a:t>
            </a:r>
            <a:r>
              <a:rPr lang="en-US" altLang="zh-TW" sz="2400" smtClean="0">
                <a:latin typeface="Arial" panose="020B0604020202020204" pitchFamily="34" charset="0"/>
              </a:rPr>
              <a:t>“</a:t>
            </a:r>
            <a:r>
              <a:rPr lang="en-US" altLang="zh-TW" sz="2400" smtClean="0"/>
              <a:t>1</a:t>
            </a:r>
            <a:r>
              <a:rPr lang="en-US" altLang="zh-TW" sz="2400" smtClean="0">
                <a:latin typeface="Arial" panose="020B0604020202020204" pitchFamily="34" charset="0"/>
              </a:rPr>
              <a:t>”</a:t>
            </a:r>
            <a:r>
              <a:rPr lang="en-US" altLang="zh-TW" sz="2400" smtClean="0"/>
              <a:t> s.t. </a:t>
            </a:r>
            <a:r>
              <a:rPr lang="en-US" altLang="zh-TW" sz="2400" i="1" smtClean="0"/>
              <a:t>k</a:t>
            </a:r>
            <a:r>
              <a:rPr lang="en-US" altLang="zh-TW" sz="2400" smtClean="0"/>
              <a:t> </a:t>
            </a:r>
            <a:r>
              <a:rPr lang="en-US" altLang="zh-TW" sz="2400" smtClean="0">
                <a:sym typeface="Symbol" panose="05050102010706020507" pitchFamily="18" charset="2"/>
              </a:rPr>
              <a:t> 1 = </a:t>
            </a:r>
            <a:r>
              <a:rPr lang="en-US" altLang="zh-TW" sz="2400" i="1" smtClean="0">
                <a:sym typeface="Symbol" panose="05050102010706020507" pitchFamily="18" charset="2"/>
              </a:rPr>
              <a:t>k</a:t>
            </a:r>
            <a:r>
              <a:rPr lang="en-US" altLang="zh-TW" sz="2400" smtClean="0"/>
              <a:t>, </a:t>
            </a:r>
            <a:r>
              <a:rPr lang="en-US" altLang="zh-TW" sz="2400" smtClean="0">
                <a:sym typeface="Symbol" panose="05050102010706020507" pitchFamily="18" charset="2"/>
              </a:rPr>
              <a:t> </a:t>
            </a:r>
            <a:r>
              <a:rPr lang="en-US" altLang="zh-TW" sz="2400" i="1" smtClean="0">
                <a:sym typeface="Symbol" panose="05050102010706020507" pitchFamily="18" charset="2"/>
              </a:rPr>
              <a:t>k</a:t>
            </a:r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altLang="zh-TW" sz="2400" smtClean="0">
                <a:solidFill>
                  <a:srgbClr val="0000FF"/>
                </a:solidFill>
                <a:sym typeface="Symbol" panose="05050102010706020507" pitchFamily="18" charset="2"/>
              </a:rPr>
              <a:t>The distributive law</a:t>
            </a:r>
            <a:r>
              <a:rPr lang="en-US" altLang="zh-TW" sz="2400" smtClean="0">
                <a:sym typeface="Symbol" panose="05050102010706020507" pitchFamily="18" charset="2"/>
              </a:rPr>
              <a:t> holds, i.e.</a:t>
            </a:r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TW" sz="2400" smtClean="0">
                <a:sym typeface="Symbol" panose="05050102010706020507" pitchFamily="18" charset="2"/>
              </a:rPr>
              <a:t>	(</a:t>
            </a:r>
            <a:r>
              <a:rPr lang="en-US" altLang="zh-TW" sz="2400" i="1" smtClean="0">
                <a:sym typeface="Symbol" panose="05050102010706020507" pitchFamily="18" charset="2"/>
              </a:rPr>
              <a:t>a</a:t>
            </a:r>
            <a:r>
              <a:rPr lang="en-US" altLang="zh-TW" sz="2400" smtClean="0">
                <a:sym typeface="Symbol" panose="05050102010706020507" pitchFamily="18" charset="2"/>
              </a:rPr>
              <a:t>  </a:t>
            </a:r>
            <a:r>
              <a:rPr lang="en-US" altLang="zh-TW" sz="2400" i="1" smtClean="0">
                <a:sym typeface="Symbol" panose="05050102010706020507" pitchFamily="18" charset="2"/>
              </a:rPr>
              <a:t>b</a:t>
            </a:r>
            <a:r>
              <a:rPr lang="en-US" altLang="zh-TW" sz="2400" smtClean="0">
                <a:sym typeface="Symbol" panose="05050102010706020507" pitchFamily="18" charset="2"/>
              </a:rPr>
              <a:t>) + (</a:t>
            </a:r>
            <a:r>
              <a:rPr lang="en-US" altLang="zh-TW" sz="2400" i="1" smtClean="0">
                <a:sym typeface="Symbol" panose="05050102010706020507" pitchFamily="18" charset="2"/>
              </a:rPr>
              <a:t>a</a:t>
            </a:r>
            <a:r>
              <a:rPr lang="en-US" altLang="zh-TW" sz="2400" smtClean="0">
                <a:sym typeface="Symbol" panose="05050102010706020507" pitchFamily="18" charset="2"/>
              </a:rPr>
              <a:t>  </a:t>
            </a:r>
            <a:r>
              <a:rPr lang="en-US" altLang="zh-TW" sz="2400" i="1" smtClean="0">
                <a:sym typeface="Symbol" panose="05050102010706020507" pitchFamily="18" charset="2"/>
              </a:rPr>
              <a:t>c</a:t>
            </a:r>
            <a:r>
              <a:rPr lang="en-US" altLang="zh-TW" sz="2400" smtClean="0">
                <a:sym typeface="Symbol" panose="05050102010706020507" pitchFamily="18" charset="2"/>
              </a:rPr>
              <a:t>) = </a:t>
            </a:r>
            <a:r>
              <a:rPr lang="en-US" altLang="zh-TW" sz="2400" i="1" smtClean="0">
                <a:sym typeface="Symbol" panose="05050102010706020507" pitchFamily="18" charset="2"/>
              </a:rPr>
              <a:t>a</a:t>
            </a:r>
            <a:r>
              <a:rPr lang="en-US" altLang="zh-TW" sz="2400" smtClean="0">
                <a:sym typeface="Symbol" panose="05050102010706020507" pitchFamily="18" charset="2"/>
              </a:rPr>
              <a:t>  (</a:t>
            </a:r>
            <a:r>
              <a:rPr lang="en-US" altLang="zh-TW" sz="2400" i="1" smtClean="0">
                <a:sym typeface="Symbol" panose="05050102010706020507" pitchFamily="18" charset="2"/>
              </a:rPr>
              <a:t>b</a:t>
            </a:r>
            <a:r>
              <a:rPr lang="en-US" altLang="zh-TW" sz="2400" smtClean="0">
                <a:sym typeface="Symbol" panose="05050102010706020507" pitchFamily="18" charset="2"/>
              </a:rPr>
              <a:t> + </a:t>
            </a:r>
            <a:r>
              <a:rPr lang="en-US" altLang="zh-TW" sz="2400" i="1" smtClean="0">
                <a:sym typeface="Symbol" panose="05050102010706020507" pitchFamily="18" charset="2"/>
              </a:rPr>
              <a:t>c</a:t>
            </a:r>
            <a:r>
              <a:rPr lang="en-US" altLang="zh-TW" sz="2400" smtClean="0">
                <a:sym typeface="Symbol" panose="05050102010706020507" pitchFamily="18" charset="2"/>
              </a:rPr>
              <a:t>) </a:t>
            </a:r>
            <a:r>
              <a:rPr lang="en-US" altLang="zh-TW" sz="2400" smtClean="0"/>
              <a:t>, </a:t>
            </a:r>
            <a:r>
              <a:rPr lang="en-US" altLang="zh-TW" sz="2400" smtClean="0">
                <a:sym typeface="Symbol" panose="05050102010706020507" pitchFamily="18" charset="2"/>
              </a:rPr>
              <a:t> </a:t>
            </a:r>
            <a:r>
              <a:rPr lang="en-US" altLang="zh-TW" sz="2400" i="1" smtClean="0">
                <a:sym typeface="Symbol" panose="05050102010706020507" pitchFamily="18" charset="2"/>
              </a:rPr>
              <a:t>a, b, c</a:t>
            </a:r>
            <a:r>
              <a:rPr lang="en-US" altLang="zh-TW" sz="2400" smtClean="0">
                <a:sym typeface="Symbol" panose="05050102010706020507" pitchFamily="18" charset="2"/>
              </a:rPr>
              <a:t> from </a:t>
            </a:r>
            <a:r>
              <a:rPr lang="en-US" altLang="zh-TW" sz="2400" i="1" smtClean="0">
                <a:sym typeface="Symbol" panose="05050102010706020507" pitchFamily="18" charset="2"/>
              </a:rPr>
              <a:t>K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FF"/>
                </a:solidFill>
              </a:rPr>
              <a:t>A semi-ring is a commutative ring without the additive inverse</a:t>
            </a:r>
            <a:endParaRPr lang="en-US" altLang="zh-TW" sz="2400" i="1" smtClean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E916BC2-E1B5-4B93-9DCC-9D925212B79D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62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Example: max-product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 i="1" smtClean="0"/>
              <a:t>K</a:t>
            </a:r>
            <a:r>
              <a:rPr lang="en-US" altLang="zh-TW" sz="2800" smtClean="0"/>
              <a:t> = </a:t>
            </a:r>
            <a:r>
              <a:rPr lang="en-US" altLang="zh-TW" sz="2800" b="1" i="1" smtClean="0"/>
              <a:t>R</a:t>
            </a:r>
            <a:r>
              <a:rPr lang="en-US" altLang="zh-TW" sz="2800" baseline="30000" smtClean="0"/>
              <a:t>+ </a:t>
            </a:r>
            <a:r>
              <a:rPr lang="en-US" altLang="zh-TW" sz="2800" smtClean="0"/>
              <a:t>= [0, +</a:t>
            </a:r>
            <a:r>
              <a:rPr lang="en-US" altLang="zh-TW" sz="2800" smtClean="0">
                <a:sym typeface="Symbol" panose="05050102010706020507" pitchFamily="18" charset="2"/>
              </a:rPr>
              <a:t></a:t>
            </a:r>
            <a:r>
              <a:rPr lang="en-US" altLang="zh-TW" sz="2800" smtClean="0"/>
              <a:t>)</a:t>
            </a:r>
            <a:r>
              <a:rPr lang="en-US" altLang="zh-TW" sz="2800" smtClean="0">
                <a:sym typeface="Symbol" panose="05050102010706020507" pitchFamily="18" charset="2"/>
              </a:rPr>
              <a:t>, </a:t>
            </a:r>
            <a:r>
              <a:rPr lang="en-US" altLang="zh-TW" sz="2800" smtClean="0">
                <a:latin typeface="Arial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zh-TW" sz="2800" smtClean="0">
                <a:sym typeface="Symbol" panose="05050102010706020507" pitchFamily="18" charset="2"/>
              </a:rPr>
              <a:t>+</a:t>
            </a:r>
            <a:r>
              <a:rPr lang="en-US" altLang="zh-TW" sz="2800" smtClean="0">
                <a:latin typeface="Arial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en-US" altLang="zh-TW" sz="2800" smtClean="0">
                <a:sym typeface="Symbol" panose="05050102010706020507" pitchFamily="18" charset="2"/>
              </a:rPr>
              <a:t>: max, </a:t>
            </a:r>
            <a:r>
              <a:rPr lang="en-US" altLang="zh-TW" sz="2800" smtClean="0">
                <a:latin typeface="Arial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zh-TW" sz="2800" smtClean="0">
                <a:sym typeface="Symbol" panose="05050102010706020507" pitchFamily="18" charset="2"/>
              </a:rPr>
              <a:t></a:t>
            </a:r>
            <a:r>
              <a:rPr lang="en-US" altLang="zh-TW" sz="2800" smtClean="0">
                <a:latin typeface="Arial" panose="020B0604020202020204" pitchFamily="34" charset="0"/>
                <a:sym typeface="Symbol" panose="05050102010706020507" pitchFamily="18" charset="2"/>
              </a:rPr>
              <a:t>”</a:t>
            </a:r>
            <a:r>
              <a:rPr lang="en-US" altLang="zh-TW" sz="2800" smtClean="0">
                <a:sym typeface="Symbol" panose="05050102010706020507" pitchFamily="18" charset="2"/>
              </a:rPr>
              <a:t>: usual multiplication</a:t>
            </a:r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AutoNum type="arabicPeriod"/>
            </a:pPr>
            <a:r>
              <a:rPr lang="en-US" altLang="zh-TW" sz="2800" smtClean="0">
                <a:solidFill>
                  <a:srgbClr val="0000FF"/>
                </a:solidFill>
              </a:rPr>
              <a:t>Checking the operations </a:t>
            </a:r>
            <a:r>
              <a:rPr lang="en-US" altLang="zh-TW" sz="2800" smtClean="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800" smtClean="0">
                <a:solidFill>
                  <a:srgbClr val="0000FF"/>
                </a:solidFill>
              </a:rPr>
              <a:t>+</a:t>
            </a:r>
            <a:r>
              <a:rPr lang="en-US" altLang="zh-TW" sz="2800" smtClean="0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endParaRPr lang="en-US" altLang="zh-TW" sz="2800" smtClean="0"/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TW" sz="2800" smtClean="0"/>
              <a:t>	max(</a:t>
            </a:r>
            <a:r>
              <a:rPr lang="en-US" altLang="zh-TW" sz="2800" i="1" smtClean="0"/>
              <a:t>k</a:t>
            </a:r>
            <a:r>
              <a:rPr lang="en-US" altLang="zh-TW" sz="2800" smtClean="0"/>
              <a:t>, 0) = </a:t>
            </a:r>
            <a:r>
              <a:rPr lang="en-US" altLang="zh-TW" sz="2800" i="1" smtClean="0"/>
              <a:t>k</a:t>
            </a:r>
            <a:r>
              <a:rPr lang="en-US" altLang="zh-TW" sz="2800" smtClean="0"/>
              <a:t>, </a:t>
            </a:r>
            <a:r>
              <a:rPr lang="en-US" altLang="zh-TW" sz="2800" smtClean="0">
                <a:sym typeface="Symbol" panose="05050102010706020507" pitchFamily="18" charset="2"/>
              </a:rPr>
              <a:t> </a:t>
            </a:r>
            <a:r>
              <a:rPr lang="en-US" altLang="zh-TW" sz="2800" i="1" smtClean="0">
                <a:sym typeface="Symbol" panose="05050102010706020507" pitchFamily="18" charset="2"/>
              </a:rPr>
              <a:t>k</a:t>
            </a:r>
            <a:r>
              <a:rPr lang="en-US" altLang="zh-TW" sz="2800" smtClean="0">
                <a:sym typeface="Symbol" panose="05050102010706020507" pitchFamily="18" charset="2"/>
              </a:rPr>
              <a:t> ; i.e., identity: 0</a:t>
            </a:r>
            <a:endParaRPr lang="en-US" altLang="zh-TW" sz="2800" i="1" smtClean="0"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AutoNum type="arabicPeriod" startAt="2"/>
            </a:pPr>
            <a:r>
              <a:rPr lang="en-US" altLang="zh-TW" sz="2800" smtClean="0">
                <a:solidFill>
                  <a:srgbClr val="0000FF"/>
                </a:solidFill>
                <a:sym typeface="Symbol" panose="05050102010706020507" pitchFamily="18" charset="2"/>
              </a:rPr>
              <a:t>Checking the operation </a:t>
            </a:r>
            <a:r>
              <a:rPr lang="en-US" altLang="zh-TW" sz="2800" smtClean="0">
                <a:solidFill>
                  <a:srgbClr val="0000FF"/>
                </a:solidFill>
                <a:latin typeface="Arial" panose="020B0604020202020204" pitchFamily="34" charset="0"/>
              </a:rPr>
              <a:t>“</a:t>
            </a:r>
            <a:r>
              <a:rPr lang="en-US" altLang="zh-TW" sz="2800" smtClean="0">
                <a:solidFill>
                  <a:srgbClr val="0000FF"/>
                </a:solidFill>
                <a:sym typeface="Symbol" panose="05050102010706020507" pitchFamily="18" charset="2"/>
              </a:rPr>
              <a:t></a:t>
            </a:r>
            <a:r>
              <a:rPr lang="en-US" altLang="zh-TW" sz="2800" smtClean="0">
                <a:solidFill>
                  <a:srgbClr val="0000FF"/>
                </a:solidFill>
                <a:latin typeface="Arial" panose="020B0604020202020204" pitchFamily="34" charset="0"/>
              </a:rPr>
              <a:t>”</a:t>
            </a:r>
            <a:endParaRPr lang="en-US" altLang="zh-TW" sz="2800" smtClean="0">
              <a:solidFill>
                <a:srgbClr val="0000FF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TW" sz="2800" i="1" smtClean="0"/>
              <a:t>	 k</a:t>
            </a:r>
            <a:r>
              <a:rPr lang="en-US" altLang="zh-TW" sz="2800" smtClean="0"/>
              <a:t> </a:t>
            </a:r>
            <a:r>
              <a:rPr lang="en-US" altLang="zh-TW" sz="2800" smtClean="0">
                <a:sym typeface="Symbol" panose="05050102010706020507" pitchFamily="18" charset="2"/>
              </a:rPr>
              <a:t> 1 = </a:t>
            </a:r>
            <a:r>
              <a:rPr lang="en-US" altLang="zh-TW" sz="2800" i="1" smtClean="0"/>
              <a:t>k</a:t>
            </a:r>
            <a:r>
              <a:rPr lang="en-US" altLang="zh-TW" sz="2800" smtClean="0">
                <a:sym typeface="Symbol" panose="05050102010706020507" pitchFamily="18" charset="2"/>
              </a:rPr>
              <a:t>,  </a:t>
            </a:r>
            <a:r>
              <a:rPr lang="en-US" altLang="zh-TW" sz="2800" i="1" smtClean="0">
                <a:sym typeface="Symbol" panose="05050102010706020507" pitchFamily="18" charset="2"/>
              </a:rPr>
              <a:t>k </a:t>
            </a:r>
            <a:r>
              <a:rPr lang="en-US" altLang="zh-TW" sz="2800" smtClean="0">
                <a:sym typeface="Symbol" panose="05050102010706020507" pitchFamily="18" charset="2"/>
              </a:rPr>
              <a:t>; i.e., identity: 1</a:t>
            </a:r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AutoNum type="arabicPeriod" startAt="3"/>
            </a:pPr>
            <a:r>
              <a:rPr lang="en-US" altLang="zh-TW" sz="2800" smtClean="0">
                <a:solidFill>
                  <a:srgbClr val="0000FF"/>
                </a:solidFill>
                <a:sym typeface="Symbol" panose="05050102010706020507" pitchFamily="18" charset="2"/>
              </a:rPr>
              <a:t>The distributive law</a:t>
            </a:r>
            <a:r>
              <a:rPr lang="en-US" altLang="zh-TW" sz="2800" smtClean="0">
                <a:sym typeface="Symbol" panose="05050102010706020507" pitchFamily="18" charset="2"/>
              </a:rPr>
              <a:t> holds, i.e.</a:t>
            </a:r>
          </a:p>
          <a:p>
            <a:pPr marL="533400" indent="-5334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TW" sz="2800" smtClean="0">
                <a:sym typeface="Symbol" panose="05050102010706020507" pitchFamily="18" charset="2"/>
              </a:rPr>
              <a:t>	max{</a:t>
            </a:r>
            <a:r>
              <a:rPr lang="en-US" altLang="zh-TW" sz="2800" i="1" smtClean="0">
                <a:sym typeface="Symbol" panose="05050102010706020507" pitchFamily="18" charset="2"/>
              </a:rPr>
              <a:t>a</a:t>
            </a:r>
            <a:r>
              <a:rPr lang="en-US" altLang="zh-TW" sz="2800" smtClean="0">
                <a:sym typeface="Symbol" panose="05050102010706020507" pitchFamily="18" charset="2"/>
              </a:rPr>
              <a:t>  </a:t>
            </a:r>
            <a:r>
              <a:rPr lang="en-US" altLang="zh-TW" sz="2800" i="1" smtClean="0">
                <a:sym typeface="Symbol" panose="05050102010706020507" pitchFamily="18" charset="2"/>
              </a:rPr>
              <a:t>b</a:t>
            </a:r>
            <a:r>
              <a:rPr lang="en-US" altLang="zh-TW" sz="2800" smtClean="0">
                <a:sym typeface="Symbol" panose="05050102010706020507" pitchFamily="18" charset="2"/>
              </a:rPr>
              <a:t>, </a:t>
            </a:r>
            <a:r>
              <a:rPr lang="en-US" altLang="zh-TW" sz="2800" i="1" smtClean="0">
                <a:sym typeface="Symbol" panose="05050102010706020507" pitchFamily="18" charset="2"/>
              </a:rPr>
              <a:t>a</a:t>
            </a:r>
            <a:r>
              <a:rPr lang="en-US" altLang="zh-TW" sz="2800" smtClean="0">
                <a:sym typeface="Symbol" panose="05050102010706020507" pitchFamily="18" charset="2"/>
              </a:rPr>
              <a:t>  </a:t>
            </a:r>
            <a:r>
              <a:rPr lang="en-US" altLang="zh-TW" sz="2800" i="1" smtClean="0">
                <a:sym typeface="Symbol" panose="05050102010706020507" pitchFamily="18" charset="2"/>
              </a:rPr>
              <a:t>c</a:t>
            </a:r>
            <a:r>
              <a:rPr lang="en-US" altLang="zh-TW" sz="2800" smtClean="0">
                <a:sym typeface="Symbol" panose="05050102010706020507" pitchFamily="18" charset="2"/>
              </a:rPr>
              <a:t>} = </a:t>
            </a:r>
            <a:r>
              <a:rPr lang="en-US" altLang="zh-TW" sz="2800" i="1" smtClean="0">
                <a:sym typeface="Symbol" panose="05050102010706020507" pitchFamily="18" charset="2"/>
              </a:rPr>
              <a:t>a</a:t>
            </a:r>
            <a:r>
              <a:rPr lang="en-US" altLang="zh-TW" sz="2800" smtClean="0">
                <a:sym typeface="Symbol" panose="05050102010706020507" pitchFamily="18" charset="2"/>
              </a:rPr>
              <a:t>  max (</a:t>
            </a:r>
            <a:r>
              <a:rPr lang="en-US" altLang="zh-TW" sz="2800" i="1" smtClean="0">
                <a:sym typeface="Symbol" panose="05050102010706020507" pitchFamily="18" charset="2"/>
              </a:rPr>
              <a:t>b</a:t>
            </a:r>
            <a:r>
              <a:rPr lang="en-US" altLang="zh-TW" sz="2800" smtClean="0">
                <a:sym typeface="Symbol" panose="05050102010706020507" pitchFamily="18" charset="2"/>
              </a:rPr>
              <a:t>, </a:t>
            </a:r>
            <a:r>
              <a:rPr lang="en-US" altLang="zh-TW" sz="2800" i="1" smtClean="0">
                <a:sym typeface="Symbol" panose="05050102010706020507" pitchFamily="18" charset="2"/>
              </a:rPr>
              <a:t>c</a:t>
            </a:r>
            <a:r>
              <a:rPr lang="en-US" altLang="zh-TW" sz="2800" smtClean="0">
                <a:sym typeface="Symbol" panose="05050102010706020507" pitchFamily="18" charset="2"/>
              </a:rPr>
              <a:t>) </a:t>
            </a:r>
            <a:r>
              <a:rPr lang="en-US" altLang="zh-TW" sz="2800" smtClean="0"/>
              <a:t>, </a:t>
            </a:r>
            <a:r>
              <a:rPr lang="en-US" altLang="zh-TW" sz="2800" smtClean="0">
                <a:sym typeface="Symbol" panose="05050102010706020507" pitchFamily="18" charset="2"/>
              </a:rPr>
              <a:t> </a:t>
            </a:r>
            <a:r>
              <a:rPr lang="en-US" altLang="zh-TW" sz="2800" i="1" smtClean="0">
                <a:sym typeface="Symbol" panose="05050102010706020507" pitchFamily="18" charset="2"/>
              </a:rPr>
              <a:t>a, b, c</a:t>
            </a:r>
            <a:r>
              <a:rPr lang="en-US" altLang="zh-TW" sz="2800" smtClean="0">
                <a:sym typeface="Symbol" panose="05050102010706020507" pitchFamily="18" charset="2"/>
              </a:rPr>
              <a:t> from </a:t>
            </a:r>
            <a:r>
              <a:rPr lang="en-US" altLang="zh-TW" sz="2800" i="1" smtClean="0">
                <a:sym typeface="Symbol" panose="05050102010706020507" pitchFamily="18" charset="2"/>
              </a:rPr>
              <a:t>K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 smtClean="0"/>
              <a:t>Other examples: min-product, min-sum, max-sum, etc.</a:t>
            </a:r>
            <a:endParaRPr lang="en-US" altLang="zh-TW" sz="2800" smtClean="0"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altLang="zh-TW" sz="28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32461ED-79A8-4042-9D6B-0DB5ADEE82C6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63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Viterbi vs. GDL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800" smtClean="0"/>
              <a:t>Viterbi is just a form of </a:t>
            </a:r>
            <a:r>
              <a:rPr lang="en-US" altLang="zh-TW" sz="2800" smtClean="0">
                <a:solidFill>
                  <a:srgbClr val="0000FF"/>
                </a:solidFill>
              </a:rPr>
              <a:t>GDL</a:t>
            </a:r>
            <a:r>
              <a:rPr lang="en-US" altLang="zh-TW" sz="2800" smtClean="0"/>
              <a:t>, by choosing an appropriate </a:t>
            </a:r>
            <a:r>
              <a:rPr lang="en-US" altLang="zh-TW" sz="2800" smtClean="0">
                <a:solidFill>
                  <a:srgbClr val="009900"/>
                </a:solidFill>
              </a:rPr>
              <a:t>semi-ring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800" smtClean="0"/>
              <a:t>In fact, many </a:t>
            </a:r>
            <a:r>
              <a:rPr lang="en-US" altLang="zh-TW" sz="2800" smtClean="0">
                <a:solidFill>
                  <a:srgbClr val="0000FF"/>
                </a:solidFill>
              </a:rPr>
              <a:t>dynamic programming</a:t>
            </a:r>
            <a:r>
              <a:rPr lang="en-US" altLang="zh-TW" sz="2800" smtClean="0"/>
              <a:t> processes can be interpreted by GDL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800" smtClean="0"/>
              <a:t>Other examples: Baum-Welch algorithm, FFT(fast Fourier transform) on any finite Abelian group, Gallager-Tanner-Wiberg decoding algorithm, BCJR algorithm, Pearl</a:t>
            </a:r>
            <a:r>
              <a:rPr lang="en-US" altLang="zh-TW" sz="2800" smtClean="0">
                <a:latin typeface="Arial" panose="020B0604020202020204" pitchFamily="34" charset="0"/>
              </a:rPr>
              <a:t>’</a:t>
            </a:r>
            <a:r>
              <a:rPr lang="en-US" altLang="zh-TW" sz="2800" smtClean="0"/>
              <a:t>s </a:t>
            </a:r>
            <a:r>
              <a:rPr lang="en-US" altLang="zh-TW" sz="2800" smtClean="0">
                <a:latin typeface="Arial" panose="020B0604020202020204" pitchFamily="34" charset="0"/>
              </a:rPr>
              <a:t>“</a:t>
            </a:r>
            <a:r>
              <a:rPr lang="en-US" altLang="zh-TW" sz="2800" smtClean="0"/>
              <a:t>belief propagation</a:t>
            </a:r>
            <a:r>
              <a:rPr lang="en-US" altLang="zh-TW" sz="2800" smtClean="0">
                <a:latin typeface="Arial" panose="020B0604020202020204" pitchFamily="34" charset="0"/>
              </a:rPr>
              <a:t>”</a:t>
            </a:r>
            <a:r>
              <a:rPr lang="en-US" altLang="zh-TW" sz="2800" smtClean="0"/>
              <a:t>, Shafer-Shenoy probability propagation algorithm, turbo decoding algorithm,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DFB873-0458-4E2C-A693-150339957854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7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Counting coins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 find the minimum number of US coins to make any amount</a:t>
            </a:r>
          </a:p>
          <a:p>
            <a:pPr lvl="1" eaLnBrk="1" hangingPunct="1"/>
            <a:r>
              <a:rPr lang="en-US" altLang="zh-TW" smtClean="0">
                <a:solidFill>
                  <a:srgbClr val="0000FF"/>
                </a:solidFill>
              </a:rPr>
              <a:t>Assume we have 1</a:t>
            </a:r>
            <a:r>
              <a:rPr lang="en-US" altLang="zh-TW" smtClean="0">
                <a:solidFill>
                  <a:srgbClr val="0000FF"/>
                </a:solidFill>
                <a:cs typeface="Times New Roman" panose="02020603050405020304" pitchFamily="18" charset="0"/>
              </a:rPr>
              <a:t>¢, 5¢, 10¢, 25¢</a:t>
            </a:r>
          </a:p>
          <a:p>
            <a:pPr lvl="1" eaLnBrk="1" hangingPunct="1"/>
            <a:r>
              <a:rPr lang="en-US" altLang="zh-TW" smtClean="0">
                <a:solidFill>
                  <a:srgbClr val="FF0000"/>
                </a:solidFill>
                <a:cs typeface="Times New Roman" panose="02020603050405020304" pitchFamily="18" charset="0"/>
              </a:rPr>
              <a:t>Assume we have unlimited number of coins.</a:t>
            </a:r>
          </a:p>
          <a:p>
            <a:pPr eaLnBrk="1" hangingPunct="1"/>
            <a:r>
              <a:rPr lang="en-US" altLang="zh-TW" smtClean="0"/>
              <a:t>Example 1:   31</a:t>
            </a:r>
            <a:r>
              <a:rPr lang="en-US" altLang="zh-TW" smtClean="0">
                <a:cs typeface="Times New Roman" panose="02020603050405020304" pitchFamily="18" charset="0"/>
              </a:rPr>
              <a:t>¢ = 25¢ + 5¢ + 1¢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Example 2:   31¢ = 10¢ + 10¢</a:t>
            </a:r>
            <a:r>
              <a:rPr lang="en-US" altLang="zh-TW" smtClean="0">
                <a:cs typeface="Times New Roman" panose="02020603050405020304" pitchFamily="18" charset="0"/>
              </a:rPr>
              <a:t> + </a:t>
            </a:r>
            <a:r>
              <a:rPr lang="en-US" altLang="zh-TW" smtClean="0"/>
              <a:t>10¢</a:t>
            </a:r>
            <a:r>
              <a:rPr lang="en-US" altLang="zh-TW" smtClean="0">
                <a:cs typeface="Times New Roman" panose="02020603050405020304" pitchFamily="18" charset="0"/>
              </a:rPr>
              <a:t> + 1¢</a:t>
            </a:r>
            <a:endParaRPr lang="en-US" altLang="zh-TW" smtClean="0"/>
          </a:p>
          <a:p>
            <a:pPr lvl="1" eaLnBrk="1" hangingPunct="1"/>
            <a:endParaRPr lang="en-US" altLang="zh-TW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F69D228-6A50-42A0-A95A-05178FA897B8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8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greedy approach…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6609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400" smtClean="0"/>
              <a:t>To find the minimum number of US coins to make any amount, </a:t>
            </a:r>
            <a:r>
              <a:rPr lang="en-US" altLang="zh-TW" sz="2400" smtClean="0">
                <a:solidFill>
                  <a:srgbClr val="0000FF"/>
                </a:solidFill>
              </a:rPr>
              <a:t>the greedy method always works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TW" sz="2000" smtClean="0"/>
              <a:t>At each step, just </a:t>
            </a:r>
            <a:r>
              <a:rPr lang="en-US" altLang="zh-TW" sz="2000" smtClean="0">
                <a:solidFill>
                  <a:srgbClr val="0000FF"/>
                </a:solidFill>
              </a:rPr>
              <a:t>choose the largest coin</a:t>
            </a:r>
            <a:r>
              <a:rPr lang="en-US" altLang="zh-TW" sz="2000" smtClean="0"/>
              <a:t> that does not overshoot the desired amount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400" smtClean="0"/>
              <a:t>The greedy method would </a:t>
            </a:r>
            <a:r>
              <a:rPr lang="en-US" altLang="zh-TW" sz="2400" smtClean="0">
                <a:solidFill>
                  <a:srgbClr val="FF0000"/>
                </a:solidFill>
              </a:rPr>
              <a:t>not</a:t>
            </a:r>
            <a:r>
              <a:rPr lang="en-US" altLang="zh-TW" sz="2400" smtClean="0"/>
              <a:t> work if we did not have 5</a:t>
            </a:r>
            <a:r>
              <a:rPr lang="en-US" altLang="zh-TW" sz="2400" smtClean="0">
                <a:cs typeface="Times New Roman" panose="02020603050405020304" pitchFamily="18" charset="0"/>
              </a:rPr>
              <a:t>¢ </a:t>
            </a:r>
            <a:r>
              <a:rPr lang="en-US" altLang="zh-TW" sz="2400" smtClean="0"/>
              <a:t>coins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TW" sz="2000" smtClean="0"/>
              <a:t>For 31 cents, the greedy method gives seven coins (25+1+1+1+1+1+1), but we can do it with four (10+10+10+1)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400" smtClean="0"/>
              <a:t>The greedy method also would </a:t>
            </a:r>
            <a:r>
              <a:rPr lang="en-US" altLang="zh-TW" sz="2400" smtClean="0">
                <a:solidFill>
                  <a:srgbClr val="FF0000"/>
                </a:solidFill>
              </a:rPr>
              <a:t>not</a:t>
            </a:r>
            <a:r>
              <a:rPr lang="en-US" altLang="zh-TW" sz="2400" smtClean="0"/>
              <a:t> work if we had a 21¢ coin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TW" sz="2000" smtClean="0"/>
              <a:t>For 63 cents, the greedy method gives six coins (25+25+10+1+1+1), but we can do it with three (21+21+21)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altLang="zh-TW" sz="2400" smtClean="0"/>
              <a:t>How can we find the minimum number of coins for any given coin set?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FC672C4-C79C-4D94-BF68-E5234BDA9B4D}" type="slidenum">
              <a:rPr kumimoji="0" lang="en-US" altLang="zh-TW">
                <a:latin typeface="Arial" panose="020B0604020202020204" pitchFamily="34" charset="0"/>
              </a:rPr>
              <a:pPr eaLnBrk="1" hangingPunct="1"/>
              <a:t>9</a:t>
            </a:fld>
            <a:endParaRPr kumimoji="0" lang="en-US" altLang="zh-TW">
              <a:latin typeface="Arial" panose="020B06040202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Coin set for examples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altLang="zh-TW" smtClean="0"/>
              <a:t>For the following examples, we will assume coins in the following denominations:</a:t>
            </a:r>
            <a:br>
              <a:rPr lang="en-US" altLang="zh-TW" smtClean="0"/>
            </a:br>
            <a:r>
              <a:rPr lang="en-US" altLang="zh-TW" smtClean="0"/>
              <a:t>     1</a:t>
            </a:r>
            <a:r>
              <a:rPr lang="en-US" altLang="zh-TW" smtClean="0">
                <a:cs typeface="Times New Roman" panose="02020603050405020304" pitchFamily="18" charset="0"/>
              </a:rPr>
              <a:t>¢     5¢     10¢     21¢     25¢</a:t>
            </a:r>
          </a:p>
          <a:p>
            <a:pPr marL="342900" indent="-342900" eaLnBrk="1" hangingPunct="1"/>
            <a:r>
              <a:rPr lang="en-US" altLang="zh-TW" smtClean="0">
                <a:cs typeface="Times New Roman" panose="02020603050405020304" pitchFamily="18" charset="0"/>
              </a:rPr>
              <a:t>We’ll use 63¢ as our goal!</a:t>
            </a:r>
            <a:br>
              <a:rPr lang="en-US" altLang="zh-TW" smtClean="0">
                <a:cs typeface="Times New Roman" panose="02020603050405020304" pitchFamily="18" charset="0"/>
              </a:rPr>
            </a:br>
            <a:endParaRPr lang="en-US" altLang="zh-TW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triangle" w="med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5777</TotalTime>
  <Words>4154</Words>
  <Application>Microsoft Office PowerPoint</Application>
  <PresentationFormat>如螢幕大小 (4:3)</PresentationFormat>
  <Paragraphs>492</Paragraphs>
  <Slides>63</Slides>
  <Notes>31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4" baseType="lpstr">
      <vt:lpstr>Times New Roman</vt:lpstr>
      <vt:lpstr>新細明體</vt:lpstr>
      <vt:lpstr>Arial</vt:lpstr>
      <vt:lpstr>Wingdings</vt:lpstr>
      <vt:lpstr>標楷體</vt:lpstr>
      <vt:lpstr>Symbol</vt:lpstr>
      <vt:lpstr>Courier New</vt:lpstr>
      <vt:lpstr>Tahoma</vt:lpstr>
      <vt:lpstr>Wingdings 3</vt:lpstr>
      <vt:lpstr>Quadrant</vt:lpstr>
      <vt:lpstr>Microsoft 方程式編輯器 3.0</vt:lpstr>
      <vt:lpstr>15. Dynamic Programming</vt:lpstr>
      <vt:lpstr>Outline</vt:lpstr>
      <vt:lpstr>Dynamic Programming</vt:lpstr>
      <vt:lpstr>Semantic Note</vt:lpstr>
      <vt:lpstr>Development of DP algorithm</vt:lpstr>
      <vt:lpstr>15.1 Coin Counting Problems</vt:lpstr>
      <vt:lpstr>Counting coins</vt:lpstr>
      <vt:lpstr>A greedy approach…</vt:lpstr>
      <vt:lpstr>Coin set for examples</vt:lpstr>
      <vt:lpstr>A simple solution</vt:lpstr>
      <vt:lpstr>Another solution</vt:lpstr>
      <vt:lpstr>A dynamic programming solution</vt:lpstr>
      <vt:lpstr>Example 1</vt:lpstr>
      <vt:lpstr>Example 2</vt:lpstr>
      <vt:lpstr>15.2 Matrix-chain multiplication</vt:lpstr>
      <vt:lpstr>Matrix-chain multiplication</vt:lpstr>
      <vt:lpstr>MATRIX MULTIPLY</vt:lpstr>
      <vt:lpstr>Complexity:</vt:lpstr>
      <vt:lpstr>Example:</vt:lpstr>
      <vt:lpstr>The matrix-chain multiplication problem:</vt:lpstr>
      <vt:lpstr>Counting the number of parenthesizations: </vt:lpstr>
      <vt:lpstr>The development of a DP algorithm</vt:lpstr>
      <vt:lpstr>Step1: The structure of an optimal parenthesization</vt:lpstr>
      <vt:lpstr>Step 2: A recursive solution</vt:lpstr>
      <vt:lpstr>The development of a DP algorithm</vt:lpstr>
      <vt:lpstr>MATRIX-CHAIN-ORDER</vt:lpstr>
      <vt:lpstr>Example:</vt:lpstr>
      <vt:lpstr>PowerPoint 簡報</vt:lpstr>
      <vt:lpstr>Computing m[2, 5]</vt:lpstr>
      <vt:lpstr>The development of a DP algorithm</vt:lpstr>
      <vt:lpstr>PRINT-OPTIMAL-PARENS</vt:lpstr>
      <vt:lpstr>15.3 Elements of dynamic programming</vt:lpstr>
      <vt:lpstr>Optimal substructure:</vt:lpstr>
      <vt:lpstr>Follow a common pattern in discovering optimal substructure</vt:lpstr>
      <vt:lpstr>Different optimal substructures</vt:lpstr>
      <vt:lpstr>Subtleties </vt:lpstr>
      <vt:lpstr>DP is good to find USP</vt:lpstr>
      <vt:lpstr>DP is not good to find ULSP</vt:lpstr>
      <vt:lpstr>Overlapping subproblems:</vt:lpstr>
      <vt:lpstr>RECURSIVE-MATRIX-CHAIN</vt:lpstr>
      <vt:lpstr>PowerPoint 簡報</vt:lpstr>
      <vt:lpstr>Complexity of RMC</vt:lpstr>
      <vt:lpstr>Complexity of RMC (cont.)</vt:lpstr>
      <vt:lpstr>MEMOIZED-MATRIX-CHAIN </vt:lpstr>
      <vt:lpstr>LOOKUP-CHAIN </vt:lpstr>
      <vt:lpstr>15.4 Longest Common Subsequence</vt:lpstr>
      <vt:lpstr>Longest Common Subsequence </vt:lpstr>
      <vt:lpstr>Longest-common-subsequence problem: </vt:lpstr>
      <vt:lpstr>Theorem 16.1. (Optimal substructure of LCS)</vt:lpstr>
      <vt:lpstr>A recursive solution to subproblem </vt:lpstr>
      <vt:lpstr>Computing the length of an LCS</vt:lpstr>
      <vt:lpstr>Computing the length of an LCS (cont.)</vt:lpstr>
      <vt:lpstr>PowerPoint 簡報</vt:lpstr>
      <vt:lpstr>PRINT-LCS </vt:lpstr>
      <vt:lpstr>15.5 The Generalized Distributed Law</vt:lpstr>
      <vt:lpstr>The Generalized Distributed Law</vt:lpstr>
      <vt:lpstr>The Shortest Path</vt:lpstr>
      <vt:lpstr>A DP Approach</vt:lpstr>
      <vt:lpstr>The Most Probable Path</vt:lpstr>
      <vt:lpstr>The Viterbi Algorithm</vt:lpstr>
      <vt:lpstr>Commutative Semi-ring</vt:lpstr>
      <vt:lpstr>Example: max-product</vt:lpstr>
      <vt:lpstr>Viterbi vs. GDL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Kenneth Pao</dc:creator>
  <cp:lastModifiedBy>pao</cp:lastModifiedBy>
  <cp:revision>715</cp:revision>
  <dcterms:created xsi:type="dcterms:W3CDTF">2001-09-06T13:56:50Z</dcterms:created>
  <dcterms:modified xsi:type="dcterms:W3CDTF">2020-03-04T01:29:51Z</dcterms:modified>
</cp:coreProperties>
</file>