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85" r:id="rId2"/>
    <p:sldId id="333" r:id="rId3"/>
    <p:sldId id="361" r:id="rId4"/>
    <p:sldId id="362" r:id="rId5"/>
    <p:sldId id="321" r:id="rId6"/>
    <p:sldId id="334" r:id="rId7"/>
    <p:sldId id="335" r:id="rId8"/>
    <p:sldId id="336" r:id="rId9"/>
    <p:sldId id="365" r:id="rId10"/>
    <p:sldId id="366" r:id="rId11"/>
    <p:sldId id="363" r:id="rId12"/>
    <p:sldId id="364" r:id="rId13"/>
    <p:sldId id="370" r:id="rId14"/>
    <p:sldId id="371" r:id="rId15"/>
    <p:sldId id="374" r:id="rId16"/>
    <p:sldId id="367" r:id="rId17"/>
    <p:sldId id="368" r:id="rId18"/>
    <p:sldId id="369" r:id="rId19"/>
    <p:sldId id="376" r:id="rId20"/>
    <p:sldId id="377" r:id="rId21"/>
    <p:sldId id="378" r:id="rId22"/>
    <p:sldId id="379" r:id="rId23"/>
    <p:sldId id="380" r:id="rId24"/>
    <p:sldId id="381" r:id="rId25"/>
    <p:sldId id="383" r:id="rId26"/>
    <p:sldId id="385" r:id="rId27"/>
    <p:sldId id="384" r:id="rId28"/>
    <p:sldId id="386" r:id="rId29"/>
    <p:sldId id="387" r:id="rId30"/>
    <p:sldId id="388" r:id="rId31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0000FF"/>
    <a:srgbClr val="D6FCFC"/>
    <a:srgbClr val="0099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 autoAdjust="0"/>
    <p:restoredTop sz="94679"/>
  </p:normalViewPr>
  <p:slideViewPr>
    <p:cSldViewPr>
      <p:cViewPr varScale="1">
        <p:scale>
          <a:sx n="111" d="100"/>
          <a:sy n="111" d="100"/>
        </p:scale>
        <p:origin x="7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DD5DAB57-3284-4830-8E27-841A4E6530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692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DF92DBE9-D4BC-4C8E-8B22-5CA62CA9C2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1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3D0B3F6-B1D1-403A-A117-E51B14A9B587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612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5F207-E167-4458-A855-3A3362878B6E}" type="slidenum">
              <a:rPr lang="en-US" altLang="zh-TW"/>
              <a:pPr eaLnBrk="1" hangingPunct="1"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69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5F207-E167-4458-A855-3A3362878B6E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600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5F207-E167-4458-A855-3A3362878B6E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1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5F207-E167-4458-A855-3A3362878B6E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00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5F207-E167-4458-A855-3A3362878B6E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92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5F207-E167-4458-A855-3A3362878B6E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40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5F207-E167-4458-A855-3A3362878B6E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14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5F207-E167-4458-A855-3A3362878B6E}" type="slidenum">
              <a:rPr lang="en-US" altLang="zh-TW"/>
              <a:pPr eaLnBrk="1" hangingPunct="1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437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5F207-E167-4458-A855-3A3362878B6E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091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</p:grpSp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68554AC2-8B41-4CFF-9A8B-51D0AED4F3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961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33EB4-BA60-4995-A23C-06A3B258F0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10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BD482-3FA2-4787-BDEF-71A9C2FD4A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15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1EAF1-DD84-469B-A115-1CF08A8DC4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1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6DC30-5AFA-414C-BC65-748850E4B6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054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8710D-8E87-485A-83FE-6904F161B8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870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11BCF-942A-4828-88E1-50B9EDB876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90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82227-DD54-44B9-B177-755226555D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9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F4A0A-E464-4B99-B325-20590754E3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614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0C496-47F2-41CA-93DB-08C0293937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580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AB450-9EDF-486F-A49F-D23DC43338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482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anose="020B0604020202020204" pitchFamily="34" charset="0"/>
              </a:defRPr>
            </a:lvl1pPr>
          </a:lstStyle>
          <a:p>
            <a:fld id="{88DC8BAF-4DB7-4F67-BE37-D96E504346EE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6" r:id="rId3"/>
    <p:sldLayoutId id="2147483695" r:id="rId4"/>
    <p:sldLayoutId id="2147483694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16. Greedy Algorithms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Making the Greedy Choice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Strategy: Choosing </a:t>
                </a:r>
                <a:r>
                  <a:rPr lang="en-US" altLang="zh-TW" dirty="0"/>
                  <a:t>the </a:t>
                </a:r>
                <a:r>
                  <a:rPr lang="en-US" altLang="zh-TW" dirty="0" smtClean="0"/>
                  <a:t>next available activity </a:t>
                </a:r>
                <a:r>
                  <a:rPr lang="en-US" altLang="zh-TW" dirty="0"/>
                  <a:t>in </a:t>
                </a:r>
                <a:r>
                  <a:rPr lang="en-US" altLang="zh-TW" i="1" dirty="0"/>
                  <a:t>S</a:t>
                </a:r>
                <a:r>
                  <a:rPr lang="en-US" altLang="zh-TW" dirty="0"/>
                  <a:t> with the earliest finish </a:t>
                </a:r>
                <a:r>
                  <a:rPr lang="en-US" altLang="zh-TW" dirty="0" smtClean="0"/>
                  <a:t>time</a:t>
                </a:r>
              </a:p>
              <a:p>
                <a:r>
                  <a:rPr lang="en-US" altLang="zh-TW" dirty="0" smtClean="0"/>
                  <a:t>Intuition: The act can leave </a:t>
                </a:r>
                <a:r>
                  <a:rPr lang="en-US" altLang="zh-TW" dirty="0"/>
                  <a:t>the resource available for as many of the activities that follow </a:t>
                </a:r>
                <a:r>
                  <a:rPr lang="en-US" altLang="zh-TW" dirty="0" smtClean="0"/>
                  <a:t>the chosen activity </a:t>
                </a:r>
                <a:r>
                  <a:rPr lang="en-US" altLang="zh-TW" dirty="0"/>
                  <a:t>as </a:t>
                </a:r>
                <a:r>
                  <a:rPr lang="en-US" altLang="zh-TW" dirty="0" smtClean="0"/>
                  <a:t>possible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 must be chosen!</a:t>
                </a:r>
              </a:p>
              <a:p>
                <a:r>
                  <a:rPr lang="en-US" altLang="zh-TW" dirty="0" smtClean="0"/>
                  <a:t>A new 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the activities that start after activity finishes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1983" r="-1185" b="-4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3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4D1A34-50E6-48D9-8992-B5BD8E37166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TW" sz="3600" dirty="0"/>
              <a:t>Converting a </a:t>
            </a:r>
            <a:r>
              <a:rPr lang="en-US" altLang="zh-TW" sz="3600" dirty="0" smtClean="0"/>
              <a:t>Dynamic-Programming </a:t>
            </a:r>
            <a:r>
              <a:rPr lang="en-US" altLang="zh-TW" sz="3600" dirty="0"/>
              <a:t>S</a:t>
            </a:r>
            <a:r>
              <a:rPr lang="en-US" altLang="zh-TW" sz="3600" dirty="0" smtClean="0"/>
              <a:t>olution </a:t>
            </a:r>
            <a:r>
              <a:rPr lang="en-US" altLang="zh-TW" sz="3600" dirty="0"/>
              <a:t>to a G</a:t>
            </a:r>
            <a:r>
              <a:rPr lang="en-US" altLang="zh-TW" sz="3600" dirty="0" smtClean="0"/>
              <a:t>reedy </a:t>
            </a:r>
            <a:r>
              <a:rPr lang="en-US" altLang="zh-TW" sz="3600" dirty="0"/>
              <a:t>S</a:t>
            </a:r>
            <a:r>
              <a:rPr lang="en-US" altLang="zh-TW" sz="3600" dirty="0" smtClean="0"/>
              <a:t>olution</a:t>
            </a:r>
            <a:endParaRPr lang="en-US" altLang="zh-TW" sz="3600" dirty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2950"/>
          </a:xfrm>
        </p:spPr>
        <p:txBody>
          <a:bodyPr/>
          <a:lstStyle/>
          <a:p>
            <a:r>
              <a:rPr lang="en-US" altLang="zh-TW" sz="2800" b="1" i="1" dirty="0">
                <a:solidFill>
                  <a:schemeClr val="hlink"/>
                </a:solidFill>
              </a:rPr>
              <a:t>Theorem 16.1</a:t>
            </a:r>
          </a:p>
          <a:p>
            <a:pPr lvl="1">
              <a:buNone/>
            </a:pPr>
            <a:r>
              <a:rPr lang="en-US" altLang="zh-TW" sz="2400" dirty="0" smtClean="0"/>
              <a:t>Consider </a:t>
            </a:r>
            <a:r>
              <a:rPr lang="en-US" altLang="zh-TW" sz="2400" dirty="0"/>
              <a:t>any nonempty </a:t>
            </a:r>
            <a:r>
              <a:rPr lang="en-US" altLang="zh-TW" sz="2400" dirty="0" err="1"/>
              <a:t>subproblem</a:t>
            </a:r>
            <a:r>
              <a:rPr lang="en-US" altLang="zh-TW" sz="2400" dirty="0"/>
              <a:t> </a:t>
            </a:r>
            <a:r>
              <a:rPr lang="en-US" altLang="zh-TW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TW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and let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/>
              <a:t> be the activity in </a:t>
            </a:r>
            <a:r>
              <a:rPr lang="en-US" altLang="zh-TW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TW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with the earliest finish time:</a:t>
            </a:r>
          </a:p>
          <a:p>
            <a:pPr lvl="1"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i="1" dirty="0" err="1">
                <a:latin typeface="Times New Roman" panose="02020603050405020304" pitchFamily="18" charset="0"/>
              </a:rPr>
              <a:t>f</a:t>
            </a:r>
            <a:r>
              <a:rPr lang="en-US" altLang="zh-TW" sz="2400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 = min  { </a:t>
            </a:r>
            <a:r>
              <a:rPr lang="en-US" altLang="zh-TW" sz="2400" i="1" dirty="0" err="1" smtClean="0">
                <a:latin typeface="Times New Roman" panose="02020603050405020304" pitchFamily="18" charset="0"/>
              </a:rPr>
              <a:t>f</a:t>
            </a:r>
            <a:r>
              <a:rPr lang="en-US" altLang="zh-TW" sz="24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4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: </a:t>
            </a:r>
            <a:r>
              <a:rPr lang="en-US" altLang="zh-TW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TW" sz="24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sz="2400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400" i="1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}.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TW" sz="2400" dirty="0"/>
              <a:t>	then</a:t>
            </a:r>
          </a:p>
          <a:p>
            <a:pPr lvl="1">
              <a:buNone/>
            </a:pPr>
            <a:r>
              <a:rPr lang="en-US" altLang="zh-TW" sz="2400" dirty="0"/>
              <a:t>1. </a:t>
            </a:r>
            <a:r>
              <a:rPr lang="en-US" altLang="zh-TW" sz="2400" dirty="0" smtClean="0"/>
              <a:t> Activity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/>
              <a:t> is used in some maximum-size subset of mutually compatible activities of </a:t>
            </a:r>
            <a:r>
              <a:rPr lang="en-US" altLang="zh-TW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TW" sz="2400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lvl="1">
              <a:buNone/>
            </a:pPr>
            <a:r>
              <a:rPr lang="en-US" altLang="zh-TW" sz="2400" dirty="0"/>
              <a:t>2.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C</a:t>
            </a:r>
            <a:r>
              <a:rPr lang="en-US" altLang="zh-TW" sz="2400" dirty="0" smtClean="0"/>
              <a:t>hoosing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/>
              <a:t> leaves the </a:t>
            </a:r>
            <a:r>
              <a:rPr lang="en-US" altLang="zh-TW" sz="2400" dirty="0" err="1"/>
              <a:t>subproblem</a:t>
            </a:r>
            <a:r>
              <a:rPr lang="en-US" altLang="zh-TW" sz="2400" dirty="0"/>
              <a:t> </a:t>
            </a:r>
            <a:r>
              <a:rPr lang="en-US" altLang="zh-TW" sz="24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TW" sz="2400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TW" sz="2400" i="1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/>
              <a:t>as the only one that may be nonempty.</a:t>
            </a:r>
          </a:p>
        </p:txBody>
      </p:sp>
    </p:spTree>
    <p:extLst>
      <p:ext uri="{BB962C8B-B14F-4D97-AF65-F5344CB8AC3E}">
        <p14:creationId xmlns:p14="http://schemas.microsoft.com/office/powerpoint/2010/main" val="13513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4D1A34-50E6-48D9-8992-B5BD8E37166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A R</a:t>
            </a:r>
            <a:r>
              <a:rPr lang="en-US" altLang="zh-TW" dirty="0" smtClean="0"/>
              <a:t>ecursive Greedy Algorithm</a:t>
            </a:r>
            <a:endParaRPr lang="en-US" altLang="zh-TW" dirty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2950"/>
          </a:xfrm>
        </p:spPr>
        <p:txBody>
          <a:bodyPr/>
          <a:lstStyle/>
          <a:p>
            <a:pPr>
              <a:buNone/>
            </a:pPr>
            <a:r>
              <a:rPr lang="en-US" altLang="zh-TW" sz="2400" dirty="0"/>
              <a:t>RECURSIVE-ACTIVITY-SELECTOR(</a:t>
            </a:r>
            <a:r>
              <a:rPr lang="en-US" altLang="zh-TW" sz="2400" i="1" dirty="0"/>
              <a:t>s</a:t>
            </a:r>
            <a:r>
              <a:rPr lang="en-US" altLang="zh-TW" sz="2400" dirty="0"/>
              <a:t>, </a:t>
            </a:r>
            <a:r>
              <a:rPr lang="en-US" altLang="zh-TW" sz="2400" i="1" dirty="0"/>
              <a:t>f</a:t>
            </a:r>
            <a:r>
              <a:rPr lang="en-US" altLang="zh-TW" sz="2400" dirty="0"/>
              <a:t>,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1	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24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2	</a:t>
            </a:r>
            <a:r>
              <a:rPr lang="en-US" altLang="zh-TW" sz="2400" b="1" dirty="0">
                <a:latin typeface="Times New Roman" panose="02020603050405020304" pitchFamily="18" charset="0"/>
              </a:rPr>
              <a:t>while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and </a:t>
            </a:r>
            <a:r>
              <a:rPr lang="en-US" altLang="zh-TW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TW" sz="2400" i="1" dirty="0" smtClean="0">
                <a:latin typeface="Times New Roman" panose="02020603050405020304" pitchFamily="18" charset="0"/>
              </a:rPr>
              <a:t>m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] </a:t>
            </a:r>
            <a:r>
              <a:rPr lang="en-US" altLang="zh-TW" sz="2400" dirty="0">
                <a:latin typeface="Times New Roman" panose="02020603050405020304" pitchFamily="18" charset="0"/>
              </a:rPr>
              <a:t>&lt; </a:t>
            </a:r>
            <a:r>
              <a:rPr lang="en-US" altLang="zh-TW" sz="2400" i="1" dirty="0" smtClean="0">
                <a:latin typeface="Times New Roman" panose="02020603050405020304" pitchFamily="18" charset="0"/>
              </a:rPr>
              <a:t>f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TW" sz="2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]</a:t>
            </a:r>
            <a:r>
              <a:rPr lang="en-US" altLang="zh-TW" sz="24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</a:rPr>
              <a:t>   </a:t>
            </a:r>
            <a:r>
              <a:rPr lang="en-US" altLang="zh-TW" sz="2400" dirty="0" smtClean="0">
                <a:solidFill>
                  <a:schemeClr val="tx2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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Find the first activity in </a:t>
            </a:r>
            <a:r>
              <a:rPr lang="en-US" altLang="zh-TW" sz="2400" i="1" dirty="0" err="1" smtClean="0">
                <a:solidFill>
                  <a:schemeClr val="tx2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S</a:t>
            </a:r>
            <a:r>
              <a:rPr lang="en-US" altLang="zh-TW" sz="240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k</a:t>
            </a:r>
            <a:endParaRPr lang="en-US" altLang="zh-TW" sz="2400" i="1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3		</a:t>
            </a:r>
            <a:r>
              <a:rPr lang="en-US" altLang="zh-TW" sz="2400" b="1" dirty="0">
                <a:latin typeface="Times New Roman" panose="02020603050405020304" pitchFamily="18" charset="0"/>
              </a:rPr>
              <a:t>do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+ 1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4	</a:t>
            </a:r>
            <a:r>
              <a:rPr lang="en-US" altLang="zh-TW" sz="2400" b="1" dirty="0">
                <a:latin typeface="Times New Roman" panose="02020603050405020304" pitchFamily="18" charset="0"/>
              </a:rPr>
              <a:t>if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n</a:t>
            </a:r>
          </a:p>
          <a:p>
            <a:pP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5		</a:t>
            </a:r>
            <a:r>
              <a:rPr lang="en-US" altLang="zh-TW" sz="2400" b="1" dirty="0" smtClean="0">
                <a:latin typeface="Times New Roman" panose="02020603050405020304" pitchFamily="18" charset="0"/>
              </a:rPr>
              <a:t>return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{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} </a:t>
            </a:r>
            <a:r>
              <a:rPr lang="en-US" altLang="zh-TW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TW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RAS</a:t>
            </a:r>
            <a:r>
              <a:rPr lang="en-US" altLang="zh-TW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4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6	</a:t>
            </a:r>
            <a:r>
              <a:rPr lang="en-US" altLang="zh-TW" sz="2400" b="1" dirty="0" smtClean="0">
                <a:latin typeface="Times New Roman" panose="02020603050405020304" pitchFamily="18" charset="0"/>
              </a:rPr>
              <a:t>else </a:t>
            </a:r>
            <a:r>
              <a:rPr lang="en-US" altLang="zh-TW" sz="2400" b="1" dirty="0">
                <a:latin typeface="Times New Roman" panose="02020603050405020304" pitchFamily="18" charset="0"/>
              </a:rPr>
              <a:t>return </a:t>
            </a:r>
            <a:r>
              <a:rPr lang="en-US" altLang="zh-TW" sz="2400" dirty="0">
                <a:latin typeface="Times New Roman" panose="02020603050405020304" pitchFamily="18" charset="0"/>
              </a:rPr>
              <a:t>0</a:t>
            </a:r>
          </a:p>
          <a:p>
            <a:pPr>
              <a:buNone/>
            </a:pPr>
            <a:endParaRPr lang="en-US" altLang="zh-TW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Algorithm on the Example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75"/>
          <a:stretch/>
        </p:blipFill>
        <p:spPr>
          <a:xfrm>
            <a:off x="35496" y="1772816"/>
            <a:ext cx="4970992" cy="3456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13</a:t>
            </a:fld>
            <a:endParaRPr lang="en-US" altLang="zh-TW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29"/>
          <a:stretch/>
        </p:blipFill>
        <p:spPr bwMode="auto">
          <a:xfrm>
            <a:off x="3347864" y="5201728"/>
            <a:ext cx="4970990" cy="16253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96678"/>
              </p:ext>
            </p:extLst>
          </p:nvPr>
        </p:nvGraphicFramePr>
        <p:xfrm>
          <a:off x="4716016" y="2708920"/>
          <a:ext cx="4231800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6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17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84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kumimoji="1" lang="en-US" altLang="zh-TW" sz="1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8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4D1A34-50E6-48D9-8992-B5BD8E37166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An Iterative Greedy Algorithm</a:t>
            </a:r>
            <a:endParaRPr lang="en-US" altLang="zh-TW" dirty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2950"/>
          </a:xfrm>
        </p:spPr>
        <p:txBody>
          <a:bodyPr/>
          <a:lstStyle/>
          <a:p>
            <a:pPr>
              <a:buNone/>
            </a:pPr>
            <a:r>
              <a:rPr lang="en-US" altLang="zh-TW" sz="2400" dirty="0" smtClean="0"/>
              <a:t>GREEDY-ACTIVITY-SELECTOR(</a:t>
            </a:r>
            <a:r>
              <a:rPr lang="en-US" altLang="zh-TW" sz="2400" i="1" dirty="0" smtClean="0"/>
              <a:t>s</a:t>
            </a:r>
            <a:r>
              <a:rPr lang="en-US" altLang="zh-TW" sz="2400" dirty="0"/>
              <a:t>, </a:t>
            </a:r>
            <a:r>
              <a:rPr lang="en-US" altLang="zh-TW" sz="2400" i="1" dirty="0" smtClean="0"/>
              <a:t>f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>
              <a:buFont typeface="+mj-lt"/>
              <a:buAutoNum type="arabicPeriod"/>
            </a:pPr>
            <a:r>
              <a:rPr lang="en-US" altLang="zh-TW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length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TW" sz="2400" dirty="0">
                <a:latin typeface="Times New Roman" panose="02020603050405020304" pitchFamily="18" charset="0"/>
              </a:rPr>
              <a:t> {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1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2 to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TW" sz="2400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b="1" dirty="0">
                <a:latin typeface="Times New Roman" panose="02020603050405020304" pitchFamily="18" charset="0"/>
              </a:rPr>
              <a:t>do if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</a:rPr>
              <a:t>]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 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4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TW" sz="2400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</a:rPr>
              <a:t>		</a:t>
            </a:r>
            <a:r>
              <a:rPr lang="en-US" altLang="zh-TW" sz="2400" b="1" dirty="0">
                <a:latin typeface="Times New Roman" panose="02020603050405020304" pitchFamily="18" charset="0"/>
              </a:rPr>
              <a:t>then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 {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</a:rPr>
              <a:t>		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TW" sz="2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altLang="zh-TW" sz="2400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</a:rPr>
              <a:t>return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</a:p>
          <a:p>
            <a:pPr>
              <a:buFont typeface="+mj-lt"/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TW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16.2  Elements of the greedy </a:t>
            </a:r>
            <a:r>
              <a:rPr lang="en-US" altLang="zh-TW" b="1" dirty="0" smtClean="0"/>
              <a:t>strategy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4056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Determine the </a:t>
            </a:r>
            <a:r>
              <a:rPr lang="en-US" altLang="zh-TW" dirty="0" smtClean="0">
                <a:solidFill>
                  <a:srgbClr val="0070C0"/>
                </a:solidFill>
              </a:rPr>
              <a:t>optimal substructure </a:t>
            </a:r>
            <a:r>
              <a:rPr lang="en-US" altLang="zh-TW" dirty="0" smtClean="0"/>
              <a:t>of the problem</a:t>
            </a:r>
            <a:r>
              <a:rPr lang="en-US" altLang="zh-TW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Develop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0070C0"/>
                </a:solidFill>
              </a:rPr>
              <a:t>recursive solution</a:t>
            </a:r>
            <a:r>
              <a:rPr lang="en-US" altLang="zh-TW" dirty="0"/>
              <a:t>. </a:t>
            </a:r>
            <a:r>
              <a:rPr lang="en-US" altLang="zh-TW" dirty="0" smtClean="0"/>
              <a:t>(may bypass developing a recursive algorithm based on it if can be solved greedily)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Show that if we make the greedy choice, then </a:t>
            </a:r>
            <a:r>
              <a:rPr lang="en-US" altLang="zh-TW" dirty="0" smtClean="0">
                <a:solidFill>
                  <a:srgbClr val="0070C0"/>
                </a:solidFill>
              </a:rPr>
              <a:t>only one </a:t>
            </a:r>
            <a:r>
              <a:rPr lang="en-US" altLang="zh-TW" dirty="0" err="1" smtClean="0">
                <a:solidFill>
                  <a:srgbClr val="0070C0"/>
                </a:solidFill>
              </a:rPr>
              <a:t>subproblem</a:t>
            </a:r>
            <a:r>
              <a:rPr lang="en-US" altLang="zh-TW" dirty="0" smtClean="0">
                <a:solidFill>
                  <a:srgbClr val="0070C0"/>
                </a:solidFill>
              </a:rPr>
              <a:t> remains</a:t>
            </a:r>
            <a:r>
              <a:rPr lang="en-US" altLang="zh-TW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Prove that it is always safe to make the greedy choice. (Steps 3 &amp; 4 can occur </a:t>
            </a:r>
            <a:r>
              <a:rPr lang="en-US" altLang="zh-TW" dirty="0"/>
              <a:t>in either order.)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Develop a recursive algorithm that implements the greedy strategy</a:t>
            </a:r>
            <a:r>
              <a:rPr lang="en-US" altLang="zh-TW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Convert the recursive algorithm to an iterative algorithm</a:t>
            </a:r>
            <a:r>
              <a:rPr lang="en-US" altLang="zh-TW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196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Designing a </a:t>
            </a:r>
            <a:r>
              <a:rPr lang="en-US" altLang="zh-TW" dirty="0" smtClean="0"/>
              <a:t>Greedy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(simplified version than before)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Cast </a:t>
            </a:r>
            <a:r>
              <a:rPr lang="en-US" altLang="zh-TW" dirty="0"/>
              <a:t>the optimization problem as </a:t>
            </a:r>
            <a:r>
              <a:rPr lang="en-US" altLang="zh-TW" dirty="0">
                <a:solidFill>
                  <a:srgbClr val="0033CC"/>
                </a:solidFill>
              </a:rPr>
              <a:t>one in which we make a choice</a:t>
            </a:r>
            <a:r>
              <a:rPr lang="en-US" altLang="zh-TW" dirty="0"/>
              <a:t> and are left with </a:t>
            </a:r>
            <a:r>
              <a:rPr lang="en-US" altLang="zh-TW" dirty="0">
                <a:solidFill>
                  <a:srgbClr val="0033CC"/>
                </a:solidFill>
              </a:rPr>
              <a:t>one </a:t>
            </a:r>
            <a:r>
              <a:rPr lang="en-US" altLang="zh-TW" dirty="0" err="1">
                <a:solidFill>
                  <a:srgbClr val="0033CC"/>
                </a:solidFill>
              </a:rPr>
              <a:t>subproblem</a:t>
            </a:r>
            <a:r>
              <a:rPr lang="en-US" altLang="zh-TW" dirty="0">
                <a:solidFill>
                  <a:srgbClr val="0033CC"/>
                </a:solidFill>
              </a:rPr>
              <a:t> to </a:t>
            </a:r>
            <a:r>
              <a:rPr lang="en-US" altLang="zh-TW" dirty="0" smtClean="0">
                <a:solidFill>
                  <a:srgbClr val="0033CC"/>
                </a:solidFill>
              </a:rPr>
              <a:t>solve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Prove </a:t>
            </a:r>
            <a:r>
              <a:rPr lang="en-US" altLang="zh-TW" dirty="0"/>
              <a:t>that there is always an optimal solution to the original problem that makes the greedy choice, so that </a:t>
            </a:r>
            <a:r>
              <a:rPr lang="en-US" altLang="zh-TW" dirty="0">
                <a:solidFill>
                  <a:srgbClr val="008000"/>
                </a:solidFill>
              </a:rPr>
              <a:t>the greedy choice is always </a:t>
            </a:r>
            <a:r>
              <a:rPr lang="en-US" altLang="zh-TW" dirty="0" smtClean="0">
                <a:solidFill>
                  <a:srgbClr val="008000"/>
                </a:solidFill>
              </a:rPr>
              <a:t>safe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Demonstrate </a:t>
            </a:r>
            <a:r>
              <a:rPr lang="en-US" altLang="zh-TW" dirty="0"/>
              <a:t>that, having made the greedy choice , what remains is a </a:t>
            </a:r>
            <a:r>
              <a:rPr lang="en-US" altLang="zh-TW" dirty="0" err="1"/>
              <a:t>subproblem</a:t>
            </a:r>
            <a:r>
              <a:rPr lang="en-US" altLang="zh-TW" dirty="0"/>
              <a:t> with the property that </a:t>
            </a:r>
            <a:r>
              <a:rPr lang="en-US" altLang="zh-TW" dirty="0">
                <a:solidFill>
                  <a:srgbClr val="C00000"/>
                </a:solidFill>
              </a:rPr>
              <a:t>if we combine an optimal solution to the </a:t>
            </a:r>
            <a:r>
              <a:rPr lang="en-US" altLang="zh-TW" dirty="0" err="1">
                <a:solidFill>
                  <a:srgbClr val="C00000"/>
                </a:solidFill>
              </a:rPr>
              <a:t>subproblem</a:t>
            </a:r>
            <a:r>
              <a:rPr lang="en-US" altLang="zh-TW" dirty="0">
                <a:solidFill>
                  <a:srgbClr val="C00000"/>
                </a:solidFill>
              </a:rPr>
              <a:t> with the greedy choice we have made, we arrive at an optimal solution to the original problem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27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Ingredients for GA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>
                <a:solidFill>
                  <a:schemeClr val="hlink"/>
                </a:solidFill>
              </a:rPr>
              <a:t>Greedy-choice property: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 A globally optimal solution can be achieved by making locally optimal (greedy) choices.</a:t>
            </a:r>
          </a:p>
          <a:p>
            <a:pPr lvl="1"/>
            <a:r>
              <a:rPr lang="en-US" altLang="zh-TW" dirty="0" smtClean="0"/>
              <a:t>In DP, the choice of each step depends on the solution to </a:t>
            </a:r>
            <a:r>
              <a:rPr lang="en-US" altLang="zh-TW" dirty="0" err="1" smtClean="0"/>
              <a:t>subproblems</a:t>
            </a:r>
            <a:r>
              <a:rPr lang="en-US" altLang="zh-TW" dirty="0" smtClean="0"/>
              <a:t>!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hlink"/>
                </a:solidFill>
              </a:rPr>
              <a:t>Optimal substructure:</a:t>
            </a:r>
            <a:r>
              <a:rPr lang="en-US" altLang="zh-TW" dirty="0"/>
              <a:t>  An optimal solution to the problem </a:t>
            </a:r>
            <a:r>
              <a:rPr lang="en-US" altLang="zh-TW" dirty="0" smtClean="0"/>
              <a:t>contains within it </a:t>
            </a:r>
            <a:r>
              <a:rPr lang="en-US" altLang="zh-TW" dirty="0"/>
              <a:t>optimal </a:t>
            </a:r>
            <a:r>
              <a:rPr lang="en-US" altLang="zh-TW" dirty="0" smtClean="0"/>
              <a:t>solutions </a:t>
            </a:r>
            <a:r>
              <a:rPr lang="en-US" altLang="zh-TW" dirty="0"/>
              <a:t>to </a:t>
            </a:r>
            <a:r>
              <a:rPr lang="en-US" altLang="zh-TW" dirty="0" err="1" smtClean="0"/>
              <a:t>subproblems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Property that is needed for both DP &amp; GA!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51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Knapsack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0-1 knapsack problem</a:t>
            </a:r>
          </a:p>
          <a:p>
            <a:r>
              <a:rPr lang="en-US" altLang="zh-TW" dirty="0" smtClean="0"/>
              <a:t>Fractional </a:t>
            </a:r>
            <a:r>
              <a:rPr lang="en-US" altLang="zh-TW" dirty="0"/>
              <a:t>knapsack problem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18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15846" y="3573016"/>
                <a:ext cx="351230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846" y="3573016"/>
                <a:ext cx="3512308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Greedy versus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Solving knapsack via greedy or others: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848" y="2806288"/>
            <a:ext cx="8229600" cy="234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031254" y="5123049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problem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923928" y="5118960"/>
            <a:ext cx="2238113" cy="95410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TW" sz="2800" dirty="0" smtClean="0"/>
              <a:t>0-1:</a:t>
            </a:r>
            <a:br>
              <a:rPr lang="en-US" altLang="zh-TW" sz="2800" dirty="0" smtClean="0"/>
            </a:br>
            <a:r>
              <a:rPr lang="en-US" altLang="zh-TW" sz="2800" dirty="0" smtClean="0"/>
              <a:t>Greedy not ok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90003" y="5118960"/>
            <a:ext cx="2018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Fractional:</a:t>
            </a:r>
            <a:br>
              <a:rPr lang="en-US" altLang="zh-TW" sz="2800" dirty="0" smtClean="0"/>
            </a:br>
            <a:r>
              <a:rPr lang="en-US" altLang="zh-TW" sz="2800" dirty="0" smtClean="0"/>
              <a:t>Greedy is ok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60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Greedy Algorithms?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activity-selection problem</a:t>
            </a:r>
          </a:p>
          <a:p>
            <a:r>
              <a:rPr lang="en-US" altLang="zh-TW" dirty="0"/>
              <a:t>Elements of greedy strategy</a:t>
            </a:r>
          </a:p>
          <a:p>
            <a:r>
              <a:rPr lang="en-US" altLang="zh-TW" dirty="0"/>
              <a:t>Huffman codes</a:t>
            </a:r>
          </a:p>
          <a:p>
            <a:r>
              <a:rPr lang="en-US" altLang="zh-TW" dirty="0" smtClean="0"/>
              <a:t>Review of the </a:t>
            </a:r>
            <a:r>
              <a:rPr lang="en-US" altLang="zh-TW" dirty="0"/>
              <a:t>coin counting problem</a:t>
            </a:r>
            <a:endParaRPr lang="en-US" altLang="zh-TW" dirty="0" smtClean="0"/>
          </a:p>
          <a:p>
            <a:r>
              <a:rPr lang="en-US" altLang="zh-TW" dirty="0" smtClean="0"/>
              <a:t>Greedy </a:t>
            </a:r>
            <a:r>
              <a:rPr lang="en-US" altLang="zh-TW" dirty="0"/>
              <a:t>vs. Dynamic Programming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88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16.3 Huffman </a:t>
            </a:r>
            <a:r>
              <a:rPr lang="en-US" altLang="zh-TW" b="1" dirty="0" smtClean="0"/>
              <a:t>Codes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24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Def.: (1952, David A. Huffman) A variable-length code for lossless data compression</a:t>
            </a:r>
          </a:p>
          <a:p>
            <a:r>
              <a:rPr lang="en-US" altLang="zh-TW" dirty="0"/>
              <a:t>Optimal code: The codes has as shortest possible length</a:t>
            </a:r>
          </a:p>
          <a:p>
            <a:r>
              <a:rPr lang="en-US" altLang="zh-TW" dirty="0" smtClean="0"/>
              <a:t>Prefix </a:t>
            </a:r>
            <a:r>
              <a:rPr lang="en-US" altLang="zh-TW" dirty="0"/>
              <a:t>code</a:t>
            </a:r>
            <a:r>
              <a:rPr lang="en-US" altLang="zh-TW" dirty="0" smtClean="0"/>
              <a:t>: The codes </a:t>
            </a:r>
            <a:r>
              <a:rPr lang="en-US" altLang="zh-TW" dirty="0"/>
              <a:t>in which no </a:t>
            </a:r>
            <a:r>
              <a:rPr lang="en-US" altLang="zh-TW" dirty="0" err="1"/>
              <a:t>codeword</a:t>
            </a:r>
            <a:r>
              <a:rPr lang="en-US" altLang="zh-TW" dirty="0"/>
              <a:t> is also a prefix of some </a:t>
            </a:r>
            <a:r>
              <a:rPr lang="en-US" altLang="zh-TW" dirty="0" smtClean="0"/>
              <a:t>other </a:t>
            </a:r>
            <a:r>
              <a:rPr lang="en-US" altLang="zh-TW" dirty="0" err="1" smtClean="0"/>
              <a:t>codeword</a:t>
            </a:r>
            <a:r>
              <a:rPr lang="en-US" altLang="zh-TW" dirty="0" smtClean="0"/>
              <a:t> (should be called “prefix-free” codes!)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prefix code can always achieve the optimal code among any codes!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1547664" y="5085184"/>
            <a:ext cx="1944216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0" cap="flat" cmpd="sng" algn="ctr">
            <a:solidFill>
              <a:schemeClr val="tx2">
                <a:lumMod val="90000"/>
                <a:lumOff val="10000"/>
              </a:schemeClr>
            </a:solidFill>
            <a:prstDash val="solid"/>
            <a:miter lim="800000"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47664" y="5085184"/>
            <a:ext cx="86409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 flipH="1">
            <a:off x="1885394" y="4941168"/>
            <a:ext cx="1030422" cy="648072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1885394" y="4941168"/>
            <a:ext cx="1030422" cy="648072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548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042802"/>
              </p:ext>
            </p:extLst>
          </p:nvPr>
        </p:nvGraphicFramePr>
        <p:xfrm>
          <a:off x="457200" y="2248840"/>
          <a:ext cx="8229602" cy="226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00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Frequency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(in thousands)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45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12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19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9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Fix-length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codeword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101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0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Variable-length </a:t>
                      </a:r>
                      <a:r>
                        <a:rPr lang="en-US" altLang="zh-TW" dirty="0" err="1" smtClean="0"/>
                        <a:t>codeword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92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16.3 Huffman </a:t>
            </a:r>
            <a:r>
              <a:rPr lang="en-US" altLang="zh-TW" b="1" dirty="0" smtClean="0"/>
              <a:t>Codes (cont’d)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1888232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Prefix codes simplify decoding: the </a:t>
            </a:r>
            <a:r>
              <a:rPr lang="en-US" altLang="zh-TW" dirty="0" err="1" smtClean="0"/>
              <a:t>codeword</a:t>
            </a:r>
            <a:r>
              <a:rPr lang="en-US" altLang="zh-TW" dirty="0" smtClean="0"/>
              <a:t> that begins an encoded file is unambiguous!</a:t>
            </a:r>
          </a:p>
          <a:p>
            <a:r>
              <a:rPr lang="en-US" altLang="zh-TW" dirty="0" smtClean="0"/>
              <a:t>Binary tree representation for coding schemes: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4" y="3446714"/>
            <a:ext cx="8588546" cy="3222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635896" y="6021288"/>
                <a:ext cx="2848279" cy="76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∙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6021288"/>
                <a:ext cx="2848279" cy="7648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66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Construction a Huffman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dirty="0"/>
              <a:t>HUFFMAN( </a:t>
            </a:r>
            <a:r>
              <a:rPr lang="en-US" altLang="zh-TW" i="1" dirty="0"/>
              <a:t>C</a:t>
            </a:r>
            <a:r>
              <a:rPr lang="en-US" altLang="zh-TW" dirty="0"/>
              <a:t> )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1	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 |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2	</a:t>
            </a:r>
            <a:r>
              <a:rPr lang="en-US" altLang="zh-TW" i="1" dirty="0">
                <a:latin typeface="Times New Roman" panose="02020603050405020304" pitchFamily="18" charset="0"/>
              </a:rPr>
              <a:t>Q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TW" i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3	</a:t>
            </a:r>
            <a:r>
              <a:rPr lang="en-US" altLang="zh-TW" b="1" dirty="0">
                <a:latin typeface="Times New Roman" panose="02020603050405020304" pitchFamily="18" charset="0"/>
              </a:rPr>
              <a:t>for</a:t>
            </a:r>
            <a:r>
              <a:rPr lang="en-US" altLang="zh-TW" dirty="0">
                <a:latin typeface="Times New Roman" panose="02020603050405020304" pitchFamily="18" charset="0"/>
              </a:rPr>
              <a:t>  </a:t>
            </a:r>
            <a:r>
              <a:rPr lang="en-US" altLang="zh-TW" i="1" dirty="0" err="1"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 1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</a:rPr>
              <a:t>to</a:t>
            </a:r>
            <a:r>
              <a:rPr lang="en-US" altLang="zh-TW" dirty="0">
                <a:latin typeface="Times New Roman" panose="02020603050405020304" pitchFamily="18" charset="0"/>
              </a:rPr>
              <a:t>  </a:t>
            </a:r>
            <a:r>
              <a:rPr lang="en-US" altLang="zh-TW" i="1" dirty="0">
                <a:latin typeface="Times New Roman" panose="02020603050405020304" pitchFamily="18" charset="0"/>
              </a:rPr>
              <a:t>n – </a:t>
            </a:r>
            <a:r>
              <a:rPr lang="en-US" altLang="zh-TW" dirty="0">
                <a:latin typeface="Times New Roman" panose="02020603050405020304" pitchFamily="18" charset="0"/>
              </a:rPr>
              <a:t>1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4		</a:t>
            </a:r>
            <a:r>
              <a:rPr lang="en-US" altLang="zh-TW" b="1" dirty="0">
                <a:latin typeface="Times New Roman" panose="02020603050405020304" pitchFamily="18" charset="0"/>
              </a:rPr>
              <a:t>do</a:t>
            </a:r>
            <a:r>
              <a:rPr lang="en-US" altLang="zh-TW" dirty="0">
                <a:latin typeface="Times New Roman" panose="02020603050405020304" pitchFamily="18" charset="0"/>
              </a:rPr>
              <a:t> allocate a new node </a:t>
            </a:r>
            <a:r>
              <a:rPr lang="en-US" altLang="zh-TW" i="1" dirty="0">
                <a:latin typeface="Times New Roman" panose="02020603050405020304" pitchFamily="18" charset="0"/>
              </a:rPr>
              <a:t>z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5		     </a:t>
            </a:r>
            <a:r>
              <a:rPr lang="en-US" altLang="zh-TW" i="1" dirty="0" err="1" smtClean="0">
                <a:latin typeface="Times New Roman" panose="02020603050405020304" pitchFamily="18" charset="0"/>
              </a:rPr>
              <a:t>z.left</a:t>
            </a:r>
            <a:r>
              <a:rPr lang="en-US" altLang="zh-TW" dirty="0" smtClean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TW" dirty="0">
                <a:latin typeface="Times New Roman" panose="02020603050405020304" pitchFamily="18" charset="0"/>
              </a:rPr>
              <a:t>E</a:t>
            </a:r>
            <a:r>
              <a:rPr lang="en-US" altLang="zh-TW" sz="2800" dirty="0">
                <a:latin typeface="Times New Roman" panose="02020603050405020304" pitchFamily="18" charset="0"/>
              </a:rPr>
              <a:t>XTRACT</a:t>
            </a:r>
            <a:r>
              <a:rPr lang="en-US" altLang="zh-TW" dirty="0">
                <a:latin typeface="Times New Roman" panose="02020603050405020304" pitchFamily="18" charset="0"/>
              </a:rPr>
              <a:t>-M</a:t>
            </a:r>
            <a:r>
              <a:rPr lang="en-US" altLang="zh-TW" sz="2800" dirty="0">
                <a:latin typeface="Times New Roman" panose="02020603050405020304" pitchFamily="18" charset="0"/>
              </a:rPr>
              <a:t>IN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6		     </a:t>
            </a:r>
            <a:r>
              <a:rPr lang="en-US" altLang="zh-TW" dirty="0" err="1" smtClean="0">
                <a:latin typeface="Times New Roman" panose="02020603050405020304" pitchFamily="18" charset="0"/>
              </a:rPr>
              <a:t>z.</a:t>
            </a:r>
            <a:r>
              <a:rPr lang="en-US" altLang="zh-TW" i="1" dirty="0" err="1" smtClean="0">
                <a:latin typeface="Times New Roman" panose="02020603050405020304" pitchFamily="18" charset="0"/>
              </a:rPr>
              <a:t>right</a:t>
            </a:r>
            <a:r>
              <a:rPr lang="en-US" altLang="zh-TW" dirty="0" smtClean="0">
                <a:latin typeface="Times New Roman" panose="02020603050405020304" pitchFamily="18" charset="0"/>
              </a:rPr>
              <a:t>[</a:t>
            </a:r>
            <a:r>
              <a:rPr lang="en-US" altLang="zh-TW" i="1" dirty="0" smtClean="0">
                <a:latin typeface="Times New Roman" panose="02020603050405020304" pitchFamily="18" charset="0"/>
              </a:rPr>
              <a:t>z</a:t>
            </a:r>
            <a:r>
              <a:rPr lang="en-US" altLang="zh-TW" dirty="0">
                <a:latin typeface="Times New Roman" panose="02020603050405020304" pitchFamily="18" charset="0"/>
              </a:rPr>
              <a:t>]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TW" dirty="0">
                <a:latin typeface="Times New Roman" panose="02020603050405020304" pitchFamily="18" charset="0"/>
              </a:rPr>
              <a:t>E</a:t>
            </a:r>
            <a:r>
              <a:rPr lang="en-US" altLang="zh-TW" sz="2800" dirty="0">
                <a:latin typeface="Times New Roman" panose="02020603050405020304" pitchFamily="18" charset="0"/>
              </a:rPr>
              <a:t>XTRACT</a:t>
            </a:r>
            <a:r>
              <a:rPr lang="en-US" altLang="zh-TW" dirty="0">
                <a:latin typeface="Times New Roman" panose="02020603050405020304" pitchFamily="18" charset="0"/>
              </a:rPr>
              <a:t>-M</a:t>
            </a:r>
            <a:r>
              <a:rPr lang="en-US" altLang="zh-TW" sz="2800" dirty="0">
                <a:latin typeface="Times New Roman" panose="02020603050405020304" pitchFamily="18" charset="0"/>
              </a:rPr>
              <a:t>IN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7		     </a:t>
            </a:r>
            <a:r>
              <a:rPr lang="en-US" altLang="zh-TW" i="1" dirty="0" err="1" smtClean="0">
                <a:latin typeface="Times New Roman" panose="02020603050405020304" pitchFamily="18" charset="0"/>
              </a:rPr>
              <a:t>z.freq</a:t>
            </a:r>
            <a:r>
              <a:rPr lang="en-US" altLang="zh-TW" dirty="0" smtClean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i="1" dirty="0" err="1" smtClean="0">
                <a:latin typeface="Times New Roman" panose="02020603050405020304" pitchFamily="18" charset="0"/>
              </a:rPr>
              <a:t>.freq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TW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y.freq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8		     I</a:t>
            </a:r>
            <a:r>
              <a:rPr lang="en-US" altLang="zh-TW" sz="2800" dirty="0">
                <a:latin typeface="Times New Roman" panose="02020603050405020304" pitchFamily="18" charset="0"/>
              </a:rPr>
              <a:t>NSERT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Q</a:t>
            </a:r>
            <a:r>
              <a:rPr lang="en-US" altLang="zh-TW" i="1" dirty="0" smtClean="0">
                <a:latin typeface="Times New Roman" panose="02020603050405020304" pitchFamily="18" charset="0"/>
              </a:rPr>
              <a:t>, z</a:t>
            </a:r>
            <a:r>
              <a:rPr lang="en-US" altLang="zh-TW" dirty="0" smtClean="0">
                <a:latin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9	</a:t>
            </a:r>
            <a:r>
              <a:rPr lang="en-US" altLang="zh-TW" b="1" dirty="0">
                <a:latin typeface="Times New Roman" panose="02020603050405020304" pitchFamily="18" charset="0"/>
              </a:rPr>
              <a:t>return</a:t>
            </a:r>
            <a:r>
              <a:rPr lang="en-US" altLang="zh-TW" dirty="0">
                <a:latin typeface="Times New Roman" panose="02020603050405020304" pitchFamily="18" charset="0"/>
              </a:rPr>
              <a:t> E</a:t>
            </a:r>
            <a:r>
              <a:rPr lang="en-US" altLang="zh-TW" sz="2800" dirty="0">
                <a:latin typeface="Times New Roman" panose="02020603050405020304" pitchFamily="18" charset="0"/>
              </a:rPr>
              <a:t>XTRACT</a:t>
            </a:r>
            <a:r>
              <a:rPr lang="en-US" altLang="zh-TW" dirty="0">
                <a:latin typeface="Times New Roman" panose="02020603050405020304" pitchFamily="18" charset="0"/>
              </a:rPr>
              <a:t>-M</a:t>
            </a:r>
            <a:r>
              <a:rPr lang="en-US" altLang="zh-TW" sz="2800" dirty="0">
                <a:latin typeface="Times New Roman" panose="02020603050405020304" pitchFamily="18" charset="0"/>
              </a:rPr>
              <a:t>IN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Q</a:t>
            </a:r>
            <a:r>
              <a:rPr lang="en-US" altLang="zh-TW" dirty="0" smtClean="0">
                <a:latin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4716016" y="2276872"/>
            <a:ext cx="40479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Complexity: </a:t>
            </a:r>
            <a:r>
              <a:rPr lang="en-US" altLang="zh-TW" sz="32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sz="32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log </a:t>
            </a:r>
            <a:r>
              <a:rPr lang="en-US" altLang="zh-TW" sz="32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98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Steps of Huffman’s Algorithm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2" y="1828800"/>
            <a:ext cx="7083797" cy="48786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33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Correctness of Huffman’s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Lemma 16.2</a:t>
            </a:r>
          </a:p>
          <a:p>
            <a:r>
              <a:rPr lang="en-US" altLang="zh-TW" dirty="0" smtClean="0"/>
              <a:t>Let </a:t>
            </a:r>
            <a:r>
              <a:rPr lang="en-US" altLang="zh-TW" i="1" dirty="0">
                <a:latin typeface="Times New Roman" panose="02020603050405020304" pitchFamily="18" charset="0"/>
              </a:rPr>
              <a:t>C</a:t>
            </a:r>
            <a:r>
              <a:rPr lang="en-US" altLang="zh-TW" dirty="0"/>
              <a:t> be an alphabet in which </a:t>
            </a:r>
            <a:r>
              <a:rPr lang="en-US" altLang="zh-TW" i="1" dirty="0">
                <a:latin typeface="Times New Roman" panose="02020603050405020304" pitchFamily="18" charset="0"/>
              </a:rPr>
              <a:t>c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C</a:t>
            </a:r>
            <a:r>
              <a:rPr lang="en-US" altLang="zh-TW" dirty="0"/>
              <a:t> has frequency </a:t>
            </a:r>
            <a:r>
              <a:rPr lang="en-US" altLang="zh-TW" i="1" dirty="0" err="1">
                <a:latin typeface="Times New Roman" panose="02020603050405020304" pitchFamily="18" charset="0"/>
              </a:rPr>
              <a:t>c</a:t>
            </a:r>
            <a:r>
              <a:rPr lang="en-US" altLang="zh-TW" dirty="0" err="1"/>
              <a:t>.</a:t>
            </a:r>
            <a:r>
              <a:rPr lang="en-US" altLang="zh-TW" i="1" dirty="0" err="1"/>
              <a:t>freq</a:t>
            </a:r>
            <a:r>
              <a:rPr lang="en-US" altLang="zh-TW" dirty="0"/>
              <a:t>  Let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/>
              <a:t> and </a:t>
            </a:r>
            <a:r>
              <a:rPr lang="en-US" altLang="zh-TW" i="1" dirty="0">
                <a:latin typeface="Times New Roman" panose="02020603050405020304" pitchFamily="18" charset="0"/>
              </a:rPr>
              <a:t>y</a:t>
            </a:r>
            <a:r>
              <a:rPr lang="en-US" altLang="zh-TW" dirty="0"/>
              <a:t> be the two characters in </a:t>
            </a:r>
            <a:r>
              <a:rPr lang="en-US" altLang="zh-TW" i="1" dirty="0">
                <a:latin typeface="Times New Roman" panose="02020603050405020304" pitchFamily="18" charset="0"/>
              </a:rPr>
              <a:t>C</a:t>
            </a:r>
            <a:r>
              <a:rPr lang="en-US" altLang="zh-TW" dirty="0"/>
              <a:t> having the lowest frequencies.  Then there exists an optimal prefix code in </a:t>
            </a:r>
            <a:r>
              <a:rPr lang="en-US" altLang="zh-TW" i="1" dirty="0">
                <a:latin typeface="Times New Roman" panose="02020603050405020304" pitchFamily="18" charset="0"/>
              </a:rPr>
              <a:t>C</a:t>
            </a:r>
            <a:r>
              <a:rPr lang="en-US" altLang="zh-TW" dirty="0"/>
              <a:t> in which the </a:t>
            </a:r>
            <a:r>
              <a:rPr lang="en-US" altLang="zh-TW" dirty="0" err="1"/>
              <a:t>codeword</a:t>
            </a:r>
            <a:r>
              <a:rPr lang="en-US" altLang="zh-TW" dirty="0"/>
              <a:t> for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/>
              <a:t> and </a:t>
            </a:r>
            <a:r>
              <a:rPr lang="en-US" altLang="zh-TW" i="1" dirty="0">
                <a:latin typeface="Times New Roman" panose="02020603050405020304" pitchFamily="18" charset="0"/>
              </a:rPr>
              <a:t>y</a:t>
            </a:r>
            <a:r>
              <a:rPr lang="en-US" altLang="zh-TW" dirty="0"/>
              <a:t> having the same length and differ only in the last bit.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869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of Lemma 16.2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8963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Swapping leaves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produces tree </a:t>
            </a:r>
            <a:r>
              <a:rPr lang="en-US" altLang="zh-TW" i="1" dirty="0" smtClean="0"/>
              <a:t>T’</a:t>
            </a:r>
            <a:r>
              <a:rPr lang="en-US" altLang="zh-TW" dirty="0" smtClean="0"/>
              <a:t>, and then swapping leaves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produces tree </a:t>
            </a:r>
            <a:r>
              <a:rPr lang="en-US" altLang="zh-TW" i="1" dirty="0" smtClean="0"/>
              <a:t>T”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Each swap does not increase the cost, and the resulting tree </a:t>
            </a:r>
            <a:r>
              <a:rPr lang="en-US" altLang="zh-TW" i="1" dirty="0"/>
              <a:t>T</a:t>
            </a:r>
            <a:r>
              <a:rPr lang="en-US" altLang="zh-TW" i="1" dirty="0" smtClean="0"/>
              <a:t>”</a:t>
            </a:r>
            <a:r>
              <a:rPr lang="en-US" altLang="zh-TW" dirty="0" smtClean="0"/>
              <a:t> is also an optimal tree.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229"/>
            <a:ext cx="9144000" cy="20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4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Proof of </a:t>
            </a:r>
            <a:r>
              <a:rPr lang="en-US" altLang="zh-TW" dirty="0"/>
              <a:t>Lemma </a:t>
            </a:r>
            <a:r>
              <a:rPr lang="en-US" altLang="zh-TW" dirty="0" smtClean="0"/>
              <a:t>16.2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dirty="0"/>
                  <a:t>  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𝑓𝑟𝑒𝑞</m:t>
                        </m:r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495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/>
              <a:t>Correctness </a:t>
            </a:r>
            <a:r>
              <a:rPr lang="en-US" altLang="zh-TW" sz="3600" dirty="0"/>
              <a:t>of Huffman’s Algorithm (cont’d)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b="1" dirty="0" smtClean="0"/>
                  <a:t>Lemma 16.3</a:t>
                </a:r>
              </a:p>
              <a:p>
                <a:r>
                  <a:rPr lang="en-US" altLang="zh-TW" dirty="0"/>
                  <a:t>Let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TW" dirty="0"/>
                  <a:t> be a given alphabet with </a:t>
                </a:r>
                <a:r>
                  <a:rPr lang="en-US" altLang="zh-TW" dirty="0" smtClean="0"/>
                  <a:t>frequency </a:t>
                </a:r>
                <a:r>
                  <a:rPr lang="en-US" altLang="zh-TW" i="1" dirty="0" err="1" smtClean="0">
                    <a:latin typeface="Times New Roman" panose="02020603050405020304" pitchFamily="18" charset="0"/>
                  </a:rPr>
                  <a:t>c</a:t>
                </a:r>
                <a:r>
                  <a:rPr lang="en-US" altLang="zh-TW" dirty="0" err="1" smtClean="0">
                    <a:latin typeface="Times New Roman" panose="02020603050405020304" pitchFamily="18" charset="0"/>
                  </a:rPr>
                  <a:t>.</a:t>
                </a:r>
                <a:r>
                  <a:rPr lang="en-US" altLang="zh-TW" i="1" dirty="0" err="1" smtClean="0">
                    <a:latin typeface="Times New Roman" panose="02020603050405020304" pitchFamily="18" charset="0"/>
                  </a:rPr>
                  <a:t>freq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defined for each character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c </a:t>
                </a:r>
                <a:r>
                  <a:rPr lang="en-US" altLang="zh-TW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C. </a:t>
                </a:r>
                <a:r>
                  <a:rPr lang="en-US" altLang="zh-TW" dirty="0"/>
                  <a:t>Let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be two characters in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TW" dirty="0"/>
                  <a:t> with minimum frequency. Let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C’</a:t>
                </a:r>
                <a:r>
                  <a:rPr lang="en-US" altLang="zh-TW" dirty="0"/>
                  <a:t> be the alphabet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TW" dirty="0"/>
                  <a:t> with characters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TW" dirty="0"/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y</a:t>
                </a:r>
                <a:r>
                  <a:rPr lang="en-US" altLang="zh-TW" dirty="0"/>
                  <a:t> removed and a new character </a:t>
                </a:r>
                <a:r>
                  <a:rPr lang="en-US" altLang="zh-TW" i="1" dirty="0"/>
                  <a:t>z</a:t>
                </a:r>
                <a:r>
                  <a:rPr lang="en-US" altLang="zh-TW" dirty="0"/>
                  <a:t> added,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}∪{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>
                    <a:sym typeface="Symbol" panose="05050102010706020507" pitchFamily="18" charset="2"/>
                  </a:rPr>
                  <a:t>; define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f</a:t>
                </a:r>
                <a:r>
                  <a:rPr lang="en-US" altLang="zh-TW" dirty="0">
                    <a:sym typeface="Symbol" panose="05050102010706020507" pitchFamily="18" charset="2"/>
                  </a:rPr>
                  <a:t> for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C'</a:t>
                </a:r>
                <a:r>
                  <a:rPr lang="en-US" altLang="zh-TW" dirty="0">
                    <a:sym typeface="Symbol" panose="05050102010706020507" pitchFamily="18" charset="2"/>
                  </a:rPr>
                  <a:t> as for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TW" dirty="0">
                    <a:sym typeface="Symbol" panose="05050102010706020507" pitchFamily="18" charset="2"/>
                  </a:rPr>
                  <a:t>, except that </a:t>
                </a:r>
                <a:r>
                  <a:rPr lang="en-US" altLang="zh-TW" i="1" dirty="0" err="1" smtClean="0">
                    <a:latin typeface="Times New Roman" panose="02020603050405020304" pitchFamily="18" charset="0"/>
                  </a:rPr>
                  <a:t>z</a:t>
                </a:r>
                <a:r>
                  <a:rPr lang="en-US" altLang="zh-TW" dirty="0" err="1" smtClean="0">
                    <a:latin typeface="Times New Roman" panose="02020603050405020304" pitchFamily="18" charset="0"/>
                  </a:rPr>
                  <a:t>.</a:t>
                </a:r>
                <a:r>
                  <a:rPr lang="en-US" altLang="zh-TW" i="1" dirty="0" err="1" smtClean="0">
                    <a:latin typeface="Times New Roman" panose="02020603050405020304" pitchFamily="18" charset="0"/>
                  </a:rPr>
                  <a:t>freq</a:t>
                </a:r>
                <a:r>
                  <a:rPr lang="en-US" altLang="zh-TW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TW" i="1" dirty="0" err="1" smtClean="0">
                    <a:latin typeface="Times New Roman" panose="02020603050405020304" pitchFamily="18" charset="0"/>
                  </a:rPr>
                  <a:t>x</a:t>
                </a:r>
                <a:r>
                  <a:rPr lang="en-US" altLang="zh-TW" dirty="0" err="1" smtClean="0">
                    <a:latin typeface="Times New Roman" panose="02020603050405020304" pitchFamily="18" charset="0"/>
                  </a:rPr>
                  <a:t>.</a:t>
                </a:r>
                <a:r>
                  <a:rPr lang="en-US" altLang="zh-TW" i="1" dirty="0" err="1" smtClean="0">
                    <a:latin typeface="Times New Roman" panose="02020603050405020304" pitchFamily="18" charset="0"/>
                  </a:rPr>
                  <a:t>freq</a:t>
                </a:r>
                <a:r>
                  <a:rPr lang="en-US" altLang="zh-TW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:r>
                  <a:rPr lang="en-US" altLang="zh-TW" i="1" dirty="0" err="1" smtClean="0">
                    <a:latin typeface="Times New Roman" panose="02020603050405020304" pitchFamily="18" charset="0"/>
                  </a:rPr>
                  <a:t>y</a:t>
                </a:r>
                <a:r>
                  <a:rPr lang="en-US" altLang="zh-TW" dirty="0" err="1" smtClean="0">
                    <a:latin typeface="Times New Roman" panose="02020603050405020304" pitchFamily="18" charset="0"/>
                  </a:rPr>
                  <a:t>.</a:t>
                </a:r>
                <a:r>
                  <a:rPr lang="en-US" altLang="zh-TW" i="1" dirty="0" err="1" smtClean="0">
                    <a:latin typeface="Times New Roman" panose="02020603050405020304" pitchFamily="18" charset="0"/>
                  </a:rPr>
                  <a:t>freq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. </a:t>
                </a:r>
                <a:r>
                  <a:rPr lang="en-US" altLang="zh-TW" dirty="0">
                    <a:sym typeface="Symbol" panose="05050102010706020507" pitchFamily="18" charset="2"/>
                  </a:rPr>
                  <a:t>Let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T'</a:t>
                </a:r>
                <a:r>
                  <a:rPr lang="en-US" altLang="zh-TW" dirty="0">
                    <a:sym typeface="Symbol" panose="05050102010706020507" pitchFamily="18" charset="2"/>
                  </a:rPr>
                  <a:t> be any tree representing an optimal prefix code for the alphabet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C'</a:t>
                </a:r>
                <a:r>
                  <a:rPr lang="en-US" altLang="zh-TW" dirty="0">
                    <a:sym typeface="Symbol" panose="05050102010706020507" pitchFamily="18" charset="2"/>
                  </a:rPr>
                  <a:t>. Then the tree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TW" dirty="0">
                    <a:sym typeface="Symbol" panose="05050102010706020507" pitchFamily="18" charset="2"/>
                  </a:rPr>
                  <a:t>, obtained from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T'</a:t>
                </a:r>
                <a:r>
                  <a:rPr lang="en-US" altLang="zh-TW" dirty="0">
                    <a:sym typeface="Symbol" panose="05050102010706020507" pitchFamily="18" charset="2"/>
                  </a:rPr>
                  <a:t> by replacing the leaf node for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sym typeface="Symbol" panose="05050102010706020507" pitchFamily="18" charset="2"/>
                  </a:rPr>
                  <a:t> with an internal node having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TW" dirty="0">
                    <a:sym typeface="Symbol" panose="05050102010706020507" pitchFamily="18" charset="2"/>
                  </a:rPr>
                  <a:t> and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TW" dirty="0">
                    <a:sym typeface="Symbol" panose="05050102010706020507" pitchFamily="18" charset="2"/>
                  </a:rPr>
                  <a:t> as children, represents an optimal prefix code for the alphabet </a:t>
                </a:r>
                <a:r>
                  <a:rPr lang="en-US" altLang="zh-TW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TW" dirty="0">
                    <a:sym typeface="Symbol" panose="05050102010706020507" pitchFamily="18" charset="2"/>
                  </a:rPr>
                  <a:t>.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3258" r="-1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7821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Proof of </a:t>
            </a:r>
            <a:r>
              <a:rPr lang="en-US" altLang="zh-TW" dirty="0"/>
              <a:t>Lemma </a:t>
            </a:r>
            <a:r>
              <a:rPr lang="en-US" altLang="zh-TW" dirty="0" smtClean="0"/>
              <a:t>16.3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𝑓𝑟𝑒𝑞</m:t>
                        </m:r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𝑓𝑟𝑒𝑞</m:t>
                        </m:r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48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4D1A34-50E6-48D9-8992-B5BD8E37166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Def.: </a:t>
            </a:r>
            <a:r>
              <a:rPr lang="en-US" altLang="zh-TW" dirty="0"/>
              <a:t>Greedy Algorithms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2950"/>
          </a:xfrm>
        </p:spPr>
        <p:txBody>
          <a:bodyPr/>
          <a:lstStyle/>
          <a:p>
            <a:r>
              <a:rPr lang="en-US" altLang="zh-TW" sz="2800" dirty="0"/>
              <a:t>Algorithms for optimization problems typically go through a sequence of steps, with a set of choices at each step.</a:t>
            </a:r>
          </a:p>
          <a:p>
            <a:pPr lvl="1"/>
            <a:r>
              <a:rPr lang="en-US" altLang="zh-TW" sz="2400" dirty="0"/>
              <a:t>Similar to Dynamic Programming!</a:t>
            </a:r>
          </a:p>
          <a:p>
            <a:r>
              <a:rPr lang="en-US" altLang="zh-TW" sz="2800" dirty="0"/>
              <a:t>A greedy algorithm always makes the choice that looks best </a:t>
            </a:r>
            <a:r>
              <a:rPr lang="en-US" altLang="zh-TW" sz="2800" dirty="0">
                <a:solidFill>
                  <a:srgbClr val="C00000"/>
                </a:solidFill>
              </a:rPr>
              <a:t>at the moment</a:t>
            </a:r>
            <a:r>
              <a:rPr lang="en-US" altLang="zh-TW" sz="2800" dirty="0"/>
              <a:t>. That is, it makes a </a:t>
            </a:r>
            <a:r>
              <a:rPr lang="en-US" altLang="zh-TW" sz="2800" dirty="0">
                <a:solidFill>
                  <a:srgbClr val="C00000"/>
                </a:solidFill>
              </a:rPr>
              <a:t>locally optimal choice</a:t>
            </a:r>
            <a:r>
              <a:rPr lang="en-US" altLang="zh-TW" sz="2800" dirty="0"/>
              <a:t> in the </a:t>
            </a:r>
            <a:r>
              <a:rPr lang="en-US" altLang="zh-TW" sz="2800" dirty="0">
                <a:solidFill>
                  <a:srgbClr val="0070C0"/>
                </a:solidFill>
              </a:rPr>
              <a:t>hope</a:t>
            </a:r>
            <a:r>
              <a:rPr lang="en-US" altLang="zh-TW" sz="2800" dirty="0"/>
              <a:t> that this choice will lead to a </a:t>
            </a:r>
            <a:r>
              <a:rPr lang="en-US" altLang="zh-TW" sz="2800" dirty="0">
                <a:solidFill>
                  <a:srgbClr val="C00000"/>
                </a:solidFill>
              </a:rPr>
              <a:t>globally optimal solution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Greedy algorithms do not always yield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37544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Correctness of Huffman’s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Theorem 16.4</a:t>
            </a:r>
            <a:endParaRPr lang="en-US" altLang="zh-TW" b="1" dirty="0"/>
          </a:p>
          <a:p>
            <a:r>
              <a:rPr lang="en-US" altLang="zh-TW" dirty="0" smtClean="0"/>
              <a:t>Procedure HUFFMAN produces an optimal prefix code.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64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4D1A34-50E6-48D9-8992-B5BD8E37166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/>
              <a:t>16.1  An Activity-Selection Problem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2950"/>
          </a:xfrm>
        </p:spPr>
        <p:txBody>
          <a:bodyPr/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每個不曾起舞的日子都是對生命的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辜負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尼采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No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regret for our youth 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青春不要留白大行動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How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to join as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many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activities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as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possible in a week?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Goal: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Joining as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many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activities as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possible in a period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Assumption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Finishing one then starting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another (compatibility)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Can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first have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all activities sorted according to their finishing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time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1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4D1A34-50E6-48D9-8992-B5BD8E37166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16.1  An A-S Problem (formulation)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1"/>
            <a:ext cx="8229600" cy="3472408"/>
          </a:xfrm>
        </p:spPr>
        <p:txBody>
          <a:bodyPr>
            <a:normAutofit fontScale="92500"/>
          </a:bodyPr>
          <a:lstStyle/>
          <a:p>
            <a:r>
              <a:rPr lang="en-US" altLang="zh-TW" sz="2800" dirty="0"/>
              <a:t>Suppose we have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S </a:t>
            </a:r>
            <a:r>
              <a:rPr lang="en-US" altLang="zh-TW" sz="2800" dirty="0">
                <a:latin typeface="Times New Roman" panose="02020603050405020304" pitchFamily="18" charset="0"/>
              </a:rPr>
              <a:t>= {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...,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}</a:t>
            </a:r>
            <a:r>
              <a:rPr lang="en-US" altLang="zh-TW" sz="2800" dirty="0"/>
              <a:t> of </a:t>
            </a:r>
            <a:r>
              <a:rPr lang="en-US" altLang="zh-TW" sz="2800" i="1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/>
              <a:t> proposed </a:t>
            </a:r>
            <a:r>
              <a:rPr lang="en-US" altLang="zh-TW" sz="2800" b="1" dirty="0">
                <a:solidFill>
                  <a:schemeClr val="hlink"/>
                </a:solidFill>
              </a:rPr>
              <a:t>activities</a:t>
            </a:r>
            <a:r>
              <a:rPr lang="en-US" altLang="zh-TW" sz="2800" dirty="0"/>
              <a:t> that with  to use a resource. Each activity 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/>
              <a:t> has a </a:t>
            </a:r>
            <a:r>
              <a:rPr lang="en-US" altLang="zh-TW" sz="2800" b="1" dirty="0">
                <a:solidFill>
                  <a:schemeClr val="hlink"/>
                </a:solidFill>
              </a:rPr>
              <a:t>start time</a:t>
            </a:r>
            <a:r>
              <a:rPr lang="en-US" altLang="zh-TW" sz="2800" dirty="0"/>
              <a:t> 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/>
              <a:t> and a </a:t>
            </a:r>
            <a:r>
              <a:rPr lang="en-US" altLang="zh-TW" sz="2800" b="1" dirty="0">
                <a:solidFill>
                  <a:schemeClr val="hlink"/>
                </a:solidFill>
              </a:rPr>
              <a:t>finish time</a:t>
            </a:r>
            <a:r>
              <a:rPr lang="en-US" altLang="zh-TW" sz="2800" dirty="0"/>
              <a:t> </a:t>
            </a:r>
            <a:r>
              <a:rPr lang="en-US" altLang="zh-TW" sz="28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TW" sz="28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TW" sz="2800" dirty="0" smtClean="0"/>
              <a:t>,</a:t>
            </a:r>
            <a:br>
              <a:rPr lang="en-US" altLang="zh-TW" sz="2800" dirty="0" smtClean="0"/>
            </a:br>
            <a:r>
              <a:rPr lang="en-US" altLang="zh-TW" sz="2800" dirty="0" smtClean="0"/>
              <a:t>where </a:t>
            </a:r>
            <a:r>
              <a:rPr lang="en-US" altLang="zh-TW" sz="2800" dirty="0">
                <a:latin typeface="Times New Roman" panose="02020603050405020304" pitchFamily="18" charset="0"/>
              </a:rPr>
              <a:t>0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&lt; </a:t>
            </a:r>
            <a:endParaRPr lang="en-US" altLang="zh-TW" sz="2800" dirty="0">
              <a:sym typeface="Symbol" panose="05050102010706020507" pitchFamily="18" charset="2"/>
            </a:endParaRPr>
          </a:p>
          <a:p>
            <a:r>
              <a:rPr lang="en-US" altLang="zh-TW" sz="2800" dirty="0">
                <a:sym typeface="Symbol" panose="05050102010706020507" pitchFamily="18" charset="2"/>
              </a:rPr>
              <a:t>If selected, activity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sym typeface="Symbol" panose="05050102010706020507" pitchFamily="18" charset="2"/>
              </a:rPr>
              <a:t> take place during the half-open time interval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sz="2800" dirty="0">
                <a:sym typeface="Symbol" panose="05050102010706020507" pitchFamily="18" charset="2"/>
              </a:rPr>
              <a:t>. Activities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sym typeface="Symbol" panose="05050102010706020507" pitchFamily="18" charset="2"/>
              </a:rPr>
              <a:t> and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are </a:t>
            </a:r>
            <a:r>
              <a:rPr lang="en-US" altLang="zh-TW" sz="2800" b="1" dirty="0">
                <a:solidFill>
                  <a:schemeClr val="hlink"/>
                </a:solidFill>
                <a:sym typeface="Symbol" panose="05050102010706020507" pitchFamily="18" charset="2"/>
              </a:rPr>
              <a:t>compatible</a:t>
            </a:r>
            <a:r>
              <a:rPr lang="en-US" altLang="zh-TW" sz="2800" dirty="0">
                <a:sym typeface="Symbol" panose="05050102010706020507" pitchFamily="18" charset="2"/>
              </a:rPr>
              <a:t> if the intervals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sz="2800" dirty="0">
                <a:sym typeface="Symbol" panose="05050102010706020507" pitchFamily="18" charset="2"/>
              </a:rPr>
              <a:t>and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sz="2800" dirty="0">
                <a:sym typeface="Symbol" panose="05050102010706020507" pitchFamily="18" charset="2"/>
              </a:rPr>
              <a:t> do not overlap (i.e.,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sym typeface="Symbol" panose="05050102010706020507" pitchFamily="18" charset="2"/>
              </a:rPr>
              <a:t> and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sym typeface="Symbol" panose="05050102010706020507" pitchFamily="18" charset="2"/>
              </a:rPr>
              <a:t> are compatible if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sym typeface="Symbol" panose="05050102010706020507" pitchFamily="18" charset="2"/>
              </a:rPr>
              <a:t> or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547664" y="6021288"/>
            <a:ext cx="1944216" cy="432048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164732" y="6021288"/>
            <a:ext cx="1127348" cy="43204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C00000"/>
            </a:solidFill>
            <a:headEnd type="none" w="med" len="med"/>
            <a:tailEnd type="triangle" w="med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87824" y="5498119"/>
            <a:ext cx="1368152" cy="432048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>
            <a:off x="1403648" y="6597352"/>
            <a:ext cx="468052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" name="文字方塊 4"/>
          <p:cNvSpPr txBox="1"/>
          <p:nvPr/>
        </p:nvSpPr>
        <p:spPr>
          <a:xfrm>
            <a:off x="5692194" y="61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03648" y="563949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ym typeface="Symbol" panose="05050102010706020507" pitchFamily="18" charset="2"/>
              </a:rPr>
              <a:t>[</a:t>
            </a:r>
            <a:r>
              <a:rPr lang="en-US" altLang="zh-TW" b="1" i="1" dirty="0" smtClean="0">
                <a:sym typeface="Symbol" panose="05050102010706020507" pitchFamily="18" charset="2"/>
              </a:rPr>
              <a:t>s</a:t>
            </a:r>
            <a:r>
              <a:rPr lang="en-US" altLang="zh-TW" b="1" baseline="-25000" dirty="0">
                <a:sym typeface="Symbol" panose="05050102010706020507" pitchFamily="18" charset="2"/>
              </a:rPr>
              <a:t>1</a:t>
            </a:r>
            <a:r>
              <a:rPr lang="en-US" altLang="zh-TW" b="1" dirty="0" smtClean="0">
                <a:sym typeface="Symbol" panose="05050102010706020507" pitchFamily="18" charset="2"/>
              </a:rPr>
              <a:t>,                          </a:t>
            </a:r>
            <a:r>
              <a:rPr lang="en-US" altLang="zh-TW" b="1" i="1" dirty="0" smtClean="0">
                <a:sym typeface="Symbol" panose="05050102010706020507" pitchFamily="18" charset="2"/>
              </a:rPr>
              <a:t>f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dirty="0" smtClean="0">
                <a:sym typeface="Symbol" panose="05050102010706020507" pitchFamily="18" charset="2"/>
              </a:rPr>
              <a:t>) </a:t>
            </a:r>
            <a:endParaRPr lang="zh-TW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038034" y="563949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ym typeface="Symbol" panose="05050102010706020507" pitchFamily="18" charset="2"/>
              </a:rPr>
              <a:t>[</a:t>
            </a:r>
            <a:r>
              <a:rPr lang="en-US" altLang="zh-TW" b="1" i="1" dirty="0" smtClean="0">
                <a:sym typeface="Symbol" panose="05050102010706020507" pitchFamily="18" charset="2"/>
              </a:rPr>
              <a:t>s</a:t>
            </a:r>
            <a:r>
              <a:rPr lang="en-US" altLang="zh-TW" b="1" baseline="-25000" dirty="0">
                <a:sym typeface="Symbol" panose="05050102010706020507" pitchFamily="18" charset="2"/>
              </a:rPr>
              <a:t>3</a:t>
            </a:r>
            <a:r>
              <a:rPr lang="en-US" altLang="zh-TW" b="1" dirty="0" smtClean="0">
                <a:sym typeface="Symbol" panose="05050102010706020507" pitchFamily="18" charset="2"/>
              </a:rPr>
              <a:t>,           </a:t>
            </a:r>
            <a:r>
              <a:rPr lang="en-US" altLang="zh-TW" b="1" i="1" dirty="0" smtClean="0">
                <a:sym typeface="Symbol" panose="05050102010706020507" pitchFamily="18" charset="2"/>
              </a:rPr>
              <a:t>f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3</a:t>
            </a:r>
            <a:r>
              <a:rPr lang="en-US" altLang="zh-TW" b="1" dirty="0" smtClean="0">
                <a:sym typeface="Symbol" panose="05050102010706020507" pitchFamily="18" charset="2"/>
              </a:rPr>
              <a:t>) </a:t>
            </a:r>
            <a:endParaRPr lang="zh-TW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2887432" y="510032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ym typeface="Symbol" panose="05050102010706020507" pitchFamily="18" charset="2"/>
              </a:rPr>
              <a:t>[</a:t>
            </a:r>
            <a:r>
              <a:rPr lang="en-US" altLang="zh-TW" b="1" i="1" dirty="0" smtClean="0">
                <a:sym typeface="Symbol" panose="05050102010706020507" pitchFamily="18" charset="2"/>
              </a:rPr>
              <a:t>s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,               </a:t>
            </a:r>
            <a:r>
              <a:rPr lang="en-US" altLang="zh-TW" b="1" i="1" dirty="0" smtClean="0">
                <a:sym typeface="Symbol" panose="05050102010706020507" pitchFamily="18" charset="2"/>
              </a:rPr>
              <a:t>f</a:t>
            </a:r>
            <a:r>
              <a:rPr lang="en-US" altLang="zh-TW" b="1" baseline="-25000" dirty="0">
                <a:sym typeface="Symbol" panose="05050102010706020507" pitchFamily="18" charset="2"/>
              </a:rPr>
              <a:t>2</a:t>
            </a:r>
            <a:r>
              <a:rPr lang="en-US" altLang="zh-TW" b="1" dirty="0" smtClean="0">
                <a:sym typeface="Symbol" panose="05050102010706020507" pitchFamily="18" charset="2"/>
              </a:rPr>
              <a:t>) </a:t>
            </a:r>
            <a:endParaRPr lang="zh-TW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4D1A34-50E6-48D9-8992-B5BD8E37166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6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16.1  An A-S Problem (example)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2950"/>
          </a:xfrm>
        </p:spPr>
        <p:txBody>
          <a:bodyPr/>
          <a:lstStyle/>
          <a:p>
            <a:r>
              <a:rPr lang="en-US" altLang="zh-TW" sz="2800" dirty="0"/>
              <a:t>The </a:t>
            </a:r>
            <a:r>
              <a:rPr lang="en-US" altLang="zh-TW" sz="2800" dirty="0">
                <a:solidFill>
                  <a:schemeClr val="hlink"/>
                </a:solidFill>
              </a:rPr>
              <a:t>activity-selection problem</a:t>
            </a:r>
            <a:r>
              <a:rPr lang="en-US" altLang="zh-TW" sz="2800" dirty="0"/>
              <a:t> is to select a maximum-size subset of mutually compatible activities</a:t>
            </a:r>
          </a:p>
          <a:p>
            <a:endParaRPr lang="en-US" altLang="zh-TW" sz="2800" dirty="0">
              <a:sym typeface="Symbol" panose="05050102010706020507" pitchFamily="18" charset="2"/>
            </a:endParaRPr>
          </a:p>
          <a:p>
            <a:r>
              <a:rPr lang="en-US" altLang="zh-TW" sz="2800" dirty="0">
                <a:sym typeface="Symbol" panose="05050102010706020507" pitchFamily="18" charset="2"/>
              </a:rPr>
              <a:t>Example:</a:t>
            </a:r>
          </a:p>
        </p:txBody>
      </p:sp>
      <p:graphicFrame>
        <p:nvGraphicFramePr>
          <p:cNvPr id="6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28231"/>
              </p:ext>
            </p:extLst>
          </p:nvPr>
        </p:nvGraphicFramePr>
        <p:xfrm>
          <a:off x="1187624" y="4495800"/>
          <a:ext cx="6248029" cy="1669503"/>
        </p:xfrm>
        <a:graphic>
          <a:graphicData uri="http://schemas.openxmlformats.org/drawingml/2006/table">
            <a:tbl>
              <a:tblPr/>
              <a:tblGrid>
                <a:gridCol w="534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4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6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kumimoji="1" lang="en-US" altLang="zh-TW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kumimoji="1" lang="en-US" altLang="zh-TW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8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4D1A34-50E6-48D9-8992-B5BD8E37166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16.1  An A-S problem (solution)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2950"/>
          </a:xfrm>
        </p:spPr>
        <p:txBody>
          <a:bodyPr/>
          <a:lstStyle/>
          <a:p>
            <a:r>
              <a:rPr lang="en-US" altLang="zh-TW" sz="2800" dirty="0"/>
              <a:t>We shall solve this problem in several steps. We start by formulating a </a:t>
            </a:r>
            <a:r>
              <a:rPr lang="en-US" altLang="zh-TW" sz="2800" dirty="0">
                <a:solidFill>
                  <a:schemeClr val="hlink"/>
                </a:solidFill>
              </a:rPr>
              <a:t>dynamic programming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hlink"/>
                </a:solidFill>
              </a:rPr>
              <a:t>solution</a:t>
            </a:r>
            <a:r>
              <a:rPr lang="en-US" altLang="zh-TW" sz="2800" dirty="0"/>
              <a:t> to this program in which we combine optimal solutions to two </a:t>
            </a:r>
            <a:r>
              <a:rPr lang="en-US" altLang="zh-TW" sz="2800" dirty="0" err="1"/>
              <a:t>subproblems</a:t>
            </a:r>
            <a:r>
              <a:rPr lang="en-US" altLang="zh-TW" sz="2800" dirty="0"/>
              <a:t> to form an optimal solution to the original problem.</a:t>
            </a:r>
          </a:p>
          <a:p>
            <a:r>
              <a:rPr lang="en-US" altLang="zh-TW" sz="2800" dirty="0"/>
              <a:t>We shall then observe that we need only consider one choice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hlink"/>
                </a:solidFill>
              </a:rPr>
              <a:t>the greedy choice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and that when we make the greedy choice, </a:t>
            </a:r>
            <a:r>
              <a:rPr lang="en-US" altLang="zh-TW" sz="2800" dirty="0" smtClean="0"/>
              <a:t>then only </a:t>
            </a:r>
            <a:r>
              <a:rPr lang="en-US" altLang="zh-TW" sz="2800" dirty="0">
                <a:solidFill>
                  <a:srgbClr val="0070C0"/>
                </a:solidFill>
              </a:rPr>
              <a:t>one nonempty </a:t>
            </a:r>
            <a:r>
              <a:rPr lang="en-US" altLang="zh-TW" sz="2800" dirty="0" err="1">
                <a:solidFill>
                  <a:srgbClr val="0070C0"/>
                </a:solidFill>
              </a:rPr>
              <a:t>subproblem</a:t>
            </a:r>
            <a:r>
              <a:rPr lang="en-US" altLang="zh-TW" sz="2800" dirty="0">
                <a:solidFill>
                  <a:srgbClr val="0070C0"/>
                </a:solidFill>
              </a:rPr>
              <a:t> remains</a:t>
            </a:r>
            <a:r>
              <a:rPr lang="en-US" altLang="zh-TW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6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4D1A34-50E6-48D9-8992-B5BD8E37166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3600" dirty="0"/>
              <a:t>The Optimal Substructure of the A-S Problem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i="1" dirty="0" err="1">
                <a:latin typeface="Times New Roman" panose="02020603050405020304" pitchFamily="18" charset="0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= </a:t>
            </a:r>
            <a:r>
              <a:rPr lang="en-US" altLang="zh-TW" sz="2800" dirty="0">
                <a:latin typeface="Times New Roman" panose="02020603050405020304" pitchFamily="18" charset="0"/>
              </a:rPr>
              <a:t>{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}, </a:t>
            </a:r>
            <a:r>
              <a:rPr lang="en-US" altLang="zh-TW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TW" sz="2800" i="1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the optimal set </a:t>
            </a:r>
            <a:r>
              <a:rPr lang="en-US" altLang="zh-TW" sz="2800" i="1" dirty="0" smtClean="0">
                <a:latin typeface="Times New Roman" panose="02020603050405020304" pitchFamily="18" charset="0"/>
              </a:rPr>
              <a:t/>
            </a:r>
            <a:br>
              <a:rPr lang="en-US" altLang="zh-TW" sz="2800" i="1" dirty="0" smtClean="0">
                <a:latin typeface="Times New Roman" panose="02020603050405020304" pitchFamily="18" charset="0"/>
              </a:rPr>
            </a:br>
            <a:r>
              <a:rPr lang="en-US" altLang="zh-TW" sz="2800" dirty="0" smtClean="0"/>
              <a:t>That is, 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S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zh-TW" sz="2800" dirty="0"/>
              <a:t> is the subset of activities in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/>
              <a:t> that can start after activity 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/>
              <a:t> finishes and finish before activity </a:t>
            </a:r>
            <a:r>
              <a:rPr lang="en-US" altLang="zh-TW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/>
              <a:t> starts</a:t>
            </a:r>
          </a:p>
          <a:p>
            <a:pPr>
              <a:lnSpc>
                <a:spcPct val="90000"/>
              </a:lnSpc>
            </a:pPr>
            <a:endParaRPr lang="zh-TW" altLang="en-US" sz="2800" dirty="0">
              <a:latin typeface="Times New Roman" pitchFamily="18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 i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z="2800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0 </a:t>
            </a:r>
            <a:r>
              <a:rPr lang="en-US" altLang="zh-TW" sz="2800" dirty="0">
                <a:latin typeface="Times New Roman" panose="02020603050405020304" pitchFamily="18" charset="0"/>
              </a:rPr>
              <a:t>= 0</a:t>
            </a:r>
            <a:r>
              <a:rPr lang="en-US" altLang="zh-TW" sz="2800" dirty="0"/>
              <a:t> and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TW" sz="2800" dirty="0">
                <a:latin typeface="Times New Roman" panose="02020603050405020304" pitchFamily="18" charset="0"/>
              </a:rPr>
              <a:t> =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TW" sz="2800" dirty="0">
                <a:sym typeface="Symbol" panose="05050102010706020507" pitchFamily="18" charset="2"/>
              </a:rPr>
              <a:t>. Then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 = S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0,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n+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sym typeface="Symbol" panose="05050102010706020507" pitchFamily="18" charset="2"/>
              </a:rPr>
              <a:t>, and the ranges for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and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sym typeface="Symbol" panose="05050102010706020507" pitchFamily="18" charset="2"/>
              </a:rPr>
              <a:t> are given by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0 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TW" sz="28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If we know </a:t>
            </a:r>
            <a:r>
              <a:rPr lang="en-US" altLang="zh-TW" sz="2800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is included, then </a:t>
            </a:r>
            <a:r>
              <a:rPr lang="en-US" altLang="zh-TW" sz="2800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ik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{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} </a:t>
            </a:r>
            <a:r>
              <a:rPr lang="en-US" altLang="zh-TW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kj</a:t>
            </a:r>
            <a:endParaRPr lang="en-US" altLang="zh-TW" sz="2800" i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619672" y="4005064"/>
            <a:ext cx="1209600" cy="5040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3789040"/>
            <a:ext cx="1901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  <a:p>
            <a:r>
              <a:rPr lang="en-US" altLang="zh-TW" b="1" i="1" dirty="0" err="1" smtClean="0">
                <a:sym typeface="Symbol" panose="05050102010706020507" pitchFamily="18" charset="2"/>
              </a:rPr>
              <a:t>a</a:t>
            </a:r>
            <a:r>
              <a:rPr lang="en-US" altLang="zh-TW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TW" b="1" i="1" dirty="0" smtClean="0">
                <a:sym typeface="Symbol" panose="05050102010706020507" pitchFamily="18" charset="2"/>
              </a:rPr>
              <a:t> =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 </a:t>
            </a:r>
            <a:r>
              <a:rPr lang="en-US" altLang="zh-TW" b="1" dirty="0" smtClean="0">
                <a:sym typeface="Symbol" panose="05050102010706020507" pitchFamily="18" charset="2"/>
              </a:rPr>
              <a:t>[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s</a:t>
            </a:r>
            <a:r>
              <a:rPr lang="en-US" altLang="zh-TW" b="1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TW" b="1" dirty="0" smtClean="0">
                <a:sym typeface="Symbol" panose="05050102010706020507" pitchFamily="18" charset="2"/>
              </a:rPr>
              <a:t>,              </a:t>
            </a:r>
            <a:r>
              <a:rPr lang="en-US" altLang="zh-TW" b="1" i="1" dirty="0" smtClean="0">
                <a:sym typeface="Symbol" panose="05050102010706020507" pitchFamily="18" charset="2"/>
              </a:rPr>
              <a:t>f</a:t>
            </a:r>
            <a:r>
              <a:rPr lang="en-US" altLang="zh-TW" b="1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zh-TW" b="1" dirty="0" smtClean="0">
                <a:sym typeface="Symbol" panose="05050102010706020507" pitchFamily="18" charset="2"/>
              </a:rPr>
              <a:t>) </a:t>
            </a:r>
            <a:endParaRPr lang="zh-TW" altLang="en-US" b="1" dirty="0"/>
          </a:p>
        </p:txBody>
      </p:sp>
      <p:sp>
        <p:nvSpPr>
          <p:cNvPr id="9" name="矩形 8"/>
          <p:cNvSpPr/>
          <p:nvPr/>
        </p:nvSpPr>
        <p:spPr bwMode="auto">
          <a:xfrm>
            <a:off x="5580112" y="4005064"/>
            <a:ext cx="1098000" cy="504056"/>
          </a:xfrm>
          <a:prstGeom prst="rect">
            <a:avLst/>
          </a:prstGeom>
          <a:solidFill>
            <a:srgbClr val="D6FCFC"/>
          </a:soli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056" y="3789040"/>
            <a:ext cx="1786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  <a:p>
            <a:r>
              <a:rPr lang="en-US" altLang="zh-TW" b="1" i="1" dirty="0" err="1" smtClean="0">
                <a:sym typeface="Symbol" panose="05050102010706020507" pitchFamily="18" charset="2"/>
              </a:rPr>
              <a:t>a</a:t>
            </a:r>
            <a:r>
              <a:rPr lang="en-US" altLang="zh-TW" b="1" i="1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zh-TW" b="1" i="1" dirty="0" smtClean="0">
                <a:sym typeface="Symbol" panose="05050102010706020507" pitchFamily="18" charset="2"/>
              </a:rPr>
              <a:t> =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 </a:t>
            </a:r>
            <a:r>
              <a:rPr lang="en-US" altLang="zh-TW" b="1" dirty="0" smtClean="0">
                <a:sym typeface="Symbol" panose="05050102010706020507" pitchFamily="18" charset="2"/>
              </a:rPr>
              <a:t>[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s</a:t>
            </a:r>
            <a:r>
              <a:rPr lang="en-US" altLang="zh-TW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zh-TW" b="1" dirty="0" smtClean="0">
                <a:sym typeface="Symbol" panose="05050102010706020507" pitchFamily="18" charset="2"/>
              </a:rPr>
              <a:t>,            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f</a:t>
            </a:r>
            <a:r>
              <a:rPr lang="en-US" altLang="zh-TW" b="1" i="1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zh-TW" b="1" dirty="0" smtClean="0">
                <a:sym typeface="Symbol" panose="05050102010706020507" pitchFamily="18" charset="2"/>
              </a:rPr>
              <a:t>) </a:t>
            </a:r>
            <a:endParaRPr lang="zh-TW" altLang="en-US" b="1" dirty="0"/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2829272" y="3429000"/>
            <a:ext cx="0" cy="158417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lg"/>
          </a:ln>
          <a:effectLst/>
        </p:spPr>
      </p:cxnSp>
      <p:cxnSp>
        <p:nvCxnSpPr>
          <p:cNvPr id="13" name="直線接點 12"/>
          <p:cNvCxnSpPr/>
          <p:nvPr/>
        </p:nvCxnSpPr>
        <p:spPr bwMode="auto">
          <a:xfrm>
            <a:off x="5575988" y="3429000"/>
            <a:ext cx="0" cy="158417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lg"/>
          </a:ln>
          <a:effectLst/>
        </p:spPr>
      </p:cxnSp>
      <p:sp>
        <p:nvSpPr>
          <p:cNvPr id="6" name="橢圓 5"/>
          <p:cNvSpPr/>
          <p:nvPr/>
        </p:nvSpPr>
        <p:spPr bwMode="auto">
          <a:xfrm>
            <a:off x="2829272" y="3789040"/>
            <a:ext cx="2746716" cy="93610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All possible</a:t>
            </a:r>
            <a:b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</a:b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activities</a:t>
            </a:r>
            <a:r>
              <a:rPr lang="en-US" altLang="zh-TW" dirty="0"/>
              <a:t> </a:t>
            </a:r>
            <a:r>
              <a:rPr lang="en-US" altLang="zh-TW" dirty="0" smtClean="0"/>
              <a:t>go here!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15932" y="619708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大問題答案拆開是小問題的答案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Recursive Solution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EAF1-DD84-469B-A115-1CF08A8DC4AB}" type="slidenum">
              <a:rPr lang="en-US" altLang="zh-TW" smtClean="0"/>
              <a:pPr/>
              <a:t>9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>
                <a:spLocks/>
              </p:cNvSpPr>
              <p:nvPr/>
            </p:nvSpPr>
            <p:spPr>
              <a:xfrm>
                <a:off x="539552" y="2028340"/>
                <a:ext cx="8010719" cy="4497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00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3000" dirty="0" smtClean="0"/>
                  <a:t>: the optimal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TW" sz="3000" dirty="0" smtClean="0"/>
              </a:p>
              <a:p>
                <a:endParaRPr lang="en-US" altLang="zh-TW" sz="3000" b="0" dirty="0" smtClean="0"/>
              </a:p>
              <a:p>
                <a:r>
                  <a:rPr lang="en-US" altLang="zh-TW" sz="3000" dirty="0"/>
                  <a:t>O</a:t>
                </a:r>
                <a:r>
                  <a:rPr lang="en-US" altLang="zh-TW" sz="3000" dirty="0" smtClean="0"/>
                  <a:t>ptimal substructure</a:t>
                </a:r>
                <a:r>
                  <a:rPr lang="en-US" altLang="zh-TW" sz="3000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sz="3000" b="0" dirty="0" smtClean="0"/>
              </a:p>
              <a:p>
                <a:endParaRPr lang="en-US" altLang="zh-TW" sz="3000" dirty="0" smtClean="0"/>
              </a:p>
              <a:p>
                <a:r>
                  <a:rPr lang="en-US" altLang="zh-TW" sz="3000" dirty="0" smtClean="0"/>
                  <a:t>Recurrence: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3000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000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TW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3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3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300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3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3000" dirty="0"/>
              </a:p>
              <a:p>
                <a:pPr/>
                <a:endParaRPr lang="en-US" altLang="zh-TW" sz="1600" dirty="0" smtClean="0"/>
              </a:p>
              <a:p>
                <a:pPr/>
                <a:r>
                  <a:rPr lang="en-US" altLang="zh-TW" sz="1600" dirty="0" smtClean="0"/>
                  <a:t>* The recurrence is actually not used for solution finding; instead, we consider the greedy approach!</a:t>
                </a:r>
                <a:endParaRPr lang="zh-TW" altLang="en-US" sz="16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028340"/>
                <a:ext cx="8010719" cy="4497003"/>
              </a:xfrm>
              <a:prstGeom prst="rect">
                <a:avLst/>
              </a:prstGeom>
              <a:blipFill>
                <a:blip r:embed="rId2"/>
                <a:stretch>
                  <a:fillRect l="-2740" t="-2442" b="-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6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9496</TotalTime>
  <Words>2243</Words>
  <Application>Microsoft Office PowerPoint</Application>
  <PresentationFormat>如螢幕大小 (4:3)</PresentationFormat>
  <Paragraphs>296</Paragraphs>
  <Slides>30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新細明體</vt:lpstr>
      <vt:lpstr>標楷體</vt:lpstr>
      <vt:lpstr>Arial</vt:lpstr>
      <vt:lpstr>Cambria Math</vt:lpstr>
      <vt:lpstr>Courier New</vt:lpstr>
      <vt:lpstr>Symbol</vt:lpstr>
      <vt:lpstr>Times New Roman</vt:lpstr>
      <vt:lpstr>Wingdings</vt:lpstr>
      <vt:lpstr>Wingdings 3</vt:lpstr>
      <vt:lpstr>Quadrant</vt:lpstr>
      <vt:lpstr>16. Greedy Algorithms </vt:lpstr>
      <vt:lpstr>Outline</vt:lpstr>
      <vt:lpstr>Def.: Greedy Algorithms</vt:lpstr>
      <vt:lpstr>16.1  An Activity-Selection Problem</vt:lpstr>
      <vt:lpstr>16.1  An A-S Problem (formulation)</vt:lpstr>
      <vt:lpstr>16.1  An A-S Problem (example)</vt:lpstr>
      <vt:lpstr>16.1  An A-S problem (solution)</vt:lpstr>
      <vt:lpstr>The Optimal Substructure of the A-S Problem</vt:lpstr>
      <vt:lpstr>A Recursive Solution</vt:lpstr>
      <vt:lpstr>Making the Greedy Choice</vt:lpstr>
      <vt:lpstr>Converting a Dynamic-Programming Solution to a Greedy Solution</vt:lpstr>
      <vt:lpstr>A Recursive Greedy Algorithm</vt:lpstr>
      <vt:lpstr>Greedy Algorithm on the Example</vt:lpstr>
      <vt:lpstr>An Iterative Greedy Algorithm</vt:lpstr>
      <vt:lpstr>16.2  Elements of the greedy strategy</vt:lpstr>
      <vt:lpstr>Designing a Greedy Algorithm</vt:lpstr>
      <vt:lpstr>Two Ingredients for GA</vt:lpstr>
      <vt:lpstr>Knapsack Problems</vt:lpstr>
      <vt:lpstr>Greedy versus Dynamic Programming</vt:lpstr>
      <vt:lpstr>16.3 Huffman Codes </vt:lpstr>
      <vt:lpstr>An Example</vt:lpstr>
      <vt:lpstr>16.3 Huffman Codes (cont’d)</vt:lpstr>
      <vt:lpstr>Construction a Huffman Code</vt:lpstr>
      <vt:lpstr>The Steps of Huffman’s Algorithm</vt:lpstr>
      <vt:lpstr>Correctness of Huffman’s Algorithm</vt:lpstr>
      <vt:lpstr>Proof of Lemma 16.2</vt:lpstr>
      <vt:lpstr>Proof of Lemma 16.2 (cont’d)</vt:lpstr>
      <vt:lpstr>Correctness of Huffman’s Algorithm (cont’d)</vt:lpstr>
      <vt:lpstr>Proof of Lemma 16.3</vt:lpstr>
      <vt:lpstr>Correctness of Huffman’s Algorithm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Kenneth Pao</dc:creator>
  <cp:lastModifiedBy>pao</cp:lastModifiedBy>
  <cp:revision>669</cp:revision>
  <dcterms:created xsi:type="dcterms:W3CDTF">2001-09-06T13:56:50Z</dcterms:created>
  <dcterms:modified xsi:type="dcterms:W3CDTF">2020-05-29T07:14:46Z</dcterms:modified>
</cp:coreProperties>
</file>