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20"/>
  </p:notesMasterIdLst>
  <p:handoutMasterIdLst>
    <p:handoutMasterId r:id="rId21"/>
  </p:handoutMasterIdLst>
  <p:sldIdLst>
    <p:sldId id="256" r:id="rId2"/>
    <p:sldId id="296" r:id="rId3"/>
    <p:sldId id="338" r:id="rId4"/>
    <p:sldId id="297" r:id="rId5"/>
    <p:sldId id="335" r:id="rId6"/>
    <p:sldId id="260" r:id="rId7"/>
    <p:sldId id="299" r:id="rId8"/>
    <p:sldId id="300" r:id="rId9"/>
    <p:sldId id="301" r:id="rId10"/>
    <p:sldId id="302" r:id="rId11"/>
    <p:sldId id="339" r:id="rId12"/>
    <p:sldId id="336" r:id="rId13"/>
    <p:sldId id="340" r:id="rId14"/>
    <p:sldId id="342" r:id="rId15"/>
    <p:sldId id="337" r:id="rId16"/>
    <p:sldId id="343" r:id="rId17"/>
    <p:sldId id="344" r:id="rId18"/>
    <p:sldId id="345" r:id="rId19"/>
  </p:sldIdLst>
  <p:sldSz cx="9144000" cy="6858000" type="screen4x3"/>
  <p:notesSz cx="6797675" cy="9926638"/>
  <p:defaultTextStyle>
    <a:defPPr>
      <a:defRPr lang="zh-TW"/>
    </a:defPPr>
    <a:lvl1pPr algn="l" rtl="0" fontAlgn="base">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993300"/>
    <a:srgbClr val="DDDDDD"/>
    <a:srgbClr val="FFFFFF"/>
    <a:srgbClr val="0000FF"/>
    <a:srgbClr val="FFC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2" autoAdjust="0"/>
    <p:restoredTop sz="94660"/>
  </p:normalViewPr>
  <p:slideViewPr>
    <p:cSldViewPr snapToGrid="0" snapToObjects="1">
      <p:cViewPr varScale="1">
        <p:scale>
          <a:sx n="141" d="100"/>
          <a:sy n="141" d="100"/>
        </p:scale>
        <p:origin x="6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64" tIns="47632" rIns="95264" bIns="47632" numCol="1" anchor="t" anchorCtr="0" compatLnSpc="1">
            <a:prstTxWarp prst="textNoShape">
              <a:avLst/>
            </a:prstTxWarp>
          </a:bodyPr>
          <a:lstStyle>
            <a:lvl1pPr defTabSz="952500">
              <a:defRPr sz="1300"/>
            </a:lvl1pPr>
          </a:lstStyle>
          <a:p>
            <a:endParaRPr lang="en-US" altLang="zh-TW"/>
          </a:p>
        </p:txBody>
      </p:sp>
      <p:sp>
        <p:nvSpPr>
          <p:cNvPr id="24579" name="Rectangle 3"/>
          <p:cNvSpPr>
            <a:spLocks noGrp="1" noChangeArrowheads="1"/>
          </p:cNvSpPr>
          <p:nvPr>
            <p:ph type="dt" sz="quarter"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64" tIns="47632" rIns="95264" bIns="47632" numCol="1" anchor="t" anchorCtr="0" compatLnSpc="1">
            <a:prstTxWarp prst="textNoShape">
              <a:avLst/>
            </a:prstTxWarp>
          </a:bodyPr>
          <a:lstStyle>
            <a:lvl1pPr algn="r" defTabSz="952500">
              <a:defRPr sz="1300"/>
            </a:lvl1pPr>
          </a:lstStyle>
          <a:p>
            <a:endParaRPr lang="en-US" altLang="zh-TW"/>
          </a:p>
        </p:txBody>
      </p:sp>
      <p:sp>
        <p:nvSpPr>
          <p:cNvPr id="24580" name="Rectangle 4"/>
          <p:cNvSpPr>
            <a:spLocks noGrp="1" noChangeArrowheads="1"/>
          </p:cNvSpPr>
          <p:nvPr>
            <p:ph type="ftr" sz="quarter" idx="2"/>
          </p:nvPr>
        </p:nvSpPr>
        <p:spPr bwMode="auto">
          <a:xfrm>
            <a:off x="0"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64" tIns="47632" rIns="95264" bIns="47632" numCol="1" anchor="b" anchorCtr="0" compatLnSpc="1">
            <a:prstTxWarp prst="textNoShape">
              <a:avLst/>
            </a:prstTxWarp>
          </a:bodyPr>
          <a:lstStyle>
            <a:lvl1pPr defTabSz="952500">
              <a:defRPr sz="1300"/>
            </a:lvl1pPr>
          </a:lstStyle>
          <a:p>
            <a:endParaRPr lang="en-US" altLang="zh-TW"/>
          </a:p>
        </p:txBody>
      </p:sp>
      <p:sp>
        <p:nvSpPr>
          <p:cNvPr id="24581" name="Rectangle 5"/>
          <p:cNvSpPr>
            <a:spLocks noGrp="1" noChangeArrowheads="1"/>
          </p:cNvSpPr>
          <p:nvPr>
            <p:ph type="sldNum" sz="quarter" idx="3"/>
          </p:nvPr>
        </p:nvSpPr>
        <p:spPr bwMode="auto">
          <a:xfrm>
            <a:off x="3849688"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64" tIns="47632" rIns="95264" bIns="47632" numCol="1" anchor="b" anchorCtr="0" compatLnSpc="1">
            <a:prstTxWarp prst="textNoShape">
              <a:avLst/>
            </a:prstTxWarp>
          </a:bodyPr>
          <a:lstStyle>
            <a:lvl1pPr algn="r" defTabSz="952500">
              <a:defRPr sz="1300"/>
            </a:lvl1pPr>
          </a:lstStyle>
          <a:p>
            <a:fld id="{C0C7130A-F8FB-4871-AE4F-2B5914DF409E}" type="slidenum">
              <a:rPr lang="en-US" altLang="zh-TW"/>
              <a:pPr/>
              <a:t>‹#›</a:t>
            </a:fld>
            <a:endParaRPr lang="en-US" altLang="zh-TW"/>
          </a:p>
        </p:txBody>
      </p:sp>
    </p:spTree>
    <p:extLst>
      <p:ext uri="{BB962C8B-B14F-4D97-AF65-F5344CB8AC3E}">
        <p14:creationId xmlns:p14="http://schemas.microsoft.com/office/powerpoint/2010/main" val="610845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64" tIns="47632" rIns="95264" bIns="47632" numCol="1" anchor="t" anchorCtr="0" compatLnSpc="1">
            <a:prstTxWarp prst="textNoShape">
              <a:avLst/>
            </a:prstTxWarp>
          </a:bodyPr>
          <a:lstStyle>
            <a:lvl1pPr defTabSz="952500">
              <a:defRPr sz="1300"/>
            </a:lvl1pPr>
          </a:lstStyle>
          <a:p>
            <a:endParaRPr lang="en-US" altLang="zh-TW"/>
          </a:p>
        </p:txBody>
      </p:sp>
      <p:sp>
        <p:nvSpPr>
          <p:cNvPr id="22531"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64" tIns="47632" rIns="95264" bIns="47632" numCol="1" anchor="t" anchorCtr="0" compatLnSpc="1">
            <a:prstTxWarp prst="textNoShape">
              <a:avLst/>
            </a:prstTxWarp>
          </a:bodyPr>
          <a:lstStyle>
            <a:lvl1pPr algn="r" defTabSz="952500">
              <a:defRPr sz="1300"/>
            </a:lvl1pPr>
          </a:lstStyle>
          <a:p>
            <a:endParaRPr lang="en-US" altLang="zh-TW"/>
          </a:p>
        </p:txBody>
      </p:sp>
      <p:sp>
        <p:nvSpPr>
          <p:cNvPr id="22532"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64" tIns="47632" rIns="95264" bIns="47632"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2534" name="Rectangle 6"/>
          <p:cNvSpPr>
            <a:spLocks noGrp="1" noChangeArrowheads="1"/>
          </p:cNvSpPr>
          <p:nvPr>
            <p:ph type="ftr" sz="quarter" idx="4"/>
          </p:nvPr>
        </p:nvSpPr>
        <p:spPr bwMode="auto">
          <a:xfrm>
            <a:off x="0"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64" tIns="47632" rIns="95264" bIns="47632" numCol="1" anchor="b" anchorCtr="0" compatLnSpc="1">
            <a:prstTxWarp prst="textNoShape">
              <a:avLst/>
            </a:prstTxWarp>
          </a:bodyPr>
          <a:lstStyle>
            <a:lvl1pPr defTabSz="952500">
              <a:defRPr sz="1300"/>
            </a:lvl1pPr>
          </a:lstStyle>
          <a:p>
            <a:endParaRPr lang="en-US" altLang="zh-TW"/>
          </a:p>
        </p:txBody>
      </p:sp>
      <p:sp>
        <p:nvSpPr>
          <p:cNvPr id="22535" name="Rectangle 7"/>
          <p:cNvSpPr>
            <a:spLocks noGrp="1" noChangeArrowheads="1"/>
          </p:cNvSpPr>
          <p:nvPr>
            <p:ph type="sldNum" sz="quarter" idx="5"/>
          </p:nvPr>
        </p:nvSpPr>
        <p:spPr bwMode="auto">
          <a:xfrm>
            <a:off x="3849688"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64" tIns="47632" rIns="95264" bIns="47632" numCol="1" anchor="b" anchorCtr="0" compatLnSpc="1">
            <a:prstTxWarp prst="textNoShape">
              <a:avLst/>
            </a:prstTxWarp>
          </a:bodyPr>
          <a:lstStyle>
            <a:lvl1pPr algn="r" defTabSz="952500">
              <a:defRPr sz="1300"/>
            </a:lvl1pPr>
          </a:lstStyle>
          <a:p>
            <a:fld id="{0052D3E3-95AF-47B2-9A02-4D81674BD0E7}" type="slidenum">
              <a:rPr lang="en-US" altLang="zh-TW"/>
              <a:pPr/>
              <a:t>‹#›</a:t>
            </a:fld>
            <a:endParaRPr lang="en-US" altLang="zh-TW"/>
          </a:p>
        </p:txBody>
      </p:sp>
    </p:spTree>
    <p:extLst>
      <p:ext uri="{BB962C8B-B14F-4D97-AF65-F5344CB8AC3E}">
        <p14:creationId xmlns:p14="http://schemas.microsoft.com/office/powerpoint/2010/main" val="3770245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p:cNvSpPr>
            <a:spLocks noGrp="1" noRot="1" noChangeAspect="1" noTextEdit="1"/>
          </p:cNvSpPr>
          <p:nvPr>
            <p:ph type="sldImg"/>
          </p:nvPr>
        </p:nvSpPr>
        <p:spPr>
          <a:ln/>
        </p:spPr>
      </p:sp>
      <p:sp>
        <p:nvSpPr>
          <p:cNvPr id="481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
        <p:nvSpPr>
          <p:cNvPr id="481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defTabSz="955675"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defTabSz="955675"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defTabSz="955675"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defTabSz="955675"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defTabSz="955675"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defTabSz="955675"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defTabSz="955675"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defTabSz="955675"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fld id="{83A5F207-E167-4458-A855-3A3362878B6E}" type="slidenum">
              <a:rPr lang="en-US" altLang="zh-TW"/>
              <a:pPr eaLnBrk="1" hangingPunct="1"/>
              <a:t>5</a:t>
            </a:fld>
            <a:endParaRPr lang="en-US" altLang="zh-TW"/>
          </a:p>
        </p:txBody>
      </p:sp>
    </p:spTree>
    <p:extLst>
      <p:ext uri="{BB962C8B-B14F-4D97-AF65-F5344CB8AC3E}">
        <p14:creationId xmlns:p14="http://schemas.microsoft.com/office/powerpoint/2010/main" val="3942687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TW" altLang="zh-TW" sz="2400"/>
          </a:p>
        </p:txBody>
      </p:sp>
      <p:sp>
        <p:nvSpPr>
          <p:cNvPr id="57347" name="Rectangle 3"/>
          <p:cNvSpPr>
            <a:spLocks noGrp="1" noChangeArrowheads="1"/>
          </p:cNvSpPr>
          <p:nvPr>
            <p:ph type="ctrTitle"/>
          </p:nvPr>
        </p:nvSpPr>
        <p:spPr>
          <a:xfrm>
            <a:off x="762000" y="1371600"/>
            <a:ext cx="7696200" cy="2057400"/>
          </a:xfrm>
        </p:spPr>
        <p:txBody>
          <a:bodyPr/>
          <a:lstStyle>
            <a:lvl1pPr>
              <a:defRPr sz="5400"/>
            </a:lvl1pPr>
          </a:lstStyle>
          <a:p>
            <a:pPr lvl="0"/>
            <a:r>
              <a:rPr lang="zh-TW" altLang="en-US" noProof="0" smtClean="0"/>
              <a:t>按一下以編輯母片標題樣式</a:t>
            </a:r>
          </a:p>
        </p:txBody>
      </p:sp>
      <p:sp>
        <p:nvSpPr>
          <p:cNvPr id="57348" name="Rectangle 4"/>
          <p:cNvSpPr>
            <a:spLocks noGrp="1" noChangeArrowheads="1"/>
          </p:cNvSpPr>
          <p:nvPr>
            <p:ph type="subTitle" idx="1"/>
          </p:nvPr>
        </p:nvSpPr>
        <p:spPr>
          <a:xfrm>
            <a:off x="762000" y="3765550"/>
            <a:ext cx="7696200" cy="2057400"/>
          </a:xfrm>
        </p:spPr>
        <p:txBody>
          <a:bodyPr/>
          <a:lstStyle>
            <a:lvl1pPr marL="0" indent="0">
              <a:buFont typeface="Wingdings" panose="05000000000000000000" pitchFamily="2" charset="2"/>
              <a:buNone/>
              <a:defRPr sz="2800">
                <a:latin typeface="Arial" panose="020B0604020202020204" pitchFamily="34" charset="0"/>
              </a:defRPr>
            </a:lvl1pPr>
          </a:lstStyle>
          <a:p>
            <a:pPr lvl="0"/>
            <a:r>
              <a:rPr lang="zh-TW" altLang="en-US" noProof="0" smtClean="0"/>
              <a:t>按一下以編輯母片副標題樣式</a:t>
            </a:r>
          </a:p>
        </p:txBody>
      </p:sp>
      <p:sp>
        <p:nvSpPr>
          <p:cNvPr id="57349" name="Rectangle 5"/>
          <p:cNvSpPr>
            <a:spLocks noGrp="1" noChangeArrowheads="1"/>
          </p:cNvSpPr>
          <p:nvPr>
            <p:ph type="dt" sz="half" idx="2"/>
          </p:nvPr>
        </p:nvSpPr>
        <p:spPr>
          <a:xfrm>
            <a:off x="457200" y="6248400"/>
            <a:ext cx="2133600" cy="457200"/>
          </a:xfrm>
        </p:spPr>
        <p:txBody>
          <a:bodyPr/>
          <a:lstStyle>
            <a:lvl1pPr>
              <a:defRPr/>
            </a:lvl1pPr>
          </a:lstStyle>
          <a:p>
            <a:endParaRPr lang="en-US" altLang="zh-TW"/>
          </a:p>
        </p:txBody>
      </p:sp>
      <p:sp>
        <p:nvSpPr>
          <p:cNvPr id="57350" name="Rectangle 6"/>
          <p:cNvSpPr>
            <a:spLocks noGrp="1" noChangeArrowheads="1"/>
          </p:cNvSpPr>
          <p:nvPr>
            <p:ph type="ftr" sz="quarter" idx="3"/>
          </p:nvPr>
        </p:nvSpPr>
        <p:spPr/>
        <p:txBody>
          <a:bodyPr/>
          <a:lstStyle>
            <a:lvl1pPr>
              <a:defRPr/>
            </a:lvl1pPr>
          </a:lstStyle>
          <a:p>
            <a:endParaRPr lang="en-US" altLang="zh-TW"/>
          </a:p>
        </p:txBody>
      </p:sp>
      <p:sp>
        <p:nvSpPr>
          <p:cNvPr id="57351" name="Rectangle 7"/>
          <p:cNvSpPr>
            <a:spLocks noGrp="1" noChangeArrowheads="1"/>
          </p:cNvSpPr>
          <p:nvPr>
            <p:ph type="sldNum" sz="quarter" idx="4"/>
          </p:nvPr>
        </p:nvSpPr>
        <p:spPr>
          <a:xfrm>
            <a:off x="6553200" y="6248400"/>
            <a:ext cx="2133600" cy="457200"/>
          </a:xfrm>
        </p:spPr>
        <p:txBody>
          <a:bodyPr/>
          <a:lstStyle>
            <a:lvl1pPr>
              <a:defRPr b="1"/>
            </a:lvl1pPr>
          </a:lstStyle>
          <a:p>
            <a:fld id="{E711132C-C05E-4C9A-AFCA-E78928D843B4}" type="slidenum">
              <a:rPr lang="en-US" altLang="zh-TW"/>
              <a:pPr/>
              <a:t>‹#›</a:t>
            </a:fld>
            <a:endParaRPr lang="en-US" altLang="zh-TW"/>
          </a:p>
        </p:txBody>
      </p:sp>
      <p:grpSp>
        <p:nvGrpSpPr>
          <p:cNvPr id="57352" name="Group 8"/>
          <p:cNvGrpSpPr>
            <a:grpSpLocks/>
          </p:cNvGrpSpPr>
          <p:nvPr/>
        </p:nvGrpSpPr>
        <p:grpSpPr bwMode="auto">
          <a:xfrm>
            <a:off x="381000" y="304800"/>
            <a:ext cx="8391525" cy="5791200"/>
            <a:chOff x="240" y="192"/>
            <a:chExt cx="5286" cy="3648"/>
          </a:xfrm>
        </p:grpSpPr>
        <p:sp>
          <p:nvSpPr>
            <p:cNvPr id="57353" name="Rectangle 9"/>
            <p:cNvSpPr>
              <a:spLocks noChangeArrowheads="1"/>
            </p:cNvSpPr>
            <p:nvPr/>
          </p:nvSpPr>
          <p:spPr bwMode="auto">
            <a:xfrm flipV="1">
              <a:off x="5236" y="192"/>
              <a:ext cx="288" cy="288"/>
            </a:xfrm>
            <a:prstGeom prst="rect">
              <a:avLst/>
            </a:prstGeom>
            <a:solidFill>
              <a:schemeClr val="bg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0" lang="zh-TW" altLang="zh-TW" sz="2400"/>
            </a:p>
          </p:txBody>
        </p:sp>
        <p:sp>
          <p:nvSpPr>
            <p:cNvPr id="57354" name="Rectangle 10"/>
            <p:cNvSpPr>
              <a:spLocks noChangeArrowheads="1"/>
            </p:cNvSpPr>
            <p:nvPr/>
          </p:nvSpPr>
          <p:spPr bwMode="auto">
            <a:xfrm flipV="1">
              <a:off x="240" y="192"/>
              <a:ext cx="5004" cy="288"/>
            </a:xfrm>
            <a:prstGeom prst="rect">
              <a:avLst/>
            </a:prstGeom>
            <a:solidFill>
              <a:schemeClr val="accent2"/>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0" lang="zh-TW" altLang="zh-TW" sz="2400"/>
            </a:p>
          </p:txBody>
        </p:sp>
        <p:sp>
          <p:nvSpPr>
            <p:cNvPr id="57355" name="Rectangle 11"/>
            <p:cNvSpPr>
              <a:spLocks noChangeArrowheads="1"/>
            </p:cNvSpPr>
            <p:nvPr/>
          </p:nvSpPr>
          <p:spPr bwMode="auto">
            <a:xfrm flipV="1">
              <a:off x="240" y="480"/>
              <a:ext cx="5004" cy="144"/>
            </a:xfrm>
            <a:prstGeom prst="rect">
              <a:avLst/>
            </a:prstGeom>
            <a:solidFill>
              <a:schemeClr val="bg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0" lang="zh-TW" altLang="zh-TW" sz="2400"/>
            </a:p>
          </p:txBody>
        </p:sp>
        <p:sp>
          <p:nvSpPr>
            <p:cNvPr id="57356" name="Rectangle 12"/>
            <p:cNvSpPr>
              <a:spLocks noChangeArrowheads="1"/>
            </p:cNvSpPr>
            <p:nvPr/>
          </p:nvSpPr>
          <p:spPr bwMode="auto">
            <a:xfrm flipV="1">
              <a:off x="5242" y="480"/>
              <a:ext cx="282" cy="144"/>
            </a:xfrm>
            <a:prstGeom prst="rect">
              <a:avLst/>
            </a:prstGeom>
            <a:solidFill>
              <a:schemeClr val="accent2"/>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0" lang="zh-TW" altLang="zh-TW" sz="2400"/>
            </a:p>
          </p:txBody>
        </p:sp>
        <p:sp>
          <p:nvSpPr>
            <p:cNvPr id="57357" name="Line 13"/>
            <p:cNvSpPr>
              <a:spLocks noChangeShapeType="1"/>
            </p:cNvSpPr>
            <p:nvPr/>
          </p:nvSpPr>
          <p:spPr bwMode="auto">
            <a:xfrm flipH="1">
              <a:off x="480" y="2256"/>
              <a:ext cx="4848"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7358" name="Rectangle 14"/>
            <p:cNvSpPr>
              <a:spLocks noChangeArrowheads="1"/>
            </p:cNvSpPr>
            <p:nvPr/>
          </p:nvSpPr>
          <p:spPr bwMode="auto">
            <a:xfrm>
              <a:off x="240" y="192"/>
              <a:ext cx="5286" cy="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TW" altLang="zh-TW" sz="2400"/>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E245AD7F-7401-4233-B7E8-721A650C0BEA}" type="slidenum">
              <a:rPr lang="en-US" altLang="zh-TW"/>
              <a:pPr/>
              <a:t>‹#›</a:t>
            </a:fld>
            <a:endParaRPr lang="en-US" altLang="zh-TW"/>
          </a:p>
        </p:txBody>
      </p:sp>
    </p:spTree>
    <p:extLst>
      <p:ext uri="{BB962C8B-B14F-4D97-AF65-F5344CB8AC3E}">
        <p14:creationId xmlns:p14="http://schemas.microsoft.com/office/powerpoint/2010/main" val="30164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533400"/>
            <a:ext cx="2057400" cy="5597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533400"/>
            <a:ext cx="6019800" cy="559752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4F6DE02E-3EF7-4B32-8BE1-A0865E247FB2}" type="slidenum">
              <a:rPr lang="en-US" altLang="zh-TW"/>
              <a:pPr/>
              <a:t>‹#›</a:t>
            </a:fld>
            <a:endParaRPr lang="en-US" altLang="zh-TW"/>
          </a:p>
        </p:txBody>
      </p:sp>
    </p:spTree>
    <p:extLst>
      <p:ext uri="{BB962C8B-B14F-4D97-AF65-F5344CB8AC3E}">
        <p14:creationId xmlns:p14="http://schemas.microsoft.com/office/powerpoint/2010/main" val="236384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2A0982C0-C0CB-4D88-BE92-7575A7052586}" type="slidenum">
              <a:rPr lang="en-US" altLang="zh-TW"/>
              <a:pPr/>
              <a:t>‹#›</a:t>
            </a:fld>
            <a:endParaRPr lang="en-US" altLang="zh-TW"/>
          </a:p>
        </p:txBody>
      </p:sp>
    </p:spTree>
    <p:extLst>
      <p:ext uri="{BB962C8B-B14F-4D97-AF65-F5344CB8AC3E}">
        <p14:creationId xmlns:p14="http://schemas.microsoft.com/office/powerpoint/2010/main" val="192415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8F65F121-3FDB-4B1A-B0B2-D583F69EC65E}" type="slidenum">
              <a:rPr lang="en-US" altLang="zh-TW"/>
              <a:pPr/>
              <a:t>‹#›</a:t>
            </a:fld>
            <a:endParaRPr lang="en-US" altLang="zh-TW"/>
          </a:p>
        </p:txBody>
      </p:sp>
    </p:spTree>
    <p:extLst>
      <p:ext uri="{BB962C8B-B14F-4D97-AF65-F5344CB8AC3E}">
        <p14:creationId xmlns:p14="http://schemas.microsoft.com/office/powerpoint/2010/main" val="52845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828800"/>
            <a:ext cx="4038600" cy="43021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828800"/>
            <a:ext cx="4038600" cy="43021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5CC5401B-FA7F-42FF-A13B-39E7DD90FF96}" type="slidenum">
              <a:rPr lang="en-US" altLang="zh-TW"/>
              <a:pPr/>
              <a:t>‹#›</a:t>
            </a:fld>
            <a:endParaRPr lang="en-US" altLang="zh-TW"/>
          </a:p>
        </p:txBody>
      </p:sp>
    </p:spTree>
    <p:extLst>
      <p:ext uri="{BB962C8B-B14F-4D97-AF65-F5344CB8AC3E}">
        <p14:creationId xmlns:p14="http://schemas.microsoft.com/office/powerpoint/2010/main" val="428543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endParaRPr lang="en-US" altLang="zh-TW"/>
          </a:p>
        </p:txBody>
      </p:sp>
      <p:sp>
        <p:nvSpPr>
          <p:cNvPr id="9" name="投影片編號版面配置區 8"/>
          <p:cNvSpPr>
            <a:spLocks noGrp="1"/>
          </p:cNvSpPr>
          <p:nvPr>
            <p:ph type="sldNum" sz="quarter" idx="12"/>
          </p:nvPr>
        </p:nvSpPr>
        <p:spPr/>
        <p:txBody>
          <a:bodyPr/>
          <a:lstStyle>
            <a:lvl1pPr>
              <a:defRPr/>
            </a:lvl1pPr>
          </a:lstStyle>
          <a:p>
            <a:fld id="{55FE92C9-9562-4279-9755-E8D78989C075}" type="slidenum">
              <a:rPr lang="en-US" altLang="zh-TW"/>
              <a:pPr/>
              <a:t>‹#›</a:t>
            </a:fld>
            <a:endParaRPr lang="en-US" altLang="zh-TW"/>
          </a:p>
        </p:txBody>
      </p:sp>
    </p:spTree>
    <p:extLst>
      <p:ext uri="{BB962C8B-B14F-4D97-AF65-F5344CB8AC3E}">
        <p14:creationId xmlns:p14="http://schemas.microsoft.com/office/powerpoint/2010/main" val="224997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endParaRPr lang="en-US" altLang="zh-TW"/>
          </a:p>
        </p:txBody>
      </p:sp>
      <p:sp>
        <p:nvSpPr>
          <p:cNvPr id="5" name="投影片編號版面配置區 4"/>
          <p:cNvSpPr>
            <a:spLocks noGrp="1"/>
          </p:cNvSpPr>
          <p:nvPr>
            <p:ph type="sldNum" sz="quarter" idx="12"/>
          </p:nvPr>
        </p:nvSpPr>
        <p:spPr/>
        <p:txBody>
          <a:bodyPr/>
          <a:lstStyle>
            <a:lvl1pPr>
              <a:defRPr/>
            </a:lvl1pPr>
          </a:lstStyle>
          <a:p>
            <a:fld id="{2D546226-746A-49AC-9DA2-D9EAA02F9272}" type="slidenum">
              <a:rPr lang="en-US" altLang="zh-TW"/>
              <a:pPr/>
              <a:t>‹#›</a:t>
            </a:fld>
            <a:endParaRPr lang="en-US" altLang="zh-TW"/>
          </a:p>
        </p:txBody>
      </p:sp>
    </p:spTree>
    <p:extLst>
      <p:ext uri="{BB962C8B-B14F-4D97-AF65-F5344CB8AC3E}">
        <p14:creationId xmlns:p14="http://schemas.microsoft.com/office/powerpoint/2010/main" val="153661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endParaRPr lang="en-US" altLang="zh-TW"/>
          </a:p>
        </p:txBody>
      </p:sp>
      <p:sp>
        <p:nvSpPr>
          <p:cNvPr id="4" name="投影片編號版面配置區 3"/>
          <p:cNvSpPr>
            <a:spLocks noGrp="1"/>
          </p:cNvSpPr>
          <p:nvPr>
            <p:ph type="sldNum" sz="quarter" idx="12"/>
          </p:nvPr>
        </p:nvSpPr>
        <p:spPr/>
        <p:txBody>
          <a:bodyPr/>
          <a:lstStyle>
            <a:lvl1pPr>
              <a:defRPr/>
            </a:lvl1pPr>
          </a:lstStyle>
          <a:p>
            <a:fld id="{97323D32-8867-4EE6-9D33-44B3444895CA}" type="slidenum">
              <a:rPr lang="en-US" altLang="zh-TW"/>
              <a:pPr/>
              <a:t>‹#›</a:t>
            </a:fld>
            <a:endParaRPr lang="en-US" altLang="zh-TW"/>
          </a:p>
        </p:txBody>
      </p:sp>
    </p:spTree>
    <p:extLst>
      <p:ext uri="{BB962C8B-B14F-4D97-AF65-F5344CB8AC3E}">
        <p14:creationId xmlns:p14="http://schemas.microsoft.com/office/powerpoint/2010/main" val="301203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F195E6CB-19AE-47F2-9E7F-3F3300728228}" type="slidenum">
              <a:rPr lang="en-US" altLang="zh-TW"/>
              <a:pPr/>
              <a:t>‹#›</a:t>
            </a:fld>
            <a:endParaRPr lang="en-US" altLang="zh-TW"/>
          </a:p>
        </p:txBody>
      </p:sp>
    </p:spTree>
    <p:extLst>
      <p:ext uri="{BB962C8B-B14F-4D97-AF65-F5344CB8AC3E}">
        <p14:creationId xmlns:p14="http://schemas.microsoft.com/office/powerpoint/2010/main" val="121407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endParaRPr lang="en-US" altLang="zh-TW"/>
          </a:p>
        </p:txBody>
      </p:sp>
      <p:sp>
        <p:nvSpPr>
          <p:cNvPr id="7" name="投影片編號版面配置區 6"/>
          <p:cNvSpPr>
            <a:spLocks noGrp="1"/>
          </p:cNvSpPr>
          <p:nvPr>
            <p:ph type="sldNum" sz="quarter" idx="12"/>
          </p:nvPr>
        </p:nvSpPr>
        <p:spPr/>
        <p:txBody>
          <a:bodyPr/>
          <a:lstStyle>
            <a:lvl1pPr>
              <a:defRPr/>
            </a:lvl1pPr>
          </a:lstStyle>
          <a:p>
            <a:fld id="{8A03CE09-6C46-4582-95C8-6D1D37985A66}" type="slidenum">
              <a:rPr lang="en-US" altLang="zh-TW"/>
              <a:pPr/>
              <a:t>‹#›</a:t>
            </a:fld>
            <a:endParaRPr lang="en-US" altLang="zh-TW"/>
          </a:p>
        </p:txBody>
      </p:sp>
    </p:spTree>
    <p:extLst>
      <p:ext uri="{BB962C8B-B14F-4D97-AF65-F5344CB8AC3E}">
        <p14:creationId xmlns:p14="http://schemas.microsoft.com/office/powerpoint/2010/main" val="417351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xfrm>
            <a:off x="4572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56323" name="Rectangle 3"/>
          <p:cNvSpPr>
            <a:spLocks noGrp="1" noChangeArrowheads="1"/>
          </p:cNvSpPr>
          <p:nvPr>
            <p:ph type="body" idx="1"/>
          </p:nvPr>
        </p:nvSpPr>
        <p:spPr bwMode="auto">
          <a:xfrm>
            <a:off x="457200" y="1828800"/>
            <a:ext cx="82296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6324" name="Rectangle 4"/>
          <p:cNvSpPr>
            <a:spLocks noGrp="1" noChangeArrowheads="1"/>
          </p:cNvSpPr>
          <p:nvPr>
            <p:ph type="dt" sz="half" idx="2"/>
          </p:nvPr>
        </p:nvSpPr>
        <p:spPr bwMode="auto">
          <a:xfrm>
            <a:off x="457200" y="6248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000">
                <a:latin typeface="Arial" panose="020B0604020202020204" pitchFamily="34" charset="0"/>
              </a:defRPr>
            </a:lvl1pPr>
          </a:lstStyle>
          <a:p>
            <a:endParaRPr lang="en-US" altLang="zh-TW"/>
          </a:p>
        </p:txBody>
      </p:sp>
      <p:sp>
        <p:nvSpPr>
          <p:cNvPr id="563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000">
                <a:latin typeface="Arial" panose="020B0604020202020204" pitchFamily="34" charset="0"/>
              </a:defRPr>
            </a:lvl1pPr>
          </a:lstStyle>
          <a:p>
            <a:endParaRPr lang="en-US" altLang="zh-TW"/>
          </a:p>
        </p:txBody>
      </p:sp>
      <p:sp>
        <p:nvSpPr>
          <p:cNvPr id="56326"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000">
                <a:latin typeface="Arial" panose="020B0604020202020204" pitchFamily="34" charset="0"/>
              </a:defRPr>
            </a:lvl1pPr>
          </a:lstStyle>
          <a:p>
            <a:fld id="{B7DA4619-D055-4FB7-BA5D-7F2B16F4CD5F}" type="slidenum">
              <a:rPr lang="en-US" altLang="zh-TW"/>
              <a:pPr/>
              <a:t>‹#›</a:t>
            </a:fld>
            <a:endParaRPr lang="en-US" altLang="zh-TW"/>
          </a:p>
        </p:txBody>
      </p:sp>
      <p:grpSp>
        <p:nvGrpSpPr>
          <p:cNvPr id="56327" name="Group 7"/>
          <p:cNvGrpSpPr>
            <a:grpSpLocks/>
          </p:cNvGrpSpPr>
          <p:nvPr/>
        </p:nvGrpSpPr>
        <p:grpSpPr bwMode="auto">
          <a:xfrm>
            <a:off x="279400" y="152400"/>
            <a:ext cx="8686800" cy="1600200"/>
            <a:chOff x="176" y="96"/>
            <a:chExt cx="5472" cy="1008"/>
          </a:xfrm>
        </p:grpSpPr>
        <p:sp>
          <p:nvSpPr>
            <p:cNvPr id="56328"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6329" name="Rectangle 9"/>
            <p:cNvSpPr>
              <a:spLocks noChangeArrowheads="1"/>
            </p:cNvSpPr>
            <p:nvPr/>
          </p:nvSpPr>
          <p:spPr bwMode="auto">
            <a:xfrm>
              <a:off x="5504" y="96"/>
              <a:ext cx="144" cy="144"/>
            </a:xfrm>
            <a:prstGeom prst="rect">
              <a:avLst/>
            </a:prstGeom>
            <a:solidFill>
              <a:schemeClr val="bg2"/>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TW" altLang="zh-TW" sz="2400"/>
            </a:p>
          </p:txBody>
        </p:sp>
        <p:sp>
          <p:nvSpPr>
            <p:cNvPr id="56330" name="Rectangle 10"/>
            <p:cNvSpPr>
              <a:spLocks noChangeArrowheads="1"/>
            </p:cNvSpPr>
            <p:nvPr/>
          </p:nvSpPr>
          <p:spPr bwMode="auto">
            <a:xfrm>
              <a:off x="176" y="96"/>
              <a:ext cx="5326" cy="144"/>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TW" altLang="zh-TW" sz="2400"/>
            </a:p>
          </p:txBody>
        </p:sp>
        <p:sp>
          <p:nvSpPr>
            <p:cNvPr id="56331" name="Rectangle 11"/>
            <p:cNvSpPr>
              <a:spLocks noChangeArrowheads="1"/>
            </p:cNvSpPr>
            <p:nvPr/>
          </p:nvSpPr>
          <p:spPr bwMode="auto">
            <a:xfrm>
              <a:off x="176" y="240"/>
              <a:ext cx="5326" cy="88"/>
            </a:xfrm>
            <a:prstGeom prst="rect">
              <a:avLst/>
            </a:prstGeom>
            <a:solidFill>
              <a:schemeClr val="bg2"/>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TW" altLang="zh-TW" sz="2400"/>
            </a:p>
          </p:txBody>
        </p:sp>
        <p:sp>
          <p:nvSpPr>
            <p:cNvPr id="56332" name="Rectangle 12"/>
            <p:cNvSpPr>
              <a:spLocks noChangeArrowheads="1"/>
            </p:cNvSpPr>
            <p:nvPr/>
          </p:nvSpPr>
          <p:spPr bwMode="auto">
            <a:xfrm>
              <a:off x="5504" y="241"/>
              <a:ext cx="144" cy="86"/>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TW" altLang="zh-TW" sz="2400"/>
            </a:p>
          </p:txBody>
        </p:sp>
      </p:grpSp>
    </p:spTree>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hdr="0" ftr="0" dt="0"/>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2pPr>
      <a:lvl3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3pPr>
      <a:lvl4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4pPr>
      <a:lvl5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p:titleStyle>
    <p:bodyStyle>
      <a:lvl1pPr marL="469900" indent="-469900" algn="l" rtl="0" fontAlgn="base">
        <a:spcBef>
          <a:spcPct val="20000"/>
        </a:spcBef>
        <a:spcAft>
          <a:spcPct val="0"/>
        </a:spcAft>
        <a:buClr>
          <a:schemeClr val="bg2"/>
        </a:buClr>
        <a:buSzPct val="70000"/>
        <a:buFont typeface="Wingdings" panose="05000000000000000000" pitchFamily="2" charset="2"/>
        <a:buChar char="o"/>
        <a:defRPr kumimoji="1" sz="32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panose="05000000000000000000" pitchFamily="2" charset="2"/>
        <a:buChar char="n"/>
        <a:defRPr kumimoji="1" sz="2800" kern="1200">
          <a:solidFill>
            <a:schemeClr val="tx1"/>
          </a:solidFill>
          <a:latin typeface="+mn-lt"/>
          <a:ea typeface="+mn-ea"/>
          <a:cs typeface="+mn-cs"/>
        </a:defRPr>
      </a:lvl2pPr>
      <a:lvl3pPr marL="1377950" indent="-468313" algn="l" rtl="0" fontAlgn="base">
        <a:spcBef>
          <a:spcPct val="20000"/>
        </a:spcBef>
        <a:spcAft>
          <a:spcPct val="0"/>
        </a:spcAft>
        <a:buClr>
          <a:schemeClr val="bg2"/>
        </a:buClr>
        <a:buSzPct val="65000"/>
        <a:buFont typeface="Wingdings" panose="05000000000000000000" pitchFamily="2" charset="2"/>
        <a:buChar char="o"/>
        <a:defRPr kumimoji="1" sz="2400" kern="1200">
          <a:solidFill>
            <a:schemeClr val="tx1"/>
          </a:solidFill>
          <a:latin typeface="+mn-lt"/>
          <a:ea typeface="+mn-ea"/>
          <a:cs typeface="+mn-cs"/>
        </a:defRPr>
      </a:lvl3pPr>
      <a:lvl4pPr marL="1827213" indent="-438150" algn="l" rtl="0" fontAlgn="base">
        <a:spcBef>
          <a:spcPct val="20000"/>
        </a:spcBef>
        <a:spcAft>
          <a:spcPct val="0"/>
        </a:spcAft>
        <a:buClr>
          <a:schemeClr val="accent2"/>
        </a:buClr>
        <a:buSzPct val="75000"/>
        <a:buFont typeface="Wingdings" panose="05000000000000000000" pitchFamily="2" charset="2"/>
        <a:buChar char="n"/>
        <a:defRPr kumimoji="1" sz="2000" kern="1200">
          <a:solidFill>
            <a:schemeClr val="tx1"/>
          </a:solidFill>
          <a:latin typeface="+mn-lt"/>
          <a:ea typeface="+mn-ea"/>
          <a:cs typeface="+mn-cs"/>
        </a:defRPr>
      </a:lvl4pPr>
      <a:lvl5pPr marL="2297113" indent="-468313" algn="l" rtl="0" fontAlgn="base">
        <a:spcBef>
          <a:spcPct val="20000"/>
        </a:spcBef>
        <a:spcAft>
          <a:spcPct val="0"/>
        </a:spcAft>
        <a:buClr>
          <a:schemeClr val="accent1"/>
        </a:buClr>
        <a:buSzPct val="50000"/>
        <a:buFont typeface="Wingdings" panose="05000000000000000000" pitchFamily="2" charset="2"/>
        <a:buChar char="o"/>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ctrTitle"/>
          </p:nvPr>
        </p:nvSpPr>
        <p:spPr/>
        <p:txBody>
          <a:bodyPr/>
          <a:lstStyle/>
          <a:p>
            <a:r>
              <a:rPr lang="en-US" altLang="zh-TW" sz="4000"/>
              <a:t>21. Data Structures for Disjoint Sets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220FCDEE-FEDF-4485-BCBB-5C63A7AF9016}" type="slidenum">
              <a:rPr lang="en-US" altLang="zh-TW"/>
              <a:pPr/>
              <a:t>10</a:t>
            </a:fld>
            <a:endParaRPr lang="en-US" altLang="zh-TW"/>
          </a:p>
        </p:txBody>
      </p:sp>
      <p:sp>
        <p:nvSpPr>
          <p:cNvPr id="443394" name="Rectangle 2"/>
          <p:cNvSpPr>
            <a:spLocks noGrp="1" noChangeArrowheads="1"/>
          </p:cNvSpPr>
          <p:nvPr>
            <p:ph type="title"/>
          </p:nvPr>
        </p:nvSpPr>
        <p:spPr/>
        <p:txBody>
          <a:bodyPr/>
          <a:lstStyle/>
          <a:p>
            <a:r>
              <a:rPr lang="en-US" altLang="zh-TW"/>
              <a:t>Weighted Union Heuristic</a:t>
            </a:r>
          </a:p>
        </p:txBody>
      </p:sp>
      <p:sp>
        <p:nvSpPr>
          <p:cNvPr id="443395" name="Rectangle 3"/>
          <p:cNvSpPr>
            <a:spLocks noGrp="1" noChangeArrowheads="1"/>
          </p:cNvSpPr>
          <p:nvPr>
            <p:ph type="body" idx="1"/>
          </p:nvPr>
        </p:nvSpPr>
        <p:spPr>
          <a:xfrm>
            <a:off x="457200" y="1828800"/>
            <a:ext cx="8229600" cy="4876800"/>
          </a:xfrm>
        </p:spPr>
        <p:txBody>
          <a:bodyPr>
            <a:normAutofit lnSpcReduction="10000"/>
          </a:bodyPr>
          <a:lstStyle/>
          <a:p>
            <a:pPr>
              <a:lnSpc>
                <a:spcPct val="80000"/>
              </a:lnSpc>
            </a:pPr>
            <a:r>
              <a:rPr lang="en-US" altLang="zh-TW" sz="2800" b="1" dirty="0"/>
              <a:t>Weighted Union Heuristic</a:t>
            </a:r>
            <a:r>
              <a:rPr lang="en-US" altLang="zh-TW" sz="2800" dirty="0"/>
              <a:t>: if each list has a length attribute, we can always add the shorter list to the longer - ties are broken arbitrarily.</a:t>
            </a:r>
          </a:p>
          <a:p>
            <a:pPr>
              <a:lnSpc>
                <a:spcPct val="80000"/>
              </a:lnSpc>
              <a:buFont typeface="Wingdings" panose="05000000000000000000" pitchFamily="2" charset="2"/>
              <a:buNone/>
            </a:pPr>
            <a:r>
              <a:rPr lang="en-US" altLang="zh-TW" sz="2800" dirty="0"/>
              <a:t>A single Union operation can still require </a:t>
            </a:r>
            <a:r>
              <a:rPr lang="en-US" altLang="zh-TW" sz="2800" dirty="0">
                <a:sym typeface="Symbol" panose="05050102010706020507" pitchFamily="18" charset="2"/>
              </a:rPr>
              <a:t>(</a:t>
            </a:r>
            <a:r>
              <a:rPr lang="en-US" altLang="zh-TW" sz="2800" i="1" dirty="0">
                <a:sym typeface="Symbol" panose="05050102010706020507" pitchFamily="18" charset="2"/>
              </a:rPr>
              <a:t>n</a:t>
            </a:r>
            <a:r>
              <a:rPr lang="en-US" altLang="zh-TW" sz="2800" dirty="0">
                <a:sym typeface="Symbol" panose="05050102010706020507" pitchFamily="18" charset="2"/>
              </a:rPr>
              <a:t>) </a:t>
            </a:r>
            <a:r>
              <a:rPr lang="en-US" altLang="zh-TW" sz="2800" dirty="0"/>
              <a:t>time, if both sets have </a:t>
            </a:r>
            <a:r>
              <a:rPr lang="en-US" altLang="zh-TW" sz="2800" dirty="0">
                <a:sym typeface="Symbol" panose="05050102010706020507" pitchFamily="18" charset="2"/>
              </a:rPr>
              <a:t>(</a:t>
            </a:r>
            <a:r>
              <a:rPr lang="en-US" altLang="zh-TW" sz="2800" i="1" dirty="0">
                <a:sym typeface="Symbol" panose="05050102010706020507" pitchFamily="18" charset="2"/>
              </a:rPr>
              <a:t>n</a:t>
            </a:r>
            <a:r>
              <a:rPr lang="en-US" altLang="zh-TW" sz="2800" dirty="0">
                <a:sym typeface="Symbol" panose="05050102010706020507" pitchFamily="18" charset="2"/>
              </a:rPr>
              <a:t>) </a:t>
            </a:r>
            <a:r>
              <a:rPr lang="en-US" altLang="zh-TW" sz="2800" dirty="0"/>
              <a:t>members. </a:t>
            </a:r>
          </a:p>
          <a:p>
            <a:pPr>
              <a:lnSpc>
                <a:spcPct val="80000"/>
              </a:lnSpc>
              <a:buFont typeface="Wingdings" panose="05000000000000000000" pitchFamily="2" charset="2"/>
              <a:buNone/>
            </a:pPr>
            <a:endParaRPr lang="en-US" altLang="zh-TW" sz="2800" dirty="0"/>
          </a:p>
          <a:p>
            <a:pPr>
              <a:lnSpc>
                <a:spcPct val="80000"/>
              </a:lnSpc>
              <a:buFont typeface="Wingdings" panose="05000000000000000000" pitchFamily="2" charset="2"/>
              <a:buNone/>
            </a:pPr>
            <a:r>
              <a:rPr lang="en-US" altLang="zh-TW" sz="2800" b="1" dirty="0"/>
              <a:t>Theorem 21.1</a:t>
            </a:r>
            <a:r>
              <a:rPr lang="en-US" altLang="zh-TW" sz="2800" dirty="0"/>
              <a:t>. Using the linked-list representation of disjoint sets and the weighted-union heuristic, a sequence of </a:t>
            </a:r>
            <a:r>
              <a:rPr lang="en-US" altLang="zh-TW" sz="2800" i="1" dirty="0">
                <a:latin typeface="Times" panose="02020603050405020304" pitchFamily="18" charset="0"/>
              </a:rPr>
              <a:t>m</a:t>
            </a:r>
            <a:r>
              <a:rPr lang="en-US" altLang="zh-TW" sz="2800" dirty="0"/>
              <a:t> Make-Set, Union and Find-Set operations, </a:t>
            </a:r>
            <a:r>
              <a:rPr lang="en-US" altLang="zh-TW" sz="2800" i="1" dirty="0">
                <a:latin typeface="Times" panose="02020603050405020304" pitchFamily="18" charset="0"/>
              </a:rPr>
              <a:t>n</a:t>
            </a:r>
            <a:r>
              <a:rPr lang="en-US" altLang="zh-TW" sz="2800" dirty="0"/>
              <a:t> of which are Make-Set operations, takes </a:t>
            </a:r>
            <a:r>
              <a:rPr lang="en-US" altLang="zh-TW" sz="2800" i="1" dirty="0">
                <a:latin typeface="Times" panose="02020603050405020304" pitchFamily="18" charset="0"/>
              </a:rPr>
              <a:t>O</a:t>
            </a:r>
            <a:r>
              <a:rPr lang="en-US" altLang="zh-TW" sz="2800" dirty="0">
                <a:latin typeface="Times" panose="02020603050405020304" pitchFamily="18" charset="0"/>
              </a:rPr>
              <a:t>(</a:t>
            </a:r>
            <a:r>
              <a:rPr lang="en-US" altLang="zh-TW" sz="2800" i="1" dirty="0">
                <a:latin typeface="Times" panose="02020603050405020304" pitchFamily="18" charset="0"/>
              </a:rPr>
              <a:t>m + n </a:t>
            </a:r>
            <a:r>
              <a:rPr lang="en-US" altLang="zh-TW" sz="2800" dirty="0" err="1">
                <a:latin typeface="Times" panose="02020603050405020304" pitchFamily="18" charset="0"/>
              </a:rPr>
              <a:t>lg</a:t>
            </a:r>
            <a:r>
              <a:rPr lang="en-US" altLang="zh-TW" sz="2800" i="1" dirty="0">
                <a:latin typeface="Times" panose="02020603050405020304" pitchFamily="18" charset="0"/>
              </a:rPr>
              <a:t> n</a:t>
            </a:r>
            <a:r>
              <a:rPr lang="en-US" altLang="zh-TW" sz="2800" dirty="0">
                <a:latin typeface="Times" panose="02020603050405020304" pitchFamily="18" charset="0"/>
              </a:rPr>
              <a:t>)</a:t>
            </a:r>
            <a:r>
              <a:rPr lang="en-US" altLang="zh-TW" sz="2800" dirty="0"/>
              <a:t> time</a:t>
            </a:r>
            <a:r>
              <a:rPr lang="en-US" altLang="zh-TW" sz="2800" dirty="0" smtClean="0"/>
              <a:t>.</a:t>
            </a:r>
          </a:p>
          <a:p>
            <a:pPr>
              <a:lnSpc>
                <a:spcPct val="80000"/>
              </a:lnSpc>
              <a:buNone/>
            </a:pPr>
            <a:r>
              <a:rPr lang="en-US" altLang="zh-TW" sz="2800" dirty="0"/>
              <a:t>Slightly more roughly: </a:t>
            </a:r>
            <a:r>
              <a:rPr lang="en-US" altLang="zh-TW" sz="2800" i="1" dirty="0"/>
              <a:t>O</a:t>
            </a:r>
            <a:r>
              <a:rPr lang="en-US" altLang="zh-TW" sz="2800" dirty="0"/>
              <a:t>(</a:t>
            </a:r>
            <a:r>
              <a:rPr lang="en-US" altLang="zh-TW" sz="2800" i="1" dirty="0"/>
              <a:t>m </a:t>
            </a:r>
            <a:r>
              <a:rPr lang="en-US" altLang="zh-TW" sz="2800" dirty="0" err="1"/>
              <a:t>lg</a:t>
            </a:r>
            <a:r>
              <a:rPr lang="en-US" altLang="zh-TW" sz="2800" i="1" dirty="0"/>
              <a:t> n</a:t>
            </a:r>
            <a:r>
              <a:rPr lang="en-US" altLang="zh-TW" sz="2800" dirty="0"/>
              <a:t>). </a:t>
            </a:r>
            <a:endParaRPr lang="en-US" altLang="zh-TW" sz="2800" dirty="0" smtClean="0"/>
          </a:p>
          <a:p>
            <a:pPr>
              <a:lnSpc>
                <a:spcPct val="80000"/>
              </a:lnSpc>
              <a:buFont typeface="Wingdings" panose="05000000000000000000" pitchFamily="2" charset="2"/>
              <a:buNone/>
            </a:pPr>
            <a:r>
              <a:rPr lang="en-US" altLang="zh-TW" sz="2800" dirty="0" smtClean="0"/>
              <a:t>Can we do better?</a:t>
            </a:r>
            <a:endParaRPr lang="en-US" altLang="zh-TW" sz="2800" dirty="0"/>
          </a:p>
          <a:p>
            <a:pPr>
              <a:lnSpc>
                <a:spcPct val="80000"/>
              </a:lnSpc>
              <a:buFont typeface="Wingdings" panose="05000000000000000000" pitchFamily="2" charset="2"/>
              <a:buNone/>
            </a:pPr>
            <a:endParaRPr lang="en-US" altLang="zh-TW"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Proof of Theorem 21.1</a:t>
            </a:r>
            <a:endParaRPr lang="zh-TW" altLang="en-US" dirty="0"/>
          </a:p>
        </p:txBody>
      </p:sp>
      <p:sp>
        <p:nvSpPr>
          <p:cNvPr id="3" name="內容版面配置區 2"/>
          <p:cNvSpPr>
            <a:spLocks noGrp="1"/>
          </p:cNvSpPr>
          <p:nvPr>
            <p:ph idx="1"/>
          </p:nvPr>
        </p:nvSpPr>
        <p:spPr/>
        <p:txBody>
          <a:bodyPr>
            <a:normAutofit fontScale="77500" lnSpcReduction="20000"/>
          </a:bodyPr>
          <a:lstStyle/>
          <a:p>
            <a:r>
              <a:rPr lang="en-US" altLang="zh-TW" dirty="0" smtClean="0"/>
              <a:t>Compute</a:t>
            </a:r>
            <a:r>
              <a:rPr lang="en-US" altLang="zh-TW" dirty="0"/>
              <a:t>, for each object in a set of size </a:t>
            </a:r>
            <a:r>
              <a:rPr lang="en-US" altLang="zh-TW" i="1" dirty="0">
                <a:latin typeface="Times" panose="02020603050405020304" pitchFamily="18" charset="0"/>
              </a:rPr>
              <a:t>n</a:t>
            </a:r>
            <a:r>
              <a:rPr lang="en-US" altLang="zh-TW" dirty="0"/>
              <a:t>, an upper bound on the number of times the object’s back pointer to the representative has been updated. Updates occur only when the set containing the object is the smaller of the two.  The total number of times the same object can be in the smaller set is        </a:t>
            </a:r>
            <a:r>
              <a:rPr lang="en-US" altLang="zh-TW" dirty="0" smtClean="0"/>
              <a:t>   over </a:t>
            </a:r>
            <a:r>
              <a:rPr lang="en-US" altLang="zh-TW" i="1" dirty="0">
                <a:latin typeface="Times" panose="02020603050405020304" pitchFamily="18" charset="0"/>
              </a:rPr>
              <a:t>k</a:t>
            </a:r>
            <a:r>
              <a:rPr lang="en-US" altLang="zh-TW" dirty="0"/>
              <a:t> update operations, with the set having at least </a:t>
            </a:r>
            <a:r>
              <a:rPr lang="en-US" altLang="zh-TW" i="1" dirty="0">
                <a:latin typeface="Times" panose="02020603050405020304" pitchFamily="18" charset="0"/>
              </a:rPr>
              <a:t>k</a:t>
            </a:r>
            <a:r>
              <a:rPr lang="en-US" altLang="zh-TW" dirty="0"/>
              <a:t> members. Since the largest set has at most </a:t>
            </a:r>
            <a:r>
              <a:rPr lang="en-US" altLang="zh-TW" i="1" dirty="0">
                <a:latin typeface="Times" panose="02020603050405020304" pitchFamily="18" charset="0"/>
              </a:rPr>
              <a:t>n</a:t>
            </a:r>
            <a:r>
              <a:rPr lang="en-US" altLang="zh-TW" dirty="0"/>
              <a:t> members, the total number of updates for the head pointer of an object must be        </a:t>
            </a:r>
            <a:r>
              <a:rPr lang="en-US" altLang="zh-TW" dirty="0" smtClean="0"/>
              <a:t>  over </a:t>
            </a:r>
            <a:r>
              <a:rPr lang="en-US" altLang="zh-TW" dirty="0"/>
              <a:t>all the Union operations.  Updating the head and tail pointers costs        </a:t>
            </a:r>
            <a:r>
              <a:rPr lang="en-US" altLang="zh-TW" dirty="0" smtClean="0"/>
              <a:t> per </a:t>
            </a:r>
            <a:r>
              <a:rPr lang="en-US" altLang="zh-TW" dirty="0"/>
              <a:t>Union operation. The total time for updating the </a:t>
            </a:r>
            <a:r>
              <a:rPr lang="en-US" altLang="zh-TW" i="1" dirty="0">
                <a:latin typeface="Times" panose="02020603050405020304" pitchFamily="18" charset="0"/>
              </a:rPr>
              <a:t>n</a:t>
            </a:r>
            <a:r>
              <a:rPr lang="en-US" altLang="zh-TW" dirty="0"/>
              <a:t> objects is </a:t>
            </a:r>
            <a:r>
              <a:rPr lang="en-US" altLang="zh-TW" i="1" dirty="0">
                <a:latin typeface="Times" panose="02020603050405020304" pitchFamily="18" charset="0"/>
              </a:rPr>
              <a:t>O</a:t>
            </a:r>
            <a:r>
              <a:rPr lang="en-US" altLang="zh-TW" dirty="0">
                <a:latin typeface="Times" panose="02020603050405020304" pitchFamily="18" charset="0"/>
              </a:rPr>
              <a:t>(</a:t>
            </a:r>
            <a:r>
              <a:rPr lang="en-US" altLang="zh-TW" i="1" dirty="0">
                <a:latin typeface="Times" panose="02020603050405020304" pitchFamily="18" charset="0"/>
              </a:rPr>
              <a:t>n </a:t>
            </a:r>
            <a:r>
              <a:rPr lang="en-US" altLang="zh-TW" dirty="0" err="1">
                <a:latin typeface="Times" panose="02020603050405020304" pitchFamily="18" charset="0"/>
              </a:rPr>
              <a:t>lg</a:t>
            </a:r>
            <a:r>
              <a:rPr lang="en-US" altLang="zh-TW" i="1" dirty="0">
                <a:latin typeface="Times" panose="02020603050405020304" pitchFamily="18" charset="0"/>
              </a:rPr>
              <a:t> n</a:t>
            </a:r>
            <a:r>
              <a:rPr lang="en-US" altLang="zh-TW" dirty="0">
                <a:latin typeface="Times" panose="02020603050405020304" pitchFamily="18" charset="0"/>
              </a:rPr>
              <a:t>).</a:t>
            </a:r>
            <a:endParaRPr lang="zh-TW" altLang="en-US" dirty="0"/>
          </a:p>
        </p:txBody>
      </p:sp>
      <p:sp>
        <p:nvSpPr>
          <p:cNvPr id="4" name="投影片編號版面配置區 3"/>
          <p:cNvSpPr>
            <a:spLocks noGrp="1"/>
          </p:cNvSpPr>
          <p:nvPr>
            <p:ph type="sldNum" sz="quarter" idx="12"/>
          </p:nvPr>
        </p:nvSpPr>
        <p:spPr>
          <a:xfrm>
            <a:off x="6777296" y="6248400"/>
            <a:ext cx="1905000" cy="457200"/>
          </a:xfrm>
        </p:spPr>
        <p:txBody>
          <a:bodyPr/>
          <a:lstStyle/>
          <a:p>
            <a:fld id="{2A0982C0-C0CB-4D88-BE92-7575A7052586}" type="slidenum">
              <a:rPr lang="en-US" altLang="zh-TW" smtClean="0"/>
              <a:pPr/>
              <a:t>11</a:t>
            </a:fld>
            <a:endParaRPr lang="en-US" altLang="zh-TW" dirty="0"/>
          </a:p>
        </p:txBody>
      </p:sp>
      <p:graphicFrame>
        <p:nvGraphicFramePr>
          <p:cNvPr id="6" name="Object 4"/>
          <p:cNvGraphicFramePr>
            <a:graphicFrameLocks noChangeAspect="1"/>
          </p:cNvGraphicFramePr>
          <p:nvPr>
            <p:extLst>
              <p:ext uri="{D42A27DB-BD31-4B8C-83A1-F6EECF244321}">
                <p14:modId xmlns:p14="http://schemas.microsoft.com/office/powerpoint/2010/main" val="3833706636"/>
              </p:ext>
            </p:extLst>
          </p:nvPr>
        </p:nvGraphicFramePr>
        <p:xfrm>
          <a:off x="1739463" y="3355427"/>
          <a:ext cx="685800" cy="422275"/>
        </p:xfrm>
        <a:graphic>
          <a:graphicData uri="http://schemas.openxmlformats.org/presentationml/2006/ole">
            <mc:AlternateContent xmlns:mc="http://schemas.openxmlformats.org/markup-compatibility/2006">
              <mc:Choice xmlns:v="urn:schemas-microsoft-com:vml" Requires="v">
                <p:oleObj spid="_x0000_s511041" name="Equation" r:id="rId3" imgW="330200" imgH="203200" progId="Equation.3">
                  <p:embed/>
                </p:oleObj>
              </mc:Choice>
              <mc:Fallback>
                <p:oleObj name="Equation" r:id="rId3" imgW="3302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463" y="3355427"/>
                        <a:ext cx="6858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463070442"/>
              </p:ext>
            </p:extLst>
          </p:nvPr>
        </p:nvGraphicFramePr>
        <p:xfrm>
          <a:off x="3668160" y="4295476"/>
          <a:ext cx="685800" cy="406400"/>
        </p:xfrm>
        <a:graphic>
          <a:graphicData uri="http://schemas.openxmlformats.org/presentationml/2006/ole">
            <mc:AlternateContent xmlns:mc="http://schemas.openxmlformats.org/markup-compatibility/2006">
              <mc:Choice xmlns:v="urn:schemas-microsoft-com:vml" Requires="v">
                <p:oleObj spid="_x0000_s511042" name="Equation" r:id="rId5" imgW="342900" imgH="203200" progId="Equation.3">
                  <p:embed/>
                </p:oleObj>
              </mc:Choice>
              <mc:Fallback>
                <p:oleObj name="Equation" r:id="rId5" imgW="3429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8160" y="4295476"/>
                        <a:ext cx="6858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712116898"/>
              </p:ext>
            </p:extLst>
          </p:nvPr>
        </p:nvGraphicFramePr>
        <p:xfrm>
          <a:off x="6231958" y="4580455"/>
          <a:ext cx="609600" cy="423862"/>
        </p:xfrm>
        <a:graphic>
          <a:graphicData uri="http://schemas.openxmlformats.org/presentationml/2006/ole">
            <mc:AlternateContent xmlns:mc="http://schemas.openxmlformats.org/markup-compatibility/2006">
              <mc:Choice xmlns:v="urn:schemas-microsoft-com:vml" Requires="v">
                <p:oleObj spid="_x0000_s511043" name="Equation" r:id="rId7" imgW="292100" imgH="203200" progId="Equation.3">
                  <p:embed/>
                </p:oleObj>
              </mc:Choice>
              <mc:Fallback>
                <p:oleObj name="Equation" r:id="rId7" imgW="2921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1958" y="4580455"/>
                        <a:ext cx="609600"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216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162" y="3366474"/>
            <a:ext cx="6236372" cy="2802348"/>
          </a:xfrm>
          <a:prstGeom prst="rect">
            <a:avLst/>
          </a:prstGeom>
        </p:spPr>
      </p:pic>
      <p:sp>
        <p:nvSpPr>
          <p:cNvPr id="2" name="標題 1"/>
          <p:cNvSpPr>
            <a:spLocks noGrp="1"/>
          </p:cNvSpPr>
          <p:nvPr>
            <p:ph type="title"/>
          </p:nvPr>
        </p:nvSpPr>
        <p:spPr/>
        <p:txBody>
          <a:bodyPr/>
          <a:lstStyle/>
          <a:p>
            <a:r>
              <a:rPr lang="en-US" altLang="zh-TW" dirty="0" smtClean="0"/>
              <a:t>Disjoint-set Forests</a:t>
            </a:r>
            <a:endParaRPr lang="zh-TW" altLang="en-US" dirty="0"/>
          </a:p>
        </p:txBody>
      </p:sp>
      <p:sp>
        <p:nvSpPr>
          <p:cNvPr id="3" name="內容版面配置區 2"/>
          <p:cNvSpPr>
            <a:spLocks noGrp="1"/>
          </p:cNvSpPr>
          <p:nvPr>
            <p:ph idx="1"/>
          </p:nvPr>
        </p:nvSpPr>
        <p:spPr>
          <a:xfrm>
            <a:off x="457200" y="1828801"/>
            <a:ext cx="8229600" cy="4797221"/>
          </a:xfrm>
        </p:spPr>
        <p:txBody>
          <a:bodyPr>
            <a:normAutofit fontScale="77500" lnSpcReduction="20000"/>
          </a:bodyPr>
          <a:lstStyle/>
          <a:p>
            <a:pPr eaLnBrk="0" hangingPunct="0">
              <a:spcBef>
                <a:spcPct val="50000"/>
              </a:spcBef>
            </a:pPr>
            <a:r>
              <a:rPr kumimoji="0" lang="en-US" altLang="zh-TW" dirty="0" smtClean="0"/>
              <a:t>Make-Set(</a:t>
            </a:r>
            <a:r>
              <a:rPr kumimoji="0" lang="en-US" altLang="zh-TW" i="1" dirty="0" smtClean="0"/>
              <a:t>x</a:t>
            </a:r>
            <a:r>
              <a:rPr kumimoji="0" lang="en-US" altLang="zh-TW" dirty="0"/>
              <a:t>) creates a tree with one node.</a:t>
            </a:r>
          </a:p>
          <a:p>
            <a:pPr eaLnBrk="0" hangingPunct="0">
              <a:spcBef>
                <a:spcPct val="50000"/>
              </a:spcBef>
            </a:pPr>
            <a:r>
              <a:rPr kumimoji="0" lang="en-US" altLang="zh-TW" dirty="0"/>
              <a:t>Find-Set(</a:t>
            </a:r>
            <a:r>
              <a:rPr kumimoji="0" lang="en-US" altLang="zh-TW" i="1" dirty="0"/>
              <a:t>x</a:t>
            </a:r>
            <a:r>
              <a:rPr kumimoji="0" lang="en-US" altLang="zh-TW" dirty="0"/>
              <a:t>) follows parent pointers from </a:t>
            </a:r>
            <a:r>
              <a:rPr kumimoji="0" lang="en-US" altLang="zh-TW" i="1" dirty="0"/>
              <a:t>x</a:t>
            </a:r>
            <a:r>
              <a:rPr kumimoji="0" lang="en-US" altLang="zh-TW" dirty="0"/>
              <a:t> up to the root.</a:t>
            </a:r>
          </a:p>
          <a:p>
            <a:pPr eaLnBrk="0" hangingPunct="0">
              <a:spcBef>
                <a:spcPct val="50000"/>
              </a:spcBef>
            </a:pPr>
            <a:r>
              <a:rPr kumimoji="0" lang="en-US" altLang="zh-TW" dirty="0"/>
              <a:t>Union(</a:t>
            </a:r>
            <a:r>
              <a:rPr kumimoji="0" lang="en-US" altLang="zh-TW" i="1" dirty="0"/>
              <a:t>x, y</a:t>
            </a:r>
            <a:r>
              <a:rPr kumimoji="0" lang="en-US" altLang="zh-TW" dirty="0"/>
              <a:t>) causes the root of one tree to point to the root of the other</a:t>
            </a:r>
            <a:r>
              <a:rPr kumimoji="0" lang="en-US" altLang="zh-TW" dirty="0" smtClean="0"/>
              <a:t>.</a:t>
            </a:r>
          </a:p>
          <a:p>
            <a:pPr eaLnBrk="0" hangingPunct="0">
              <a:spcBef>
                <a:spcPct val="50000"/>
              </a:spcBef>
            </a:pPr>
            <a:endParaRPr kumimoji="0" lang="en-US" altLang="zh-TW" dirty="0"/>
          </a:p>
          <a:p>
            <a:pPr eaLnBrk="0" hangingPunct="0">
              <a:spcBef>
                <a:spcPct val="50000"/>
              </a:spcBef>
            </a:pPr>
            <a:endParaRPr kumimoji="0" lang="en-US" altLang="zh-TW" dirty="0" smtClean="0"/>
          </a:p>
          <a:p>
            <a:pPr eaLnBrk="0" hangingPunct="0">
              <a:spcBef>
                <a:spcPct val="50000"/>
              </a:spcBef>
            </a:pPr>
            <a:endParaRPr kumimoji="0" lang="en-US" altLang="zh-TW" dirty="0"/>
          </a:p>
          <a:p>
            <a:pPr eaLnBrk="0" hangingPunct="0">
              <a:spcBef>
                <a:spcPct val="50000"/>
              </a:spcBef>
            </a:pPr>
            <a:endParaRPr kumimoji="0" lang="en-US" altLang="zh-TW" dirty="0" smtClean="0"/>
          </a:p>
          <a:p>
            <a:pPr eaLnBrk="0" hangingPunct="0">
              <a:spcBef>
                <a:spcPct val="50000"/>
              </a:spcBef>
            </a:pPr>
            <a:endParaRPr kumimoji="0" lang="en-US" altLang="zh-TW" dirty="0"/>
          </a:p>
          <a:p>
            <a:pPr eaLnBrk="0" hangingPunct="0">
              <a:spcBef>
                <a:spcPct val="50000"/>
              </a:spcBef>
            </a:pPr>
            <a:r>
              <a:rPr kumimoji="0" lang="en-US" altLang="zh-TW" dirty="0" smtClean="0"/>
              <a:t>A example of Union(</a:t>
            </a:r>
            <a:r>
              <a:rPr kumimoji="0" lang="en-US" altLang="zh-TW" i="1" dirty="0" smtClean="0"/>
              <a:t>e</a:t>
            </a:r>
            <a:r>
              <a:rPr kumimoji="0" lang="en-US" altLang="zh-TW" dirty="0" smtClean="0"/>
              <a:t>, </a:t>
            </a:r>
            <a:r>
              <a:rPr kumimoji="0" lang="en-US" altLang="zh-TW" i="1" dirty="0" smtClean="0"/>
              <a:t>g</a:t>
            </a:r>
            <a:r>
              <a:rPr kumimoji="0" lang="en-US" altLang="zh-TW" dirty="0" smtClean="0"/>
              <a:t>)</a:t>
            </a:r>
            <a:endParaRPr kumimoji="0" lang="en-US" altLang="zh-TW"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2A0982C0-C0CB-4D88-BE92-7575A7052586}" type="slidenum">
              <a:rPr lang="en-US" altLang="zh-TW" smtClean="0"/>
              <a:pPr/>
              <a:t>12</a:t>
            </a:fld>
            <a:endParaRPr lang="en-US" altLang="zh-TW"/>
          </a:p>
        </p:txBody>
      </p:sp>
      <p:sp>
        <p:nvSpPr>
          <p:cNvPr id="6" name="矩形 5"/>
          <p:cNvSpPr/>
          <p:nvPr/>
        </p:nvSpPr>
        <p:spPr bwMode="auto">
          <a:xfrm>
            <a:off x="3720662" y="4337772"/>
            <a:ext cx="360000" cy="360000"/>
          </a:xfrm>
          <a:prstGeom prst="rect">
            <a:avLst/>
          </a:prstGeom>
          <a:noFill/>
          <a:ln w="28575" cap="flat" cmpd="sng" algn="ctr">
            <a:solidFill>
              <a:srgbClr val="FF0000"/>
            </a:solidFill>
            <a:prstDash val="solid"/>
            <a:miter lim="800000"/>
            <a:headEnd type="none" w="med" len="med"/>
            <a:tailEnd type="triangle" w="med" len="lg"/>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noFill/>
              <a:effectLst/>
              <a:latin typeface="Times New Roman" panose="02020603050405020304" pitchFamily="18" charset="0"/>
              <a:ea typeface="新細明體" panose="02020500000000000000" pitchFamily="18" charset="-120"/>
            </a:endParaRPr>
          </a:p>
        </p:txBody>
      </p:sp>
      <p:sp>
        <p:nvSpPr>
          <p:cNvPr id="7" name="矩形 6"/>
          <p:cNvSpPr/>
          <p:nvPr/>
        </p:nvSpPr>
        <p:spPr bwMode="auto">
          <a:xfrm>
            <a:off x="4796462" y="4949613"/>
            <a:ext cx="360000" cy="360000"/>
          </a:xfrm>
          <a:prstGeom prst="rect">
            <a:avLst/>
          </a:prstGeom>
          <a:noFill/>
          <a:ln w="28575" cap="flat" cmpd="sng" algn="ctr">
            <a:solidFill>
              <a:srgbClr val="FF0000"/>
            </a:solidFill>
            <a:prstDash val="solid"/>
            <a:miter lim="800000"/>
            <a:headEnd type="none" w="med" len="med"/>
            <a:tailEnd type="triangle" w="med" len="lg"/>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noFill/>
              <a:effectLst/>
              <a:latin typeface="Times New Roman" panose="02020603050405020304" pitchFamily="18" charset="0"/>
              <a:ea typeface="新細明體" panose="02020500000000000000" pitchFamily="18" charset="-120"/>
            </a:endParaRPr>
          </a:p>
        </p:txBody>
      </p:sp>
      <p:sp>
        <p:nvSpPr>
          <p:cNvPr id="8" name="矩形 7"/>
          <p:cNvSpPr/>
          <p:nvPr/>
        </p:nvSpPr>
        <p:spPr bwMode="auto">
          <a:xfrm>
            <a:off x="7710057" y="4948859"/>
            <a:ext cx="360000" cy="360000"/>
          </a:xfrm>
          <a:prstGeom prst="rect">
            <a:avLst/>
          </a:prstGeom>
          <a:noFill/>
          <a:ln w="28575" cap="flat" cmpd="sng" algn="ctr">
            <a:solidFill>
              <a:srgbClr val="FF0000"/>
            </a:solidFill>
            <a:prstDash val="solid"/>
            <a:miter lim="800000"/>
            <a:headEnd type="none" w="med" len="med"/>
            <a:tailEnd type="triangle" w="med" len="lg"/>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noFill/>
              <a:effectLst/>
              <a:latin typeface="Times New Roman" panose="02020603050405020304" pitchFamily="18" charset="0"/>
              <a:ea typeface="新細明體" panose="02020500000000000000" pitchFamily="18" charset="-120"/>
            </a:endParaRPr>
          </a:p>
        </p:txBody>
      </p:sp>
      <p:sp>
        <p:nvSpPr>
          <p:cNvPr id="9" name="矩形 8"/>
          <p:cNvSpPr/>
          <p:nvPr/>
        </p:nvSpPr>
        <p:spPr bwMode="auto">
          <a:xfrm>
            <a:off x="8482187" y="4949613"/>
            <a:ext cx="360000" cy="360000"/>
          </a:xfrm>
          <a:prstGeom prst="rect">
            <a:avLst/>
          </a:prstGeom>
          <a:noFill/>
          <a:ln w="28575" cap="flat" cmpd="sng" algn="ctr">
            <a:solidFill>
              <a:srgbClr val="FF0000"/>
            </a:solidFill>
            <a:prstDash val="solid"/>
            <a:miter lim="800000"/>
            <a:headEnd type="none" w="med" len="med"/>
            <a:tailEnd type="triangle" w="med" len="lg"/>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noFill/>
              <a:effectLst/>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41335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Union by Ranks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Make </a:t>
            </a:r>
            <a:r>
              <a:rPr lang="en-US" altLang="zh-TW" dirty="0"/>
              <a:t>the root of the tree with fewer nodes point to the root of the tree with more </a:t>
            </a:r>
            <a:r>
              <a:rPr lang="en-US" altLang="zh-TW" dirty="0" smtClean="0"/>
              <a:t>nodes.</a:t>
            </a:r>
          </a:p>
          <a:p>
            <a:r>
              <a:rPr lang="en-US" altLang="zh-TW" dirty="0" smtClean="0"/>
              <a:t>Rather </a:t>
            </a:r>
            <a:r>
              <a:rPr lang="en-US" altLang="zh-TW" dirty="0"/>
              <a:t>than maintaining an exact count associated with each node, we will maintain an upper bound to the exact count, called the </a:t>
            </a:r>
            <a:r>
              <a:rPr lang="en-US" altLang="zh-TW" b="1" dirty="0"/>
              <a:t>rank</a:t>
            </a:r>
            <a:r>
              <a:rPr lang="en-US" altLang="zh-TW" dirty="0"/>
              <a:t>: </a:t>
            </a:r>
            <a:r>
              <a:rPr lang="en-US" altLang="zh-TW" dirty="0" smtClean="0"/>
              <a:t>it will be an upper bound on the height of the node</a:t>
            </a:r>
          </a:p>
          <a:p>
            <a:r>
              <a:rPr lang="en-US" altLang="zh-TW" dirty="0" smtClean="0"/>
              <a:t>In a Union, the root with the smaller rank will be made to point at the root with the larger rank.</a:t>
            </a:r>
          </a:p>
          <a:p>
            <a:endParaRPr lang="zh-TW" altLang="en-US" dirty="0"/>
          </a:p>
        </p:txBody>
      </p:sp>
      <p:sp>
        <p:nvSpPr>
          <p:cNvPr id="4" name="投影片編號版面配置區 3"/>
          <p:cNvSpPr>
            <a:spLocks noGrp="1"/>
          </p:cNvSpPr>
          <p:nvPr>
            <p:ph type="sldNum" sz="quarter" idx="12"/>
          </p:nvPr>
        </p:nvSpPr>
        <p:spPr/>
        <p:txBody>
          <a:bodyPr/>
          <a:lstStyle/>
          <a:p>
            <a:fld id="{2A0982C0-C0CB-4D88-BE92-7575A7052586}" type="slidenum">
              <a:rPr lang="en-US" altLang="zh-TW" smtClean="0"/>
              <a:pPr/>
              <a:t>13</a:t>
            </a:fld>
            <a:endParaRPr lang="en-US" altLang="zh-TW"/>
          </a:p>
        </p:txBody>
      </p:sp>
    </p:spTree>
    <p:extLst>
      <p:ext uri="{BB962C8B-B14F-4D97-AF65-F5344CB8AC3E}">
        <p14:creationId xmlns:p14="http://schemas.microsoft.com/office/powerpoint/2010/main" val="8653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Path Compression</a:t>
            </a:r>
            <a:endParaRPr lang="zh-TW" altLang="en-US" dirty="0"/>
          </a:p>
        </p:txBody>
      </p:sp>
      <p:sp>
        <p:nvSpPr>
          <p:cNvPr id="3" name="內容版面配置區 2"/>
          <p:cNvSpPr>
            <a:spLocks noGrp="1"/>
          </p:cNvSpPr>
          <p:nvPr>
            <p:ph idx="1"/>
          </p:nvPr>
        </p:nvSpPr>
        <p:spPr>
          <a:xfrm>
            <a:off x="457200" y="1828800"/>
            <a:ext cx="8229600" cy="4302125"/>
          </a:xfrm>
        </p:spPr>
        <p:txBody>
          <a:bodyPr>
            <a:normAutofit/>
          </a:bodyPr>
          <a:lstStyle/>
          <a:p>
            <a:r>
              <a:rPr lang="en-US" altLang="zh-TW" dirty="0" smtClean="0"/>
              <a:t>During </a:t>
            </a:r>
            <a:r>
              <a:rPr lang="en-US" altLang="zh-TW" dirty="0"/>
              <a:t>a FIND() operation, compress the path along the chain of nodes so that, at the end, all the nodes in the chain point to the </a:t>
            </a:r>
            <a:r>
              <a:rPr lang="en-US" altLang="zh-TW" dirty="0" smtClean="0"/>
              <a:t>root.</a:t>
            </a:r>
          </a:p>
          <a:p>
            <a:r>
              <a:rPr lang="en-US" altLang="zh-TW" dirty="0" smtClean="0"/>
              <a:t>Path </a:t>
            </a:r>
            <a:r>
              <a:rPr lang="en-US" altLang="zh-TW" dirty="0"/>
              <a:t>Compression does not change any ranks.</a:t>
            </a:r>
          </a:p>
          <a:p>
            <a:endParaRPr lang="zh-TW" altLang="en-US"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2A0982C0-C0CB-4D88-BE92-7575A7052586}" type="slidenum">
              <a:rPr lang="en-US" altLang="zh-TW" smtClean="0"/>
              <a:pPr/>
              <a:t>14</a:t>
            </a:fld>
            <a:endParaRPr lang="en-US" altLang="zh-TW"/>
          </a:p>
        </p:txBody>
      </p:sp>
    </p:spTree>
    <p:extLst>
      <p:ext uri="{BB962C8B-B14F-4D97-AF65-F5344CB8AC3E}">
        <p14:creationId xmlns:p14="http://schemas.microsoft.com/office/powerpoint/2010/main" val="319928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Path Compression</a:t>
            </a:r>
            <a:endParaRPr lang="zh-TW" altLang="en-US" dirty="0"/>
          </a:p>
        </p:txBody>
      </p:sp>
      <p:sp>
        <p:nvSpPr>
          <p:cNvPr id="3" name="內容版面配置區 2"/>
          <p:cNvSpPr>
            <a:spLocks noGrp="1"/>
          </p:cNvSpPr>
          <p:nvPr>
            <p:ph idx="1"/>
          </p:nvPr>
        </p:nvSpPr>
        <p:spPr>
          <a:xfrm>
            <a:off x="457200" y="1828802"/>
            <a:ext cx="8229600" cy="1481957"/>
          </a:xfrm>
        </p:spPr>
        <p:txBody>
          <a:bodyPr>
            <a:normAutofit fontScale="92500" lnSpcReduction="20000"/>
          </a:bodyPr>
          <a:lstStyle/>
          <a:p>
            <a:pPr eaLnBrk="0" hangingPunct="0">
              <a:spcBef>
                <a:spcPct val="50000"/>
              </a:spcBef>
            </a:pPr>
            <a:r>
              <a:rPr kumimoji="0" lang="en-US" altLang="zh-TW" dirty="0"/>
              <a:t>D</a:t>
            </a:r>
            <a:r>
              <a:rPr kumimoji="0" lang="en-US" altLang="zh-TW" dirty="0" smtClean="0"/>
              <a:t>uring </a:t>
            </a:r>
            <a:r>
              <a:rPr kumimoji="0" lang="en-US" altLang="zh-TW" dirty="0"/>
              <a:t>FIND-SET </a:t>
            </a:r>
            <a:r>
              <a:rPr kumimoji="0" lang="en-US" altLang="zh-TW" dirty="0" smtClean="0"/>
              <a:t>operations: </a:t>
            </a:r>
            <a:r>
              <a:rPr kumimoji="0" lang="en-US" altLang="zh-TW" dirty="0"/>
              <a:t>make each node on the find path point directly to the </a:t>
            </a:r>
            <a:r>
              <a:rPr kumimoji="0" lang="en-US" altLang="zh-TW" dirty="0" smtClean="0"/>
              <a:t>root.</a:t>
            </a:r>
          </a:p>
          <a:p>
            <a:pPr eaLnBrk="0" hangingPunct="0">
              <a:spcBef>
                <a:spcPct val="50000"/>
              </a:spcBef>
            </a:pPr>
            <a:r>
              <a:rPr kumimoji="0" lang="en-US" altLang="zh-TW" dirty="0" smtClean="0"/>
              <a:t>Path </a:t>
            </a:r>
            <a:r>
              <a:rPr kumimoji="0" lang="en-US" altLang="zh-TW" dirty="0"/>
              <a:t>compression does not change any ranks</a:t>
            </a:r>
            <a:r>
              <a:rPr kumimoji="0" lang="en-US" altLang="zh-TW" dirty="0" smtClean="0"/>
              <a:t>.</a:t>
            </a:r>
            <a:endParaRPr kumimoji="0" lang="en-US" altLang="zh-TW" dirty="0"/>
          </a:p>
        </p:txBody>
      </p:sp>
      <p:sp>
        <p:nvSpPr>
          <p:cNvPr id="4" name="投影片編號版面配置區 3"/>
          <p:cNvSpPr>
            <a:spLocks noGrp="1"/>
          </p:cNvSpPr>
          <p:nvPr>
            <p:ph type="sldNum" sz="quarter" idx="12"/>
          </p:nvPr>
        </p:nvSpPr>
        <p:spPr/>
        <p:txBody>
          <a:bodyPr/>
          <a:lstStyle/>
          <a:p>
            <a:fld id="{2A0982C0-C0CB-4D88-BE92-7575A7052586}" type="slidenum">
              <a:rPr lang="en-US" altLang="zh-TW" smtClean="0">
                <a:solidFill>
                  <a:srgbClr val="000000"/>
                </a:solidFill>
              </a:rPr>
              <a:pPr/>
              <a:t>15</a:t>
            </a:fld>
            <a:endParaRPr lang="en-US" altLang="zh-TW">
              <a:solidFill>
                <a:srgbClr val="000000"/>
              </a:solidFill>
            </a:endParaRPr>
          </a:p>
        </p:txBody>
      </p: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4658" y="3236613"/>
            <a:ext cx="6459358" cy="3546314"/>
          </a:xfrm>
          <a:prstGeom prst="rect">
            <a:avLst/>
          </a:prstGeom>
        </p:spPr>
      </p:pic>
    </p:spTree>
    <p:extLst>
      <p:ext uri="{BB962C8B-B14F-4D97-AF65-F5344CB8AC3E}">
        <p14:creationId xmlns:p14="http://schemas.microsoft.com/office/powerpoint/2010/main" val="52170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Pseudo-codes</a:t>
            </a:r>
            <a:endParaRPr lang="zh-TW" altLang="en-US" dirty="0"/>
          </a:p>
        </p:txBody>
      </p:sp>
      <p:sp>
        <p:nvSpPr>
          <p:cNvPr id="3" name="內容版面配置區 2"/>
          <p:cNvSpPr>
            <a:spLocks noGrp="1"/>
          </p:cNvSpPr>
          <p:nvPr>
            <p:ph idx="1"/>
          </p:nvPr>
        </p:nvSpPr>
        <p:spPr/>
        <p:txBody>
          <a:bodyPr numCol="2">
            <a:normAutofit fontScale="77500" lnSpcReduction="20000"/>
          </a:bodyPr>
          <a:lstStyle/>
          <a:p>
            <a:endParaRPr lang="en-US" altLang="zh-TW" dirty="0" smtClean="0"/>
          </a:p>
          <a:p>
            <a:pPr marL="0" indent="0">
              <a:buNone/>
            </a:pPr>
            <a:r>
              <a:rPr lang="en-US" altLang="zh-TW" dirty="0" smtClean="0"/>
              <a:t>MAKE-SET(</a:t>
            </a:r>
            <a:r>
              <a:rPr lang="en-US" altLang="zh-TW" i="1" dirty="0" smtClean="0"/>
              <a:t>x</a:t>
            </a:r>
            <a:r>
              <a:rPr lang="en-US" altLang="zh-TW" dirty="0" smtClean="0"/>
              <a:t>)</a:t>
            </a:r>
          </a:p>
          <a:p>
            <a:pPr marL="0" indent="0">
              <a:buNone/>
            </a:pPr>
            <a:r>
              <a:rPr lang="en-US" altLang="zh-TW" dirty="0" smtClean="0"/>
              <a:t>1    </a:t>
            </a:r>
            <a:r>
              <a:rPr lang="en-US" altLang="zh-TW" i="1" dirty="0" err="1" smtClean="0"/>
              <a:t>x</a:t>
            </a:r>
            <a:r>
              <a:rPr lang="en-US" altLang="zh-TW" dirty="0" err="1" smtClean="0"/>
              <a:t>.</a:t>
            </a:r>
            <a:r>
              <a:rPr lang="en-US" altLang="zh-TW" i="1" dirty="0" err="1" smtClean="0"/>
              <a:t>p</a:t>
            </a:r>
            <a:r>
              <a:rPr lang="en-US" altLang="zh-TW" dirty="0" smtClean="0"/>
              <a:t> = </a:t>
            </a:r>
            <a:r>
              <a:rPr lang="en-US" altLang="zh-TW" i="1" dirty="0" smtClean="0"/>
              <a:t>x</a:t>
            </a:r>
            <a:endParaRPr lang="en-US" altLang="zh-TW" i="1" dirty="0"/>
          </a:p>
          <a:p>
            <a:pPr marL="0" indent="0">
              <a:buNone/>
            </a:pPr>
            <a:r>
              <a:rPr lang="en-US" altLang="zh-TW" dirty="0" smtClean="0"/>
              <a:t>2    </a:t>
            </a:r>
            <a:r>
              <a:rPr lang="en-US" altLang="zh-TW" i="1" dirty="0" err="1" smtClean="0"/>
              <a:t>x</a:t>
            </a:r>
            <a:r>
              <a:rPr lang="en-US" altLang="zh-TW" dirty="0" err="1" smtClean="0"/>
              <a:t>.</a:t>
            </a:r>
            <a:r>
              <a:rPr lang="en-US" altLang="zh-TW" i="1" dirty="0" err="1" smtClean="0"/>
              <a:t>rank</a:t>
            </a:r>
            <a:r>
              <a:rPr lang="en-US" altLang="zh-TW" dirty="0" smtClean="0"/>
              <a:t> = 0</a:t>
            </a:r>
          </a:p>
          <a:p>
            <a:pPr marL="0" indent="0">
              <a:buNone/>
            </a:pPr>
            <a:endParaRPr lang="en-US" altLang="zh-TW" dirty="0" smtClean="0"/>
          </a:p>
          <a:p>
            <a:pPr marL="0" indent="0">
              <a:buNone/>
            </a:pPr>
            <a:r>
              <a:rPr lang="en-US" altLang="zh-TW" dirty="0" smtClean="0"/>
              <a:t>UNION(</a:t>
            </a:r>
            <a:r>
              <a:rPr lang="en-US" altLang="zh-TW" i="1" dirty="0" smtClean="0"/>
              <a:t>x</a:t>
            </a:r>
            <a:r>
              <a:rPr lang="en-US" altLang="zh-TW" dirty="0" smtClean="0"/>
              <a:t>, </a:t>
            </a:r>
            <a:r>
              <a:rPr lang="en-US" altLang="zh-TW" i="1" dirty="0" smtClean="0"/>
              <a:t>y</a:t>
            </a:r>
            <a:r>
              <a:rPr lang="en-US" altLang="zh-TW" dirty="0" smtClean="0"/>
              <a:t>)</a:t>
            </a:r>
            <a:endParaRPr lang="en-US" altLang="zh-TW" dirty="0"/>
          </a:p>
          <a:p>
            <a:pPr marL="0" indent="0">
              <a:buNone/>
            </a:pPr>
            <a:r>
              <a:rPr lang="en-US" altLang="zh-TW" dirty="0" smtClean="0"/>
              <a:t>1    LINK(FIND-SET(</a:t>
            </a:r>
            <a:r>
              <a:rPr lang="en-US" altLang="zh-TW" i="1" dirty="0" smtClean="0"/>
              <a:t>x</a:t>
            </a:r>
            <a:r>
              <a:rPr lang="en-US" altLang="zh-TW" dirty="0" smtClean="0"/>
              <a:t>), FIND-SET(</a:t>
            </a:r>
            <a:r>
              <a:rPr lang="en-US" altLang="zh-TW" i="1" dirty="0" smtClean="0"/>
              <a:t>y</a:t>
            </a:r>
            <a:r>
              <a:rPr lang="en-US" altLang="zh-TW" dirty="0" smtClean="0"/>
              <a:t>))</a:t>
            </a:r>
          </a:p>
          <a:p>
            <a:pPr marL="0" indent="0">
              <a:buNone/>
            </a:pPr>
            <a:endParaRPr lang="en-US" altLang="zh-TW" dirty="0" smtClean="0"/>
          </a:p>
          <a:p>
            <a:pPr marL="0" indent="0">
              <a:buNone/>
            </a:pPr>
            <a:endParaRPr lang="en-US" altLang="zh-TW" dirty="0"/>
          </a:p>
          <a:p>
            <a:pPr marL="0" indent="0">
              <a:buNone/>
            </a:pPr>
            <a:endParaRPr lang="en-US" altLang="zh-TW" dirty="0"/>
          </a:p>
          <a:p>
            <a:pPr marL="0" indent="0">
              <a:buNone/>
            </a:pPr>
            <a:r>
              <a:rPr lang="en-US" altLang="zh-TW" dirty="0" smtClean="0"/>
              <a:t>LINK(</a:t>
            </a:r>
            <a:r>
              <a:rPr lang="en-US" altLang="zh-TW" i="1" dirty="0" smtClean="0"/>
              <a:t>x</a:t>
            </a:r>
            <a:r>
              <a:rPr lang="en-US" altLang="zh-TW" dirty="0" smtClean="0"/>
              <a:t>, </a:t>
            </a:r>
            <a:r>
              <a:rPr lang="en-US" altLang="zh-TW" i="1" dirty="0" smtClean="0"/>
              <a:t>y</a:t>
            </a:r>
            <a:r>
              <a:rPr lang="en-US" altLang="zh-TW" dirty="0" smtClean="0"/>
              <a:t>)</a:t>
            </a:r>
            <a:endParaRPr lang="en-US" altLang="zh-TW" dirty="0"/>
          </a:p>
          <a:p>
            <a:pPr marL="0" indent="0">
              <a:buNone/>
            </a:pPr>
            <a:r>
              <a:rPr lang="en-US" altLang="zh-TW" dirty="0" smtClean="0"/>
              <a:t>1    </a:t>
            </a:r>
            <a:r>
              <a:rPr lang="en-US" altLang="zh-TW" b="1" dirty="0" smtClean="0"/>
              <a:t>if</a:t>
            </a:r>
            <a:r>
              <a:rPr lang="en-US" altLang="zh-TW" dirty="0" smtClean="0"/>
              <a:t> </a:t>
            </a:r>
            <a:r>
              <a:rPr lang="en-US" altLang="zh-TW" i="1" dirty="0" err="1" smtClean="0"/>
              <a:t>x</a:t>
            </a:r>
            <a:r>
              <a:rPr lang="en-US" altLang="zh-TW" dirty="0" err="1" smtClean="0"/>
              <a:t>.</a:t>
            </a:r>
            <a:r>
              <a:rPr lang="en-US" altLang="zh-TW" i="1" dirty="0" err="1" smtClean="0"/>
              <a:t>rank</a:t>
            </a:r>
            <a:r>
              <a:rPr lang="en-US" altLang="zh-TW" dirty="0" smtClean="0"/>
              <a:t> </a:t>
            </a:r>
            <a:r>
              <a:rPr lang="en-US" altLang="zh-TW" dirty="0"/>
              <a:t>&gt; </a:t>
            </a:r>
            <a:r>
              <a:rPr lang="en-US" altLang="zh-TW" i="1" dirty="0" err="1" smtClean="0"/>
              <a:t>y</a:t>
            </a:r>
            <a:r>
              <a:rPr lang="en-US" altLang="zh-TW" dirty="0" err="1" smtClean="0"/>
              <a:t>.</a:t>
            </a:r>
            <a:r>
              <a:rPr lang="en-US" altLang="zh-TW" i="1" dirty="0" err="1" smtClean="0"/>
              <a:t>rank</a:t>
            </a:r>
            <a:endParaRPr lang="en-US" altLang="zh-TW" i="1" dirty="0"/>
          </a:p>
          <a:p>
            <a:pPr marL="0" indent="0">
              <a:buNone/>
            </a:pPr>
            <a:r>
              <a:rPr lang="en-US" altLang="zh-TW" dirty="0" smtClean="0"/>
              <a:t>2         </a:t>
            </a:r>
            <a:r>
              <a:rPr lang="en-US" altLang="zh-TW" i="1" dirty="0" err="1" smtClean="0"/>
              <a:t>y</a:t>
            </a:r>
            <a:r>
              <a:rPr lang="en-US" altLang="zh-TW" dirty="0" err="1" smtClean="0"/>
              <a:t>.</a:t>
            </a:r>
            <a:r>
              <a:rPr lang="en-US" altLang="zh-TW" i="1" dirty="0" err="1" smtClean="0"/>
              <a:t>p</a:t>
            </a:r>
            <a:r>
              <a:rPr lang="en-US" altLang="zh-TW" dirty="0" smtClean="0"/>
              <a:t> = </a:t>
            </a:r>
            <a:r>
              <a:rPr lang="en-US" altLang="zh-TW" i="1" dirty="0"/>
              <a:t>x</a:t>
            </a:r>
          </a:p>
          <a:p>
            <a:pPr marL="0" indent="0">
              <a:buNone/>
            </a:pPr>
            <a:r>
              <a:rPr lang="en-US" altLang="zh-TW" dirty="0" smtClean="0"/>
              <a:t>3    </a:t>
            </a:r>
            <a:r>
              <a:rPr lang="en-US" altLang="zh-TW" b="1" dirty="0" smtClean="0"/>
              <a:t>else</a:t>
            </a:r>
            <a:r>
              <a:rPr lang="en-US" altLang="zh-TW" dirty="0" smtClean="0"/>
              <a:t> </a:t>
            </a:r>
            <a:r>
              <a:rPr lang="en-US" altLang="zh-TW" i="1" dirty="0" err="1" smtClean="0"/>
              <a:t>x</a:t>
            </a:r>
            <a:r>
              <a:rPr lang="en-US" altLang="zh-TW" dirty="0" err="1" smtClean="0"/>
              <a:t>.</a:t>
            </a:r>
            <a:r>
              <a:rPr lang="en-US" altLang="zh-TW" i="1" dirty="0" err="1" smtClean="0"/>
              <a:t>p</a:t>
            </a:r>
            <a:r>
              <a:rPr lang="en-US" altLang="zh-TW" dirty="0" smtClean="0"/>
              <a:t> = </a:t>
            </a:r>
            <a:r>
              <a:rPr lang="en-US" altLang="zh-TW" i="1" dirty="0" smtClean="0"/>
              <a:t>y</a:t>
            </a:r>
            <a:endParaRPr lang="en-US" altLang="zh-TW" i="1" dirty="0"/>
          </a:p>
          <a:p>
            <a:pPr marL="0" indent="0">
              <a:buNone/>
            </a:pPr>
            <a:r>
              <a:rPr lang="en-US" altLang="zh-TW" dirty="0" smtClean="0"/>
              <a:t>4        </a:t>
            </a:r>
            <a:r>
              <a:rPr lang="en-US" altLang="zh-TW" b="1" dirty="0" smtClean="0"/>
              <a:t>if</a:t>
            </a:r>
            <a:r>
              <a:rPr lang="en-US" altLang="zh-TW" dirty="0" smtClean="0"/>
              <a:t> </a:t>
            </a:r>
            <a:r>
              <a:rPr lang="en-US" altLang="zh-TW" i="1" dirty="0" err="1" smtClean="0"/>
              <a:t>x</a:t>
            </a:r>
            <a:r>
              <a:rPr lang="en-US" altLang="zh-TW" dirty="0" err="1" smtClean="0"/>
              <a:t>.</a:t>
            </a:r>
            <a:r>
              <a:rPr lang="en-US" altLang="zh-TW" i="1" dirty="0" err="1" smtClean="0"/>
              <a:t>rank</a:t>
            </a:r>
            <a:r>
              <a:rPr lang="en-US" altLang="zh-TW" dirty="0" smtClean="0"/>
              <a:t> </a:t>
            </a:r>
            <a:r>
              <a:rPr lang="en-US" altLang="zh-TW" dirty="0"/>
              <a:t>== </a:t>
            </a:r>
            <a:r>
              <a:rPr lang="en-US" altLang="zh-TW" i="1" dirty="0" err="1" smtClean="0"/>
              <a:t>y</a:t>
            </a:r>
            <a:r>
              <a:rPr lang="en-US" altLang="zh-TW" dirty="0" err="1" smtClean="0"/>
              <a:t>.</a:t>
            </a:r>
            <a:r>
              <a:rPr lang="en-US" altLang="zh-TW" i="1" dirty="0" err="1" smtClean="0"/>
              <a:t>rank</a:t>
            </a:r>
            <a:endParaRPr lang="en-US" altLang="zh-TW" i="1" dirty="0"/>
          </a:p>
          <a:p>
            <a:pPr marL="0" indent="0">
              <a:buNone/>
            </a:pPr>
            <a:r>
              <a:rPr lang="en-US" altLang="zh-TW" dirty="0" smtClean="0"/>
              <a:t>5             </a:t>
            </a:r>
            <a:r>
              <a:rPr lang="en-US" altLang="zh-TW" i="1" dirty="0" err="1" smtClean="0"/>
              <a:t>y</a:t>
            </a:r>
            <a:r>
              <a:rPr lang="en-US" altLang="zh-TW" dirty="0" err="1" smtClean="0"/>
              <a:t>.</a:t>
            </a:r>
            <a:r>
              <a:rPr lang="en-US" altLang="zh-TW" i="1" dirty="0" err="1" smtClean="0"/>
              <a:t>rank</a:t>
            </a:r>
            <a:r>
              <a:rPr lang="en-US" altLang="zh-TW" dirty="0" smtClean="0"/>
              <a:t> = </a:t>
            </a:r>
            <a:r>
              <a:rPr lang="en-US" altLang="zh-TW" i="1" dirty="0" err="1" smtClean="0"/>
              <a:t>y</a:t>
            </a:r>
            <a:r>
              <a:rPr lang="en-US" altLang="zh-TW" dirty="0" err="1" smtClean="0"/>
              <a:t>.</a:t>
            </a:r>
            <a:r>
              <a:rPr lang="en-US" altLang="zh-TW" i="1" dirty="0" err="1" smtClean="0"/>
              <a:t>rank</a:t>
            </a:r>
            <a:r>
              <a:rPr lang="en-US" altLang="zh-TW" dirty="0" smtClean="0"/>
              <a:t> + </a:t>
            </a:r>
            <a:r>
              <a:rPr lang="en-US" altLang="zh-TW" dirty="0"/>
              <a:t>1</a:t>
            </a:r>
          </a:p>
          <a:p>
            <a:pPr marL="0" indent="0">
              <a:buNone/>
            </a:pPr>
            <a:endParaRPr lang="en-US" altLang="zh-TW" dirty="0"/>
          </a:p>
          <a:p>
            <a:pPr marL="0" indent="0">
              <a:buNone/>
            </a:pPr>
            <a:r>
              <a:rPr lang="en-US" altLang="zh-TW" dirty="0" smtClean="0"/>
              <a:t>FIND-SET(</a:t>
            </a:r>
            <a:r>
              <a:rPr lang="en-US" altLang="zh-TW" i="1" dirty="0" smtClean="0"/>
              <a:t>x</a:t>
            </a:r>
            <a:r>
              <a:rPr lang="en-US" altLang="zh-TW" dirty="0" smtClean="0"/>
              <a:t>)</a:t>
            </a:r>
            <a:endParaRPr lang="en-US" altLang="zh-TW" dirty="0"/>
          </a:p>
          <a:p>
            <a:pPr marL="0" indent="0">
              <a:buNone/>
            </a:pPr>
            <a:r>
              <a:rPr lang="en-US" altLang="zh-TW" dirty="0" smtClean="0"/>
              <a:t>1    </a:t>
            </a:r>
            <a:r>
              <a:rPr lang="en-US" altLang="zh-TW" b="1" dirty="0" smtClean="0"/>
              <a:t>if</a:t>
            </a:r>
            <a:r>
              <a:rPr lang="en-US" altLang="zh-TW" dirty="0" smtClean="0"/>
              <a:t> </a:t>
            </a:r>
            <a:r>
              <a:rPr lang="en-US" altLang="zh-TW" i="1" dirty="0" smtClean="0"/>
              <a:t>x </a:t>
            </a:r>
            <a:r>
              <a:rPr lang="en-US" altLang="zh-TW" dirty="0" smtClean="0">
                <a:sym typeface="Symbol" panose="05050102010706020507" pitchFamily="18" charset="2"/>
              </a:rPr>
              <a:t> </a:t>
            </a:r>
            <a:r>
              <a:rPr lang="en-US" altLang="zh-TW" i="1" dirty="0" err="1" smtClean="0"/>
              <a:t>x</a:t>
            </a:r>
            <a:r>
              <a:rPr lang="en-US" altLang="zh-TW" dirty="0" err="1" smtClean="0"/>
              <a:t>.</a:t>
            </a:r>
            <a:r>
              <a:rPr lang="en-US" altLang="zh-TW" i="1" dirty="0" err="1" smtClean="0"/>
              <a:t>p</a:t>
            </a:r>
            <a:endParaRPr lang="en-US" altLang="zh-TW" i="1" dirty="0"/>
          </a:p>
          <a:p>
            <a:pPr marL="0" indent="0">
              <a:buNone/>
            </a:pPr>
            <a:r>
              <a:rPr lang="en-US" altLang="zh-TW" dirty="0" smtClean="0"/>
              <a:t>2        </a:t>
            </a:r>
            <a:r>
              <a:rPr lang="en-US" altLang="zh-TW" i="1" dirty="0" err="1" smtClean="0"/>
              <a:t>x</a:t>
            </a:r>
            <a:r>
              <a:rPr lang="en-US" altLang="zh-TW" dirty="0" err="1" smtClean="0"/>
              <a:t>.</a:t>
            </a:r>
            <a:r>
              <a:rPr lang="en-US" altLang="zh-TW" i="1" dirty="0" err="1" smtClean="0"/>
              <a:t>p</a:t>
            </a:r>
            <a:r>
              <a:rPr lang="en-US" altLang="zh-TW" dirty="0" smtClean="0"/>
              <a:t> = FIND-SET(</a:t>
            </a:r>
            <a:r>
              <a:rPr lang="en-US" altLang="zh-TW" i="1" dirty="0" err="1" smtClean="0"/>
              <a:t>x</a:t>
            </a:r>
            <a:r>
              <a:rPr lang="en-US" altLang="zh-TW" dirty="0" err="1" smtClean="0"/>
              <a:t>.</a:t>
            </a:r>
            <a:r>
              <a:rPr lang="en-US" altLang="zh-TW" i="1" dirty="0" err="1" smtClean="0"/>
              <a:t>p</a:t>
            </a:r>
            <a:r>
              <a:rPr lang="en-US" altLang="zh-TW" dirty="0" smtClean="0"/>
              <a:t>)</a:t>
            </a:r>
            <a:endParaRPr lang="en-US" altLang="zh-TW" dirty="0"/>
          </a:p>
          <a:p>
            <a:pPr marL="0" indent="0">
              <a:buNone/>
            </a:pPr>
            <a:r>
              <a:rPr lang="en-US" altLang="zh-TW" dirty="0" smtClean="0"/>
              <a:t>3    </a:t>
            </a:r>
            <a:r>
              <a:rPr lang="en-US" altLang="zh-TW" b="1" dirty="0" smtClean="0"/>
              <a:t>return</a:t>
            </a:r>
            <a:r>
              <a:rPr lang="en-US" altLang="zh-TW" dirty="0" smtClean="0"/>
              <a:t> </a:t>
            </a:r>
            <a:r>
              <a:rPr lang="en-US" altLang="zh-TW" i="1" dirty="0" err="1"/>
              <a:t>x</a:t>
            </a:r>
            <a:r>
              <a:rPr lang="en-US" altLang="zh-TW" dirty="0" err="1"/>
              <a:t>.</a:t>
            </a:r>
            <a:r>
              <a:rPr lang="en-US" altLang="zh-TW" i="1" dirty="0" err="1"/>
              <a:t>p</a:t>
            </a:r>
            <a:endParaRPr lang="zh-TW" altLang="en-US" dirty="0"/>
          </a:p>
        </p:txBody>
      </p:sp>
      <p:sp>
        <p:nvSpPr>
          <p:cNvPr id="4" name="投影片編號版面配置區 3"/>
          <p:cNvSpPr>
            <a:spLocks noGrp="1"/>
          </p:cNvSpPr>
          <p:nvPr>
            <p:ph type="sldNum" sz="quarter" idx="12"/>
          </p:nvPr>
        </p:nvSpPr>
        <p:spPr/>
        <p:txBody>
          <a:bodyPr/>
          <a:lstStyle/>
          <a:p>
            <a:fld id="{2A0982C0-C0CB-4D88-BE92-7575A7052586}" type="slidenum">
              <a:rPr lang="en-US" altLang="zh-TW" smtClean="0"/>
              <a:pPr/>
              <a:t>16</a:t>
            </a:fld>
            <a:endParaRPr lang="en-US" altLang="zh-TW"/>
          </a:p>
        </p:txBody>
      </p:sp>
    </p:spTree>
    <p:extLst>
      <p:ext uri="{BB962C8B-B14F-4D97-AF65-F5344CB8AC3E}">
        <p14:creationId xmlns:p14="http://schemas.microsoft.com/office/powerpoint/2010/main" val="261204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600" dirty="0" smtClean="0"/>
              <a:t>Analysis of Union by Rank &amp; Path Compression</a:t>
            </a:r>
            <a:endParaRPr lang="zh-TW" altLang="en-US" sz="3600" dirty="0"/>
          </a:p>
        </p:txBody>
      </p:sp>
      <p:sp>
        <p:nvSpPr>
          <p:cNvPr id="3" name="內容版面配置區 2"/>
          <p:cNvSpPr>
            <a:spLocks noGrp="1"/>
          </p:cNvSpPr>
          <p:nvPr>
            <p:ph idx="1"/>
          </p:nvPr>
        </p:nvSpPr>
        <p:spPr/>
        <p:txBody>
          <a:bodyPr>
            <a:noAutofit/>
          </a:bodyPr>
          <a:lstStyle/>
          <a:p>
            <a:r>
              <a:rPr lang="en-US" altLang="zh-TW" sz="2400" dirty="0" smtClean="0"/>
              <a:t>We </a:t>
            </a:r>
            <a:r>
              <a:rPr lang="en-US" altLang="zh-TW" sz="2400" dirty="0"/>
              <a:t>define the “inverse” of the function </a:t>
            </a:r>
            <a:r>
              <a:rPr lang="en-US" altLang="zh-TW" sz="2400" i="1" dirty="0" err="1">
                <a:latin typeface="Times" panose="02020603050405020304" pitchFamily="18" charset="0"/>
              </a:rPr>
              <a:t>A</a:t>
            </a:r>
            <a:r>
              <a:rPr lang="en-US" altLang="zh-TW" sz="2400" i="1" baseline="-25000" dirty="0" err="1">
                <a:latin typeface="Times" panose="02020603050405020304" pitchFamily="18" charset="0"/>
              </a:rPr>
              <a:t>k</a:t>
            </a:r>
            <a:r>
              <a:rPr lang="en-US" altLang="zh-TW" sz="2400" dirty="0">
                <a:latin typeface="Times" panose="02020603050405020304" pitchFamily="18" charset="0"/>
              </a:rPr>
              <a:t>(</a:t>
            </a:r>
            <a:r>
              <a:rPr lang="en-US" altLang="zh-TW" sz="2400" i="1" dirty="0">
                <a:latin typeface="Times" panose="02020603050405020304" pitchFamily="18" charset="0"/>
              </a:rPr>
              <a:t>n</a:t>
            </a:r>
            <a:r>
              <a:rPr lang="en-US" altLang="zh-TW" sz="2400" dirty="0">
                <a:latin typeface="Times" panose="02020603050405020304" pitchFamily="18" charset="0"/>
              </a:rPr>
              <a:t>)</a:t>
            </a:r>
            <a:r>
              <a:rPr lang="en-US" altLang="zh-TW" sz="2400" dirty="0"/>
              <a:t> for any integer </a:t>
            </a:r>
            <a:r>
              <a:rPr lang="en-US" altLang="zh-TW" sz="2400" i="1" dirty="0">
                <a:latin typeface="Times" panose="02020603050405020304" pitchFamily="18" charset="0"/>
              </a:rPr>
              <a:t>n ≥ 0</a:t>
            </a:r>
            <a:r>
              <a:rPr lang="en-US" altLang="zh-TW" sz="2400" dirty="0"/>
              <a:t>, by                                 </a:t>
            </a:r>
            <a:r>
              <a:rPr lang="en-US" altLang="zh-TW" sz="2400" dirty="0" smtClean="0"/>
              <a:t>             , </a:t>
            </a:r>
            <a:r>
              <a:rPr lang="en-US" altLang="zh-TW" sz="2400" dirty="0"/>
              <a:t>which is the lowest level </a:t>
            </a:r>
            <a:r>
              <a:rPr lang="en-US" altLang="zh-TW" sz="2400" i="1" dirty="0">
                <a:latin typeface="Times" panose="02020603050405020304" pitchFamily="18" charset="0"/>
              </a:rPr>
              <a:t>k</a:t>
            </a:r>
            <a:r>
              <a:rPr lang="en-US" altLang="zh-TW" sz="2400" dirty="0"/>
              <a:t> for which </a:t>
            </a:r>
            <a:r>
              <a:rPr lang="en-US" altLang="zh-TW" sz="2400" i="1" dirty="0" err="1">
                <a:latin typeface="Times" panose="02020603050405020304" pitchFamily="18" charset="0"/>
              </a:rPr>
              <a:t>A</a:t>
            </a:r>
            <a:r>
              <a:rPr lang="en-US" altLang="zh-TW" sz="2400" i="1" baseline="-25000" dirty="0" err="1">
                <a:latin typeface="Times" panose="02020603050405020304" pitchFamily="18" charset="0"/>
              </a:rPr>
              <a:t>k</a:t>
            </a:r>
            <a:r>
              <a:rPr lang="en-US" altLang="zh-TW" sz="2400" dirty="0">
                <a:latin typeface="Times" panose="02020603050405020304" pitchFamily="18" charset="0"/>
              </a:rPr>
              <a:t>(</a:t>
            </a:r>
            <a:r>
              <a:rPr lang="en-US" altLang="zh-TW" sz="2400" i="1" dirty="0">
                <a:latin typeface="Times" panose="02020603050405020304" pitchFamily="18" charset="0"/>
              </a:rPr>
              <a:t>1</a:t>
            </a:r>
            <a:r>
              <a:rPr lang="en-US" altLang="zh-TW" sz="2400" dirty="0">
                <a:latin typeface="Times" panose="02020603050405020304" pitchFamily="18" charset="0"/>
              </a:rPr>
              <a:t>)</a:t>
            </a:r>
            <a:r>
              <a:rPr lang="en-US" altLang="zh-TW" sz="2400" dirty="0"/>
              <a:t> is at least </a:t>
            </a:r>
            <a:r>
              <a:rPr lang="en-US" altLang="zh-TW" sz="2400" i="1" dirty="0">
                <a:latin typeface="Times" panose="02020603050405020304" pitchFamily="18" charset="0"/>
              </a:rPr>
              <a:t>n</a:t>
            </a:r>
            <a:r>
              <a:rPr lang="en-US" altLang="zh-TW" sz="2400" dirty="0"/>
              <a:t>.  </a:t>
            </a:r>
            <a:r>
              <a:rPr lang="en-US" altLang="zh-TW" sz="2400" dirty="0" smtClean="0"/>
              <a:t>We </a:t>
            </a:r>
            <a:r>
              <a:rPr lang="en-US" altLang="zh-TW" sz="2400" dirty="0"/>
              <a:t>can </a:t>
            </a:r>
            <a:r>
              <a:rPr lang="en-US" altLang="zh-TW" sz="2400" dirty="0" smtClean="0"/>
              <a:t>see:</a:t>
            </a:r>
          </a:p>
          <a:p>
            <a:endParaRPr lang="en-US" altLang="zh-TW" sz="2400" dirty="0"/>
          </a:p>
          <a:p>
            <a:endParaRPr lang="en-US" altLang="zh-TW" sz="2400" dirty="0" smtClean="0"/>
          </a:p>
          <a:p>
            <a:endParaRPr lang="en-US" altLang="zh-TW" sz="2400" dirty="0" smtClean="0"/>
          </a:p>
          <a:p>
            <a:pPr marL="0" indent="0">
              <a:buNone/>
            </a:pPr>
            <a:endParaRPr lang="en-US" altLang="zh-TW" sz="2400" dirty="0" smtClean="0"/>
          </a:p>
          <a:p>
            <a:r>
              <a:rPr lang="en-US" altLang="zh-TW" sz="2400" dirty="0" smtClean="0"/>
              <a:t>We </a:t>
            </a:r>
            <a:r>
              <a:rPr lang="en-US" altLang="zh-TW" sz="2400" dirty="0"/>
              <a:t>will show that a sequence of </a:t>
            </a:r>
            <a:r>
              <a:rPr lang="en-US" altLang="zh-TW" sz="2400" i="1" dirty="0">
                <a:latin typeface="Times" panose="02020603050405020304" pitchFamily="18" charset="0"/>
              </a:rPr>
              <a:t>m</a:t>
            </a:r>
            <a:r>
              <a:rPr lang="en-US" altLang="zh-TW" sz="2400" dirty="0"/>
              <a:t> </a:t>
            </a:r>
            <a:r>
              <a:rPr lang="en-US" altLang="zh-TW" sz="2400" dirty="0" smtClean="0"/>
              <a:t>MAKE-SET, FIND </a:t>
            </a:r>
            <a:r>
              <a:rPr lang="en-US" altLang="zh-TW" sz="2400" dirty="0"/>
              <a:t>and </a:t>
            </a:r>
            <a:r>
              <a:rPr lang="en-US" altLang="zh-TW" sz="2400" dirty="0" smtClean="0"/>
              <a:t>UNION </a:t>
            </a:r>
            <a:r>
              <a:rPr lang="en-US" altLang="zh-TW" sz="2400" dirty="0"/>
              <a:t>operations, of which </a:t>
            </a:r>
            <a:r>
              <a:rPr lang="en-US" altLang="zh-TW" sz="2400" i="1" dirty="0">
                <a:latin typeface="Times" panose="02020603050405020304" pitchFamily="18" charset="0"/>
              </a:rPr>
              <a:t>n</a:t>
            </a:r>
            <a:r>
              <a:rPr lang="en-US" altLang="zh-TW" sz="2400" dirty="0"/>
              <a:t> are </a:t>
            </a:r>
            <a:r>
              <a:rPr lang="en-US" altLang="zh-TW" sz="2400" dirty="0" smtClean="0"/>
              <a:t>MAKE-SER, </a:t>
            </a:r>
            <a:r>
              <a:rPr lang="en-US" altLang="zh-TW" sz="2400" dirty="0"/>
              <a:t>will have a cost              </a:t>
            </a:r>
            <a:r>
              <a:rPr lang="en-US" altLang="zh-TW" sz="2400" dirty="0" smtClean="0"/>
              <a:t>.</a:t>
            </a:r>
            <a:endParaRPr lang="en-US" altLang="zh-TW" sz="2400" dirty="0"/>
          </a:p>
        </p:txBody>
      </p:sp>
      <p:sp>
        <p:nvSpPr>
          <p:cNvPr id="4" name="投影片編號版面配置區 3"/>
          <p:cNvSpPr>
            <a:spLocks noGrp="1"/>
          </p:cNvSpPr>
          <p:nvPr>
            <p:ph type="sldNum" sz="quarter" idx="12"/>
          </p:nvPr>
        </p:nvSpPr>
        <p:spPr/>
        <p:txBody>
          <a:bodyPr/>
          <a:lstStyle/>
          <a:p>
            <a:fld id="{2A0982C0-C0CB-4D88-BE92-7575A7052586}" type="slidenum">
              <a:rPr lang="en-US" altLang="zh-TW" smtClean="0"/>
              <a:pPr/>
              <a:t>17</a:t>
            </a:fld>
            <a:endParaRPr lang="en-US" altLang="zh-TW" dirty="0"/>
          </a:p>
        </p:txBody>
      </p:sp>
      <mc:AlternateContent xmlns:mc="http://schemas.openxmlformats.org/markup-compatibility/2006" xmlns:a14="http://schemas.microsoft.com/office/drawing/2010/main">
        <mc:Choice Requires="a14">
          <p:sp>
            <p:nvSpPr>
              <p:cNvPr id="5" name="文字方塊 4"/>
              <p:cNvSpPr txBox="1"/>
              <p:nvPr/>
            </p:nvSpPr>
            <p:spPr>
              <a:xfrm>
                <a:off x="1496418" y="5499910"/>
                <a:ext cx="15073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𝑂</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𝑚</m:t>
                      </m:r>
                      <m:r>
                        <a:rPr lang="zh-TW" altLang="en-US" sz="2400" b="0" i="1" smtClean="0">
                          <a:latin typeface="Cambria Math" panose="02040503050406030204" pitchFamily="18" charset="0"/>
                        </a:rPr>
                        <m:t>𝛼</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496418" y="5499910"/>
                <a:ext cx="1507303" cy="461665"/>
              </a:xfrm>
              <a:prstGeom prst="rect">
                <a:avLst/>
              </a:prstGeom>
              <a:blipFill rotWithShape="0">
                <a:blip r:embed="rId2"/>
                <a:stretch>
                  <a:fillRect l="-806" r="-5242" b="-184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567145" y="3015709"/>
                <a:ext cx="4910230" cy="18228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𝑛</m:t>
                          </m:r>
                        </m:e>
                      </m:d>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m>
                            <m:mPr>
                              <m:mcs>
                                <m:mc>
                                  <m:mcPr>
                                    <m:count m:val="2"/>
                                    <m:mcJc m:val="center"/>
                                  </m:mcPr>
                                </m:mc>
                              </m:mcs>
                              <m:ctrlPr>
                                <a:rPr lang="en-US" altLang="zh-TW" sz="2400" b="0" i="1" smtClean="0">
                                  <a:latin typeface="Cambria Math" panose="02040503050406030204" pitchFamily="18" charset="0"/>
                                </a:rPr>
                              </m:ctrlPr>
                            </m:mPr>
                            <m:m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0</m:t>
                                      </m:r>
                                    </m:e>
                                  </m:mr>
                                  <m:m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1</m:t>
                                            </m:r>
                                          </m:e>
                                        </m:mr>
                                        <m:m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2</m:t>
                                                  </m:r>
                                                </m:e>
                                              </m:mr>
                                              <m:m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3</m:t>
                                                        </m:r>
                                                      </m:e>
                                                    </m:mr>
                                                    <m:mr>
                                                      <m:e>
                                                        <m:r>
                                                          <a:rPr lang="en-US" altLang="zh-TW" sz="2400" b="0" i="1" smtClean="0">
                                                            <a:latin typeface="Cambria Math" panose="02040503050406030204" pitchFamily="18" charset="0"/>
                                                          </a:rPr>
                                                          <m:t>4</m:t>
                                                        </m:r>
                                                      </m:e>
                                                    </m:mr>
                                                  </m:m>
                                                </m:e>
                                              </m:mr>
                                            </m:m>
                                          </m:e>
                                        </m:mr>
                                      </m:m>
                                    </m:e>
                                  </m:mr>
                                </m:m>
                              </m:e>
                              <m:e>
                                <m:m>
                                  <m:mPr>
                                    <m:mcs>
                                      <m:mc>
                                        <m:mcPr>
                                          <m:count m:val="1"/>
                                          <m:mcJc m:val="center"/>
                                        </m:mcPr>
                                      </m:mc>
                                    </m:mcs>
                                    <m:ctrlPr>
                                      <a:rPr lang="en-US" altLang="zh-TW" sz="2400" b="0" i="1" smtClean="0">
                                        <a:latin typeface="Cambria Math" panose="02040503050406030204" pitchFamily="18" charset="0"/>
                                      </a:rPr>
                                    </m:ctrlPr>
                                  </m:mPr>
                                  <m:mr>
                                    <m:e>
                                      <m:r>
                                        <m:rPr>
                                          <m:nor/>
                                          <m:brk m:alnAt="7"/>
                                        </m:rPr>
                                        <a:rPr lang="en-US" altLang="zh-TW" sz="2400" b="0" i="0" smtClean="0">
                                          <a:latin typeface="Cambria Math" panose="02040503050406030204" pitchFamily="18" charset="0"/>
                                        </a:rPr>
                                        <m:t>f</m:t>
                                      </m:r>
                                      <m:r>
                                        <m:rPr>
                                          <m:nor/>
                                        </m:rPr>
                                        <a:rPr lang="en-US" altLang="zh-TW" sz="2400" b="0" i="0" smtClean="0">
                                          <a:latin typeface="Cambria Math" panose="02040503050406030204" pitchFamily="18" charset="0"/>
                                        </a:rPr>
                                        <m:t>or</m:t>
                                      </m:r>
                                      <m:r>
                                        <m:rPr>
                                          <m:brk m:alnAt="7"/>
                                        </m:rP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0</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𝑛</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2</m:t>
                                      </m:r>
                                    </m:e>
                                  </m:mr>
                                  <m:mr>
                                    <m:e>
                                      <m:m>
                                        <m:mPr>
                                          <m:mcs>
                                            <m:mc>
                                              <m:mcPr>
                                                <m:count m:val="1"/>
                                                <m:mcJc m:val="center"/>
                                              </m:mcPr>
                                            </m:mc>
                                          </m:mcs>
                                          <m:ctrlPr>
                                            <a:rPr lang="en-US" altLang="zh-TW" sz="2400" b="0" i="1" smtClean="0">
                                              <a:latin typeface="Cambria Math" panose="02040503050406030204" pitchFamily="18" charset="0"/>
                                            </a:rPr>
                                          </m:ctrlPr>
                                        </m:mPr>
                                        <m:mr>
                                          <m:e>
                                            <m:r>
                                              <m:rPr>
                                                <m:nor/>
                                                <m:brk m:alnAt="7"/>
                                              </m:rPr>
                                              <a:rPr lang="en-US" altLang="zh-TW" sz="2400">
                                                <a:latin typeface="Cambria Math" panose="02040503050406030204" pitchFamily="18" charset="0"/>
                                              </a:rPr>
                                              <m:t>f</m:t>
                                            </m:r>
                                            <m:r>
                                              <m:rPr>
                                                <m:nor/>
                                              </m:rPr>
                                              <a:rPr lang="en-US" altLang="zh-TW" sz="2400">
                                                <a:latin typeface="Cambria Math" panose="02040503050406030204" pitchFamily="18" charset="0"/>
                                              </a:rPr>
                                              <m:t>or</m:t>
                                            </m:r>
                                            <m:r>
                                              <m:rPr>
                                                <m:brk m:alnAt="7"/>
                                              </m:rPr>
                                              <a:rPr lang="en-US" altLang="zh-TW" sz="2400" i="1">
                                                <a:latin typeface="Cambria Math" panose="02040503050406030204" pitchFamily="18" charset="0"/>
                                              </a:rPr>
                                              <m:t> </m:t>
                                            </m:r>
                                            <m:r>
                                              <a:rPr lang="en-US" altLang="zh-TW" sz="2400" i="1">
                                                <a:latin typeface="Cambria Math" panose="02040503050406030204" pitchFamily="18" charset="0"/>
                                                <a:ea typeface="Cambria Math" panose="02040503050406030204" pitchFamily="18" charset="0"/>
                                              </a:rPr>
                                              <m:t>𝑛</m:t>
                                            </m:r>
                                            <m:r>
                                              <a:rPr lang="en-US" altLang="zh-TW" sz="2400" b="0" i="1" smtClean="0">
                                                <a:latin typeface="Cambria Math" panose="02040503050406030204" pitchFamily="18" charset="0"/>
                                                <a:ea typeface="Cambria Math" panose="02040503050406030204" pitchFamily="18" charset="0"/>
                                              </a:rPr>
                                              <m:t>=3</m:t>
                                            </m:r>
                                          </m:e>
                                        </m:mr>
                                        <m:mr>
                                          <m:e>
                                            <m:m>
                                              <m:mPr>
                                                <m:mcs>
                                                  <m:mc>
                                                    <m:mcPr>
                                                      <m:count m:val="1"/>
                                                      <m:mcJc m:val="center"/>
                                                    </m:mcPr>
                                                  </m:mc>
                                                </m:mcs>
                                                <m:ctrlPr>
                                                  <a:rPr lang="en-US" altLang="zh-TW" sz="2400" b="0" i="1" smtClean="0">
                                                    <a:latin typeface="Cambria Math" panose="02040503050406030204" pitchFamily="18" charset="0"/>
                                                  </a:rPr>
                                                </m:ctrlPr>
                                              </m:mPr>
                                              <m:mr>
                                                <m:e>
                                                  <m:r>
                                                    <m:rPr>
                                                      <m:nor/>
                                                      <m:brk m:alnAt="7"/>
                                                    </m:rPr>
                                                    <a:rPr lang="en-US" altLang="zh-TW" sz="2400">
                                                      <a:latin typeface="Cambria Math" panose="02040503050406030204" pitchFamily="18" charset="0"/>
                                                    </a:rPr>
                                                    <m:t>f</m:t>
                                                  </m:r>
                                                  <m:r>
                                                    <m:rPr>
                                                      <m:nor/>
                                                    </m:rPr>
                                                    <a:rPr lang="en-US" altLang="zh-TW" sz="2400">
                                                      <a:latin typeface="Cambria Math" panose="02040503050406030204" pitchFamily="18" charset="0"/>
                                                    </a:rPr>
                                                    <m:t>or</m:t>
                                                  </m:r>
                                                  <m:r>
                                                    <m:rPr>
                                                      <m:brk m:alnAt="7"/>
                                                    </m:rPr>
                                                    <a:rPr lang="en-US" altLang="zh-TW" sz="2400" i="1">
                                                      <a:latin typeface="Cambria Math" panose="02040503050406030204" pitchFamily="18" charset="0"/>
                                                    </a:rPr>
                                                    <m:t> </m:t>
                                                  </m:r>
                                                  <m:r>
                                                    <a:rPr lang="en-US" altLang="zh-TW" sz="2400" b="0" i="1" smtClean="0">
                                                      <a:latin typeface="Cambria Math" panose="02040503050406030204" pitchFamily="18" charset="0"/>
                                                    </a:rPr>
                                                    <m:t>4</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𝑛</m:t>
                                                  </m:r>
                                                  <m:r>
                                                    <a:rPr lang="en-US" altLang="zh-TW" sz="2400" i="1">
                                                      <a:latin typeface="Cambria Math" panose="02040503050406030204" pitchFamily="18" charset="0"/>
                                                      <a:ea typeface="Cambria Math" panose="02040503050406030204" pitchFamily="18" charset="0"/>
                                                    </a:rPr>
                                                    <m:t>≤7</m:t>
                                                  </m:r>
                                                </m:e>
                                              </m:mr>
                                              <m:mr>
                                                <m:e>
                                                  <m:m>
                                                    <m:mPr>
                                                      <m:mcs>
                                                        <m:mc>
                                                          <m:mcPr>
                                                            <m:count m:val="1"/>
                                                            <m:mcJc m:val="center"/>
                                                          </m:mcPr>
                                                        </m:mc>
                                                      </m:mcs>
                                                      <m:ctrlPr>
                                                        <a:rPr lang="en-US" altLang="zh-TW" sz="2400" b="0" i="1" smtClean="0">
                                                          <a:latin typeface="Cambria Math" panose="02040503050406030204" pitchFamily="18" charset="0"/>
                                                        </a:rPr>
                                                      </m:ctrlPr>
                                                    </m:mPr>
                                                    <m:mr>
                                                      <m:e>
                                                        <m:r>
                                                          <m:rPr>
                                                            <m:nor/>
                                                            <m:brk m:alnAt="7"/>
                                                          </m:rPr>
                                                          <a:rPr lang="en-US" altLang="zh-TW" sz="2400">
                                                            <a:latin typeface="Cambria Math" panose="02040503050406030204" pitchFamily="18" charset="0"/>
                                                          </a:rPr>
                                                          <m:t>f</m:t>
                                                        </m:r>
                                                        <m:r>
                                                          <m:rPr>
                                                            <m:nor/>
                                                          </m:rPr>
                                                          <a:rPr lang="en-US" altLang="zh-TW" sz="2400">
                                                            <a:latin typeface="Cambria Math" panose="02040503050406030204" pitchFamily="18" charset="0"/>
                                                          </a:rPr>
                                                          <m:t>or</m:t>
                                                        </m:r>
                                                        <m:r>
                                                          <m:rPr>
                                                            <m:brk m:alnAt="7"/>
                                                          </m:rPr>
                                                          <a:rPr lang="en-US" altLang="zh-TW" sz="2400" i="1">
                                                            <a:latin typeface="Cambria Math" panose="02040503050406030204" pitchFamily="18" charset="0"/>
                                                          </a:rPr>
                                                          <m:t> </m:t>
                                                        </m:r>
                                                        <m:r>
                                                          <a:rPr lang="en-US" altLang="zh-TW" sz="2400" b="0" i="1" smtClean="0">
                                                            <a:latin typeface="Cambria Math" panose="02040503050406030204" pitchFamily="18" charset="0"/>
                                                          </a:rPr>
                                                          <m:t>8</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𝑛</m:t>
                                                        </m:r>
                                                        <m:r>
                                                          <a:rPr lang="en-US" altLang="zh-TW" sz="2400" i="1">
                                                            <a:latin typeface="Cambria Math" panose="02040503050406030204" pitchFamily="18" charset="0"/>
                                                            <a:ea typeface="Cambria Math" panose="02040503050406030204" pitchFamily="18" charset="0"/>
                                                          </a:rPr>
                                                          <m:t>≤2047</m:t>
                                                        </m:r>
                                                      </m:e>
                                                    </m:mr>
                                                    <m:mr>
                                                      <m:e>
                                                        <m:r>
                                                          <m:rPr>
                                                            <m:nor/>
                                                            <m:brk m:alnAt="7"/>
                                                          </m:rPr>
                                                          <a:rPr lang="en-US" altLang="zh-TW" sz="2400">
                                                            <a:latin typeface="Cambria Math" panose="02040503050406030204" pitchFamily="18" charset="0"/>
                                                          </a:rPr>
                                                          <m:t>f</m:t>
                                                        </m:r>
                                                        <m:r>
                                                          <m:rPr>
                                                            <m:nor/>
                                                          </m:rPr>
                                                          <a:rPr lang="en-US" altLang="zh-TW" sz="2400">
                                                            <a:latin typeface="Cambria Math" panose="02040503050406030204" pitchFamily="18" charset="0"/>
                                                          </a:rPr>
                                                          <m:t>or</m:t>
                                                        </m:r>
                                                        <m:r>
                                                          <m:rPr>
                                                            <m:brk m:alnAt="7"/>
                                                          </m:rPr>
                                                          <a:rPr lang="en-US" altLang="zh-TW" sz="2400" i="1">
                                                            <a:latin typeface="Cambria Math" panose="02040503050406030204" pitchFamily="18" charset="0"/>
                                                          </a:rPr>
                                                          <m:t> </m:t>
                                                        </m:r>
                                                        <m:r>
                                                          <a:rPr lang="en-US" altLang="zh-TW" sz="2400" b="0" i="1" smtClean="0">
                                                            <a:latin typeface="Cambria Math" panose="02040503050406030204" pitchFamily="18" charset="0"/>
                                                          </a:rPr>
                                                          <m:t>2048</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𝑛</m:t>
                                                        </m:r>
                                                        <m:r>
                                                          <a:rPr lang="en-US" altLang="zh-TW" sz="2400" i="1">
                                                            <a:latin typeface="Cambria Math" panose="02040503050406030204" pitchFamily="18" charset="0"/>
                                                            <a:ea typeface="Cambria Math" panose="02040503050406030204" pitchFamily="18" charset="0"/>
                                                          </a:rPr>
                                                          <m:t>≤</m:t>
                                                        </m:r>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𝐴</m:t>
                                                            </m:r>
                                                          </m:e>
                                                          <m:sub>
                                                            <m:r>
                                                              <a:rPr lang="en-US" altLang="zh-TW" sz="2400" b="0" i="1" smtClean="0">
                                                                <a:latin typeface="Cambria Math" panose="02040503050406030204" pitchFamily="18" charset="0"/>
                                                                <a:ea typeface="Cambria Math" panose="02040503050406030204" pitchFamily="18" charset="0"/>
                                                              </a:rPr>
                                                              <m:t>4</m:t>
                                                            </m:r>
                                                          </m:sub>
                                                        </m:sSub>
                                                        <m:r>
                                                          <a:rPr lang="en-US" altLang="zh-TW" sz="2400" b="0" i="1" smtClean="0">
                                                            <a:latin typeface="Cambria Math" panose="02040503050406030204" pitchFamily="18" charset="0"/>
                                                            <a:ea typeface="Cambria Math" panose="02040503050406030204" pitchFamily="18" charset="0"/>
                                                          </a:rPr>
                                                          <m:t>(1)</m:t>
                                                        </m:r>
                                                      </m:e>
                                                    </m:mr>
                                                  </m:m>
                                                </m:e>
                                              </m:mr>
                                            </m:m>
                                          </m:e>
                                        </m:mr>
                                      </m:m>
                                    </m:e>
                                  </m:mr>
                                </m:m>
                              </m:e>
                            </m:mr>
                          </m:m>
                        </m:e>
                      </m:d>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567145" y="3015709"/>
                <a:ext cx="4910230" cy="1822807"/>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044263" y="2191422"/>
                <a:ext cx="371563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𝛼</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𝑛</m:t>
                          </m:r>
                        </m:e>
                      </m:d>
                      <m:r>
                        <a:rPr lang="en-US" altLang="zh-TW" sz="2400" b="0" i="1" smtClean="0">
                          <a:latin typeface="Cambria Math" panose="02040503050406030204" pitchFamily="18" charset="0"/>
                        </a:rPr>
                        <m:t>=</m:t>
                      </m:r>
                      <m:r>
                        <m:rPr>
                          <m:sty m:val="p"/>
                        </m:rPr>
                        <a:rPr lang="en-US" altLang="zh-TW" sz="2400" b="0" i="0" smtClean="0">
                          <a:latin typeface="Cambria Math" panose="02040503050406030204" pitchFamily="18" charset="0"/>
                        </a:rPr>
                        <m:t>min</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𝐴</m:t>
                          </m:r>
                        </m:e>
                        <m:sub>
                          <m:r>
                            <a:rPr lang="en-US" altLang="zh-TW" sz="2400" b="0" i="1" smtClean="0">
                              <a:latin typeface="Cambria Math" panose="02040503050406030204" pitchFamily="18" charset="0"/>
                              <a:ea typeface="Cambria Math" panose="02040503050406030204" pitchFamily="18" charset="0"/>
                            </a:rPr>
                            <m:t>𝑘</m:t>
                          </m:r>
                        </m:sub>
                      </m:sSub>
                      <m:r>
                        <a:rPr lang="en-US" altLang="zh-TW" sz="2400" i="1">
                          <a:latin typeface="Cambria Math" panose="02040503050406030204" pitchFamily="18" charset="0"/>
                          <a:ea typeface="Cambria Math" panose="02040503050406030204" pitchFamily="18" charset="0"/>
                        </a:rPr>
                        <m:t>(1)</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𝑛</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044263" y="2191422"/>
                <a:ext cx="3715633" cy="461665"/>
              </a:xfrm>
              <a:prstGeom prst="rect">
                <a:avLst/>
              </a:prstGeom>
              <a:blipFill rotWithShape="0">
                <a:blip r:embed="rId4"/>
                <a:stretch>
                  <a:fillRect b="-184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7658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Theorem 21.13</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 </a:t>
            </a:r>
            <a:r>
              <a:rPr lang="en-US" altLang="zh-TW" dirty="0"/>
              <a:t>sequence of </a:t>
            </a:r>
            <a:r>
              <a:rPr lang="en-US" altLang="zh-TW" i="1" dirty="0">
                <a:latin typeface="Times" panose="02020603050405020304" pitchFamily="18" charset="0"/>
              </a:rPr>
              <a:t>m</a:t>
            </a:r>
            <a:r>
              <a:rPr lang="en-US" altLang="zh-TW" dirty="0"/>
              <a:t> Make-Set, Union and Find-Set operations, </a:t>
            </a:r>
            <a:r>
              <a:rPr lang="en-US" altLang="zh-TW" i="1" dirty="0">
                <a:latin typeface="Times" panose="02020603050405020304" pitchFamily="18" charset="0"/>
              </a:rPr>
              <a:t>n</a:t>
            </a:r>
            <a:r>
              <a:rPr lang="en-US" altLang="zh-TW" dirty="0"/>
              <a:t> of which are Make-Set operations, can be performed on a disjoint-set forest with union by rank and path compression in worst case </a:t>
            </a:r>
            <a:r>
              <a:rPr lang="en-US" altLang="zh-TW" dirty="0" smtClean="0"/>
              <a:t>time</a:t>
            </a:r>
          </a:p>
          <a:p>
            <a:r>
              <a:rPr lang="en-US" altLang="zh-TW" dirty="0" smtClean="0"/>
              <a:t>Note</a:t>
            </a:r>
            <a:r>
              <a:rPr lang="en-US" altLang="zh-TW" dirty="0"/>
              <a:t>: nearly linear, but not quite</a:t>
            </a:r>
            <a:r>
              <a:rPr lang="en-US" altLang="zh-TW" dirty="0" smtClean="0"/>
              <a:t>. </a:t>
            </a:r>
            <a:r>
              <a:rPr lang="en-US" altLang="zh-TW" dirty="0"/>
              <a:t>Couldn’t get much closer </a:t>
            </a:r>
            <a:r>
              <a:rPr lang="en-US" altLang="zh-TW" dirty="0" smtClean="0"/>
              <a:t>though…</a:t>
            </a:r>
          </a:p>
          <a:p>
            <a:r>
              <a:rPr lang="en-US" altLang="zh-TW" dirty="0" smtClean="0"/>
              <a:t>Question</a:t>
            </a:r>
            <a:r>
              <a:rPr lang="en-US" altLang="zh-TW" dirty="0"/>
              <a:t>: could this lead to faster sorting algorithms?  Why or why not?</a:t>
            </a:r>
            <a:endParaRPr lang="zh-TW" altLang="en-US" dirty="0"/>
          </a:p>
        </p:txBody>
      </p:sp>
      <p:sp>
        <p:nvSpPr>
          <p:cNvPr id="4" name="投影片編號版面配置區 3"/>
          <p:cNvSpPr>
            <a:spLocks noGrp="1"/>
          </p:cNvSpPr>
          <p:nvPr>
            <p:ph type="sldNum" sz="quarter" idx="12"/>
          </p:nvPr>
        </p:nvSpPr>
        <p:spPr/>
        <p:txBody>
          <a:bodyPr/>
          <a:lstStyle/>
          <a:p>
            <a:fld id="{2A0982C0-C0CB-4D88-BE92-7575A7052586}" type="slidenum">
              <a:rPr lang="en-US" altLang="zh-TW" smtClean="0"/>
              <a:pPr/>
              <a:t>18</a:t>
            </a:fld>
            <a:endParaRPr lang="en-US" altLang="zh-TW"/>
          </a:p>
        </p:txBody>
      </p:sp>
      <mc:AlternateContent xmlns:mc="http://schemas.openxmlformats.org/markup-compatibility/2006" xmlns:a14="http://schemas.microsoft.com/office/drawing/2010/main">
        <mc:Choice Requires="a14">
          <p:sp>
            <p:nvSpPr>
              <p:cNvPr id="5" name="文字方塊 4"/>
              <p:cNvSpPr txBox="1"/>
              <p:nvPr/>
            </p:nvSpPr>
            <p:spPr>
              <a:xfrm>
                <a:off x="6154926" y="3563004"/>
                <a:ext cx="196206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3200" b="0" i="1" smtClean="0">
                          <a:latin typeface="Cambria Math" panose="02040503050406030204" pitchFamily="18" charset="0"/>
                        </a:rPr>
                        <m:t>𝑂</m:t>
                      </m:r>
                      <m:r>
                        <a:rPr lang="en-US" altLang="zh-TW" sz="3200" b="0" i="1" smtClean="0">
                          <a:latin typeface="Cambria Math" panose="02040503050406030204" pitchFamily="18" charset="0"/>
                        </a:rPr>
                        <m:t>(</m:t>
                      </m:r>
                      <m:r>
                        <a:rPr lang="en-US" altLang="zh-TW" sz="3200" b="0" i="1" smtClean="0">
                          <a:latin typeface="Cambria Math" panose="02040503050406030204" pitchFamily="18" charset="0"/>
                        </a:rPr>
                        <m:t>𝑚</m:t>
                      </m:r>
                      <m:r>
                        <a:rPr lang="zh-TW" altLang="en-US" sz="3200" b="0" i="1" smtClean="0">
                          <a:latin typeface="Cambria Math" panose="02040503050406030204" pitchFamily="18" charset="0"/>
                        </a:rPr>
                        <m:t>𝛼</m:t>
                      </m:r>
                      <m:r>
                        <a:rPr lang="en-US" altLang="zh-TW" sz="3200" b="0" i="1" smtClean="0">
                          <a:latin typeface="Cambria Math" panose="02040503050406030204" pitchFamily="18" charset="0"/>
                        </a:rPr>
                        <m:t>(</m:t>
                      </m:r>
                      <m:r>
                        <a:rPr lang="en-US" altLang="zh-TW" sz="3200" b="0" i="1" smtClean="0">
                          <a:latin typeface="Cambria Math" panose="02040503050406030204" pitchFamily="18" charset="0"/>
                        </a:rPr>
                        <m:t>𝑛</m:t>
                      </m:r>
                      <m:r>
                        <a:rPr lang="en-US" altLang="zh-TW" sz="3200" b="0" i="1" smtClean="0">
                          <a:latin typeface="Cambria Math" panose="02040503050406030204" pitchFamily="18" charset="0"/>
                        </a:rPr>
                        <m:t>))</m:t>
                      </m:r>
                    </m:oMath>
                  </m:oMathPara>
                </a14:m>
                <a:endParaRPr lang="zh-TW" altLang="en-US" sz="32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6154926" y="3563004"/>
                <a:ext cx="1962063" cy="584775"/>
              </a:xfrm>
              <a:prstGeom prst="rect">
                <a:avLst/>
              </a:prstGeom>
              <a:blipFill rotWithShape="0">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7957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ABF41B38-8C78-410E-83A2-40987AB6CDBB}" type="slidenum">
              <a:rPr lang="en-US" altLang="zh-TW"/>
              <a:pPr/>
              <a:t>2</a:t>
            </a:fld>
            <a:endParaRPr lang="en-US" altLang="zh-TW"/>
          </a:p>
        </p:txBody>
      </p:sp>
      <p:sp>
        <p:nvSpPr>
          <p:cNvPr id="433154" name="Rectangle 2"/>
          <p:cNvSpPr>
            <a:spLocks noGrp="1" noChangeArrowheads="1"/>
          </p:cNvSpPr>
          <p:nvPr>
            <p:ph type="title"/>
          </p:nvPr>
        </p:nvSpPr>
        <p:spPr/>
        <p:txBody>
          <a:bodyPr/>
          <a:lstStyle/>
          <a:p>
            <a:r>
              <a:rPr lang="en-US" altLang="zh-TW" sz="5400"/>
              <a:t>Disjoint Sets</a:t>
            </a:r>
          </a:p>
        </p:txBody>
      </p:sp>
      <p:sp>
        <p:nvSpPr>
          <p:cNvPr id="433155" name="Rectangle 3"/>
          <p:cNvSpPr>
            <a:spLocks noGrp="1" noChangeArrowheads="1"/>
          </p:cNvSpPr>
          <p:nvPr>
            <p:ph type="body" idx="1"/>
          </p:nvPr>
        </p:nvSpPr>
        <p:spPr>
          <a:xfrm>
            <a:off x="457200" y="1828800"/>
            <a:ext cx="8229600" cy="4756150"/>
          </a:xfrm>
        </p:spPr>
        <p:txBody>
          <a:bodyPr/>
          <a:lstStyle/>
          <a:p>
            <a:pPr>
              <a:lnSpc>
                <a:spcPct val="80000"/>
              </a:lnSpc>
            </a:pPr>
            <a:r>
              <a:rPr lang="en-US" altLang="zh-TW" sz="2800" b="1" dirty="0" smtClean="0">
                <a:solidFill>
                  <a:srgbClr val="0000FF"/>
                </a:solidFill>
              </a:rPr>
              <a:t>Disjoint-set Data Structure</a:t>
            </a:r>
            <a:r>
              <a:rPr lang="en-US" altLang="zh-TW" sz="2800" dirty="0"/>
              <a:t>: maintains a collection {</a:t>
            </a:r>
            <a:r>
              <a:rPr lang="en-US" altLang="zh-TW" sz="2800" i="1" dirty="0"/>
              <a:t>S</a:t>
            </a:r>
            <a:r>
              <a:rPr lang="en-US" altLang="zh-TW" sz="2800" i="1" baseline="-25000" dirty="0"/>
              <a:t>1</a:t>
            </a:r>
            <a:r>
              <a:rPr lang="en-US" altLang="zh-TW" sz="2800" i="1" dirty="0"/>
              <a:t>, S</a:t>
            </a:r>
            <a:r>
              <a:rPr lang="en-US" altLang="zh-TW" sz="2800" i="1" baseline="-25000" dirty="0"/>
              <a:t>2</a:t>
            </a:r>
            <a:r>
              <a:rPr lang="en-US" altLang="zh-TW" sz="2800" i="1" dirty="0"/>
              <a:t>, …, </a:t>
            </a:r>
            <a:r>
              <a:rPr lang="en-US" altLang="zh-TW" sz="2800" i="1" dirty="0" err="1"/>
              <a:t>S</a:t>
            </a:r>
            <a:r>
              <a:rPr lang="en-US" altLang="zh-TW" sz="2800" i="1" baseline="-25000" dirty="0" err="1"/>
              <a:t>k</a:t>
            </a:r>
            <a:r>
              <a:rPr lang="en-US" altLang="zh-TW" sz="2800" dirty="0"/>
              <a:t>} of dynamic disjoint sets.</a:t>
            </a:r>
          </a:p>
          <a:p>
            <a:pPr>
              <a:lnSpc>
                <a:spcPct val="80000"/>
              </a:lnSpc>
              <a:buFont typeface="Wingdings" panose="05000000000000000000" pitchFamily="2" charset="2"/>
              <a:buChar char="ð"/>
            </a:pPr>
            <a:r>
              <a:rPr lang="en-US" altLang="zh-TW" sz="2800" dirty="0" smtClean="0"/>
              <a:t>Sets share no common members</a:t>
            </a:r>
          </a:p>
          <a:p>
            <a:pPr>
              <a:lnSpc>
                <a:spcPct val="80000"/>
              </a:lnSpc>
              <a:buFont typeface="Wingdings" panose="05000000000000000000" pitchFamily="2" charset="2"/>
              <a:buChar char="ð"/>
            </a:pPr>
            <a:r>
              <a:rPr lang="en-US" altLang="zh-TW" sz="2800" dirty="0"/>
              <a:t>No need to support set intersection</a:t>
            </a:r>
            <a:r>
              <a:rPr lang="en-US" altLang="zh-TW" sz="2800" dirty="0" smtClean="0"/>
              <a:t>.</a:t>
            </a:r>
          </a:p>
          <a:p>
            <a:pPr>
              <a:lnSpc>
                <a:spcPct val="80000"/>
              </a:lnSpc>
              <a:buFont typeface="Wingdings" panose="05000000000000000000" pitchFamily="2" charset="2"/>
              <a:buChar char="ð"/>
            </a:pPr>
            <a:r>
              <a:rPr lang="en-US" altLang="zh-TW" sz="2800" dirty="0" smtClean="0"/>
              <a:t>Each </a:t>
            </a:r>
            <a:r>
              <a:rPr lang="en-US" altLang="zh-TW" sz="2800" dirty="0"/>
              <a:t>set is identified by a </a:t>
            </a:r>
            <a:r>
              <a:rPr lang="en-US" altLang="zh-TW" sz="2800" b="1" dirty="0">
                <a:solidFill>
                  <a:srgbClr val="0000FF"/>
                </a:solidFill>
              </a:rPr>
              <a:t>representative</a:t>
            </a:r>
            <a:r>
              <a:rPr lang="en-US" altLang="zh-TW" sz="2800" dirty="0"/>
              <a:t>, which is a member of the set.</a:t>
            </a:r>
          </a:p>
          <a:p>
            <a:pPr>
              <a:lnSpc>
                <a:spcPct val="80000"/>
              </a:lnSpc>
            </a:pPr>
            <a:r>
              <a:rPr lang="en-US" altLang="zh-TW" sz="2800" dirty="0" smtClean="0"/>
              <a:t>Applications:</a:t>
            </a:r>
          </a:p>
          <a:p>
            <a:pPr lvl="1">
              <a:lnSpc>
                <a:spcPct val="80000"/>
              </a:lnSpc>
            </a:pPr>
            <a:r>
              <a:rPr lang="en-US" altLang="zh-TW" sz="2400" dirty="0"/>
              <a:t>C</a:t>
            </a:r>
            <a:r>
              <a:rPr lang="en-US" altLang="zh-TW" sz="2400" dirty="0" smtClean="0"/>
              <a:t>onnected component analysis</a:t>
            </a:r>
          </a:p>
          <a:p>
            <a:pPr lvl="1">
              <a:lnSpc>
                <a:spcPct val="80000"/>
              </a:lnSpc>
            </a:pPr>
            <a:r>
              <a:rPr lang="en-US" altLang="zh-TW" sz="2400" dirty="0" smtClean="0"/>
              <a:t>Applications that can be described by </a:t>
            </a:r>
            <a:r>
              <a:rPr lang="en-US" altLang="zh-TW" sz="2400" i="1" dirty="0" smtClean="0"/>
              <a:t>equivalent class</a:t>
            </a:r>
            <a:r>
              <a:rPr lang="en-US" altLang="zh-TW" sz="2400" dirty="0" smtClean="0"/>
              <a:t>!</a:t>
            </a:r>
            <a:endParaRPr lang="en-US" altLang="zh-TW"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ABF41B38-8C78-410E-83A2-40987AB6CDBB}" type="slidenum">
              <a:rPr lang="en-US" altLang="zh-TW"/>
              <a:pPr/>
              <a:t>3</a:t>
            </a:fld>
            <a:endParaRPr lang="en-US" altLang="zh-TW"/>
          </a:p>
        </p:txBody>
      </p:sp>
      <p:sp>
        <p:nvSpPr>
          <p:cNvPr id="433154" name="Rectangle 2"/>
          <p:cNvSpPr>
            <a:spLocks noGrp="1" noChangeArrowheads="1"/>
          </p:cNvSpPr>
          <p:nvPr>
            <p:ph type="title"/>
          </p:nvPr>
        </p:nvSpPr>
        <p:spPr/>
        <p:txBody>
          <a:bodyPr/>
          <a:lstStyle/>
          <a:p>
            <a:r>
              <a:rPr lang="en-US" altLang="zh-TW" sz="5400" dirty="0" smtClean="0"/>
              <a:t>Supported Operations</a:t>
            </a:r>
            <a:endParaRPr lang="en-US" altLang="zh-TW" sz="5400" dirty="0"/>
          </a:p>
        </p:txBody>
      </p:sp>
      <p:sp>
        <p:nvSpPr>
          <p:cNvPr id="433155" name="Rectangle 3"/>
          <p:cNvSpPr>
            <a:spLocks noGrp="1" noChangeArrowheads="1"/>
          </p:cNvSpPr>
          <p:nvPr>
            <p:ph type="body" idx="1"/>
          </p:nvPr>
        </p:nvSpPr>
        <p:spPr>
          <a:xfrm>
            <a:off x="457200" y="1828800"/>
            <a:ext cx="8229600" cy="4756150"/>
          </a:xfrm>
        </p:spPr>
        <p:txBody>
          <a:bodyPr/>
          <a:lstStyle/>
          <a:p>
            <a:pPr>
              <a:lnSpc>
                <a:spcPct val="80000"/>
              </a:lnSpc>
            </a:pPr>
            <a:r>
              <a:rPr lang="en-US" altLang="zh-TW" sz="2800" dirty="0" smtClean="0"/>
              <a:t>Let </a:t>
            </a:r>
            <a:r>
              <a:rPr lang="en-US" altLang="zh-TW" sz="2800" i="1" dirty="0"/>
              <a:t>x</a:t>
            </a:r>
            <a:r>
              <a:rPr lang="en-US" altLang="zh-TW" sz="2800" dirty="0"/>
              <a:t> be an object:</a:t>
            </a:r>
          </a:p>
          <a:p>
            <a:pPr>
              <a:lnSpc>
                <a:spcPct val="80000"/>
              </a:lnSpc>
              <a:buFont typeface="Wingdings" panose="05000000000000000000" pitchFamily="2" charset="2"/>
              <a:buChar char="ð"/>
            </a:pPr>
            <a:r>
              <a:rPr lang="en-US" altLang="zh-TW" sz="2800" b="1" dirty="0">
                <a:solidFill>
                  <a:srgbClr val="009900"/>
                </a:solidFill>
              </a:rPr>
              <a:t>Make-Set(</a:t>
            </a:r>
            <a:r>
              <a:rPr lang="en-US" altLang="zh-TW" sz="2800" b="1" i="1" dirty="0">
                <a:solidFill>
                  <a:srgbClr val="009900"/>
                </a:solidFill>
              </a:rPr>
              <a:t>x</a:t>
            </a:r>
            <a:r>
              <a:rPr lang="en-US" altLang="zh-TW" sz="2800" b="1" dirty="0">
                <a:solidFill>
                  <a:srgbClr val="009900"/>
                </a:solidFill>
              </a:rPr>
              <a:t>)</a:t>
            </a:r>
            <a:r>
              <a:rPr lang="en-US" altLang="zh-TW" sz="2800" dirty="0"/>
              <a:t>: makes a singleton set with </a:t>
            </a:r>
            <a:r>
              <a:rPr lang="en-US" altLang="zh-TW" sz="2800" i="1" dirty="0"/>
              <a:t>x</a:t>
            </a:r>
            <a:r>
              <a:rPr lang="en-US" altLang="zh-TW" sz="2800" dirty="0"/>
              <a:t>.</a:t>
            </a:r>
          </a:p>
          <a:p>
            <a:pPr>
              <a:lnSpc>
                <a:spcPct val="80000"/>
              </a:lnSpc>
              <a:buFont typeface="Wingdings" panose="05000000000000000000" pitchFamily="2" charset="2"/>
              <a:buChar char="ð"/>
            </a:pPr>
            <a:r>
              <a:rPr lang="en-US" altLang="zh-TW" sz="2800" b="1" dirty="0">
                <a:solidFill>
                  <a:srgbClr val="009900"/>
                </a:solidFill>
              </a:rPr>
              <a:t>Union(</a:t>
            </a:r>
            <a:r>
              <a:rPr lang="en-US" altLang="zh-TW" sz="2800" b="1" i="1" dirty="0">
                <a:solidFill>
                  <a:srgbClr val="009900"/>
                </a:solidFill>
              </a:rPr>
              <a:t>x</a:t>
            </a:r>
            <a:r>
              <a:rPr lang="en-US" altLang="zh-TW" sz="2800" b="1" dirty="0">
                <a:solidFill>
                  <a:srgbClr val="009900"/>
                </a:solidFill>
              </a:rPr>
              <a:t>, </a:t>
            </a:r>
            <a:r>
              <a:rPr lang="en-US" altLang="zh-TW" sz="2800" b="1" i="1" dirty="0">
                <a:solidFill>
                  <a:srgbClr val="009900"/>
                </a:solidFill>
              </a:rPr>
              <a:t>y</a:t>
            </a:r>
            <a:r>
              <a:rPr lang="en-US" altLang="zh-TW" sz="2800" b="1" dirty="0" smtClean="0">
                <a:solidFill>
                  <a:srgbClr val="009900"/>
                </a:solidFill>
              </a:rPr>
              <a:t>)</a:t>
            </a:r>
            <a:r>
              <a:rPr lang="en-US" altLang="zh-TW" sz="2800" dirty="0" smtClean="0"/>
              <a:t>: unites </a:t>
            </a:r>
            <a:r>
              <a:rPr lang="en-US" altLang="zh-TW" sz="2800" dirty="0"/>
              <a:t>the </a:t>
            </a:r>
            <a:r>
              <a:rPr lang="en-US" altLang="zh-TW" sz="2800" dirty="0" smtClean="0"/>
              <a:t>two disjoint dynamic </a:t>
            </a:r>
            <a:r>
              <a:rPr lang="en-US" altLang="zh-TW" sz="2800" dirty="0"/>
              <a:t>sets that contain </a:t>
            </a:r>
            <a:r>
              <a:rPr lang="en-US" altLang="zh-TW" sz="2800" i="1" dirty="0"/>
              <a:t>x</a:t>
            </a:r>
            <a:r>
              <a:rPr lang="en-US" altLang="zh-TW" sz="2800" dirty="0"/>
              <a:t> and </a:t>
            </a:r>
            <a:r>
              <a:rPr lang="en-US" altLang="zh-TW" sz="2800" i="1" dirty="0"/>
              <a:t>y</a:t>
            </a:r>
            <a:r>
              <a:rPr lang="en-US" altLang="zh-TW" sz="2800" dirty="0"/>
              <a:t>, say </a:t>
            </a:r>
            <a:r>
              <a:rPr lang="en-US" altLang="zh-TW" sz="2800" i="1" dirty="0" err="1"/>
              <a:t>S</a:t>
            </a:r>
            <a:r>
              <a:rPr lang="en-US" altLang="zh-TW" sz="2800" i="1" baseline="-25000" dirty="0" err="1"/>
              <a:t>x</a:t>
            </a:r>
            <a:r>
              <a:rPr lang="en-US" altLang="zh-TW" sz="2800" dirty="0"/>
              <a:t> and </a:t>
            </a:r>
            <a:r>
              <a:rPr lang="en-US" altLang="zh-TW" sz="2800" i="1" dirty="0" err="1"/>
              <a:t>S</a:t>
            </a:r>
            <a:r>
              <a:rPr lang="en-US" altLang="zh-TW" sz="2800" i="1" baseline="-25000" dirty="0" err="1"/>
              <a:t>y</a:t>
            </a:r>
            <a:r>
              <a:rPr lang="en-US" altLang="zh-TW" sz="2800" dirty="0"/>
              <a:t>, into a new set that is the union of these two </a:t>
            </a:r>
            <a:r>
              <a:rPr lang="en-US" altLang="zh-TW" sz="2800" dirty="0" smtClean="0"/>
              <a:t>sets. Conceptually, the </a:t>
            </a:r>
            <a:r>
              <a:rPr lang="en-US" altLang="zh-TW" sz="2800" dirty="0"/>
              <a:t>old sets are destroyed. In practice, we often absorb the elements of one of the sets into the other set.</a:t>
            </a:r>
          </a:p>
          <a:p>
            <a:pPr>
              <a:lnSpc>
                <a:spcPct val="80000"/>
              </a:lnSpc>
              <a:buFont typeface="Wingdings" panose="05000000000000000000" pitchFamily="2" charset="2"/>
              <a:buChar char="ð"/>
            </a:pPr>
            <a:r>
              <a:rPr lang="en-US" altLang="zh-TW" sz="2800" b="1" dirty="0">
                <a:solidFill>
                  <a:srgbClr val="009900"/>
                </a:solidFill>
              </a:rPr>
              <a:t>Find-Set(</a:t>
            </a:r>
            <a:r>
              <a:rPr lang="en-US" altLang="zh-TW" sz="2800" b="1" i="1" dirty="0">
                <a:solidFill>
                  <a:srgbClr val="009900"/>
                </a:solidFill>
              </a:rPr>
              <a:t>x</a:t>
            </a:r>
            <a:r>
              <a:rPr lang="en-US" altLang="zh-TW" sz="2800" b="1" dirty="0">
                <a:solidFill>
                  <a:srgbClr val="009900"/>
                </a:solidFill>
              </a:rPr>
              <a:t>)</a:t>
            </a:r>
            <a:r>
              <a:rPr lang="en-US" altLang="zh-TW" sz="2800" dirty="0"/>
              <a:t>: returns a pointer to the representative of the unique set containing </a:t>
            </a:r>
            <a:r>
              <a:rPr lang="en-US" altLang="zh-TW" sz="2800" i="1" dirty="0"/>
              <a:t>x</a:t>
            </a:r>
            <a:r>
              <a:rPr lang="en-US" altLang="zh-TW" sz="2800" dirty="0" smtClean="0"/>
              <a:t>.</a:t>
            </a:r>
          </a:p>
        </p:txBody>
      </p:sp>
    </p:spTree>
    <p:extLst>
      <p:ext uri="{BB962C8B-B14F-4D97-AF65-F5344CB8AC3E}">
        <p14:creationId xmlns:p14="http://schemas.microsoft.com/office/powerpoint/2010/main" val="361510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01B9CD6D-E225-4FB3-A02A-010F59AEE81D}" type="slidenum">
              <a:rPr lang="en-US" altLang="zh-TW"/>
              <a:pPr/>
              <a:t>4</a:t>
            </a:fld>
            <a:endParaRPr lang="en-US" altLang="zh-TW"/>
          </a:p>
        </p:txBody>
      </p:sp>
      <p:sp>
        <p:nvSpPr>
          <p:cNvPr id="434178" name="Rectangle 2"/>
          <p:cNvSpPr>
            <a:spLocks noGrp="1" noChangeArrowheads="1"/>
          </p:cNvSpPr>
          <p:nvPr>
            <p:ph type="title"/>
          </p:nvPr>
        </p:nvSpPr>
        <p:spPr/>
        <p:txBody>
          <a:bodyPr/>
          <a:lstStyle/>
          <a:p>
            <a:r>
              <a:rPr lang="en-US" altLang="zh-TW" sz="5400"/>
              <a:t>Disjoint Sets - Analysis</a:t>
            </a:r>
          </a:p>
        </p:txBody>
      </p:sp>
      <p:sp>
        <p:nvSpPr>
          <p:cNvPr id="434179" name="Rectangle 3"/>
          <p:cNvSpPr>
            <a:spLocks noGrp="1" noChangeArrowheads="1"/>
          </p:cNvSpPr>
          <p:nvPr>
            <p:ph type="body" idx="1"/>
          </p:nvPr>
        </p:nvSpPr>
        <p:spPr>
          <a:xfrm>
            <a:off x="457200" y="1828800"/>
            <a:ext cx="8388350" cy="4705350"/>
          </a:xfrm>
        </p:spPr>
        <p:txBody>
          <a:bodyPr/>
          <a:lstStyle/>
          <a:p>
            <a:pPr>
              <a:lnSpc>
                <a:spcPct val="90000"/>
              </a:lnSpc>
            </a:pPr>
            <a:r>
              <a:rPr lang="en-US" altLang="zh-TW" sz="2800"/>
              <a:t>Analysis of running time in terms of two parameters:</a:t>
            </a:r>
          </a:p>
          <a:p>
            <a:pPr>
              <a:lnSpc>
                <a:spcPct val="90000"/>
              </a:lnSpc>
              <a:buFont typeface="Wingdings" panose="05000000000000000000" pitchFamily="2" charset="2"/>
              <a:buNone/>
            </a:pPr>
            <a:r>
              <a:rPr lang="en-US" altLang="zh-TW" sz="2800"/>
              <a:t>	</a:t>
            </a:r>
            <a:r>
              <a:rPr lang="en-US" altLang="zh-TW" sz="2800" i="1">
                <a:solidFill>
                  <a:srgbClr val="0000FF"/>
                </a:solidFill>
                <a:latin typeface="Times" panose="02020603050405020304" pitchFamily="18" charset="0"/>
              </a:rPr>
              <a:t>n</a:t>
            </a:r>
            <a:r>
              <a:rPr lang="en-US" altLang="zh-TW" sz="2800"/>
              <a:t>: number of Make-Set operations</a:t>
            </a:r>
          </a:p>
          <a:p>
            <a:pPr>
              <a:lnSpc>
                <a:spcPct val="90000"/>
              </a:lnSpc>
              <a:buFont typeface="Wingdings" panose="05000000000000000000" pitchFamily="2" charset="2"/>
              <a:buNone/>
            </a:pPr>
            <a:r>
              <a:rPr lang="en-US" altLang="zh-TW" sz="2800" i="1">
                <a:latin typeface="Times" panose="02020603050405020304" pitchFamily="18" charset="0"/>
              </a:rPr>
              <a:t>	</a:t>
            </a:r>
            <a:r>
              <a:rPr lang="en-US" altLang="zh-TW" sz="2800" i="1">
                <a:solidFill>
                  <a:srgbClr val="0000FF"/>
                </a:solidFill>
                <a:latin typeface="Times" panose="02020603050405020304" pitchFamily="18" charset="0"/>
              </a:rPr>
              <a:t>m</a:t>
            </a:r>
            <a:r>
              <a:rPr lang="en-US" altLang="zh-TW" sz="2800"/>
              <a:t>: total number of Make-Set, Union and Find-Set operations.</a:t>
            </a:r>
          </a:p>
          <a:p>
            <a:pPr>
              <a:lnSpc>
                <a:spcPct val="90000"/>
              </a:lnSpc>
            </a:pPr>
            <a:r>
              <a:rPr lang="en-US" altLang="zh-TW" sz="2800"/>
              <a:t>Each Union operation reduces the number of sets by 1</a:t>
            </a:r>
          </a:p>
          <a:p>
            <a:pPr>
              <a:lnSpc>
                <a:spcPct val="90000"/>
              </a:lnSpc>
              <a:buFont typeface="Wingdings" panose="05000000000000000000" pitchFamily="2" charset="2"/>
              <a:buChar char="ð"/>
            </a:pPr>
            <a:r>
              <a:rPr lang="en-US" altLang="zh-TW" sz="2800"/>
              <a:t>Recall sets are all disjoint, maximum: </a:t>
            </a:r>
            <a:r>
              <a:rPr lang="en-US" altLang="zh-TW" sz="2800" i="1">
                <a:latin typeface="Times" panose="02020603050405020304" pitchFamily="18" charset="0"/>
              </a:rPr>
              <a:t>n</a:t>
            </a:r>
            <a:r>
              <a:rPr lang="en-US" altLang="zh-TW" sz="2800">
                <a:latin typeface="Times" panose="02020603050405020304" pitchFamily="18" charset="0"/>
              </a:rPr>
              <a:t> – 1</a:t>
            </a:r>
            <a:r>
              <a:rPr lang="en-US" altLang="zh-TW" sz="2800"/>
              <a:t> Unions</a:t>
            </a:r>
          </a:p>
          <a:p>
            <a:pPr>
              <a:lnSpc>
                <a:spcPct val="90000"/>
              </a:lnSpc>
              <a:buFont typeface="Wingdings" panose="05000000000000000000" pitchFamily="2" charset="2"/>
              <a:buChar char="ð"/>
            </a:pPr>
            <a:r>
              <a:rPr lang="en-US" altLang="zh-TW" sz="2800"/>
              <a:t>Also </a:t>
            </a:r>
            <a:r>
              <a:rPr lang="en-US" altLang="zh-TW" sz="2800" i="1">
                <a:latin typeface="Times" panose="02020603050405020304" pitchFamily="18" charset="0"/>
              </a:rPr>
              <a:t>m ≥ n</a:t>
            </a:r>
            <a:r>
              <a:rPr lang="en-US" altLang="zh-TW" sz="2800"/>
              <a:t>  (assume that the </a:t>
            </a:r>
            <a:r>
              <a:rPr lang="en-US" altLang="zh-TW" sz="2800" i="1">
                <a:latin typeface="Times" panose="02020603050405020304" pitchFamily="18" charset="0"/>
              </a:rPr>
              <a:t>n</a:t>
            </a:r>
            <a:r>
              <a:rPr lang="en-US" altLang="zh-TW" sz="2800"/>
              <a:t> Make-Set operations are the first  performed)</a:t>
            </a:r>
          </a:p>
          <a:p>
            <a:pPr>
              <a:lnSpc>
                <a:spcPct val="90000"/>
              </a:lnSpc>
            </a:pPr>
            <a:r>
              <a:rPr lang="en-US" altLang="zh-TW" sz="2800"/>
              <a:t>Example of use: connected components in an undirected graph.</a:t>
            </a:r>
          </a:p>
          <a:p>
            <a:pPr>
              <a:lnSpc>
                <a:spcPct val="90000"/>
              </a:lnSpc>
              <a:buFont typeface="Wingdings" panose="05000000000000000000" pitchFamily="2" charset="2"/>
              <a:buNone/>
            </a:pPr>
            <a:endParaRPr lang="en-US" altLang="zh-TW"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fld id="{904D1A34-50E6-48D9-8992-B5BD8E371668}" type="slidenum">
              <a:rPr kumimoji="0" lang="en-US" altLang="zh-TW">
                <a:latin typeface="Arial" panose="020B0604020202020204" pitchFamily="34" charset="0"/>
              </a:rPr>
              <a:pPr eaLnBrk="1" hangingPunct="1"/>
              <a:t>5</a:t>
            </a:fld>
            <a:endParaRPr kumimoji="0" lang="en-US" altLang="zh-TW">
              <a:latin typeface="Arial" panose="020B0604020202020204" pitchFamily="34" charset="0"/>
            </a:endParaRPr>
          </a:p>
        </p:txBody>
      </p:sp>
      <p:sp>
        <p:nvSpPr>
          <p:cNvPr id="1034" name="Rectangle 2"/>
          <p:cNvSpPr>
            <a:spLocks noGrp="1" noChangeArrowheads="1"/>
          </p:cNvSpPr>
          <p:nvPr>
            <p:ph type="title"/>
          </p:nvPr>
        </p:nvSpPr>
        <p:spPr/>
        <p:txBody>
          <a:bodyPr>
            <a:noAutofit/>
          </a:bodyPr>
          <a:lstStyle/>
          <a:p>
            <a:pPr eaLnBrk="1" hangingPunct="1"/>
            <a:r>
              <a:rPr lang="en-US" altLang="zh-TW" sz="3600" dirty="0" smtClean="0"/>
              <a:t>An Application of Disjoint-set Data Structures</a:t>
            </a:r>
            <a:endParaRPr lang="en-US" altLang="zh-TW" sz="3600" dirty="0"/>
          </a:p>
        </p:txBody>
      </p:sp>
      <p:sp>
        <p:nvSpPr>
          <p:cNvPr id="1035" name="Rectangle 3"/>
          <p:cNvSpPr>
            <a:spLocks noGrp="1" noChangeArrowheads="1"/>
          </p:cNvSpPr>
          <p:nvPr>
            <p:ph type="body" idx="1"/>
          </p:nvPr>
        </p:nvSpPr>
        <p:spPr>
          <a:xfrm>
            <a:off x="457200" y="1828800"/>
            <a:ext cx="8229600" cy="4552950"/>
          </a:xfrm>
        </p:spPr>
        <p:txBody>
          <a:bodyPr>
            <a:normAutofit fontScale="92500" lnSpcReduction="10000"/>
          </a:bodyPr>
          <a:lstStyle/>
          <a:p>
            <a:r>
              <a:rPr kumimoji="0" lang="en-US" altLang="zh-TW" sz="2800" dirty="0" smtClean="0">
                <a:solidFill>
                  <a:srgbClr val="0000FF"/>
                </a:solidFill>
              </a:rPr>
              <a:t>CONNECTED-COMPONENTS(</a:t>
            </a:r>
            <a:r>
              <a:rPr kumimoji="0" lang="en-US" altLang="zh-TW" sz="2800" i="1" dirty="0" smtClean="0">
                <a:solidFill>
                  <a:srgbClr val="0000FF"/>
                </a:solidFill>
              </a:rPr>
              <a:t>G</a:t>
            </a:r>
            <a:r>
              <a:rPr kumimoji="0" lang="en-US" altLang="zh-TW" sz="2800" dirty="0" smtClean="0">
                <a:solidFill>
                  <a:srgbClr val="0000FF"/>
                </a:solidFill>
              </a:rPr>
              <a:t>)</a:t>
            </a:r>
            <a:br>
              <a:rPr kumimoji="0" lang="en-US" altLang="zh-TW" sz="2800" dirty="0" smtClean="0">
                <a:solidFill>
                  <a:srgbClr val="0000FF"/>
                </a:solidFill>
              </a:rPr>
            </a:br>
            <a:r>
              <a:rPr kumimoji="0" lang="en-US" altLang="zh-TW" sz="2800" b="1" dirty="0" smtClean="0"/>
              <a:t>for</a:t>
            </a:r>
            <a:r>
              <a:rPr kumimoji="0" lang="en-US" altLang="zh-TW" sz="2800" dirty="0" smtClean="0"/>
              <a:t> </a:t>
            </a:r>
            <a:r>
              <a:rPr kumimoji="0" lang="en-US" altLang="zh-TW" sz="2800" dirty="0"/>
              <a:t>each vertex </a:t>
            </a:r>
            <a:r>
              <a:rPr kumimoji="0" lang="en-US" altLang="zh-TW" sz="2800" i="1" dirty="0"/>
              <a:t>v</a:t>
            </a:r>
            <a:r>
              <a:rPr kumimoji="0" lang="en-US" altLang="zh-TW" sz="2800" dirty="0"/>
              <a:t> </a:t>
            </a:r>
            <a:r>
              <a:rPr kumimoji="0" lang="en-US" altLang="zh-TW" sz="2800" dirty="0">
                <a:sym typeface="Symbol" panose="05050102010706020507" pitchFamily="18" charset="2"/>
              </a:rPr>
              <a:t></a:t>
            </a:r>
            <a:r>
              <a:rPr kumimoji="0" lang="en-US" altLang="zh-TW" sz="2800" i="1" dirty="0"/>
              <a:t>V</a:t>
            </a:r>
            <a:r>
              <a:rPr kumimoji="0" lang="en-US" altLang="zh-TW" sz="2800" dirty="0"/>
              <a:t>[</a:t>
            </a:r>
            <a:r>
              <a:rPr kumimoji="0" lang="en-US" altLang="zh-TW" sz="2800" i="1" dirty="0"/>
              <a:t>G</a:t>
            </a:r>
            <a:r>
              <a:rPr kumimoji="0" lang="en-US" altLang="zh-TW" sz="2800" dirty="0"/>
              <a:t>]</a:t>
            </a:r>
          </a:p>
          <a:p>
            <a:pPr marL="609600" indent="-609600">
              <a:lnSpc>
                <a:spcPct val="90000"/>
              </a:lnSpc>
              <a:buNone/>
            </a:pPr>
            <a:r>
              <a:rPr kumimoji="0" lang="en-US" altLang="zh-TW" sz="2800" dirty="0"/>
              <a:t>	     </a:t>
            </a:r>
            <a:r>
              <a:rPr kumimoji="0" lang="en-US" altLang="zh-TW" sz="2800" b="1" dirty="0"/>
              <a:t>do</a:t>
            </a:r>
            <a:r>
              <a:rPr kumimoji="0" lang="en-US" altLang="zh-TW" sz="2800" dirty="0"/>
              <a:t> MAKE-SET(</a:t>
            </a:r>
            <a:r>
              <a:rPr kumimoji="0" lang="en-US" altLang="zh-TW" sz="2800" i="1" dirty="0"/>
              <a:t>v</a:t>
            </a:r>
            <a:r>
              <a:rPr kumimoji="0" lang="en-US" altLang="zh-TW" sz="2800" dirty="0"/>
              <a:t>)</a:t>
            </a:r>
          </a:p>
          <a:p>
            <a:pPr marL="609600" indent="-609600">
              <a:lnSpc>
                <a:spcPct val="90000"/>
              </a:lnSpc>
              <a:buNone/>
            </a:pPr>
            <a:r>
              <a:rPr kumimoji="0" lang="en-US" altLang="zh-TW" sz="2800" b="1" dirty="0"/>
              <a:t>	for</a:t>
            </a:r>
            <a:r>
              <a:rPr kumimoji="0" lang="en-US" altLang="zh-TW" sz="2800" dirty="0"/>
              <a:t> each edge (</a:t>
            </a:r>
            <a:r>
              <a:rPr kumimoji="0" lang="en-US" altLang="zh-TW" sz="2800" i="1" dirty="0"/>
              <a:t>u</a:t>
            </a:r>
            <a:r>
              <a:rPr kumimoji="0" lang="en-US" altLang="zh-TW" sz="2800" dirty="0"/>
              <a:t>, </a:t>
            </a:r>
            <a:r>
              <a:rPr kumimoji="0" lang="en-US" altLang="zh-TW" sz="2800" i="1" dirty="0"/>
              <a:t>v</a:t>
            </a:r>
            <a:r>
              <a:rPr kumimoji="0" lang="en-US" altLang="zh-TW" sz="2800" dirty="0"/>
              <a:t>) </a:t>
            </a:r>
            <a:r>
              <a:rPr kumimoji="0" lang="en-US" altLang="zh-TW" sz="2800" dirty="0">
                <a:sym typeface="Symbol" panose="05050102010706020507" pitchFamily="18" charset="2"/>
              </a:rPr>
              <a:t></a:t>
            </a:r>
            <a:r>
              <a:rPr kumimoji="0" lang="en-US" altLang="zh-TW" sz="2800" i="1" dirty="0"/>
              <a:t>E</a:t>
            </a:r>
            <a:r>
              <a:rPr kumimoji="0" lang="en-US" altLang="zh-TW" sz="2800" dirty="0"/>
              <a:t>[</a:t>
            </a:r>
            <a:r>
              <a:rPr kumimoji="0" lang="en-US" altLang="zh-TW" sz="2800" i="1" dirty="0"/>
              <a:t>G</a:t>
            </a:r>
            <a:r>
              <a:rPr kumimoji="0" lang="en-US" altLang="zh-TW" sz="2800" dirty="0"/>
              <a:t>]</a:t>
            </a:r>
          </a:p>
          <a:p>
            <a:pPr marL="609600" indent="-609600">
              <a:lnSpc>
                <a:spcPct val="90000"/>
              </a:lnSpc>
              <a:buNone/>
            </a:pPr>
            <a:r>
              <a:rPr kumimoji="0" lang="en-US" altLang="zh-TW" sz="2800" dirty="0"/>
              <a:t>	     </a:t>
            </a:r>
            <a:r>
              <a:rPr kumimoji="0" lang="en-US" altLang="zh-TW" sz="2800" b="1" dirty="0"/>
              <a:t>do</a:t>
            </a:r>
            <a:r>
              <a:rPr kumimoji="0" lang="en-US" altLang="zh-TW" sz="2800" dirty="0"/>
              <a:t> </a:t>
            </a:r>
            <a:r>
              <a:rPr kumimoji="0" lang="en-US" altLang="zh-TW" sz="2800" b="1" dirty="0"/>
              <a:t>if</a:t>
            </a:r>
            <a:r>
              <a:rPr kumimoji="0" lang="en-US" altLang="zh-TW" sz="2800" dirty="0"/>
              <a:t> FIND-SET(</a:t>
            </a:r>
            <a:r>
              <a:rPr kumimoji="0" lang="en-US" altLang="zh-TW" sz="2800" i="1" dirty="0"/>
              <a:t>u</a:t>
            </a:r>
            <a:r>
              <a:rPr kumimoji="0" lang="en-US" altLang="zh-TW" sz="2800" dirty="0"/>
              <a:t>) </a:t>
            </a:r>
            <a:r>
              <a:rPr kumimoji="0" lang="en-US" altLang="zh-TW" sz="2800" dirty="0">
                <a:sym typeface="Symbol" panose="05050102010706020507" pitchFamily="18" charset="2"/>
              </a:rPr>
              <a:t> FIND-SET(</a:t>
            </a:r>
            <a:r>
              <a:rPr kumimoji="0" lang="en-US" altLang="zh-TW" sz="2800" i="1" dirty="0">
                <a:sym typeface="Symbol" panose="05050102010706020507" pitchFamily="18" charset="2"/>
              </a:rPr>
              <a:t>v</a:t>
            </a:r>
            <a:r>
              <a:rPr kumimoji="0" lang="en-US" altLang="zh-TW" sz="2800" dirty="0">
                <a:sym typeface="Symbol" panose="05050102010706020507" pitchFamily="18" charset="2"/>
              </a:rPr>
              <a:t>)</a:t>
            </a:r>
          </a:p>
          <a:p>
            <a:pPr marL="609600" indent="-609600">
              <a:lnSpc>
                <a:spcPct val="90000"/>
              </a:lnSpc>
              <a:buNone/>
            </a:pPr>
            <a:r>
              <a:rPr kumimoji="0" lang="en-US" altLang="zh-TW" sz="2800" dirty="0">
                <a:sym typeface="Symbol" panose="05050102010706020507" pitchFamily="18" charset="2"/>
              </a:rPr>
              <a:t>	          </a:t>
            </a:r>
            <a:r>
              <a:rPr kumimoji="0" lang="en-US" altLang="zh-TW" sz="2800" b="1" dirty="0">
                <a:sym typeface="Symbol" panose="05050102010706020507" pitchFamily="18" charset="2"/>
              </a:rPr>
              <a:t>then</a:t>
            </a:r>
            <a:r>
              <a:rPr kumimoji="0" lang="en-US" altLang="zh-TW" sz="2800" dirty="0">
                <a:sym typeface="Symbol" panose="05050102010706020507" pitchFamily="18" charset="2"/>
              </a:rPr>
              <a:t> UNION(</a:t>
            </a:r>
            <a:r>
              <a:rPr kumimoji="0" lang="en-US" altLang="zh-TW" sz="2800" i="1" dirty="0">
                <a:sym typeface="Symbol" panose="05050102010706020507" pitchFamily="18" charset="2"/>
              </a:rPr>
              <a:t>u</a:t>
            </a:r>
            <a:r>
              <a:rPr kumimoji="0" lang="en-US" altLang="zh-TW" sz="2800" dirty="0">
                <a:sym typeface="Symbol" panose="05050102010706020507" pitchFamily="18" charset="2"/>
              </a:rPr>
              <a:t>, </a:t>
            </a:r>
            <a:r>
              <a:rPr kumimoji="0" lang="en-US" altLang="zh-TW" sz="2800" i="1" dirty="0">
                <a:sym typeface="Symbol" panose="05050102010706020507" pitchFamily="18" charset="2"/>
              </a:rPr>
              <a:t>v</a:t>
            </a:r>
            <a:r>
              <a:rPr kumimoji="0" lang="en-US" altLang="zh-TW" sz="2800" dirty="0">
                <a:sym typeface="Symbol" panose="05050102010706020507" pitchFamily="18" charset="2"/>
              </a:rPr>
              <a:t>)</a:t>
            </a:r>
            <a:endParaRPr kumimoji="0" lang="en-US" altLang="zh-TW" sz="2800" dirty="0"/>
          </a:p>
          <a:p>
            <a:pPr marL="0" indent="0">
              <a:buNone/>
            </a:pPr>
            <a:endParaRPr kumimoji="0" lang="en-US" altLang="zh-TW" sz="2800" dirty="0">
              <a:solidFill>
                <a:srgbClr val="0000FF"/>
              </a:solidFill>
            </a:endParaRPr>
          </a:p>
          <a:p>
            <a:r>
              <a:rPr kumimoji="0" lang="en-US" altLang="zh-TW" sz="2800" dirty="0" smtClean="0">
                <a:solidFill>
                  <a:srgbClr val="0000FF"/>
                </a:solidFill>
              </a:rPr>
              <a:t>SAME-COMPONENT(</a:t>
            </a:r>
            <a:r>
              <a:rPr kumimoji="0" lang="en-US" altLang="zh-TW" sz="2800" i="1" dirty="0" smtClean="0">
                <a:solidFill>
                  <a:srgbClr val="0000FF"/>
                </a:solidFill>
              </a:rPr>
              <a:t>u</a:t>
            </a:r>
            <a:r>
              <a:rPr kumimoji="0" lang="en-US" altLang="zh-TW" sz="2800" dirty="0">
                <a:solidFill>
                  <a:srgbClr val="0000FF"/>
                </a:solidFill>
              </a:rPr>
              <a:t>, </a:t>
            </a:r>
            <a:r>
              <a:rPr kumimoji="0" lang="en-US" altLang="zh-TW" sz="2800" i="1" dirty="0" smtClean="0">
                <a:solidFill>
                  <a:srgbClr val="0000FF"/>
                </a:solidFill>
              </a:rPr>
              <a:t>v</a:t>
            </a:r>
            <a:r>
              <a:rPr kumimoji="0" lang="en-US" altLang="zh-TW" sz="2800" dirty="0" smtClean="0">
                <a:solidFill>
                  <a:srgbClr val="0000FF"/>
                </a:solidFill>
              </a:rPr>
              <a:t>)</a:t>
            </a:r>
            <a:br>
              <a:rPr kumimoji="0" lang="en-US" altLang="zh-TW" sz="2800" dirty="0" smtClean="0">
                <a:solidFill>
                  <a:srgbClr val="0000FF"/>
                </a:solidFill>
              </a:rPr>
            </a:br>
            <a:r>
              <a:rPr kumimoji="0" lang="en-US" altLang="zh-TW" sz="2800" b="1" dirty="0" smtClean="0"/>
              <a:t>if</a:t>
            </a:r>
            <a:r>
              <a:rPr kumimoji="0" lang="en-US" altLang="zh-TW" sz="2800" dirty="0" smtClean="0"/>
              <a:t> </a:t>
            </a:r>
            <a:r>
              <a:rPr kumimoji="0" lang="en-US" altLang="zh-TW" sz="2800" dirty="0"/>
              <a:t>FIND-SET(</a:t>
            </a:r>
            <a:r>
              <a:rPr kumimoji="0" lang="en-US" altLang="zh-TW" sz="2800" i="1" dirty="0"/>
              <a:t>u</a:t>
            </a:r>
            <a:r>
              <a:rPr kumimoji="0" lang="en-US" altLang="zh-TW" sz="2800" dirty="0"/>
              <a:t>) = FIND-SET(</a:t>
            </a:r>
            <a:r>
              <a:rPr kumimoji="0" lang="en-US" altLang="zh-TW" sz="2800" i="1" dirty="0"/>
              <a:t>v</a:t>
            </a:r>
            <a:r>
              <a:rPr kumimoji="0" lang="en-US" altLang="zh-TW" sz="2800" dirty="0"/>
              <a:t>)</a:t>
            </a:r>
          </a:p>
          <a:p>
            <a:pPr marL="609600" indent="-609600">
              <a:lnSpc>
                <a:spcPct val="90000"/>
              </a:lnSpc>
              <a:buNone/>
            </a:pPr>
            <a:r>
              <a:rPr kumimoji="0" lang="en-US" altLang="zh-TW" sz="2800" dirty="0"/>
              <a:t>	     </a:t>
            </a:r>
            <a:r>
              <a:rPr kumimoji="0" lang="en-US" altLang="zh-TW" sz="2800" b="1" dirty="0"/>
              <a:t>then</a:t>
            </a:r>
            <a:r>
              <a:rPr kumimoji="0" lang="en-US" altLang="zh-TW" sz="2800" dirty="0"/>
              <a:t> </a:t>
            </a:r>
            <a:r>
              <a:rPr kumimoji="0" lang="en-US" altLang="zh-TW" sz="2800" b="1" dirty="0"/>
              <a:t>return</a:t>
            </a:r>
            <a:r>
              <a:rPr kumimoji="0" lang="en-US" altLang="zh-TW" sz="2800" dirty="0"/>
              <a:t> TRUE</a:t>
            </a:r>
          </a:p>
          <a:p>
            <a:pPr marL="609600" indent="-609600">
              <a:lnSpc>
                <a:spcPct val="90000"/>
              </a:lnSpc>
              <a:buNone/>
            </a:pPr>
            <a:r>
              <a:rPr kumimoji="0" lang="en-US" altLang="zh-TW" sz="2800" dirty="0"/>
              <a:t>	     </a:t>
            </a:r>
            <a:r>
              <a:rPr kumimoji="0" lang="en-US" altLang="zh-TW" sz="2800" b="1" dirty="0"/>
              <a:t>else</a:t>
            </a:r>
            <a:r>
              <a:rPr kumimoji="0" lang="en-US" altLang="zh-TW" sz="2800" dirty="0"/>
              <a:t> </a:t>
            </a:r>
            <a:r>
              <a:rPr kumimoji="0" lang="en-US" altLang="zh-TW" sz="2800" b="1" dirty="0"/>
              <a:t>return</a:t>
            </a:r>
            <a:r>
              <a:rPr kumimoji="0" lang="en-US" altLang="zh-TW" sz="2800" dirty="0"/>
              <a:t> FALSE</a:t>
            </a:r>
          </a:p>
          <a:p>
            <a:pPr marL="0" indent="0">
              <a:buNone/>
            </a:pPr>
            <a:endParaRPr kumimoji="0" lang="en-US" altLang="zh-TW" sz="2800" dirty="0">
              <a:solidFill>
                <a:srgbClr val="0000FF"/>
              </a:solidFill>
            </a:endParaRPr>
          </a:p>
          <a:p>
            <a:pPr marL="0" indent="0">
              <a:buNone/>
            </a:pPr>
            <a:endParaRPr lang="en-US" altLang="zh-TW" sz="2800" dirty="0">
              <a:sym typeface="Symbol" panose="05050102010706020507" pitchFamily="18" charset="2"/>
            </a:endParaRPr>
          </a:p>
        </p:txBody>
      </p:sp>
    </p:spTree>
    <p:extLst>
      <p:ext uri="{BB962C8B-B14F-4D97-AF65-F5344CB8AC3E}">
        <p14:creationId xmlns:p14="http://schemas.microsoft.com/office/powerpoint/2010/main" val="16945806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投影片編號版面配置區 5"/>
          <p:cNvSpPr>
            <a:spLocks noGrp="1"/>
          </p:cNvSpPr>
          <p:nvPr>
            <p:ph type="sldNum" sz="quarter" idx="12"/>
          </p:nvPr>
        </p:nvSpPr>
        <p:spPr/>
        <p:txBody>
          <a:bodyPr/>
          <a:lstStyle/>
          <a:p>
            <a:fld id="{B9079679-6699-489A-BB5E-FE4B497EDF38}" type="slidenum">
              <a:rPr lang="en-US" altLang="zh-TW"/>
              <a:pPr/>
              <a:t>6</a:t>
            </a:fld>
            <a:endParaRPr lang="en-US" altLang="zh-TW"/>
          </a:p>
        </p:txBody>
      </p:sp>
      <p:sp>
        <p:nvSpPr>
          <p:cNvPr id="396292" name="Oval 4"/>
          <p:cNvSpPr>
            <a:spLocks noChangeArrowheads="1"/>
          </p:cNvSpPr>
          <p:nvPr/>
        </p:nvSpPr>
        <p:spPr bwMode="auto">
          <a:xfrm>
            <a:off x="620713" y="1881188"/>
            <a:ext cx="360362" cy="360362"/>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a</a:t>
            </a:r>
          </a:p>
        </p:txBody>
      </p:sp>
      <p:sp>
        <p:nvSpPr>
          <p:cNvPr id="396293" name="Oval 5"/>
          <p:cNvSpPr>
            <a:spLocks noChangeArrowheads="1"/>
          </p:cNvSpPr>
          <p:nvPr/>
        </p:nvSpPr>
        <p:spPr bwMode="auto">
          <a:xfrm>
            <a:off x="619125" y="2644775"/>
            <a:ext cx="360363" cy="360363"/>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c</a:t>
            </a:r>
          </a:p>
        </p:txBody>
      </p:sp>
      <p:sp>
        <p:nvSpPr>
          <p:cNvPr id="396294" name="Oval 6"/>
          <p:cNvSpPr>
            <a:spLocks noChangeArrowheads="1"/>
          </p:cNvSpPr>
          <p:nvPr/>
        </p:nvSpPr>
        <p:spPr bwMode="auto">
          <a:xfrm>
            <a:off x="1633538" y="2644775"/>
            <a:ext cx="360362" cy="360363"/>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d</a:t>
            </a:r>
          </a:p>
        </p:txBody>
      </p:sp>
      <p:sp>
        <p:nvSpPr>
          <p:cNvPr id="396295" name="Oval 7"/>
          <p:cNvSpPr>
            <a:spLocks noChangeArrowheads="1"/>
          </p:cNvSpPr>
          <p:nvPr/>
        </p:nvSpPr>
        <p:spPr bwMode="auto">
          <a:xfrm>
            <a:off x="1633538" y="1879600"/>
            <a:ext cx="360362" cy="360363"/>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b</a:t>
            </a:r>
          </a:p>
        </p:txBody>
      </p:sp>
      <p:cxnSp>
        <p:nvCxnSpPr>
          <p:cNvPr id="396296" name="AutoShape 8"/>
          <p:cNvCxnSpPr>
            <a:cxnSpLocks noChangeShapeType="1"/>
            <a:stCxn id="396292" idx="4"/>
            <a:endCxn id="396293" idx="0"/>
          </p:cNvCxnSpPr>
          <p:nvPr/>
        </p:nvCxnSpPr>
        <p:spPr bwMode="auto">
          <a:xfrm flipH="1">
            <a:off x="800100" y="2255838"/>
            <a:ext cx="1588" cy="374650"/>
          </a:xfrm>
          <a:prstGeom prst="straightConnector1">
            <a:avLst/>
          </a:prstGeom>
          <a:noFill/>
          <a:ln w="19050">
            <a:solidFill>
              <a:schemeClr val="tx1"/>
            </a:solidFill>
            <a:miter lim="800000"/>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298" name="AutoShape 10"/>
          <p:cNvCxnSpPr>
            <a:cxnSpLocks noChangeShapeType="1"/>
            <a:stCxn id="396295" idx="2"/>
            <a:endCxn id="396292" idx="6"/>
          </p:cNvCxnSpPr>
          <p:nvPr/>
        </p:nvCxnSpPr>
        <p:spPr bwMode="auto">
          <a:xfrm flipH="1">
            <a:off x="995363" y="2060575"/>
            <a:ext cx="623887" cy="1588"/>
          </a:xfrm>
          <a:prstGeom prst="straightConnector1">
            <a:avLst/>
          </a:prstGeom>
          <a:noFill/>
          <a:ln w="19050">
            <a:solidFill>
              <a:schemeClr val="tx1"/>
            </a:solidFill>
            <a:miter lim="800000"/>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299" name="AutoShape 11"/>
          <p:cNvCxnSpPr>
            <a:cxnSpLocks noChangeShapeType="1"/>
            <a:stCxn id="396295" idx="3"/>
            <a:endCxn id="396293" idx="7"/>
          </p:cNvCxnSpPr>
          <p:nvPr/>
        </p:nvCxnSpPr>
        <p:spPr bwMode="auto">
          <a:xfrm flipH="1">
            <a:off x="927100" y="2201863"/>
            <a:ext cx="758825" cy="481012"/>
          </a:xfrm>
          <a:prstGeom prst="straightConnector1">
            <a:avLst/>
          </a:prstGeom>
          <a:noFill/>
          <a:ln w="19050">
            <a:solidFill>
              <a:schemeClr val="tx1"/>
            </a:solidFill>
            <a:miter lim="800000"/>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0" name="AutoShape 12"/>
          <p:cNvCxnSpPr>
            <a:cxnSpLocks noChangeShapeType="1"/>
            <a:stCxn id="396295" idx="4"/>
            <a:endCxn id="396294" idx="0"/>
          </p:cNvCxnSpPr>
          <p:nvPr/>
        </p:nvCxnSpPr>
        <p:spPr bwMode="auto">
          <a:xfrm>
            <a:off x="1814513" y="2254250"/>
            <a:ext cx="0" cy="376238"/>
          </a:xfrm>
          <a:prstGeom prst="straightConnector1">
            <a:avLst/>
          </a:prstGeom>
          <a:noFill/>
          <a:ln w="19050">
            <a:solidFill>
              <a:schemeClr val="tx1"/>
            </a:solidFill>
            <a:miter lim="800000"/>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6301" name="Oval 13"/>
          <p:cNvSpPr>
            <a:spLocks noChangeArrowheads="1"/>
          </p:cNvSpPr>
          <p:nvPr/>
        </p:nvSpPr>
        <p:spPr bwMode="auto">
          <a:xfrm>
            <a:off x="2422525" y="1882775"/>
            <a:ext cx="360363" cy="360363"/>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e</a:t>
            </a:r>
          </a:p>
        </p:txBody>
      </p:sp>
      <p:sp>
        <p:nvSpPr>
          <p:cNvPr id="396302" name="Oval 14"/>
          <p:cNvSpPr>
            <a:spLocks noChangeArrowheads="1"/>
          </p:cNvSpPr>
          <p:nvPr/>
        </p:nvSpPr>
        <p:spPr bwMode="auto">
          <a:xfrm>
            <a:off x="2420938" y="2646363"/>
            <a:ext cx="360362" cy="360362"/>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g</a:t>
            </a:r>
          </a:p>
        </p:txBody>
      </p:sp>
      <p:sp>
        <p:nvSpPr>
          <p:cNvPr id="396304" name="Oval 16"/>
          <p:cNvSpPr>
            <a:spLocks noChangeArrowheads="1"/>
          </p:cNvSpPr>
          <p:nvPr/>
        </p:nvSpPr>
        <p:spPr bwMode="auto">
          <a:xfrm>
            <a:off x="3435350" y="1881188"/>
            <a:ext cx="360363" cy="360362"/>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f</a:t>
            </a:r>
          </a:p>
        </p:txBody>
      </p:sp>
      <p:cxnSp>
        <p:nvCxnSpPr>
          <p:cNvPr id="396305" name="AutoShape 17"/>
          <p:cNvCxnSpPr>
            <a:cxnSpLocks noChangeShapeType="1"/>
            <a:stCxn id="396301" idx="4"/>
            <a:endCxn id="396302" idx="0"/>
          </p:cNvCxnSpPr>
          <p:nvPr/>
        </p:nvCxnSpPr>
        <p:spPr bwMode="auto">
          <a:xfrm flipH="1">
            <a:off x="2601913" y="2257425"/>
            <a:ext cx="1587" cy="374650"/>
          </a:xfrm>
          <a:prstGeom prst="straightConnector1">
            <a:avLst/>
          </a:prstGeom>
          <a:noFill/>
          <a:ln w="19050">
            <a:solidFill>
              <a:schemeClr val="tx1"/>
            </a:solidFill>
            <a:miter lim="800000"/>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306" name="AutoShape 18"/>
          <p:cNvCxnSpPr>
            <a:cxnSpLocks noChangeShapeType="1"/>
            <a:stCxn id="396304" idx="2"/>
            <a:endCxn id="396301" idx="6"/>
          </p:cNvCxnSpPr>
          <p:nvPr/>
        </p:nvCxnSpPr>
        <p:spPr bwMode="auto">
          <a:xfrm flipH="1">
            <a:off x="2797175" y="2062163"/>
            <a:ext cx="623888" cy="1587"/>
          </a:xfrm>
          <a:prstGeom prst="straightConnector1">
            <a:avLst/>
          </a:prstGeom>
          <a:noFill/>
          <a:ln w="19050">
            <a:solidFill>
              <a:schemeClr val="tx1"/>
            </a:solidFill>
            <a:miter lim="800000"/>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6309" name="Oval 21"/>
          <p:cNvSpPr>
            <a:spLocks noChangeArrowheads="1"/>
          </p:cNvSpPr>
          <p:nvPr/>
        </p:nvSpPr>
        <p:spPr bwMode="auto">
          <a:xfrm>
            <a:off x="4246563" y="1884363"/>
            <a:ext cx="360362" cy="360362"/>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h</a:t>
            </a:r>
          </a:p>
        </p:txBody>
      </p:sp>
      <p:sp>
        <p:nvSpPr>
          <p:cNvPr id="396310" name="Oval 22"/>
          <p:cNvSpPr>
            <a:spLocks noChangeArrowheads="1"/>
          </p:cNvSpPr>
          <p:nvPr/>
        </p:nvSpPr>
        <p:spPr bwMode="auto">
          <a:xfrm>
            <a:off x="4244975" y="2647950"/>
            <a:ext cx="360363" cy="360363"/>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i</a:t>
            </a:r>
          </a:p>
        </p:txBody>
      </p:sp>
      <p:cxnSp>
        <p:nvCxnSpPr>
          <p:cNvPr id="396311" name="AutoShape 23"/>
          <p:cNvCxnSpPr>
            <a:cxnSpLocks noChangeShapeType="1"/>
            <a:stCxn id="396309" idx="4"/>
            <a:endCxn id="396310" idx="0"/>
          </p:cNvCxnSpPr>
          <p:nvPr/>
        </p:nvCxnSpPr>
        <p:spPr bwMode="auto">
          <a:xfrm flipH="1">
            <a:off x="4425950" y="2259013"/>
            <a:ext cx="1588" cy="374650"/>
          </a:xfrm>
          <a:prstGeom prst="straightConnector1">
            <a:avLst/>
          </a:prstGeom>
          <a:noFill/>
          <a:ln w="19050">
            <a:solidFill>
              <a:schemeClr val="tx1"/>
            </a:solidFill>
            <a:miter lim="800000"/>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6312" name="Oval 24"/>
          <p:cNvSpPr>
            <a:spLocks noChangeArrowheads="1"/>
          </p:cNvSpPr>
          <p:nvPr/>
        </p:nvSpPr>
        <p:spPr bwMode="auto">
          <a:xfrm>
            <a:off x="5059363" y="1885950"/>
            <a:ext cx="360362" cy="360363"/>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en-US" altLang="zh-TW" sz="2400" i="1"/>
              <a:t>j</a:t>
            </a:r>
          </a:p>
        </p:txBody>
      </p:sp>
      <p:graphicFrame>
        <p:nvGraphicFramePr>
          <p:cNvPr id="438348" name="Group 1100"/>
          <p:cNvGraphicFramePr>
            <a:graphicFrameLocks noGrp="1"/>
          </p:cNvGraphicFramePr>
          <p:nvPr/>
        </p:nvGraphicFramePr>
        <p:xfrm>
          <a:off x="557213" y="3248025"/>
          <a:ext cx="8086725" cy="3322320"/>
        </p:xfrm>
        <a:graphic>
          <a:graphicData uri="http://schemas.openxmlformats.org/drawingml/2006/table">
            <a:tbl>
              <a:tblPr/>
              <a:tblGrid>
                <a:gridCol w="1784350">
                  <a:extLst>
                    <a:ext uri="{9D8B030D-6E8A-4147-A177-3AD203B41FA5}">
                      <a16:colId xmlns="" xmlns:a16="http://schemas.microsoft.com/office/drawing/2014/main" val="582655558"/>
                    </a:ext>
                  </a:extLst>
                </a:gridCol>
                <a:gridCol w="1154112">
                  <a:extLst>
                    <a:ext uri="{9D8B030D-6E8A-4147-A177-3AD203B41FA5}">
                      <a16:colId xmlns="" xmlns:a16="http://schemas.microsoft.com/office/drawing/2014/main" val="814438786"/>
                    </a:ext>
                  </a:extLst>
                </a:gridCol>
                <a:gridCol w="723900">
                  <a:extLst>
                    <a:ext uri="{9D8B030D-6E8A-4147-A177-3AD203B41FA5}">
                      <a16:colId xmlns="" xmlns:a16="http://schemas.microsoft.com/office/drawing/2014/main" val="792638828"/>
                    </a:ext>
                  </a:extLst>
                </a:gridCol>
                <a:gridCol w="439738">
                  <a:extLst>
                    <a:ext uri="{9D8B030D-6E8A-4147-A177-3AD203B41FA5}">
                      <a16:colId xmlns="" xmlns:a16="http://schemas.microsoft.com/office/drawing/2014/main" val="4113151353"/>
                    </a:ext>
                  </a:extLst>
                </a:gridCol>
                <a:gridCol w="430212">
                  <a:extLst>
                    <a:ext uri="{9D8B030D-6E8A-4147-A177-3AD203B41FA5}">
                      <a16:colId xmlns="" xmlns:a16="http://schemas.microsoft.com/office/drawing/2014/main" val="128565840"/>
                    </a:ext>
                  </a:extLst>
                </a:gridCol>
                <a:gridCol w="877888">
                  <a:extLst>
                    <a:ext uri="{9D8B030D-6E8A-4147-A177-3AD203B41FA5}">
                      <a16:colId xmlns="" xmlns:a16="http://schemas.microsoft.com/office/drawing/2014/main" val="325588499"/>
                    </a:ext>
                  </a:extLst>
                </a:gridCol>
                <a:gridCol w="449262">
                  <a:extLst>
                    <a:ext uri="{9D8B030D-6E8A-4147-A177-3AD203B41FA5}">
                      <a16:colId xmlns="" xmlns:a16="http://schemas.microsoft.com/office/drawing/2014/main" val="2412857607"/>
                    </a:ext>
                  </a:extLst>
                </a:gridCol>
                <a:gridCol w="428625">
                  <a:extLst>
                    <a:ext uri="{9D8B030D-6E8A-4147-A177-3AD203B41FA5}">
                      <a16:colId xmlns="" xmlns:a16="http://schemas.microsoft.com/office/drawing/2014/main" val="1474823068"/>
                    </a:ext>
                  </a:extLst>
                </a:gridCol>
                <a:gridCol w="735013">
                  <a:extLst>
                    <a:ext uri="{9D8B030D-6E8A-4147-A177-3AD203B41FA5}">
                      <a16:colId xmlns="" xmlns:a16="http://schemas.microsoft.com/office/drawing/2014/main" val="2462386991"/>
                    </a:ext>
                  </a:extLst>
                </a:gridCol>
                <a:gridCol w="509587">
                  <a:extLst>
                    <a:ext uri="{9D8B030D-6E8A-4147-A177-3AD203B41FA5}">
                      <a16:colId xmlns="" xmlns:a16="http://schemas.microsoft.com/office/drawing/2014/main" val="3020767729"/>
                    </a:ext>
                  </a:extLst>
                </a:gridCol>
                <a:gridCol w="554038">
                  <a:extLst>
                    <a:ext uri="{9D8B030D-6E8A-4147-A177-3AD203B41FA5}">
                      <a16:colId xmlns="" xmlns:a16="http://schemas.microsoft.com/office/drawing/2014/main" val="1345534867"/>
                    </a:ext>
                  </a:extLst>
                </a:gridCol>
              </a:tblGrid>
              <a:tr h="217488">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Edge Processed</a:t>
                      </a:r>
                    </a:p>
                  </a:txBody>
                  <a:tcPr horzOverflow="overflow">
                    <a:lnL cap="flat">
                      <a:noFill/>
                    </a:lnL>
                    <a:lnR w="12700" cap="flat" cmpd="sng" algn="ctr">
                      <a:solidFill>
                        <a:schemeClr val="tx1"/>
                      </a:solidFill>
                      <a:prstDash val="solid"/>
                      <a:miter lim="800000"/>
                      <a:headEnd type="none" w="med" len="med"/>
                      <a:tailEnd type="none" w="med" len="lg"/>
                    </a:lnR>
                    <a:lnT cap="flat">
                      <a:noFill/>
                    </a:lnT>
                    <a:lnB w="12700" cap="flat" cmpd="sng" algn="ctr">
                      <a:solidFill>
                        <a:schemeClr val="tx1"/>
                      </a:solidFill>
                      <a:prstDash val="solid"/>
                      <a:miter lim="800000"/>
                      <a:headEnd type="none" w="med" len="med"/>
                      <a:tailEnd type="none" w="med" len="lg"/>
                    </a:lnB>
                    <a:lnTlToBr>
                      <a:noFill/>
                    </a:lnTlToBr>
                    <a:lnBlToTr>
                      <a:noFill/>
                    </a:lnBlToTr>
                    <a:solidFill>
                      <a:srgbClr val="CCFFFF"/>
                    </a:solidFill>
                  </a:tcPr>
                </a:tc>
                <a:tc gridSpan="10">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Collection of disjoint sets</a:t>
                      </a:r>
                    </a:p>
                  </a:txBody>
                  <a:tcPr horzOverflow="overflow">
                    <a:lnL w="12700" cap="flat" cmpd="sng" algn="ctr">
                      <a:solidFill>
                        <a:schemeClr val="tx1"/>
                      </a:solidFill>
                      <a:prstDash val="solid"/>
                      <a:miter lim="800000"/>
                      <a:headEnd type="none" w="med" len="med"/>
                      <a:tailEnd type="none" w="med" len="lg"/>
                    </a:lnL>
                    <a:lnR cap="flat">
                      <a:noFill/>
                    </a:lnR>
                    <a:lnT cap="flat">
                      <a:noFill/>
                    </a:lnT>
                    <a:lnB w="12700" cap="flat" cmpd="sng" algn="ctr">
                      <a:solidFill>
                        <a:schemeClr val="tx1"/>
                      </a:solidFill>
                      <a:prstDash val="solid"/>
                      <a:miter lim="800000"/>
                      <a:headEnd type="none" w="med" len="med"/>
                      <a:tailEnd type="none" w="med" len="lg"/>
                    </a:lnB>
                    <a:lnTlToBr>
                      <a:noFill/>
                    </a:lnTlToBr>
                    <a:lnBlToTr>
                      <a:noFill/>
                    </a:lnBlToTr>
                    <a:solidFill>
                      <a:srgbClr val="CCFFF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 xmlns:a16="http://schemas.microsoft.com/office/drawing/2014/main" val="2460692647"/>
                  </a:ext>
                </a:extLst>
              </a:tr>
              <a:tr h="363538">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initial sets</a:t>
                      </a:r>
                    </a:p>
                  </a:txBody>
                  <a:tcPr horzOverflow="overflow">
                    <a:lnL cap="flat">
                      <a:noFill/>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d</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f</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g</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h</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i</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j</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cap="flat">
                      <a:noFill/>
                    </a:lnR>
                    <a:lnT w="12700" cap="flat" cmpd="sng" algn="ctr">
                      <a:solidFill>
                        <a:schemeClr val="tx1"/>
                      </a:solidFill>
                      <a:prstDash val="solid"/>
                      <a:miter lim="800000"/>
                      <a:headEnd type="none" w="med" len="med"/>
                      <a:tailEnd type="none" w="med" len="lg"/>
                    </a:lnT>
                    <a:lnB>
                      <a:noFill/>
                    </a:lnB>
                    <a:lnTlToBr>
                      <a:noFill/>
                    </a:lnTlToBr>
                    <a:lnBlToTr>
                      <a:noFill/>
                    </a:lnBlToTr>
                    <a:solidFill>
                      <a:srgbClr val="FFCCFF"/>
                    </a:solidFill>
                  </a:tcPr>
                </a:tc>
                <a:extLst>
                  <a:ext uri="{0D108BD9-81ED-4DB2-BD59-A6C34878D82A}">
                    <a16:rowId xmlns="" xmlns:a16="http://schemas.microsoft.com/office/drawing/2014/main" val="2798347130"/>
                  </a:ext>
                </a:extLst>
              </a:tr>
              <a:tr h="363538">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d</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d</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f</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g</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h</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i</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j</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cap="flat">
                      <a:noFill/>
                    </a:lnR>
                    <a:lnT>
                      <a:noFill/>
                    </a:lnT>
                    <a:lnB>
                      <a:noFill/>
                    </a:lnB>
                    <a:lnTlToBr>
                      <a:noFill/>
                    </a:lnTlToBr>
                    <a:lnBlToTr>
                      <a:noFill/>
                    </a:lnBlToTr>
                    <a:solidFill>
                      <a:srgbClr val="FFCCFF"/>
                    </a:solidFill>
                  </a:tcPr>
                </a:tc>
                <a:extLst>
                  <a:ext uri="{0D108BD9-81ED-4DB2-BD59-A6C34878D82A}">
                    <a16:rowId xmlns="" xmlns:a16="http://schemas.microsoft.com/office/drawing/2014/main" val="2271098707"/>
                  </a:ext>
                </a:extLst>
              </a:tr>
              <a:tr h="3619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g</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d</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g</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f</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h</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i</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j</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cap="flat">
                      <a:noFill/>
                    </a:lnR>
                    <a:lnT>
                      <a:noFill/>
                    </a:lnT>
                    <a:lnB>
                      <a:noFill/>
                    </a:lnB>
                    <a:lnTlToBr>
                      <a:noFill/>
                    </a:lnTlToBr>
                    <a:lnBlToTr>
                      <a:noFill/>
                    </a:lnBlToTr>
                    <a:solidFill>
                      <a:srgbClr val="FFCCFF"/>
                    </a:solidFill>
                  </a:tcPr>
                </a:tc>
                <a:extLst>
                  <a:ext uri="{0D108BD9-81ED-4DB2-BD59-A6C34878D82A}">
                    <a16:rowId xmlns="" xmlns:a16="http://schemas.microsoft.com/office/drawing/2014/main" val="1794137231"/>
                  </a:ext>
                </a:extLst>
              </a:tr>
              <a:tr h="365125">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d</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g</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f</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h</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i</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j</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cap="flat">
                      <a:noFill/>
                    </a:lnR>
                    <a:lnT>
                      <a:noFill/>
                    </a:lnT>
                    <a:lnB>
                      <a:noFill/>
                    </a:lnB>
                    <a:lnTlToBr>
                      <a:noFill/>
                    </a:lnTlToBr>
                    <a:lnBlToTr>
                      <a:noFill/>
                    </a:lnBlToTr>
                    <a:solidFill>
                      <a:srgbClr val="FFCCFF"/>
                    </a:solidFill>
                  </a:tcPr>
                </a:tc>
                <a:extLst>
                  <a:ext uri="{0D108BD9-81ED-4DB2-BD59-A6C34878D82A}">
                    <a16:rowId xmlns="" xmlns:a16="http://schemas.microsoft.com/office/drawing/2014/main" val="1602233508"/>
                  </a:ext>
                </a:extLst>
              </a:tr>
              <a:tr h="3619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h</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i</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d</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g</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f</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h</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i</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j</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cap="flat">
                      <a:noFill/>
                    </a:lnR>
                    <a:lnT>
                      <a:noFill/>
                    </a:lnT>
                    <a:lnB>
                      <a:noFill/>
                    </a:lnB>
                    <a:lnTlToBr>
                      <a:noFill/>
                    </a:lnTlToBr>
                    <a:lnBlToTr>
                      <a:noFill/>
                    </a:lnBlToTr>
                    <a:solidFill>
                      <a:srgbClr val="FFCCFF"/>
                    </a:solidFill>
                  </a:tcPr>
                </a:tc>
                <a:extLst>
                  <a:ext uri="{0D108BD9-81ED-4DB2-BD59-A6C34878D82A}">
                    <a16:rowId xmlns="" xmlns:a16="http://schemas.microsoft.com/office/drawing/2014/main" val="1648206321"/>
                  </a:ext>
                </a:extLst>
              </a:tr>
              <a:tr h="365125">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d</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g</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f</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h</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i</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j</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cap="flat">
                      <a:noFill/>
                    </a:lnR>
                    <a:lnT>
                      <a:noFill/>
                    </a:lnT>
                    <a:lnB>
                      <a:noFill/>
                    </a:lnB>
                    <a:lnTlToBr>
                      <a:noFill/>
                    </a:lnTlToBr>
                    <a:lnBlToTr>
                      <a:noFill/>
                    </a:lnBlToTr>
                    <a:solidFill>
                      <a:srgbClr val="FFCCFF"/>
                    </a:solidFill>
                  </a:tcPr>
                </a:tc>
                <a:extLst>
                  <a:ext uri="{0D108BD9-81ED-4DB2-BD59-A6C34878D82A}">
                    <a16:rowId xmlns="" xmlns:a16="http://schemas.microsoft.com/office/drawing/2014/main" val="3473842794"/>
                  </a:ext>
                </a:extLst>
              </a:tr>
              <a:tr h="363538">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f</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d</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f</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g</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h</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i</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j</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cap="flat">
                      <a:noFill/>
                    </a:lnR>
                    <a:lnT>
                      <a:noFill/>
                    </a:lnT>
                    <a:lnB>
                      <a:noFill/>
                    </a:lnB>
                    <a:lnTlToBr>
                      <a:noFill/>
                    </a:lnTlToBr>
                    <a:lnBlToTr>
                      <a:noFill/>
                    </a:lnBlToTr>
                    <a:solidFill>
                      <a:srgbClr val="FFCCFF"/>
                    </a:solidFill>
                  </a:tcPr>
                </a:tc>
                <a:extLst>
                  <a:ext uri="{0D108BD9-81ED-4DB2-BD59-A6C34878D82A}">
                    <a16:rowId xmlns="" xmlns:a16="http://schemas.microsoft.com/office/drawing/2014/main" val="1665749009"/>
                  </a:ext>
                </a:extLst>
              </a:tr>
              <a:tr h="363538">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b</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c</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d</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a:noFill/>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e</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f</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g</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h</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i</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a:noFill/>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a:noFill/>
                    </a:lnL>
                    <a:lnR>
                      <a:noFill/>
                    </a:lnR>
                    <a:lnT>
                      <a:noFill/>
                    </a:lnT>
                    <a:lnB cap="flat">
                      <a:noFill/>
                    </a:lnB>
                    <a:lnTlToBr>
                      <a:noFill/>
                    </a:lnTlToBr>
                    <a:lnBlToTr>
                      <a:noFill/>
                    </a:lnBlToTr>
                    <a:solidFill>
                      <a:srgbClr val="FFCCFF"/>
                    </a:solid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r>
                        <a:rPr kumimoji="1" lang="en-US" altLang="zh-TW" sz="18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j</a:t>
                      </a:r>
                      <a:r>
                        <a:rPr kumimoji="1" lang="en-US" altLang="zh-TW"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a:noFill/>
                    </a:lnL>
                    <a:lnR cap="flat">
                      <a:noFill/>
                    </a:lnR>
                    <a:lnT>
                      <a:noFill/>
                    </a:lnT>
                    <a:lnB cap="flat">
                      <a:noFill/>
                    </a:lnB>
                    <a:lnTlToBr>
                      <a:noFill/>
                    </a:lnTlToBr>
                    <a:lnBlToTr>
                      <a:noFill/>
                    </a:lnBlToTr>
                    <a:solidFill>
                      <a:srgbClr val="FFCCFF"/>
                    </a:solidFill>
                  </a:tcPr>
                </a:tc>
                <a:extLst>
                  <a:ext uri="{0D108BD9-81ED-4DB2-BD59-A6C34878D82A}">
                    <a16:rowId xmlns="" xmlns:a16="http://schemas.microsoft.com/office/drawing/2014/main" val="4001478455"/>
                  </a:ext>
                </a:extLst>
              </a:tr>
            </a:tbl>
          </a:graphicData>
        </a:graphic>
      </p:graphicFrame>
      <p:sp>
        <p:nvSpPr>
          <p:cNvPr id="396829" name="Rectangle 541"/>
          <p:cNvSpPr>
            <a:spLocks noGrp="1" noChangeArrowheads="1"/>
          </p:cNvSpPr>
          <p:nvPr>
            <p:ph type="title"/>
          </p:nvPr>
        </p:nvSpPr>
        <p:spPr/>
        <p:txBody>
          <a:bodyPr>
            <a:normAutofit fontScale="90000"/>
          </a:bodyPr>
          <a:lstStyle/>
          <a:p>
            <a:r>
              <a:rPr lang="en-US" altLang="zh-TW" sz="4000" dirty="0"/>
              <a:t>Disjoint sets for </a:t>
            </a:r>
            <a:br>
              <a:rPr lang="en-US" altLang="zh-TW" sz="4000" dirty="0"/>
            </a:br>
            <a:r>
              <a:rPr lang="en-US" altLang="zh-TW" sz="4000" dirty="0"/>
              <a:t>connected component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投影片編號版面配置區 5"/>
          <p:cNvSpPr>
            <a:spLocks noGrp="1"/>
          </p:cNvSpPr>
          <p:nvPr>
            <p:ph type="sldNum" sz="quarter" idx="12"/>
          </p:nvPr>
        </p:nvSpPr>
        <p:spPr/>
        <p:txBody>
          <a:bodyPr/>
          <a:lstStyle/>
          <a:p>
            <a:fld id="{E884C90A-5BA8-4270-B993-BD68AAE24404}" type="slidenum">
              <a:rPr lang="en-US" altLang="zh-TW"/>
              <a:pPr/>
              <a:t>7</a:t>
            </a:fld>
            <a:endParaRPr lang="en-US" altLang="zh-TW"/>
          </a:p>
        </p:txBody>
      </p:sp>
      <p:sp>
        <p:nvSpPr>
          <p:cNvPr id="439475" name="Rectangle 179"/>
          <p:cNvSpPr>
            <a:spLocks noChangeArrowheads="1"/>
          </p:cNvSpPr>
          <p:nvPr/>
        </p:nvSpPr>
        <p:spPr bwMode="auto">
          <a:xfrm>
            <a:off x="4997450" y="3648075"/>
            <a:ext cx="3810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d</a:t>
            </a:r>
          </a:p>
        </p:txBody>
      </p:sp>
      <p:sp>
        <p:nvSpPr>
          <p:cNvPr id="439430" name="Rectangle 134"/>
          <p:cNvSpPr>
            <a:spLocks noChangeArrowheads="1"/>
          </p:cNvSpPr>
          <p:nvPr/>
        </p:nvSpPr>
        <p:spPr bwMode="auto">
          <a:xfrm>
            <a:off x="7551738" y="2173288"/>
            <a:ext cx="381000" cy="83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e</a:t>
            </a:r>
          </a:p>
        </p:txBody>
      </p:sp>
      <p:sp>
        <p:nvSpPr>
          <p:cNvPr id="439431" name="Line 135"/>
          <p:cNvSpPr>
            <a:spLocks noChangeShapeType="1"/>
          </p:cNvSpPr>
          <p:nvPr/>
        </p:nvSpPr>
        <p:spPr bwMode="auto">
          <a:xfrm>
            <a:off x="7551738" y="240188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32" name="Line 136"/>
          <p:cNvSpPr>
            <a:spLocks noChangeShapeType="1"/>
          </p:cNvSpPr>
          <p:nvPr/>
        </p:nvSpPr>
        <p:spPr bwMode="auto">
          <a:xfrm>
            <a:off x="7551738" y="278288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33" name="Line 137"/>
          <p:cNvSpPr>
            <a:spLocks noChangeShapeType="1"/>
          </p:cNvSpPr>
          <p:nvPr/>
        </p:nvSpPr>
        <p:spPr bwMode="auto">
          <a:xfrm>
            <a:off x="7856538" y="2859088"/>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34" name="Line 138"/>
          <p:cNvSpPr>
            <a:spLocks noChangeShapeType="1"/>
          </p:cNvSpPr>
          <p:nvPr/>
        </p:nvSpPr>
        <p:spPr bwMode="auto">
          <a:xfrm flipV="1">
            <a:off x="8161338" y="255428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35" name="Line 139"/>
          <p:cNvSpPr>
            <a:spLocks noChangeShapeType="1"/>
          </p:cNvSpPr>
          <p:nvPr/>
        </p:nvSpPr>
        <p:spPr bwMode="auto">
          <a:xfrm>
            <a:off x="8161338" y="2554288"/>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298" name="Rectangle 2"/>
          <p:cNvSpPr>
            <a:spLocks noGrp="1" noChangeArrowheads="1"/>
          </p:cNvSpPr>
          <p:nvPr>
            <p:ph type="title"/>
          </p:nvPr>
        </p:nvSpPr>
        <p:spPr/>
        <p:txBody>
          <a:bodyPr/>
          <a:lstStyle/>
          <a:p>
            <a:r>
              <a:rPr lang="en-US" altLang="zh-TW"/>
              <a:t>Linked-lists Implementation</a:t>
            </a:r>
          </a:p>
        </p:txBody>
      </p:sp>
      <p:sp>
        <p:nvSpPr>
          <p:cNvPr id="439300" name="Text Box 4"/>
          <p:cNvSpPr txBox="1">
            <a:spLocks noChangeArrowheads="1"/>
          </p:cNvSpPr>
          <p:nvPr/>
        </p:nvSpPr>
        <p:spPr bwMode="auto">
          <a:xfrm>
            <a:off x="4584700" y="2324100"/>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i="1"/>
              <a:t>head</a:t>
            </a:r>
          </a:p>
        </p:txBody>
      </p:sp>
      <p:sp>
        <p:nvSpPr>
          <p:cNvPr id="439302" name="Rectangle 6"/>
          <p:cNvSpPr>
            <a:spLocks noChangeArrowheads="1"/>
          </p:cNvSpPr>
          <p:nvPr/>
        </p:nvSpPr>
        <p:spPr bwMode="auto">
          <a:xfrm>
            <a:off x="5346700" y="2400300"/>
            <a:ext cx="381000" cy="3048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9303" name="Rectangle 7"/>
          <p:cNvSpPr>
            <a:spLocks noChangeArrowheads="1"/>
          </p:cNvSpPr>
          <p:nvPr/>
        </p:nvSpPr>
        <p:spPr bwMode="auto">
          <a:xfrm>
            <a:off x="5346700" y="2998788"/>
            <a:ext cx="381000" cy="3048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9304" name="Text Box 8"/>
          <p:cNvSpPr txBox="1">
            <a:spLocks noChangeArrowheads="1"/>
          </p:cNvSpPr>
          <p:nvPr/>
        </p:nvSpPr>
        <p:spPr bwMode="auto">
          <a:xfrm>
            <a:off x="4772025" y="2922588"/>
            <a:ext cx="58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i="1"/>
              <a:t>tail</a:t>
            </a:r>
          </a:p>
        </p:txBody>
      </p:sp>
      <p:sp>
        <p:nvSpPr>
          <p:cNvPr id="439306" name="Rectangle 10"/>
          <p:cNvSpPr>
            <a:spLocks noChangeArrowheads="1"/>
          </p:cNvSpPr>
          <p:nvPr/>
        </p:nvSpPr>
        <p:spPr bwMode="auto">
          <a:xfrm>
            <a:off x="6032500" y="2171700"/>
            <a:ext cx="381000" cy="83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c</a:t>
            </a:r>
          </a:p>
        </p:txBody>
      </p:sp>
      <p:sp>
        <p:nvSpPr>
          <p:cNvPr id="439307" name="Line 11"/>
          <p:cNvSpPr>
            <a:spLocks noChangeShapeType="1"/>
          </p:cNvSpPr>
          <p:nvPr/>
        </p:nvSpPr>
        <p:spPr bwMode="auto">
          <a:xfrm>
            <a:off x="6032500" y="24003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08" name="Line 12"/>
          <p:cNvSpPr>
            <a:spLocks noChangeShapeType="1"/>
          </p:cNvSpPr>
          <p:nvPr/>
        </p:nvSpPr>
        <p:spPr bwMode="auto">
          <a:xfrm>
            <a:off x="6032500" y="27813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09" name="Line 13"/>
          <p:cNvSpPr>
            <a:spLocks noChangeShapeType="1"/>
          </p:cNvSpPr>
          <p:nvPr/>
        </p:nvSpPr>
        <p:spPr bwMode="auto">
          <a:xfrm>
            <a:off x="6337300" y="28575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10" name="Line 14"/>
          <p:cNvSpPr>
            <a:spLocks noChangeShapeType="1"/>
          </p:cNvSpPr>
          <p:nvPr/>
        </p:nvSpPr>
        <p:spPr bwMode="auto">
          <a:xfrm flipV="1">
            <a:off x="6642100" y="25527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11" name="Line 15"/>
          <p:cNvSpPr>
            <a:spLocks noChangeShapeType="1"/>
          </p:cNvSpPr>
          <p:nvPr/>
        </p:nvSpPr>
        <p:spPr bwMode="auto">
          <a:xfrm>
            <a:off x="6642100" y="25527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13" name="Rectangle 17"/>
          <p:cNvSpPr>
            <a:spLocks noChangeArrowheads="1"/>
          </p:cNvSpPr>
          <p:nvPr/>
        </p:nvSpPr>
        <p:spPr bwMode="auto">
          <a:xfrm>
            <a:off x="6794500" y="2171700"/>
            <a:ext cx="381000" cy="83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h</a:t>
            </a:r>
          </a:p>
        </p:txBody>
      </p:sp>
      <p:sp>
        <p:nvSpPr>
          <p:cNvPr id="439314" name="Line 18"/>
          <p:cNvSpPr>
            <a:spLocks noChangeShapeType="1"/>
          </p:cNvSpPr>
          <p:nvPr/>
        </p:nvSpPr>
        <p:spPr bwMode="auto">
          <a:xfrm>
            <a:off x="6794500" y="24003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15" name="Line 19"/>
          <p:cNvSpPr>
            <a:spLocks noChangeShapeType="1"/>
          </p:cNvSpPr>
          <p:nvPr/>
        </p:nvSpPr>
        <p:spPr bwMode="auto">
          <a:xfrm>
            <a:off x="6794500" y="27813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16" name="Line 20"/>
          <p:cNvSpPr>
            <a:spLocks noChangeShapeType="1"/>
          </p:cNvSpPr>
          <p:nvPr/>
        </p:nvSpPr>
        <p:spPr bwMode="auto">
          <a:xfrm>
            <a:off x="7099300" y="28575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17" name="Line 21"/>
          <p:cNvSpPr>
            <a:spLocks noChangeShapeType="1"/>
          </p:cNvSpPr>
          <p:nvPr/>
        </p:nvSpPr>
        <p:spPr bwMode="auto">
          <a:xfrm flipV="1">
            <a:off x="7404100" y="25527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18" name="Line 22"/>
          <p:cNvSpPr>
            <a:spLocks noChangeShapeType="1"/>
          </p:cNvSpPr>
          <p:nvPr/>
        </p:nvSpPr>
        <p:spPr bwMode="auto">
          <a:xfrm>
            <a:off x="7404100" y="25527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23" name="Line 27"/>
          <p:cNvSpPr>
            <a:spLocks noChangeShapeType="1"/>
          </p:cNvSpPr>
          <p:nvPr/>
        </p:nvSpPr>
        <p:spPr bwMode="auto">
          <a:xfrm>
            <a:off x="5649913" y="3162300"/>
            <a:ext cx="289242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25" name="Line 29"/>
          <p:cNvSpPr>
            <a:spLocks noChangeShapeType="1"/>
          </p:cNvSpPr>
          <p:nvPr/>
        </p:nvSpPr>
        <p:spPr bwMode="auto">
          <a:xfrm>
            <a:off x="5649913" y="2552700"/>
            <a:ext cx="3825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26" name="Line 30"/>
          <p:cNvSpPr>
            <a:spLocks noChangeShapeType="1"/>
          </p:cNvSpPr>
          <p:nvPr/>
        </p:nvSpPr>
        <p:spPr bwMode="auto">
          <a:xfrm>
            <a:off x="7785100" y="22479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27" name="Line 31"/>
          <p:cNvSpPr>
            <a:spLocks noChangeShapeType="1"/>
          </p:cNvSpPr>
          <p:nvPr/>
        </p:nvSpPr>
        <p:spPr bwMode="auto">
          <a:xfrm flipH="1" flipV="1">
            <a:off x="8161338" y="1935163"/>
            <a:ext cx="0" cy="312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28" name="Line 32"/>
          <p:cNvSpPr>
            <a:spLocks noChangeShapeType="1"/>
          </p:cNvSpPr>
          <p:nvPr/>
        </p:nvSpPr>
        <p:spPr bwMode="auto">
          <a:xfrm flipH="1">
            <a:off x="6173788" y="1935163"/>
            <a:ext cx="1992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30" name="Line 34"/>
          <p:cNvSpPr>
            <a:spLocks noChangeShapeType="1"/>
          </p:cNvSpPr>
          <p:nvPr/>
        </p:nvSpPr>
        <p:spPr bwMode="auto">
          <a:xfrm>
            <a:off x="7099300" y="22479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31" name="Line 35"/>
          <p:cNvSpPr>
            <a:spLocks noChangeShapeType="1"/>
          </p:cNvSpPr>
          <p:nvPr/>
        </p:nvSpPr>
        <p:spPr bwMode="auto">
          <a:xfrm flipV="1">
            <a:off x="7327900" y="1976438"/>
            <a:ext cx="0" cy="271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32" name="Line 36"/>
          <p:cNvSpPr>
            <a:spLocks noChangeShapeType="1"/>
          </p:cNvSpPr>
          <p:nvPr/>
        </p:nvSpPr>
        <p:spPr bwMode="auto">
          <a:xfrm flipH="1">
            <a:off x="6261100" y="19764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34" name="Line 38"/>
          <p:cNvSpPr>
            <a:spLocks noChangeShapeType="1"/>
          </p:cNvSpPr>
          <p:nvPr/>
        </p:nvSpPr>
        <p:spPr bwMode="auto">
          <a:xfrm>
            <a:off x="6337300" y="22479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35" name="Line 39"/>
          <p:cNvSpPr>
            <a:spLocks noChangeShapeType="1"/>
          </p:cNvSpPr>
          <p:nvPr/>
        </p:nvSpPr>
        <p:spPr bwMode="auto">
          <a:xfrm flipV="1">
            <a:off x="6565900" y="20193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36" name="Line 40"/>
          <p:cNvSpPr>
            <a:spLocks noChangeShapeType="1"/>
          </p:cNvSpPr>
          <p:nvPr/>
        </p:nvSpPr>
        <p:spPr bwMode="auto">
          <a:xfrm>
            <a:off x="6337300" y="20193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37" name="Line 41"/>
          <p:cNvSpPr>
            <a:spLocks noChangeShapeType="1"/>
          </p:cNvSpPr>
          <p:nvPr/>
        </p:nvSpPr>
        <p:spPr bwMode="auto">
          <a:xfrm>
            <a:off x="6337300" y="20193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38" name="Rectangle 42"/>
          <p:cNvSpPr>
            <a:spLocks noChangeArrowheads="1"/>
          </p:cNvSpPr>
          <p:nvPr/>
        </p:nvSpPr>
        <p:spPr bwMode="auto">
          <a:xfrm>
            <a:off x="2792413" y="3876675"/>
            <a:ext cx="3810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9339" name="Rectangle 43"/>
          <p:cNvSpPr>
            <a:spLocks noChangeArrowheads="1"/>
          </p:cNvSpPr>
          <p:nvPr/>
        </p:nvSpPr>
        <p:spPr bwMode="auto">
          <a:xfrm>
            <a:off x="2792413" y="4486275"/>
            <a:ext cx="3810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9340" name="Text Box 44"/>
          <p:cNvSpPr txBox="1">
            <a:spLocks noChangeArrowheads="1"/>
          </p:cNvSpPr>
          <p:nvPr/>
        </p:nvSpPr>
        <p:spPr bwMode="auto">
          <a:xfrm>
            <a:off x="2106613" y="4410075"/>
            <a:ext cx="58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i="1"/>
              <a:t>tail</a:t>
            </a:r>
          </a:p>
        </p:txBody>
      </p:sp>
      <p:sp>
        <p:nvSpPr>
          <p:cNvPr id="439342" name="Rectangle 46"/>
          <p:cNvSpPr>
            <a:spLocks noChangeArrowheads="1"/>
          </p:cNvSpPr>
          <p:nvPr/>
        </p:nvSpPr>
        <p:spPr bwMode="auto">
          <a:xfrm>
            <a:off x="3478213" y="3648075"/>
            <a:ext cx="3810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f</a:t>
            </a:r>
          </a:p>
        </p:txBody>
      </p:sp>
      <p:sp>
        <p:nvSpPr>
          <p:cNvPr id="439343" name="Line 47"/>
          <p:cNvSpPr>
            <a:spLocks noChangeShapeType="1"/>
          </p:cNvSpPr>
          <p:nvPr/>
        </p:nvSpPr>
        <p:spPr bwMode="auto">
          <a:xfrm>
            <a:off x="3478213" y="387667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44" name="Line 48"/>
          <p:cNvSpPr>
            <a:spLocks noChangeShapeType="1"/>
          </p:cNvSpPr>
          <p:nvPr/>
        </p:nvSpPr>
        <p:spPr bwMode="auto">
          <a:xfrm>
            <a:off x="3478213" y="425767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45" name="Line 49"/>
          <p:cNvSpPr>
            <a:spLocks noChangeShapeType="1"/>
          </p:cNvSpPr>
          <p:nvPr/>
        </p:nvSpPr>
        <p:spPr bwMode="auto">
          <a:xfrm>
            <a:off x="3783013" y="4333875"/>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46" name="Line 50"/>
          <p:cNvSpPr>
            <a:spLocks noChangeShapeType="1"/>
          </p:cNvSpPr>
          <p:nvPr/>
        </p:nvSpPr>
        <p:spPr bwMode="auto">
          <a:xfrm flipV="1">
            <a:off x="4087813" y="4029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47" name="Line 51"/>
          <p:cNvSpPr>
            <a:spLocks noChangeShapeType="1"/>
          </p:cNvSpPr>
          <p:nvPr/>
        </p:nvSpPr>
        <p:spPr bwMode="auto">
          <a:xfrm>
            <a:off x="4087813" y="402907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48" name="Rectangle 52"/>
          <p:cNvSpPr>
            <a:spLocks noChangeArrowheads="1"/>
          </p:cNvSpPr>
          <p:nvPr/>
        </p:nvSpPr>
        <p:spPr bwMode="auto">
          <a:xfrm>
            <a:off x="4240213" y="3648075"/>
            <a:ext cx="3810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g</a:t>
            </a:r>
          </a:p>
        </p:txBody>
      </p:sp>
      <p:sp>
        <p:nvSpPr>
          <p:cNvPr id="439349" name="Line 53"/>
          <p:cNvSpPr>
            <a:spLocks noChangeShapeType="1"/>
          </p:cNvSpPr>
          <p:nvPr/>
        </p:nvSpPr>
        <p:spPr bwMode="auto">
          <a:xfrm>
            <a:off x="4240213" y="387667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50" name="Line 54"/>
          <p:cNvSpPr>
            <a:spLocks noChangeShapeType="1"/>
          </p:cNvSpPr>
          <p:nvPr/>
        </p:nvSpPr>
        <p:spPr bwMode="auto">
          <a:xfrm>
            <a:off x="4240213" y="425767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51" name="Line 55"/>
          <p:cNvSpPr>
            <a:spLocks noChangeShapeType="1"/>
          </p:cNvSpPr>
          <p:nvPr/>
        </p:nvSpPr>
        <p:spPr bwMode="auto">
          <a:xfrm flipV="1">
            <a:off x="5083175" y="4300538"/>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52" name="Line 56"/>
          <p:cNvSpPr>
            <a:spLocks noChangeShapeType="1"/>
          </p:cNvSpPr>
          <p:nvPr/>
        </p:nvSpPr>
        <p:spPr bwMode="auto">
          <a:xfrm>
            <a:off x="3052763" y="4638675"/>
            <a:ext cx="2138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53" name="Line 57"/>
          <p:cNvSpPr>
            <a:spLocks noChangeShapeType="1"/>
          </p:cNvSpPr>
          <p:nvPr/>
        </p:nvSpPr>
        <p:spPr bwMode="auto">
          <a:xfrm flipV="1">
            <a:off x="5191125" y="448627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55" name="Line 59"/>
          <p:cNvSpPr>
            <a:spLocks noChangeShapeType="1"/>
          </p:cNvSpPr>
          <p:nvPr/>
        </p:nvSpPr>
        <p:spPr bwMode="auto">
          <a:xfrm>
            <a:off x="5300663" y="372427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56" name="Line 60"/>
          <p:cNvSpPr>
            <a:spLocks noChangeShapeType="1"/>
          </p:cNvSpPr>
          <p:nvPr/>
        </p:nvSpPr>
        <p:spPr bwMode="auto">
          <a:xfrm flipV="1">
            <a:off x="5529263" y="3408363"/>
            <a:ext cx="0" cy="315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57" name="Line 61"/>
          <p:cNvSpPr>
            <a:spLocks noChangeShapeType="1"/>
          </p:cNvSpPr>
          <p:nvPr/>
        </p:nvSpPr>
        <p:spPr bwMode="auto">
          <a:xfrm flipH="1">
            <a:off x="3557588" y="3408363"/>
            <a:ext cx="1965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58" name="Line 62"/>
          <p:cNvSpPr>
            <a:spLocks noChangeShapeType="1"/>
          </p:cNvSpPr>
          <p:nvPr/>
        </p:nvSpPr>
        <p:spPr bwMode="auto">
          <a:xfrm>
            <a:off x="3563938" y="3408363"/>
            <a:ext cx="0" cy="23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59" name="Line 63"/>
          <p:cNvSpPr>
            <a:spLocks noChangeShapeType="1"/>
          </p:cNvSpPr>
          <p:nvPr/>
        </p:nvSpPr>
        <p:spPr bwMode="auto">
          <a:xfrm>
            <a:off x="3783013" y="372427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60" name="Line 64"/>
          <p:cNvSpPr>
            <a:spLocks noChangeShapeType="1"/>
          </p:cNvSpPr>
          <p:nvPr/>
        </p:nvSpPr>
        <p:spPr bwMode="auto">
          <a:xfrm flipV="1">
            <a:off x="4011613" y="34956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61" name="Line 65"/>
          <p:cNvSpPr>
            <a:spLocks noChangeShapeType="1"/>
          </p:cNvSpPr>
          <p:nvPr/>
        </p:nvSpPr>
        <p:spPr bwMode="auto">
          <a:xfrm>
            <a:off x="3760788" y="3495675"/>
            <a:ext cx="250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62" name="Line 66"/>
          <p:cNvSpPr>
            <a:spLocks noChangeShapeType="1"/>
          </p:cNvSpPr>
          <p:nvPr/>
        </p:nvSpPr>
        <p:spPr bwMode="auto">
          <a:xfrm>
            <a:off x="3760788" y="349567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63" name="Text Box 67"/>
          <p:cNvSpPr txBox="1">
            <a:spLocks noChangeArrowheads="1"/>
          </p:cNvSpPr>
          <p:nvPr/>
        </p:nvSpPr>
        <p:spPr bwMode="auto">
          <a:xfrm>
            <a:off x="2030413" y="3800475"/>
            <a:ext cx="776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i="1"/>
              <a:t>head</a:t>
            </a:r>
          </a:p>
        </p:txBody>
      </p:sp>
      <p:sp>
        <p:nvSpPr>
          <p:cNvPr id="439364" name="Rectangle 68"/>
          <p:cNvSpPr>
            <a:spLocks noChangeArrowheads="1"/>
          </p:cNvSpPr>
          <p:nvPr/>
        </p:nvSpPr>
        <p:spPr bwMode="auto">
          <a:xfrm>
            <a:off x="2830513" y="5622925"/>
            <a:ext cx="3810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9365" name="Rectangle 69"/>
          <p:cNvSpPr>
            <a:spLocks noChangeArrowheads="1"/>
          </p:cNvSpPr>
          <p:nvPr/>
        </p:nvSpPr>
        <p:spPr bwMode="auto">
          <a:xfrm>
            <a:off x="2830513" y="6232525"/>
            <a:ext cx="3810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9366" name="Text Box 70"/>
          <p:cNvSpPr txBox="1">
            <a:spLocks noChangeArrowheads="1"/>
          </p:cNvSpPr>
          <p:nvPr/>
        </p:nvSpPr>
        <p:spPr bwMode="auto">
          <a:xfrm>
            <a:off x="2144713" y="6156325"/>
            <a:ext cx="58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i="1"/>
              <a:t>tail</a:t>
            </a:r>
          </a:p>
        </p:txBody>
      </p:sp>
      <p:sp>
        <p:nvSpPr>
          <p:cNvPr id="439368" name="Rectangle 72"/>
          <p:cNvSpPr>
            <a:spLocks noChangeArrowheads="1"/>
          </p:cNvSpPr>
          <p:nvPr/>
        </p:nvSpPr>
        <p:spPr bwMode="auto">
          <a:xfrm>
            <a:off x="3516313" y="5394325"/>
            <a:ext cx="3810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f</a:t>
            </a:r>
          </a:p>
        </p:txBody>
      </p:sp>
      <p:sp>
        <p:nvSpPr>
          <p:cNvPr id="439369" name="Line 73"/>
          <p:cNvSpPr>
            <a:spLocks noChangeShapeType="1"/>
          </p:cNvSpPr>
          <p:nvPr/>
        </p:nvSpPr>
        <p:spPr bwMode="auto">
          <a:xfrm>
            <a:off x="3516313" y="5622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70" name="Line 74"/>
          <p:cNvSpPr>
            <a:spLocks noChangeShapeType="1"/>
          </p:cNvSpPr>
          <p:nvPr/>
        </p:nvSpPr>
        <p:spPr bwMode="auto">
          <a:xfrm>
            <a:off x="3516313" y="6003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71" name="Line 75"/>
          <p:cNvSpPr>
            <a:spLocks noChangeShapeType="1"/>
          </p:cNvSpPr>
          <p:nvPr/>
        </p:nvSpPr>
        <p:spPr bwMode="auto">
          <a:xfrm>
            <a:off x="3821113" y="6080125"/>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72" name="Line 76"/>
          <p:cNvSpPr>
            <a:spLocks noChangeShapeType="1"/>
          </p:cNvSpPr>
          <p:nvPr/>
        </p:nvSpPr>
        <p:spPr bwMode="auto">
          <a:xfrm flipV="1">
            <a:off x="4125913" y="57753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73" name="Line 77"/>
          <p:cNvSpPr>
            <a:spLocks noChangeShapeType="1"/>
          </p:cNvSpPr>
          <p:nvPr/>
        </p:nvSpPr>
        <p:spPr bwMode="auto">
          <a:xfrm>
            <a:off x="4125913" y="577532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74" name="Rectangle 78"/>
          <p:cNvSpPr>
            <a:spLocks noChangeArrowheads="1"/>
          </p:cNvSpPr>
          <p:nvPr/>
        </p:nvSpPr>
        <p:spPr bwMode="auto">
          <a:xfrm>
            <a:off x="5040313" y="5394325"/>
            <a:ext cx="3810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d</a:t>
            </a:r>
          </a:p>
        </p:txBody>
      </p:sp>
      <p:sp>
        <p:nvSpPr>
          <p:cNvPr id="439375" name="Line 79"/>
          <p:cNvSpPr>
            <a:spLocks noChangeShapeType="1"/>
          </p:cNvSpPr>
          <p:nvPr/>
        </p:nvSpPr>
        <p:spPr bwMode="auto">
          <a:xfrm>
            <a:off x="5040313" y="5622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76" name="Line 80"/>
          <p:cNvSpPr>
            <a:spLocks noChangeShapeType="1"/>
          </p:cNvSpPr>
          <p:nvPr/>
        </p:nvSpPr>
        <p:spPr bwMode="auto">
          <a:xfrm>
            <a:off x="5040313" y="6003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78" name="Line 82"/>
          <p:cNvSpPr>
            <a:spLocks noChangeShapeType="1"/>
          </p:cNvSpPr>
          <p:nvPr/>
        </p:nvSpPr>
        <p:spPr bwMode="auto">
          <a:xfrm>
            <a:off x="3086100" y="6384925"/>
            <a:ext cx="5168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80" name="Line 84"/>
          <p:cNvSpPr>
            <a:spLocks noChangeShapeType="1"/>
          </p:cNvSpPr>
          <p:nvPr/>
        </p:nvSpPr>
        <p:spPr bwMode="auto">
          <a:xfrm>
            <a:off x="3086100" y="5775325"/>
            <a:ext cx="430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81" name="Line 85"/>
          <p:cNvSpPr>
            <a:spLocks noChangeShapeType="1"/>
          </p:cNvSpPr>
          <p:nvPr/>
        </p:nvSpPr>
        <p:spPr bwMode="auto">
          <a:xfrm>
            <a:off x="5268913" y="54705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82" name="Line 86"/>
          <p:cNvSpPr>
            <a:spLocks noChangeShapeType="1"/>
          </p:cNvSpPr>
          <p:nvPr/>
        </p:nvSpPr>
        <p:spPr bwMode="auto">
          <a:xfrm flipH="1">
            <a:off x="3725863" y="5013325"/>
            <a:ext cx="2609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83" name="Line 87"/>
          <p:cNvSpPr>
            <a:spLocks noChangeShapeType="1"/>
          </p:cNvSpPr>
          <p:nvPr/>
        </p:nvSpPr>
        <p:spPr bwMode="auto">
          <a:xfrm>
            <a:off x="3725863" y="501332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85" name="Rectangle 89"/>
          <p:cNvSpPr>
            <a:spLocks noChangeArrowheads="1"/>
          </p:cNvSpPr>
          <p:nvPr/>
        </p:nvSpPr>
        <p:spPr bwMode="auto">
          <a:xfrm>
            <a:off x="4278313" y="5394325"/>
            <a:ext cx="3810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g</a:t>
            </a:r>
          </a:p>
        </p:txBody>
      </p:sp>
      <p:sp>
        <p:nvSpPr>
          <p:cNvPr id="439386" name="Line 90"/>
          <p:cNvSpPr>
            <a:spLocks noChangeShapeType="1"/>
          </p:cNvSpPr>
          <p:nvPr/>
        </p:nvSpPr>
        <p:spPr bwMode="auto">
          <a:xfrm>
            <a:off x="4278313" y="5622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87" name="Line 91"/>
          <p:cNvSpPr>
            <a:spLocks noChangeShapeType="1"/>
          </p:cNvSpPr>
          <p:nvPr/>
        </p:nvSpPr>
        <p:spPr bwMode="auto">
          <a:xfrm>
            <a:off x="4278313" y="6003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88" name="Line 92"/>
          <p:cNvSpPr>
            <a:spLocks noChangeShapeType="1"/>
          </p:cNvSpPr>
          <p:nvPr/>
        </p:nvSpPr>
        <p:spPr bwMode="auto">
          <a:xfrm>
            <a:off x="4583113" y="6080125"/>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89" name="Line 93"/>
          <p:cNvSpPr>
            <a:spLocks noChangeShapeType="1"/>
          </p:cNvSpPr>
          <p:nvPr/>
        </p:nvSpPr>
        <p:spPr bwMode="auto">
          <a:xfrm flipV="1">
            <a:off x="4887913" y="57753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90" name="Line 94"/>
          <p:cNvSpPr>
            <a:spLocks noChangeShapeType="1"/>
          </p:cNvSpPr>
          <p:nvPr/>
        </p:nvSpPr>
        <p:spPr bwMode="auto">
          <a:xfrm>
            <a:off x="4887913" y="577532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91" name="Line 95"/>
          <p:cNvSpPr>
            <a:spLocks noChangeShapeType="1"/>
          </p:cNvSpPr>
          <p:nvPr/>
        </p:nvSpPr>
        <p:spPr bwMode="auto">
          <a:xfrm>
            <a:off x="4583113" y="54705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92" name="Line 96"/>
          <p:cNvSpPr>
            <a:spLocks noChangeShapeType="1"/>
          </p:cNvSpPr>
          <p:nvPr/>
        </p:nvSpPr>
        <p:spPr bwMode="auto">
          <a:xfrm flipV="1">
            <a:off x="4811713" y="51657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93" name="Line 97"/>
          <p:cNvSpPr>
            <a:spLocks noChangeShapeType="1"/>
          </p:cNvSpPr>
          <p:nvPr/>
        </p:nvSpPr>
        <p:spPr bwMode="auto">
          <a:xfrm flipH="1">
            <a:off x="3840163" y="5165725"/>
            <a:ext cx="971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94" name="Line 98"/>
          <p:cNvSpPr>
            <a:spLocks noChangeShapeType="1"/>
          </p:cNvSpPr>
          <p:nvPr/>
        </p:nvSpPr>
        <p:spPr bwMode="auto">
          <a:xfrm>
            <a:off x="3821113" y="54705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95" name="Line 99"/>
          <p:cNvSpPr>
            <a:spLocks noChangeShapeType="1"/>
          </p:cNvSpPr>
          <p:nvPr/>
        </p:nvSpPr>
        <p:spPr bwMode="auto">
          <a:xfrm flipV="1">
            <a:off x="4049713" y="524192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96" name="Line 100"/>
          <p:cNvSpPr>
            <a:spLocks noChangeShapeType="1"/>
          </p:cNvSpPr>
          <p:nvPr/>
        </p:nvSpPr>
        <p:spPr bwMode="auto">
          <a:xfrm>
            <a:off x="3865563" y="5241925"/>
            <a:ext cx="184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97" name="Line 101"/>
          <p:cNvSpPr>
            <a:spLocks noChangeShapeType="1"/>
          </p:cNvSpPr>
          <p:nvPr/>
        </p:nvSpPr>
        <p:spPr bwMode="auto">
          <a:xfrm>
            <a:off x="3833813" y="516572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398" name="Text Box 102"/>
          <p:cNvSpPr txBox="1">
            <a:spLocks noChangeArrowheads="1"/>
          </p:cNvSpPr>
          <p:nvPr/>
        </p:nvSpPr>
        <p:spPr bwMode="auto">
          <a:xfrm>
            <a:off x="2068513" y="5546725"/>
            <a:ext cx="776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i="1"/>
              <a:t>head</a:t>
            </a:r>
          </a:p>
        </p:txBody>
      </p:sp>
      <p:sp>
        <p:nvSpPr>
          <p:cNvPr id="439399" name="Text Box 103"/>
          <p:cNvSpPr txBox="1">
            <a:spLocks noChangeArrowheads="1"/>
          </p:cNvSpPr>
          <p:nvPr/>
        </p:nvSpPr>
        <p:spPr bwMode="auto">
          <a:xfrm>
            <a:off x="515938" y="2228850"/>
            <a:ext cx="1973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a:t>Set {</a:t>
            </a:r>
            <a:r>
              <a:rPr kumimoji="0" lang="en-US" altLang="zh-TW" sz="2400" i="1"/>
              <a:t>c</a:t>
            </a:r>
            <a:r>
              <a:rPr kumimoji="0" lang="en-US" altLang="zh-TW" sz="2400"/>
              <a:t>, </a:t>
            </a:r>
            <a:r>
              <a:rPr kumimoji="0" lang="en-US" altLang="zh-TW" sz="2400" i="1"/>
              <a:t>h</a:t>
            </a:r>
            <a:r>
              <a:rPr kumimoji="0" lang="en-US" altLang="zh-TW" sz="2400"/>
              <a:t>, </a:t>
            </a:r>
            <a:r>
              <a:rPr kumimoji="0" lang="en-US" altLang="zh-TW" sz="2400" i="1"/>
              <a:t>e</a:t>
            </a:r>
            <a:r>
              <a:rPr kumimoji="0" lang="en-US" altLang="zh-TW" sz="2400"/>
              <a:t>,</a:t>
            </a:r>
            <a:r>
              <a:rPr kumimoji="0" lang="en-US" altLang="zh-TW" sz="2400" i="1"/>
              <a:t> b</a:t>
            </a:r>
            <a:r>
              <a:rPr kumimoji="0" lang="en-US" altLang="zh-TW" sz="2400"/>
              <a:t>}</a:t>
            </a:r>
          </a:p>
        </p:txBody>
      </p:sp>
      <p:sp>
        <p:nvSpPr>
          <p:cNvPr id="439400" name="Text Box 104"/>
          <p:cNvSpPr txBox="1">
            <a:spLocks noChangeArrowheads="1"/>
          </p:cNvSpPr>
          <p:nvPr/>
        </p:nvSpPr>
        <p:spPr bwMode="auto">
          <a:xfrm>
            <a:off x="515938" y="3448050"/>
            <a:ext cx="163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a:t>Set {</a:t>
            </a:r>
            <a:r>
              <a:rPr kumimoji="0" lang="en-US" altLang="zh-TW" sz="2400" i="1"/>
              <a:t>f</a:t>
            </a:r>
            <a:r>
              <a:rPr kumimoji="0" lang="en-US" altLang="zh-TW" sz="2400"/>
              <a:t>, </a:t>
            </a:r>
            <a:r>
              <a:rPr kumimoji="0" lang="en-US" altLang="zh-TW" sz="2400" i="1"/>
              <a:t>g</a:t>
            </a:r>
            <a:r>
              <a:rPr kumimoji="0" lang="en-US" altLang="zh-TW" sz="2400"/>
              <a:t>,</a:t>
            </a:r>
            <a:r>
              <a:rPr kumimoji="0" lang="en-US" altLang="zh-TW" sz="2400" i="1"/>
              <a:t> d</a:t>
            </a:r>
            <a:r>
              <a:rPr kumimoji="0" lang="en-US" altLang="zh-TW" sz="2400"/>
              <a:t>}</a:t>
            </a:r>
          </a:p>
        </p:txBody>
      </p:sp>
      <p:sp>
        <p:nvSpPr>
          <p:cNvPr id="439401" name="Text Box 105"/>
          <p:cNvSpPr txBox="1">
            <a:spLocks noChangeArrowheads="1"/>
          </p:cNvSpPr>
          <p:nvPr/>
        </p:nvSpPr>
        <p:spPr bwMode="auto">
          <a:xfrm>
            <a:off x="515938" y="4953000"/>
            <a:ext cx="157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a:t>UNION of </a:t>
            </a:r>
          </a:p>
          <a:p>
            <a:r>
              <a:rPr kumimoji="0" lang="en-US" altLang="zh-TW" sz="2400"/>
              <a:t>two Sets</a:t>
            </a:r>
          </a:p>
        </p:txBody>
      </p:sp>
      <p:sp>
        <p:nvSpPr>
          <p:cNvPr id="439404" name="Rectangle 108"/>
          <p:cNvSpPr>
            <a:spLocks noChangeArrowheads="1"/>
          </p:cNvSpPr>
          <p:nvPr/>
        </p:nvSpPr>
        <p:spPr bwMode="auto">
          <a:xfrm>
            <a:off x="5802313" y="5394325"/>
            <a:ext cx="381000" cy="83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c</a:t>
            </a:r>
          </a:p>
        </p:txBody>
      </p:sp>
      <p:sp>
        <p:nvSpPr>
          <p:cNvPr id="439405" name="Line 109"/>
          <p:cNvSpPr>
            <a:spLocks noChangeShapeType="1"/>
          </p:cNvSpPr>
          <p:nvPr/>
        </p:nvSpPr>
        <p:spPr bwMode="auto">
          <a:xfrm>
            <a:off x="5802313" y="5622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06" name="Line 110"/>
          <p:cNvSpPr>
            <a:spLocks noChangeShapeType="1"/>
          </p:cNvSpPr>
          <p:nvPr/>
        </p:nvSpPr>
        <p:spPr bwMode="auto">
          <a:xfrm>
            <a:off x="5802313" y="6003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07" name="Line 111"/>
          <p:cNvSpPr>
            <a:spLocks noChangeShapeType="1"/>
          </p:cNvSpPr>
          <p:nvPr/>
        </p:nvSpPr>
        <p:spPr bwMode="auto">
          <a:xfrm>
            <a:off x="6107113" y="6080125"/>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08" name="Line 112"/>
          <p:cNvSpPr>
            <a:spLocks noChangeShapeType="1"/>
          </p:cNvSpPr>
          <p:nvPr/>
        </p:nvSpPr>
        <p:spPr bwMode="auto">
          <a:xfrm flipV="1">
            <a:off x="6411913" y="57753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09" name="Line 113"/>
          <p:cNvSpPr>
            <a:spLocks noChangeShapeType="1"/>
          </p:cNvSpPr>
          <p:nvPr/>
        </p:nvSpPr>
        <p:spPr bwMode="auto">
          <a:xfrm>
            <a:off x="6411913" y="577532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10" name="Line 114"/>
          <p:cNvSpPr>
            <a:spLocks noChangeShapeType="1"/>
          </p:cNvSpPr>
          <p:nvPr/>
        </p:nvSpPr>
        <p:spPr bwMode="auto">
          <a:xfrm>
            <a:off x="6107113" y="54705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16" name="Line 120"/>
          <p:cNvSpPr>
            <a:spLocks noChangeShapeType="1"/>
          </p:cNvSpPr>
          <p:nvPr/>
        </p:nvSpPr>
        <p:spPr bwMode="auto">
          <a:xfrm>
            <a:off x="5345113" y="6080125"/>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17" name="Line 121"/>
          <p:cNvSpPr>
            <a:spLocks noChangeShapeType="1"/>
          </p:cNvSpPr>
          <p:nvPr/>
        </p:nvSpPr>
        <p:spPr bwMode="auto">
          <a:xfrm flipV="1">
            <a:off x="5649913" y="57753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18" name="Line 122"/>
          <p:cNvSpPr>
            <a:spLocks noChangeShapeType="1"/>
          </p:cNvSpPr>
          <p:nvPr/>
        </p:nvSpPr>
        <p:spPr bwMode="auto">
          <a:xfrm>
            <a:off x="5649913" y="577532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20" name="Line 124"/>
          <p:cNvSpPr>
            <a:spLocks noChangeShapeType="1"/>
          </p:cNvSpPr>
          <p:nvPr/>
        </p:nvSpPr>
        <p:spPr bwMode="auto">
          <a:xfrm>
            <a:off x="3865563" y="524192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21" name="Line 125"/>
          <p:cNvSpPr>
            <a:spLocks noChangeShapeType="1"/>
          </p:cNvSpPr>
          <p:nvPr/>
        </p:nvSpPr>
        <p:spPr bwMode="auto">
          <a:xfrm>
            <a:off x="6335713" y="501332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22" name="Line 126"/>
          <p:cNvSpPr>
            <a:spLocks noChangeShapeType="1"/>
          </p:cNvSpPr>
          <p:nvPr/>
        </p:nvSpPr>
        <p:spPr bwMode="auto">
          <a:xfrm>
            <a:off x="3779838" y="5089525"/>
            <a:ext cx="1870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23" name="Line 127"/>
          <p:cNvSpPr>
            <a:spLocks noChangeShapeType="1"/>
          </p:cNvSpPr>
          <p:nvPr/>
        </p:nvSpPr>
        <p:spPr bwMode="auto">
          <a:xfrm>
            <a:off x="5649913" y="5089525"/>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24" name="Line 128"/>
          <p:cNvSpPr>
            <a:spLocks noChangeShapeType="1"/>
          </p:cNvSpPr>
          <p:nvPr/>
        </p:nvSpPr>
        <p:spPr bwMode="auto">
          <a:xfrm>
            <a:off x="3779838" y="508952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25" name="Line 129"/>
          <p:cNvSpPr>
            <a:spLocks noChangeShapeType="1"/>
          </p:cNvSpPr>
          <p:nvPr/>
        </p:nvSpPr>
        <p:spPr bwMode="auto">
          <a:xfrm>
            <a:off x="3671888" y="4937125"/>
            <a:ext cx="3425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26" name="Line 130"/>
          <p:cNvSpPr>
            <a:spLocks noChangeShapeType="1"/>
          </p:cNvSpPr>
          <p:nvPr/>
        </p:nvSpPr>
        <p:spPr bwMode="auto">
          <a:xfrm>
            <a:off x="7086600" y="49371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27" name="Line 131"/>
          <p:cNvSpPr>
            <a:spLocks noChangeShapeType="1"/>
          </p:cNvSpPr>
          <p:nvPr/>
        </p:nvSpPr>
        <p:spPr bwMode="auto">
          <a:xfrm>
            <a:off x="3671888" y="493712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36" name="Rectangle 140"/>
          <p:cNvSpPr>
            <a:spLocks noChangeArrowheads="1"/>
          </p:cNvSpPr>
          <p:nvPr/>
        </p:nvSpPr>
        <p:spPr bwMode="auto">
          <a:xfrm>
            <a:off x="8313738" y="2173288"/>
            <a:ext cx="381000" cy="83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b</a:t>
            </a:r>
          </a:p>
        </p:txBody>
      </p:sp>
      <p:sp>
        <p:nvSpPr>
          <p:cNvPr id="439437" name="Line 141"/>
          <p:cNvSpPr>
            <a:spLocks noChangeShapeType="1"/>
          </p:cNvSpPr>
          <p:nvPr/>
        </p:nvSpPr>
        <p:spPr bwMode="auto">
          <a:xfrm>
            <a:off x="8313738" y="240188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38" name="Line 142"/>
          <p:cNvSpPr>
            <a:spLocks noChangeShapeType="1"/>
          </p:cNvSpPr>
          <p:nvPr/>
        </p:nvSpPr>
        <p:spPr bwMode="auto">
          <a:xfrm>
            <a:off x="8313738" y="278288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39" name="Line 143"/>
          <p:cNvSpPr>
            <a:spLocks noChangeShapeType="1"/>
          </p:cNvSpPr>
          <p:nvPr/>
        </p:nvSpPr>
        <p:spPr bwMode="auto">
          <a:xfrm flipV="1">
            <a:off x="8389938" y="282575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40" name="Line 144"/>
          <p:cNvSpPr>
            <a:spLocks noChangeShapeType="1"/>
          </p:cNvSpPr>
          <p:nvPr/>
        </p:nvSpPr>
        <p:spPr bwMode="auto">
          <a:xfrm flipV="1">
            <a:off x="8542338" y="3011488"/>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41" name="Line 145"/>
          <p:cNvSpPr>
            <a:spLocks noChangeShapeType="1"/>
          </p:cNvSpPr>
          <p:nvPr/>
        </p:nvSpPr>
        <p:spPr bwMode="auto">
          <a:xfrm>
            <a:off x="8542338" y="224948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44" name="Rectangle 148"/>
          <p:cNvSpPr>
            <a:spLocks noChangeArrowheads="1"/>
          </p:cNvSpPr>
          <p:nvPr/>
        </p:nvSpPr>
        <p:spPr bwMode="auto">
          <a:xfrm>
            <a:off x="6567488" y="5394325"/>
            <a:ext cx="381000" cy="83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h</a:t>
            </a:r>
          </a:p>
        </p:txBody>
      </p:sp>
      <p:sp>
        <p:nvSpPr>
          <p:cNvPr id="439445" name="Line 149"/>
          <p:cNvSpPr>
            <a:spLocks noChangeShapeType="1"/>
          </p:cNvSpPr>
          <p:nvPr/>
        </p:nvSpPr>
        <p:spPr bwMode="auto">
          <a:xfrm>
            <a:off x="6567488" y="5622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46" name="Line 150"/>
          <p:cNvSpPr>
            <a:spLocks noChangeShapeType="1"/>
          </p:cNvSpPr>
          <p:nvPr/>
        </p:nvSpPr>
        <p:spPr bwMode="auto">
          <a:xfrm>
            <a:off x="6567488" y="6003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47" name="Line 151"/>
          <p:cNvSpPr>
            <a:spLocks noChangeShapeType="1"/>
          </p:cNvSpPr>
          <p:nvPr/>
        </p:nvSpPr>
        <p:spPr bwMode="auto">
          <a:xfrm flipV="1">
            <a:off x="8167688" y="6003925"/>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48" name="Line 152"/>
          <p:cNvSpPr>
            <a:spLocks noChangeShapeType="1"/>
          </p:cNvSpPr>
          <p:nvPr/>
        </p:nvSpPr>
        <p:spPr bwMode="auto">
          <a:xfrm flipV="1">
            <a:off x="8255000" y="623252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49" name="Line 153"/>
          <p:cNvSpPr>
            <a:spLocks noChangeShapeType="1"/>
          </p:cNvSpPr>
          <p:nvPr/>
        </p:nvSpPr>
        <p:spPr bwMode="auto">
          <a:xfrm>
            <a:off x="6796088" y="5470525"/>
            <a:ext cx="2905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52" name="Rectangle 156"/>
          <p:cNvSpPr>
            <a:spLocks noChangeArrowheads="1"/>
          </p:cNvSpPr>
          <p:nvPr/>
        </p:nvSpPr>
        <p:spPr bwMode="auto">
          <a:xfrm>
            <a:off x="7329488" y="5394325"/>
            <a:ext cx="381000" cy="83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e</a:t>
            </a:r>
          </a:p>
        </p:txBody>
      </p:sp>
      <p:sp>
        <p:nvSpPr>
          <p:cNvPr id="439453" name="Line 157"/>
          <p:cNvSpPr>
            <a:spLocks noChangeShapeType="1"/>
          </p:cNvSpPr>
          <p:nvPr/>
        </p:nvSpPr>
        <p:spPr bwMode="auto">
          <a:xfrm>
            <a:off x="7329488" y="5622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54" name="Line 158"/>
          <p:cNvSpPr>
            <a:spLocks noChangeShapeType="1"/>
          </p:cNvSpPr>
          <p:nvPr/>
        </p:nvSpPr>
        <p:spPr bwMode="auto">
          <a:xfrm>
            <a:off x="7329488" y="6003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55" name="Line 159"/>
          <p:cNvSpPr>
            <a:spLocks noChangeShapeType="1"/>
          </p:cNvSpPr>
          <p:nvPr/>
        </p:nvSpPr>
        <p:spPr bwMode="auto">
          <a:xfrm>
            <a:off x="7634288" y="6080125"/>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56" name="Line 160"/>
          <p:cNvSpPr>
            <a:spLocks noChangeShapeType="1"/>
          </p:cNvSpPr>
          <p:nvPr/>
        </p:nvSpPr>
        <p:spPr bwMode="auto">
          <a:xfrm flipV="1">
            <a:off x="7939088" y="57753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57" name="Line 161"/>
          <p:cNvSpPr>
            <a:spLocks noChangeShapeType="1"/>
          </p:cNvSpPr>
          <p:nvPr/>
        </p:nvSpPr>
        <p:spPr bwMode="auto">
          <a:xfrm>
            <a:off x="7939088" y="577532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58" name="Line 162"/>
          <p:cNvSpPr>
            <a:spLocks noChangeShapeType="1"/>
          </p:cNvSpPr>
          <p:nvPr/>
        </p:nvSpPr>
        <p:spPr bwMode="auto">
          <a:xfrm>
            <a:off x="7634288" y="54705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59" name="Rectangle 163"/>
          <p:cNvSpPr>
            <a:spLocks noChangeArrowheads="1"/>
          </p:cNvSpPr>
          <p:nvPr/>
        </p:nvSpPr>
        <p:spPr bwMode="auto">
          <a:xfrm>
            <a:off x="8091488" y="5394325"/>
            <a:ext cx="381000" cy="838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t>b</a:t>
            </a:r>
          </a:p>
        </p:txBody>
      </p:sp>
      <p:sp>
        <p:nvSpPr>
          <p:cNvPr id="439460" name="Line 164"/>
          <p:cNvSpPr>
            <a:spLocks noChangeShapeType="1"/>
          </p:cNvSpPr>
          <p:nvPr/>
        </p:nvSpPr>
        <p:spPr bwMode="auto">
          <a:xfrm>
            <a:off x="8091488" y="5622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61" name="Line 165"/>
          <p:cNvSpPr>
            <a:spLocks noChangeShapeType="1"/>
          </p:cNvSpPr>
          <p:nvPr/>
        </p:nvSpPr>
        <p:spPr bwMode="auto">
          <a:xfrm>
            <a:off x="8091488" y="600392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62" name="Line 166"/>
          <p:cNvSpPr>
            <a:spLocks noChangeShapeType="1"/>
          </p:cNvSpPr>
          <p:nvPr/>
        </p:nvSpPr>
        <p:spPr bwMode="auto">
          <a:xfrm>
            <a:off x="8396288" y="54705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64" name="Line 168"/>
          <p:cNvSpPr>
            <a:spLocks noChangeShapeType="1"/>
          </p:cNvSpPr>
          <p:nvPr/>
        </p:nvSpPr>
        <p:spPr bwMode="auto">
          <a:xfrm>
            <a:off x="6872288" y="6080125"/>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65" name="Line 169"/>
          <p:cNvSpPr>
            <a:spLocks noChangeShapeType="1"/>
          </p:cNvSpPr>
          <p:nvPr/>
        </p:nvSpPr>
        <p:spPr bwMode="auto">
          <a:xfrm flipV="1">
            <a:off x="7177088" y="57753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66" name="Line 170"/>
          <p:cNvSpPr>
            <a:spLocks noChangeShapeType="1"/>
          </p:cNvSpPr>
          <p:nvPr/>
        </p:nvSpPr>
        <p:spPr bwMode="auto">
          <a:xfrm>
            <a:off x="7177088" y="577532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67" name="Line 171"/>
          <p:cNvSpPr>
            <a:spLocks noChangeShapeType="1"/>
          </p:cNvSpPr>
          <p:nvPr/>
        </p:nvSpPr>
        <p:spPr bwMode="auto">
          <a:xfrm flipV="1">
            <a:off x="8167688" y="6046788"/>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68" name="Line 172"/>
          <p:cNvSpPr>
            <a:spLocks noChangeShapeType="1"/>
          </p:cNvSpPr>
          <p:nvPr/>
        </p:nvSpPr>
        <p:spPr bwMode="auto">
          <a:xfrm>
            <a:off x="7862888" y="4870450"/>
            <a:ext cx="0" cy="600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70" name="Line 174"/>
          <p:cNvSpPr>
            <a:spLocks noChangeShapeType="1"/>
          </p:cNvSpPr>
          <p:nvPr/>
        </p:nvSpPr>
        <p:spPr bwMode="auto">
          <a:xfrm>
            <a:off x="8624888" y="4794250"/>
            <a:ext cx="0" cy="676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71" name="Line 175"/>
          <p:cNvSpPr>
            <a:spLocks noChangeShapeType="1"/>
          </p:cNvSpPr>
          <p:nvPr/>
        </p:nvSpPr>
        <p:spPr bwMode="auto">
          <a:xfrm>
            <a:off x="3614738" y="4870450"/>
            <a:ext cx="0" cy="523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72" name="Line 176"/>
          <p:cNvSpPr>
            <a:spLocks noChangeShapeType="1"/>
          </p:cNvSpPr>
          <p:nvPr/>
        </p:nvSpPr>
        <p:spPr bwMode="auto">
          <a:xfrm>
            <a:off x="3546475" y="4794250"/>
            <a:ext cx="0" cy="606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73" name="Line 177"/>
          <p:cNvSpPr>
            <a:spLocks noChangeShapeType="1"/>
          </p:cNvSpPr>
          <p:nvPr/>
        </p:nvSpPr>
        <p:spPr bwMode="auto">
          <a:xfrm>
            <a:off x="3614738" y="4870450"/>
            <a:ext cx="4248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74" name="Line 178"/>
          <p:cNvSpPr>
            <a:spLocks noChangeShapeType="1"/>
          </p:cNvSpPr>
          <p:nvPr/>
        </p:nvSpPr>
        <p:spPr bwMode="auto">
          <a:xfrm>
            <a:off x="3546475" y="4794250"/>
            <a:ext cx="5078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76" name="Line 180"/>
          <p:cNvSpPr>
            <a:spLocks noChangeShapeType="1"/>
          </p:cNvSpPr>
          <p:nvPr/>
        </p:nvSpPr>
        <p:spPr bwMode="auto">
          <a:xfrm>
            <a:off x="4551363" y="4335463"/>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77" name="Line 181"/>
          <p:cNvSpPr>
            <a:spLocks noChangeShapeType="1"/>
          </p:cNvSpPr>
          <p:nvPr/>
        </p:nvSpPr>
        <p:spPr bwMode="auto">
          <a:xfrm flipV="1">
            <a:off x="4856163" y="4030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78" name="Line 182"/>
          <p:cNvSpPr>
            <a:spLocks noChangeShapeType="1"/>
          </p:cNvSpPr>
          <p:nvPr/>
        </p:nvSpPr>
        <p:spPr bwMode="auto">
          <a:xfrm>
            <a:off x="4856163" y="4030663"/>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79" name="Line 183"/>
          <p:cNvSpPr>
            <a:spLocks noChangeShapeType="1"/>
          </p:cNvSpPr>
          <p:nvPr/>
        </p:nvSpPr>
        <p:spPr bwMode="auto">
          <a:xfrm>
            <a:off x="4997450" y="387826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80" name="Line 184"/>
          <p:cNvSpPr>
            <a:spLocks noChangeShapeType="1"/>
          </p:cNvSpPr>
          <p:nvPr/>
        </p:nvSpPr>
        <p:spPr bwMode="auto">
          <a:xfrm>
            <a:off x="4997450" y="425926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81" name="Line 185"/>
          <p:cNvSpPr>
            <a:spLocks noChangeShapeType="1"/>
          </p:cNvSpPr>
          <p:nvPr/>
        </p:nvSpPr>
        <p:spPr bwMode="auto">
          <a:xfrm>
            <a:off x="4546600" y="372586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82" name="Line 186"/>
          <p:cNvSpPr>
            <a:spLocks noChangeShapeType="1"/>
          </p:cNvSpPr>
          <p:nvPr/>
        </p:nvSpPr>
        <p:spPr bwMode="auto">
          <a:xfrm flipV="1">
            <a:off x="4775200" y="3454400"/>
            <a:ext cx="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83" name="Line 187"/>
          <p:cNvSpPr>
            <a:spLocks noChangeShapeType="1"/>
          </p:cNvSpPr>
          <p:nvPr/>
        </p:nvSpPr>
        <p:spPr bwMode="auto">
          <a:xfrm flipH="1">
            <a:off x="3665538" y="3454400"/>
            <a:ext cx="11096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84" name="Line 188"/>
          <p:cNvSpPr>
            <a:spLocks noChangeShapeType="1"/>
          </p:cNvSpPr>
          <p:nvPr/>
        </p:nvSpPr>
        <p:spPr bwMode="auto">
          <a:xfrm>
            <a:off x="3665538" y="3454400"/>
            <a:ext cx="0" cy="195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85" name="Line 189"/>
          <p:cNvSpPr>
            <a:spLocks noChangeShapeType="1"/>
          </p:cNvSpPr>
          <p:nvPr/>
        </p:nvSpPr>
        <p:spPr bwMode="auto">
          <a:xfrm>
            <a:off x="3052763" y="4049713"/>
            <a:ext cx="4302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86" name="Line 190"/>
          <p:cNvSpPr>
            <a:spLocks noChangeShapeType="1"/>
          </p:cNvSpPr>
          <p:nvPr/>
        </p:nvSpPr>
        <p:spPr bwMode="auto">
          <a:xfrm>
            <a:off x="6261100" y="1976438"/>
            <a:ext cx="0" cy="196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88" name="Line 192"/>
          <p:cNvSpPr>
            <a:spLocks noChangeShapeType="1"/>
          </p:cNvSpPr>
          <p:nvPr/>
        </p:nvSpPr>
        <p:spPr bwMode="auto">
          <a:xfrm>
            <a:off x="6173788" y="1935163"/>
            <a:ext cx="0" cy="23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89" name="Line 193"/>
          <p:cNvSpPr>
            <a:spLocks noChangeShapeType="1"/>
          </p:cNvSpPr>
          <p:nvPr/>
        </p:nvSpPr>
        <p:spPr bwMode="auto">
          <a:xfrm>
            <a:off x="6097588" y="1892300"/>
            <a:ext cx="0" cy="28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90" name="Line 194"/>
          <p:cNvSpPr>
            <a:spLocks noChangeShapeType="1"/>
          </p:cNvSpPr>
          <p:nvPr/>
        </p:nvSpPr>
        <p:spPr bwMode="auto">
          <a:xfrm flipH="1">
            <a:off x="6097588" y="1892300"/>
            <a:ext cx="2825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9491" name="Line 195"/>
          <p:cNvSpPr>
            <a:spLocks noChangeShapeType="1"/>
          </p:cNvSpPr>
          <p:nvPr/>
        </p:nvSpPr>
        <p:spPr bwMode="auto">
          <a:xfrm flipH="1" flipV="1">
            <a:off x="8929688" y="1892300"/>
            <a:ext cx="0" cy="357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081BC5E9-B27E-4103-951F-8133965BED9C}" type="slidenum">
              <a:rPr lang="en-US" altLang="zh-TW"/>
              <a:pPr/>
              <a:t>8</a:t>
            </a:fld>
            <a:endParaRPr lang="en-US" altLang="zh-TW"/>
          </a:p>
        </p:txBody>
      </p:sp>
      <p:sp>
        <p:nvSpPr>
          <p:cNvPr id="441346" name="Rectangle 2"/>
          <p:cNvSpPr>
            <a:spLocks noGrp="1" noChangeArrowheads="1"/>
          </p:cNvSpPr>
          <p:nvPr>
            <p:ph type="title"/>
          </p:nvPr>
        </p:nvSpPr>
        <p:spPr/>
        <p:txBody>
          <a:bodyPr/>
          <a:lstStyle/>
          <a:p>
            <a:r>
              <a:rPr lang="en-US" altLang="zh-TW"/>
              <a:t>Linked-lists Implementation (II)</a:t>
            </a:r>
          </a:p>
        </p:txBody>
      </p:sp>
      <p:sp>
        <p:nvSpPr>
          <p:cNvPr id="441347" name="Rectangle 3"/>
          <p:cNvSpPr>
            <a:spLocks noGrp="1" noChangeArrowheads="1"/>
          </p:cNvSpPr>
          <p:nvPr>
            <p:ph type="body" idx="1"/>
          </p:nvPr>
        </p:nvSpPr>
        <p:spPr>
          <a:xfrm>
            <a:off x="457200" y="1828800"/>
            <a:ext cx="8229600" cy="4738688"/>
          </a:xfrm>
        </p:spPr>
        <p:txBody>
          <a:bodyPr/>
          <a:lstStyle/>
          <a:p>
            <a:pPr>
              <a:lnSpc>
                <a:spcPct val="90000"/>
              </a:lnSpc>
            </a:pPr>
            <a:r>
              <a:rPr lang="en-US" altLang="zh-TW" sz="2400" b="1"/>
              <a:t>First Implementation</a:t>
            </a:r>
            <a:r>
              <a:rPr lang="en-US" altLang="zh-TW" sz="2400"/>
              <a:t>: Linked Lists with head and tail pointers:</a:t>
            </a:r>
          </a:p>
          <a:p>
            <a:pPr>
              <a:lnSpc>
                <a:spcPct val="90000"/>
              </a:lnSpc>
              <a:buFont typeface="Wingdings" panose="05000000000000000000" pitchFamily="2" charset="2"/>
              <a:buNone/>
            </a:pPr>
            <a:endParaRPr lang="en-US" altLang="zh-TW" sz="2400"/>
          </a:p>
          <a:p>
            <a:pPr>
              <a:lnSpc>
                <a:spcPct val="90000"/>
              </a:lnSpc>
              <a:buFont typeface="Wingdings" panose="05000000000000000000" pitchFamily="2" charset="2"/>
              <a:buNone/>
            </a:pPr>
            <a:r>
              <a:rPr lang="en-US" altLang="zh-TW" sz="2400">
                <a:solidFill>
                  <a:srgbClr val="0000FF"/>
                </a:solidFill>
              </a:rPr>
              <a:t>Make-Set</a:t>
            </a:r>
            <a:r>
              <a:rPr lang="en-US" altLang="zh-TW" sz="2400"/>
              <a:t> would be fairly efficient, no matter what, with </a:t>
            </a:r>
            <a:r>
              <a:rPr lang="en-US" altLang="zh-TW" sz="2400" i="1">
                <a:latin typeface="Times" panose="02020603050405020304" pitchFamily="18" charset="0"/>
              </a:rPr>
              <a:t>O</a:t>
            </a:r>
            <a:r>
              <a:rPr lang="en-US" altLang="zh-TW" sz="2400">
                <a:latin typeface="Times" panose="02020603050405020304" pitchFamily="18" charset="0"/>
              </a:rPr>
              <a:t>(1)</a:t>
            </a:r>
            <a:r>
              <a:rPr lang="en-US" altLang="zh-TW" sz="2400"/>
              <a:t> time complexity.</a:t>
            </a:r>
          </a:p>
          <a:p>
            <a:pPr>
              <a:lnSpc>
                <a:spcPct val="90000"/>
              </a:lnSpc>
              <a:buFont typeface="Wingdings" panose="05000000000000000000" pitchFamily="2" charset="2"/>
              <a:buNone/>
            </a:pPr>
            <a:r>
              <a:rPr lang="en-US" altLang="zh-TW" sz="2400">
                <a:solidFill>
                  <a:srgbClr val="0000FF"/>
                </a:solidFill>
              </a:rPr>
              <a:t>Find-Set</a:t>
            </a:r>
            <a:r>
              <a:rPr lang="en-US" altLang="zh-TW" sz="2400"/>
              <a:t> would be messy, leading to the introduction of a “head pointer” associated with each node: it would point to the first element, which would be the representative.  This would make Find-Set an </a:t>
            </a:r>
            <a:r>
              <a:rPr lang="en-US" altLang="zh-TW" sz="2400" i="1">
                <a:latin typeface="Times" panose="02020603050405020304" pitchFamily="18" charset="0"/>
              </a:rPr>
              <a:t>O</a:t>
            </a:r>
            <a:r>
              <a:rPr lang="en-US" altLang="zh-TW" sz="2400">
                <a:latin typeface="Times" panose="02020603050405020304" pitchFamily="18" charset="0"/>
              </a:rPr>
              <a:t>(1)</a:t>
            </a:r>
            <a:r>
              <a:rPr lang="en-US" altLang="zh-TW" sz="2400"/>
              <a:t> operation</a:t>
            </a:r>
          </a:p>
          <a:p>
            <a:pPr>
              <a:lnSpc>
                <a:spcPct val="90000"/>
              </a:lnSpc>
              <a:buFont typeface="Wingdings" panose="05000000000000000000" pitchFamily="2" charset="2"/>
              <a:buNone/>
            </a:pPr>
            <a:r>
              <a:rPr lang="en-US" altLang="zh-TW" sz="2400">
                <a:solidFill>
                  <a:srgbClr val="0000FF"/>
                </a:solidFill>
              </a:rPr>
              <a:t>Union</a:t>
            </a:r>
            <a:r>
              <a:rPr lang="en-US" altLang="zh-TW" sz="2400"/>
              <a:t> would still require work: </a:t>
            </a:r>
            <a:r>
              <a:rPr lang="en-US" altLang="zh-TW" sz="2400" i="1">
                <a:latin typeface="Times" panose="02020603050405020304" pitchFamily="18" charset="0"/>
              </a:rPr>
              <a:t>O</a:t>
            </a:r>
            <a:r>
              <a:rPr lang="en-US" altLang="zh-TW" sz="2400">
                <a:latin typeface="Times" panose="02020603050405020304" pitchFamily="18" charset="0"/>
              </a:rPr>
              <a:t>(</a:t>
            </a:r>
            <a:r>
              <a:rPr lang="en-US" altLang="zh-TW" sz="2400" i="1">
                <a:latin typeface="Times" panose="02020603050405020304" pitchFamily="18" charset="0"/>
              </a:rPr>
              <a:t>n</a:t>
            </a:r>
            <a:r>
              <a:rPr lang="en-US" altLang="zh-TW" sz="2400">
                <a:latin typeface="Times" panose="02020603050405020304" pitchFamily="18" charset="0"/>
              </a:rPr>
              <a:t>)</a:t>
            </a:r>
            <a:r>
              <a:rPr lang="en-US" altLang="zh-TW" sz="2400"/>
              <a:t> - more precisely </a:t>
            </a:r>
            <a:r>
              <a:rPr lang="en-US" altLang="zh-TW" sz="2400" i="1">
                <a:latin typeface="Times" panose="02020603050405020304" pitchFamily="18" charset="0"/>
              </a:rPr>
              <a:t>O</a:t>
            </a:r>
            <a:r>
              <a:rPr lang="en-US" altLang="zh-TW" sz="2400"/>
              <a:t>(min(cardinality of first set, cardinality of second 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投影片編號版面配置區 5"/>
          <p:cNvSpPr>
            <a:spLocks noGrp="1"/>
          </p:cNvSpPr>
          <p:nvPr>
            <p:ph type="sldNum" sz="quarter" idx="12"/>
          </p:nvPr>
        </p:nvSpPr>
        <p:spPr/>
        <p:txBody>
          <a:bodyPr/>
          <a:lstStyle/>
          <a:p>
            <a:fld id="{AAE9545B-80B6-4DFD-909A-2FB5F7541EA3}" type="slidenum">
              <a:rPr lang="en-US" altLang="zh-TW"/>
              <a:pPr/>
              <a:t>9</a:t>
            </a:fld>
            <a:endParaRPr lang="en-US" altLang="zh-TW"/>
          </a:p>
        </p:txBody>
      </p:sp>
      <p:sp>
        <p:nvSpPr>
          <p:cNvPr id="442370" name="Rectangle 2"/>
          <p:cNvSpPr>
            <a:spLocks noGrp="1" noChangeArrowheads="1"/>
          </p:cNvSpPr>
          <p:nvPr>
            <p:ph type="title"/>
          </p:nvPr>
        </p:nvSpPr>
        <p:spPr/>
        <p:txBody>
          <a:bodyPr/>
          <a:lstStyle/>
          <a:p>
            <a:r>
              <a:rPr lang="en-US" altLang="zh-TW"/>
              <a:t>Linked-lists Implementation (III)</a:t>
            </a:r>
          </a:p>
        </p:txBody>
      </p:sp>
      <p:graphicFrame>
        <p:nvGraphicFramePr>
          <p:cNvPr id="442590" name="Group 222"/>
          <p:cNvGraphicFramePr>
            <a:graphicFrameLocks noGrp="1"/>
          </p:cNvGraphicFramePr>
          <p:nvPr>
            <p:extLst>
              <p:ext uri="{D42A27DB-BD31-4B8C-83A1-F6EECF244321}">
                <p14:modId xmlns:p14="http://schemas.microsoft.com/office/powerpoint/2010/main" val="1794357927"/>
              </p:ext>
            </p:extLst>
          </p:nvPr>
        </p:nvGraphicFramePr>
        <p:xfrm>
          <a:off x="1327150" y="1943100"/>
          <a:ext cx="6061075" cy="4716464"/>
        </p:xfrm>
        <a:graphic>
          <a:graphicData uri="http://schemas.openxmlformats.org/drawingml/2006/table">
            <a:tbl>
              <a:tblPr/>
              <a:tblGrid>
                <a:gridCol w="3030538">
                  <a:extLst>
                    <a:ext uri="{9D8B030D-6E8A-4147-A177-3AD203B41FA5}">
                      <a16:colId xmlns="" xmlns:a16="http://schemas.microsoft.com/office/drawing/2014/main" val="955411378"/>
                    </a:ext>
                  </a:extLst>
                </a:gridCol>
                <a:gridCol w="3030537">
                  <a:extLst>
                    <a:ext uri="{9D8B030D-6E8A-4147-A177-3AD203B41FA5}">
                      <a16:colId xmlns="" xmlns:a16="http://schemas.microsoft.com/office/drawing/2014/main" val="1472993041"/>
                    </a:ext>
                  </a:extLst>
                </a:gridCol>
              </a:tblGrid>
              <a:tr h="4254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rPr>
                        <a:t>Operation</a:t>
                      </a:r>
                    </a:p>
                  </a:txBody>
                  <a:tcPr horzOverflow="overflow">
                    <a:lnL cap="flat">
                      <a:noFill/>
                    </a:lnL>
                    <a:lnR w="12700" cap="flat" cmpd="sng" algn="ctr">
                      <a:solidFill>
                        <a:schemeClr val="tx1"/>
                      </a:solidFill>
                      <a:prstDash val="solid"/>
                      <a:miter lim="800000"/>
                      <a:headEnd type="none" w="med" len="med"/>
                      <a:tailEnd type="none" w="med" len="lg"/>
                    </a:lnR>
                    <a:lnT cap="flat">
                      <a:noFill/>
                    </a:lnT>
                    <a:lnB w="12700" cap="flat" cmpd="sng" algn="ctr">
                      <a:solidFill>
                        <a:schemeClr val="tx1"/>
                      </a:solidFill>
                      <a:prstDash val="solid"/>
                      <a:miter lim="800000"/>
                      <a:headEnd type="none" w="med" len="med"/>
                      <a:tailEnd type="none" w="med" len="lg"/>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of objects updates</a:t>
                      </a:r>
                    </a:p>
                  </a:txBody>
                  <a:tcPr horzOverflow="overflow">
                    <a:lnL w="12700" cap="flat" cmpd="sng" algn="ctr">
                      <a:solidFill>
                        <a:schemeClr val="tx1"/>
                      </a:solidFill>
                      <a:prstDash val="solid"/>
                      <a:miter lim="800000"/>
                      <a:headEnd type="none" w="med" len="med"/>
                      <a:tailEnd type="none" w="med" len="lg"/>
                    </a:lnL>
                    <a:lnR cap="flat">
                      <a:noFill/>
                    </a:lnR>
                    <a:lnT cap="flat">
                      <a:noFill/>
                    </a:lnT>
                    <a:lnB w="12700" cap="flat" cmpd="sng" algn="ctr">
                      <a:solidFill>
                        <a:schemeClr val="tx1"/>
                      </a:solidFill>
                      <a:prstDash val="solid"/>
                      <a:miter lim="800000"/>
                      <a:headEnd type="none" w="med" len="med"/>
                      <a:tailEnd type="none" w="med" len="lg"/>
                    </a:lnB>
                    <a:lnTlToBr>
                      <a:noFill/>
                    </a:lnTlToBr>
                    <a:lnBlToTr>
                      <a:noFill/>
                    </a:lnBlToTr>
                    <a:noFill/>
                  </a:tcPr>
                </a:tc>
                <a:extLst>
                  <a:ext uri="{0D108BD9-81ED-4DB2-BD59-A6C34878D82A}">
                    <a16:rowId xmlns="" xmlns:a16="http://schemas.microsoft.com/office/drawing/2014/main" val="3130708386"/>
                  </a:ext>
                </a:extLst>
              </a:tr>
              <a:tr h="427038">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MAKE-SET(</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0"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1</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horzOverflow="overflow">
                    <a:lnL w="12700" cap="flat" cmpd="sng" algn="ctr">
                      <a:solidFill>
                        <a:schemeClr val="tx1"/>
                      </a:solidFill>
                      <a:prstDash val="solid"/>
                      <a:miter lim="800000"/>
                      <a:headEnd type="none" w="med" len="med"/>
                      <a:tailEnd type="none" w="med" len="lg"/>
                    </a:lnL>
                    <a:lnR cap="flat">
                      <a:noFill/>
                    </a:lnR>
                    <a:lnT w="12700" cap="flat" cmpd="sng" algn="ctr">
                      <a:solidFill>
                        <a:schemeClr val="tx1"/>
                      </a:solidFill>
                      <a:prstDash val="solid"/>
                      <a:miter lim="800000"/>
                      <a:headEnd type="none" w="med" len="med"/>
                      <a:tailEnd type="none" w="med" len="lg"/>
                    </a:lnT>
                    <a:lnB>
                      <a:noFill/>
                    </a:lnB>
                    <a:lnTlToBr>
                      <a:noFill/>
                    </a:lnTlToBr>
                    <a:lnBlToTr>
                      <a:noFill/>
                    </a:lnBlToTr>
                    <a:noFill/>
                  </a:tcPr>
                </a:tc>
                <a:extLst>
                  <a:ext uri="{0D108BD9-81ED-4DB2-BD59-A6C34878D82A}">
                    <a16:rowId xmlns="" xmlns:a16="http://schemas.microsoft.com/office/drawing/2014/main" val="805607281"/>
                  </a:ext>
                </a:extLst>
              </a:tr>
              <a:tr h="4254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MAKE-SET(</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0"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1</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horzOverflow="overflow">
                    <a:lnL w="12700" cap="flat" cmpd="sng" algn="ctr">
                      <a:solidFill>
                        <a:schemeClr val="tx1"/>
                      </a:solidFill>
                      <a:prstDash val="solid"/>
                      <a:miter lim="800000"/>
                      <a:headEnd type="none" w="med" len="med"/>
                      <a:tailEnd type="none" w="med" len="lg"/>
                    </a:lnL>
                    <a:lnR cap="flat">
                      <a:noFill/>
                    </a:lnR>
                    <a:lnT>
                      <a:noFill/>
                    </a:lnT>
                    <a:lnB>
                      <a:noFill/>
                    </a:lnB>
                    <a:lnTlToBr>
                      <a:noFill/>
                    </a:lnTlToBr>
                    <a:lnBlToTr>
                      <a:noFill/>
                    </a:lnBlToTr>
                    <a:noFill/>
                  </a:tcPr>
                </a:tc>
                <a:extLst>
                  <a:ext uri="{0D108BD9-81ED-4DB2-BD59-A6C34878D82A}">
                    <a16:rowId xmlns="" xmlns:a16="http://schemas.microsoft.com/office/drawing/2014/main" val="216464313"/>
                  </a:ext>
                </a:extLst>
              </a:tr>
              <a:tr h="4254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cap="flat">
                      <a:noFill/>
                    </a:lnR>
                    <a:lnT>
                      <a:noFill/>
                    </a:lnT>
                    <a:lnB>
                      <a:noFill/>
                    </a:lnB>
                    <a:lnTlToBr>
                      <a:noFill/>
                    </a:lnTlToBr>
                    <a:lnBlToTr>
                      <a:noFill/>
                    </a:lnBlToTr>
                    <a:noFill/>
                  </a:tcPr>
                </a:tc>
                <a:extLst>
                  <a:ext uri="{0D108BD9-81ED-4DB2-BD59-A6C34878D82A}">
                    <a16:rowId xmlns="" xmlns:a16="http://schemas.microsoft.com/office/drawing/2014/main" val="3281767750"/>
                  </a:ext>
                </a:extLst>
              </a:tr>
              <a:tr h="427038">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MAKE-SET(</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1"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n</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horzOverflow="overflow">
                    <a:lnL w="12700" cap="flat" cmpd="sng" algn="ctr">
                      <a:solidFill>
                        <a:schemeClr val="tx1"/>
                      </a:solidFill>
                      <a:prstDash val="solid"/>
                      <a:miter lim="800000"/>
                      <a:headEnd type="none" w="med" len="med"/>
                      <a:tailEnd type="none" w="med" len="lg"/>
                    </a:lnL>
                    <a:lnR cap="flat">
                      <a:noFill/>
                    </a:lnR>
                    <a:lnT>
                      <a:noFill/>
                    </a:lnT>
                    <a:lnB>
                      <a:noFill/>
                    </a:lnB>
                    <a:lnTlToBr>
                      <a:noFill/>
                    </a:lnTlToBr>
                    <a:lnBlToTr>
                      <a:noFill/>
                    </a:lnBlToTr>
                    <a:noFill/>
                  </a:tcPr>
                </a:tc>
                <a:extLst>
                  <a:ext uri="{0D108BD9-81ED-4DB2-BD59-A6C34878D82A}">
                    <a16:rowId xmlns="" xmlns:a16="http://schemas.microsoft.com/office/drawing/2014/main" val="2299862841"/>
                  </a:ext>
                </a:extLst>
              </a:tr>
              <a:tr h="4254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UNION(</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0"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1</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0"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2</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horzOverflow="overflow">
                    <a:lnL w="12700" cap="flat" cmpd="sng" algn="ctr">
                      <a:solidFill>
                        <a:schemeClr val="tx1"/>
                      </a:solidFill>
                      <a:prstDash val="solid"/>
                      <a:miter lim="800000"/>
                      <a:headEnd type="none" w="med" len="med"/>
                      <a:tailEnd type="none" w="med" len="lg"/>
                    </a:lnL>
                    <a:lnR cap="flat">
                      <a:noFill/>
                    </a:lnR>
                    <a:lnT>
                      <a:noFill/>
                    </a:lnT>
                    <a:lnB>
                      <a:noFill/>
                    </a:lnB>
                    <a:lnTlToBr>
                      <a:noFill/>
                    </a:lnTlToBr>
                    <a:lnBlToTr>
                      <a:noFill/>
                    </a:lnBlToTr>
                    <a:noFill/>
                  </a:tcPr>
                </a:tc>
                <a:extLst>
                  <a:ext uri="{0D108BD9-81ED-4DB2-BD59-A6C34878D82A}">
                    <a16:rowId xmlns="" xmlns:a16="http://schemas.microsoft.com/office/drawing/2014/main" val="1743876929"/>
                  </a:ext>
                </a:extLst>
              </a:tr>
              <a:tr h="427038">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UNION(</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0"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2</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0"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3</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a:t>
                      </a:r>
                    </a:p>
                  </a:txBody>
                  <a:tcPr horzOverflow="overflow">
                    <a:lnL w="12700" cap="flat" cmpd="sng" algn="ctr">
                      <a:solidFill>
                        <a:schemeClr val="tx1"/>
                      </a:solidFill>
                      <a:prstDash val="solid"/>
                      <a:miter lim="800000"/>
                      <a:headEnd type="none" w="med" len="med"/>
                      <a:tailEnd type="none" w="med" len="lg"/>
                    </a:lnL>
                    <a:lnR cap="flat">
                      <a:noFill/>
                    </a:lnR>
                    <a:lnT>
                      <a:noFill/>
                    </a:lnT>
                    <a:lnB>
                      <a:noFill/>
                    </a:lnB>
                    <a:lnTlToBr>
                      <a:noFill/>
                    </a:lnTlToBr>
                    <a:lnBlToTr>
                      <a:noFill/>
                    </a:lnBlToTr>
                    <a:noFill/>
                  </a:tcPr>
                </a:tc>
                <a:extLst>
                  <a:ext uri="{0D108BD9-81ED-4DB2-BD59-A6C34878D82A}">
                    <a16:rowId xmlns="" xmlns:a16="http://schemas.microsoft.com/office/drawing/2014/main" val="1019124794"/>
                  </a:ext>
                </a:extLst>
              </a:tr>
              <a:tr h="4254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UNION(</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0"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3</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0"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4</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a:t>
                      </a:r>
                    </a:p>
                  </a:txBody>
                  <a:tcPr horzOverflow="overflow">
                    <a:lnL w="12700" cap="flat" cmpd="sng" algn="ctr">
                      <a:solidFill>
                        <a:schemeClr val="tx1"/>
                      </a:solidFill>
                      <a:prstDash val="solid"/>
                      <a:miter lim="800000"/>
                      <a:headEnd type="none" w="med" len="med"/>
                      <a:tailEnd type="none" w="med" len="lg"/>
                    </a:lnL>
                    <a:lnR cap="flat">
                      <a:noFill/>
                    </a:lnR>
                    <a:lnT>
                      <a:noFill/>
                    </a:lnT>
                    <a:lnB>
                      <a:noFill/>
                    </a:lnB>
                    <a:lnTlToBr>
                      <a:noFill/>
                    </a:lnTlToBr>
                    <a:lnBlToTr>
                      <a:noFill/>
                    </a:lnBlToTr>
                    <a:noFill/>
                  </a:tcPr>
                </a:tc>
                <a:extLst>
                  <a:ext uri="{0D108BD9-81ED-4DB2-BD59-A6C34878D82A}">
                    <a16:rowId xmlns="" xmlns:a16="http://schemas.microsoft.com/office/drawing/2014/main" val="1476303259"/>
                  </a:ext>
                </a:extLst>
              </a:tr>
              <a:tr h="4254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w="12700" cap="flat" cmpd="sng" algn="ctr">
                      <a:solidFill>
                        <a:schemeClr val="tx1"/>
                      </a:solidFill>
                      <a:prstDash val="solid"/>
                      <a:miter lim="800000"/>
                      <a:headEnd type="none" w="med" len="med"/>
                      <a:tailEnd type="none" w="med" len="lg"/>
                    </a:lnL>
                    <a:lnR cap="flat">
                      <a:noFill/>
                    </a:lnR>
                    <a:lnT>
                      <a:noFill/>
                    </a:lnT>
                    <a:lnB>
                      <a:noFill/>
                    </a:lnB>
                    <a:lnTlToBr>
                      <a:noFill/>
                    </a:lnTlToBr>
                    <a:lnBlToTr>
                      <a:noFill/>
                    </a:lnBlToTr>
                    <a:noFill/>
                  </a:tcPr>
                </a:tc>
                <a:extLst>
                  <a:ext uri="{0D108BD9-81ED-4DB2-BD59-A6C34878D82A}">
                    <a16:rowId xmlns="" xmlns:a16="http://schemas.microsoft.com/office/drawing/2014/main" val="3261966532"/>
                  </a:ext>
                </a:extLst>
              </a:tr>
              <a:tr h="4254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UNION(</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1"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n</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000" b="0" i="0" u="none" strike="noStrike" cap="none" normalizeH="0" baseline="-25000" smtClean="0">
                          <a:ln>
                            <a:noFill/>
                          </a:ln>
                          <a:solidFill>
                            <a:schemeClr val="tx1"/>
                          </a:solidFill>
                          <a:effectLst/>
                          <a:latin typeface="Arial" panose="020B0604020202020204" pitchFamily="34" charset="0"/>
                          <a:ea typeface="新細明體" panose="02020500000000000000" pitchFamily="18" charset="-120"/>
                        </a:rPr>
                        <a:t>–</a:t>
                      </a:r>
                      <a:r>
                        <a:rPr kumimoji="1" lang="en-US" altLang="zh-TW" sz="2000" b="0" i="0"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 1</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x</a:t>
                      </a:r>
                      <a:r>
                        <a:rPr kumimoji="1" lang="en-US" altLang="zh-TW" sz="2000" b="0" i="1" u="none" strike="noStrike" cap="none" normalizeH="0" baseline="-25000" smtClean="0">
                          <a:ln>
                            <a:noFill/>
                          </a:ln>
                          <a:solidFill>
                            <a:schemeClr val="tx1"/>
                          </a:solidFill>
                          <a:effectLst/>
                          <a:latin typeface="Times New Roman" panose="02020603050405020304" pitchFamily="18" charset="0"/>
                          <a:ea typeface="新細明體" panose="02020500000000000000" pitchFamily="18" charset="-120"/>
                        </a:rPr>
                        <a:t>n</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a:t>
                      </a:r>
                    </a:p>
                  </a:txBody>
                  <a:tcPr horzOverflow="overflow">
                    <a:lnL cap="flat">
                      <a:noFill/>
                    </a:lnL>
                    <a:lnR w="12700" cap="flat" cmpd="sng" algn="ctr">
                      <a:solidFill>
                        <a:schemeClr val="tx1"/>
                      </a:solidFill>
                      <a:prstDash val="solid"/>
                      <a:miter lim="800000"/>
                      <a:headEnd type="none" w="med" len="med"/>
                      <a:tailEnd type="none" w="med" len="lg"/>
                    </a:lnR>
                    <a:lnT>
                      <a:noFill/>
                    </a:lnT>
                    <a:lnB w="12700" cap="flat" cmpd="sng" algn="ctr">
                      <a:solidFill>
                        <a:schemeClr val="tx1"/>
                      </a:solidFill>
                      <a:prstDash val="solid"/>
                      <a:miter lim="800000"/>
                      <a:headEnd type="none" w="med" len="med"/>
                      <a:tailEnd type="none" w="med" len="lg"/>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1"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n</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a:t>
                      </a: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t>
                      </a: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 1</a:t>
                      </a:r>
                    </a:p>
                  </a:txBody>
                  <a:tcPr horzOverflow="overflow">
                    <a:lnL w="12700" cap="flat" cmpd="sng" algn="ctr">
                      <a:solidFill>
                        <a:schemeClr val="tx1"/>
                      </a:solidFill>
                      <a:prstDash val="solid"/>
                      <a:miter lim="800000"/>
                      <a:headEnd type="none" w="med" len="med"/>
                      <a:tailEnd type="none" w="med" len="lg"/>
                    </a:lnL>
                    <a:lnR cap="flat">
                      <a:noFill/>
                    </a:lnR>
                    <a:lnT>
                      <a:noFill/>
                    </a:lnT>
                    <a:lnB>
                      <a:noFill/>
                    </a:lnB>
                    <a:lnTlToBr>
                      <a:noFill/>
                    </a:lnTlToBr>
                    <a:lnBlToTr>
                      <a:noFill/>
                    </a:lnBlToTr>
                    <a:noFill/>
                  </a:tcPr>
                </a:tc>
                <a:extLst>
                  <a:ext uri="{0D108BD9-81ED-4DB2-BD59-A6C34878D82A}">
                    <a16:rowId xmlns="" xmlns:a16="http://schemas.microsoft.com/office/drawing/2014/main" val="3589959705"/>
                  </a:ext>
                </a:extLst>
              </a:tr>
              <a:tr h="425450">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Total</a:t>
                      </a:r>
                    </a:p>
                  </a:txBody>
                  <a:tcPr horzOverflow="overflow">
                    <a:lnL cap="flat">
                      <a:noFill/>
                    </a:lnL>
                    <a:lnR w="12700" cap="flat" cmpd="sng" algn="ctr">
                      <a:solidFill>
                        <a:schemeClr val="tx1"/>
                      </a:solidFill>
                      <a:prstDash val="solid"/>
                      <a:miter lim="800000"/>
                      <a:headEnd type="none" w="med" len="med"/>
                      <a:tailEnd type="none" w="med" len="lg"/>
                    </a:lnR>
                    <a:lnT w="12700" cap="flat" cmpd="sng" algn="ctr">
                      <a:solidFill>
                        <a:schemeClr val="tx1"/>
                      </a:solidFill>
                      <a:prstDash val="solid"/>
                      <a:miter lim="800000"/>
                      <a:headEnd type="none" w="med" len="med"/>
                      <a:tailEnd type="none" w="med" len="lg"/>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marL="471488">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新細明體" panose="02020500000000000000" pitchFamily="18" charset="-120"/>
                        </a:defRPr>
                      </a:lvl2pPr>
                      <a:lvl3pPr marL="909638">
                        <a:spcBef>
                          <a:spcPct val="20000"/>
                        </a:spcBef>
                        <a:buClr>
                          <a:schemeClr val="bg2"/>
                        </a:buClr>
                        <a:buSzPct val="65000"/>
                        <a:buFont typeface="Wingdings" panose="05000000000000000000" pitchFamily="2" charset="2"/>
                        <a:defRPr kumimoji="1" sz="2000">
                          <a:solidFill>
                            <a:schemeClr val="tx1"/>
                          </a:solidFill>
                          <a:latin typeface="Times New Roman" panose="02020603050405020304" pitchFamily="18" charset="0"/>
                          <a:ea typeface="新細明體" panose="02020500000000000000" pitchFamily="18" charset="-120"/>
                        </a:defRPr>
                      </a:lvl3pPr>
                      <a:lvl4pPr marL="1389063">
                        <a:spcBef>
                          <a:spcPct val="20000"/>
                        </a:spcBef>
                        <a:buClr>
                          <a:schemeClr val="accent2"/>
                        </a:buClr>
                        <a:buSzPct val="75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sym typeface="Symbol" panose="05050102010706020507" pitchFamily="18" charset="2"/>
                        </a:rPr>
                        <a:t>(</a:t>
                      </a:r>
                      <a:r>
                        <a:rPr kumimoji="1" lang="en-US" altLang="zh-TW" sz="2000" b="0" i="1"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sym typeface="Symbol" panose="05050102010706020507" pitchFamily="18" charset="2"/>
                        </a:rPr>
                        <a:t>n</a:t>
                      </a:r>
                      <a:r>
                        <a:rPr kumimoji="1" lang="en-US" altLang="zh-TW" sz="2000" b="0" i="0" u="none" strike="noStrike" cap="none" normalizeH="0" baseline="30000" dirty="0" smtClean="0">
                          <a:ln>
                            <a:noFill/>
                          </a:ln>
                          <a:solidFill>
                            <a:schemeClr val="tx1"/>
                          </a:solidFill>
                          <a:effectLst/>
                          <a:latin typeface="Times New Roman" panose="02020603050405020304" pitchFamily="18" charset="0"/>
                          <a:ea typeface="新細明體" panose="02020500000000000000" pitchFamily="18" charset="-120"/>
                          <a:sym typeface="Symbol" panose="05050102010706020507" pitchFamily="18" charset="2"/>
                        </a:rPr>
                        <a:t>2</a:t>
                      </a:r>
                      <a:r>
                        <a:rPr kumimoji="1" lang="en-US" altLang="zh-TW" sz="20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sym typeface="Symbol" panose="05050102010706020507" pitchFamily="18" charset="2"/>
                        </a:rPr>
                        <a:t>)</a:t>
                      </a:r>
                      <a:endParaRPr kumimoji="1" lang="en-US" altLang="zh-TW" sz="20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sym typeface="Symbol" panose="05050102010706020507" pitchFamily="18" charset="2"/>
                      </a:endParaRPr>
                    </a:p>
                  </a:txBody>
                  <a:tcPr marL="90000" marR="90000" marT="46800" marB="46800" horzOverflow="overflow">
                    <a:lnL w="12700" cap="flat" cmpd="sng" algn="ctr">
                      <a:solidFill>
                        <a:schemeClr val="tx1"/>
                      </a:solidFill>
                      <a:prstDash val="solid"/>
                      <a:miter lim="800000"/>
                      <a:headEnd type="none" w="med" len="med"/>
                      <a:tailEnd type="none" w="med" len="lg"/>
                    </a:lnL>
                    <a:lnR cap="flat">
                      <a:noFill/>
                    </a:lnR>
                    <a:lnT>
                      <a:noFill/>
                    </a:lnT>
                    <a:lnB cap="flat">
                      <a:noFill/>
                    </a:lnB>
                    <a:lnTlToBr>
                      <a:noFill/>
                    </a:lnTlToBr>
                    <a:lnBlToTr>
                      <a:noFill/>
                    </a:lnBlToTr>
                    <a:noFill/>
                  </a:tcPr>
                </a:tc>
                <a:extLst>
                  <a:ext uri="{0D108BD9-81ED-4DB2-BD59-A6C34878D82A}">
                    <a16:rowId xmlns="" xmlns:a16="http://schemas.microsoft.com/office/drawing/2014/main" val="1670331922"/>
                  </a:ext>
                </a:extLst>
              </a:tr>
            </a:tbl>
          </a:graphicData>
        </a:graphic>
      </p:graphicFrame>
    </p:spTree>
  </p:cSld>
  <p:clrMapOvr>
    <a:masterClrMapping/>
  </p:clrMapOvr>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Quadrant</Template>
  <TotalTime>6502</TotalTime>
  <Words>1329</Words>
  <Application>Microsoft Office PowerPoint</Application>
  <PresentationFormat>如螢幕大小 (4:3)</PresentationFormat>
  <Paragraphs>244</Paragraphs>
  <Slides>18</Slides>
  <Notes>1</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18</vt:i4>
      </vt:variant>
    </vt:vector>
  </HeadingPairs>
  <TitlesOfParts>
    <vt:vector size="27" baseType="lpstr">
      <vt:lpstr>新細明體</vt:lpstr>
      <vt:lpstr>Arial</vt:lpstr>
      <vt:lpstr>Cambria Math</vt:lpstr>
      <vt:lpstr>Symbol</vt:lpstr>
      <vt:lpstr>Times</vt:lpstr>
      <vt:lpstr>Times New Roman</vt:lpstr>
      <vt:lpstr>Wingdings</vt:lpstr>
      <vt:lpstr>Quadrant</vt:lpstr>
      <vt:lpstr>Equation</vt:lpstr>
      <vt:lpstr>21. Data Structures for Disjoint Sets </vt:lpstr>
      <vt:lpstr>Disjoint Sets</vt:lpstr>
      <vt:lpstr>Supported Operations</vt:lpstr>
      <vt:lpstr>Disjoint Sets - Analysis</vt:lpstr>
      <vt:lpstr>An Application of Disjoint-set Data Structures</vt:lpstr>
      <vt:lpstr>Disjoint sets for  connected component analysis</vt:lpstr>
      <vt:lpstr>Linked-lists Implementation</vt:lpstr>
      <vt:lpstr>Linked-lists Implementation (II)</vt:lpstr>
      <vt:lpstr>Linked-lists Implementation (III)</vt:lpstr>
      <vt:lpstr>Weighted Union Heuristic</vt:lpstr>
      <vt:lpstr>Proof of Theorem 21.1</vt:lpstr>
      <vt:lpstr>Disjoint-set Forests</vt:lpstr>
      <vt:lpstr>Union by Ranks</vt:lpstr>
      <vt:lpstr>Path Compression</vt:lpstr>
      <vt:lpstr>Path Compression</vt:lpstr>
      <vt:lpstr>Pseudo-codes</vt:lpstr>
      <vt:lpstr>Analysis of Union by Rank &amp; Path Compression</vt:lpstr>
      <vt:lpstr>Theorem 21.13</vt:lpstr>
    </vt:vector>
  </TitlesOfParts>
  <Company>NCTU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Graph Algorithms</dc:title>
  <dc:creator>Kenneth Pao</dc:creator>
  <cp:lastModifiedBy>ntustcsie</cp:lastModifiedBy>
  <cp:revision>862</cp:revision>
  <dcterms:created xsi:type="dcterms:W3CDTF">2001-09-06T13:56:50Z</dcterms:created>
  <dcterms:modified xsi:type="dcterms:W3CDTF">2020-06-02T17:24:26Z</dcterms:modified>
</cp:coreProperties>
</file>