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2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2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7" r:id="rId3"/>
    <p:sldId id="288" r:id="rId4"/>
    <p:sldId id="289" r:id="rId5"/>
    <p:sldId id="301" r:id="rId6"/>
    <p:sldId id="259" r:id="rId7"/>
    <p:sldId id="260" r:id="rId8"/>
    <p:sldId id="261" r:id="rId9"/>
    <p:sldId id="302" r:id="rId10"/>
    <p:sldId id="290" r:id="rId11"/>
    <p:sldId id="304" r:id="rId12"/>
    <p:sldId id="305" r:id="rId13"/>
    <p:sldId id="292" r:id="rId14"/>
    <p:sldId id="291" r:id="rId15"/>
    <p:sldId id="293" r:id="rId16"/>
    <p:sldId id="268" r:id="rId17"/>
    <p:sldId id="269" r:id="rId18"/>
    <p:sldId id="271" r:id="rId19"/>
    <p:sldId id="272" r:id="rId20"/>
    <p:sldId id="273" r:id="rId21"/>
    <p:sldId id="274" r:id="rId22"/>
    <p:sldId id="306" r:id="rId23"/>
    <p:sldId id="294" r:id="rId24"/>
    <p:sldId id="277" r:id="rId25"/>
    <p:sldId id="278" r:id="rId26"/>
    <p:sldId id="295" r:id="rId27"/>
    <p:sldId id="280" r:id="rId28"/>
    <p:sldId id="296" r:id="rId29"/>
    <p:sldId id="297" r:id="rId30"/>
    <p:sldId id="298" r:id="rId31"/>
    <p:sldId id="283" r:id="rId32"/>
    <p:sldId id="299" r:id="rId33"/>
    <p:sldId id="307" r:id="rId34"/>
    <p:sldId id="300" r:id="rId3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3300"/>
    <a:srgbClr val="DDDDDD"/>
    <a:srgbClr val="FFFFFF"/>
    <a:srgbClr val="000000"/>
    <a:srgbClr val="0000FF"/>
    <a:srgbClr val="CC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08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defTabSz="98742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defTabSz="98742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300"/>
            </a:lvl1pPr>
          </a:lstStyle>
          <a:p>
            <a:fld id="{A7E13A21-E29C-4CCE-9239-F421DB2B40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0:00:44.18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8,'0'0,"23"0,-23 0,24 0,-24 0,24 0,0 0,-24 0,24 0,-24 0,23 0,-23 0,24 0,0 0,-24 0,24 0,0 0,0 0,-24 0,23 0,1 0,0 0,-24 0,24 0,-24 0,24 0,-1 0,1 0,24 0,-48 0,24 0,-1 0,1 0,0 0,-24 0,48 0,-24 0,-1 0,1 0,0 0,0 0,23 0,-47 0,24 0,24 0,-48 0,47 0,-47 0,24 0,-24 0,24 0,0 0,0 0,0 0,-1 0,1 0,24 0,-48 0,47 0,-47 0,24 0,24 0,-24 0,-1 0,-23 0,24 0,0 0,-24 0,24 0,0 0,0 0,-24 0,23 0,1 0,0 0,0 0,0 0,-24 0,23 0,1 0,0 0,0 0,-24 0,24 0,-1 0,1 0,-24 0,24 0,0 0,0 0,-24 0,47 0,-47 0,24 0,-24 0,24 0,-24 0,24 0,0 0,-24 0,23 0,-23 0,24 0,0 0,0 0,-24 0,24 0,-24 0,47 0,-47 0,24 0,-24 0,24 0,0 0,-24 0,24 0,-24 0,23 0,-23 0,48 0,-48 0,24 0,0 0,-1 0,-23 0,24 0,0 0,0 0,0 24,-1-24,1 0,0 0,0 0,0 0,0 0,-1 0,1 0,0 0,0 0,-24 0,47 0,-47 0,24 0,0 0,0 0,0 0,-24 0,23 0,1 0,0 0,0 0,0 0,0 24,-1-24,1 0,0 0,0 0,0 0,-24 0,23 0,1 0,-24 0,24 0,0 0,-24 0,24 0,-1 0,1 0,-24 0,48 0,-48 0,24 0,0 0,-1 24,-23-24,24 0,0 0,0 0,0 0,-24 0,47 0,-23 23,0-23,0 0,-24 0,47 0,-23 0,0 0,0 0,0 0,-1 0,-23 0,24 0,0 0,0 0,23 0,-23 0,0 0,24 0,-1 0,-47 0,48 0,0 0,-25 0,-23 0,48 0,-48 0,24 0,0 0,-1 0,1 0,0 0,0 0,0 0,-1 0,25 0,-24 0,-24 0,48 0,-25 0,1 0,0 0,-24 0,48 0,-48-23,23 23,1 0,0 0,24 0,-48 0,23 0,1 0,0 0,0 0,0 0,0 0,-1 0,1 0,0 0,24 0,-48 0,23 0,-23 0,48 0,-48 0,24 0,-24 0,24-24,-1 24,1 0,0 0,0 0,0 0,-24-24,47 24,-47 0,24 0,0 0,0 0,0 0,-24 0,23 0,1 0,-24 0,24 0,-24 0,24 0,0 0,-1 0,-23 0,24 0,-24 0,24 0,0 0,-24 0,24 0,0 0,-1 0,1 0,-24 0,48 0,-24 0,-1-24,25 24,-24 0,0 0,-1 0,1 0,0 0,0 0,-24 0,24 0,0 0,-1 0,1 0,0 0,0 0,0 0,-1 0,-23 0,48 0,-48 0,24 0,-24 0,24 0,-24 0,23 0,1 0,0 0,0 0,0 0,0 0,-1 0,25 0,-48 0,24 0,0 0,-24 0,47 0,-47 0,48 0,-24 0,-24 0,47 0,-47 0,24 0,0 0,0 0,-24 0,24 0,-24 0,23 0,-23 0,24 0,0 0,-24 0,24 0,-24 0,24 0,-1 0,1 0,-24 0,48 0,-24 0,-24 0,47 0,-47 0,24 0,-24 0,48 0,-24 0,-1 0,1 24,0-24,0 0,-24 0,24 0,-24 0,23 0,1 0,-24 0,24 0,-24 0,24 0,-24 0,24 0,-1 0,-23 0,24 0,-24 0,24 0,0 0,-24 0,24 0,-24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41.25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0,'24'0,"-24"0,24 0,-24 0,23 0,1 0,0 0,0 0,0 24,-1-24,25 0,-24 0,0 24,0-24,-1 0,-23 0,0 24,0-24,0 23,0 25,0-24,0 23,0 1,24 23,-24-23,0 0,0-1,0 1,0 0,0-1,0-23,0 0,0 0,0-24,0 23,0 1,0-24,0 24,0-24,0 24,0 0,0-24,0 24,-24-24,1 23,23-23,-24 0,24 24,-48 0,24-24,0 24,-23 0,23-24,0 0,24 0,-47 23,47-23,-24 0,24 0,-24 0,24 24,0-24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42.91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0,'0'0,"24"24,-1 0,1 0,0 23,0-23,-24 0,24 24,0-25,-1 25,1-24,-24 23,24 25,-24-24,0-1,0 1,24-1,-24 49,0-49,0 1,0 0,-24-1,24 1,0-48,-24 24,24-1,0 1,0-24,-24 24,1 0,23 0,-24-24,24 23,-48-23,48 24,-24 0,24-24,0 0,-24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47.35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437 6,'0'0,"-24"0,0 0,0 0,-23 0,-1 0,24 0,1 0,-25 0,24 0,0 0,24 24,-23-24,23 0,0 47,0-23,0 0,0 24,-24-1,0 1,24-1,0 1,-24 47,24-47,0 0,0-1,0 1,0-1,-24 1,24-24,0 0,0 23,0-47,0 48,0-48,0 24,0 0,0-1,0-23,0 24,0 0,0-24,0 24,0 0,0-24,24 23,71 1,-23 0,-25 0,25 0,-1 0,-23-1,0 1,-1 0,-23-24,-24 0,24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49.66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286-1,'-24'0,"0"0,24 0,-24 24,0-1,24 1,-47 0,47 0,-24 0,24-24,-24 23,0 1,24 0,-24 0,24 0,0-24,0 24,-23-24,23 47,0-47,-24 48,24-48,0 24,0-1,0 1,0 0,0-24,0 24,0 0,0-1,24 1,-24 0,0 0,23-24,1 48,-24-25,48 1,-48 0,47 0,-47 0,0-1,24-23,-24 24,24-24,-24 24,48 0,-48 0,47-24,-47 23,24 1,-24-24,0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51.1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0-1,'0'24,"24"-24,-24 0,24 23,-24-23,23 24,1 0,-24 0,24-24,-24 24,24-1,-24 1,24 0,-24 0,24 0,-1-1,-23 25,24-24,-24 0,24 23,-24-23,24 24,-24-24,24-24,-24 47,0-47,0 24,0-24,23 24,-23 0,0-24,0 23,0 1,0 0,0 0,0-24,-23 48,23-48,-24 23,24-23,-24 24,0 0,24 0,0-24,-24 24,24-1,-23-23,23 24,-24-24,24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52.5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0-1,'0'0,"24"0,-1 0,-23 0,48 0,-24 0,0 0,23 0,1 0,-48 0,48 23,-25-23,1 0,0 0,-24 0,48 0,-48 0,23 0,-23 0,24 0,0 0,-24 0,0 24,24 0,-24 24,0 23,0-23,0-1,0 25,0-25,0 25,24 23,-24-23,0-1,0 24,0-47,0 0,0-25,0 25,0-24,24 0,-24-1,0 1,0-24,0 24,0 0,0-24,0 24,0-1,0-23,0 24,-24-24,0 0,24 0,-24 24,24-24,-48 24,48-24,-23 0,-1 24,0-24,24 0,-24 0,24 0,-24 0,1 24,23-24,-24 0,0 23,0-23,0 0,1 0,-25 24,24-24,0 24,0-24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3:18.1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857-1,'0'0,"-24"23,24 1,-23 0,23 24,-24-25,-24 1,48 48,-47-25,23 1,-24 23,1 1,-25-1,1 25,-1 23,25-48,-25 24,25-23,-1-25,0 49,48-73,-24 25,1-24,-1 0,24-24,0 23,-24-23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3:19.0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0-1,'0'0,"24"0,-1 24,25 47,-24-23,23-1,-23 25,48-1,-1 1,1-1,-1 48,0-47,-47 23,48-24,-1 24,-47-47,24 0,-48-24,23-1,-23-23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3:19.99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334 0,'0'0,"-24"0,24 0,-48 0,48 0,-23 0,-1 24,0-24,24 0,-24 0,24 0,-24 0,24 0,0 24,0 0,0 0,0 23,0-23,-23 24,23-1,-24 25,24 23,-24-23,24-1,0-23,0 23,-24 0,24-23,-24 24,24-25,0-23,-24 24,24-25,0-23,0 48,0-48,0 24,0-24,0 24,0-1,0-23,24 0,0 0,0 24,24-24,-25 24,1-24,24 24,-24 0,-1-24,1 0,0 0,-24 0,24 0,-24 0,24 24,-24-24,23 0,1 0,-24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3:21.88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358 0,'-24'0,"0"0,24 24,-24-24,0 48,0-48,1 48,-1-48,0 47,0-47,0 24,24 0,-23 23,-1-47,24 48,-24-48,24 24,0-24,-24 47,24-47,0 24,0 24,-24-48,24 48,0-48,0 23,0 25,0-24,0-24,0 47,24-23,0 24,-24-24,24-1,0 25,-24-24,23 0,1 23,0-23,0 24,0-48,-1 47,1-23,24 24,-24-24,0 23,-1-23,1 0,0 0,0-24,-24 24,-24-24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19:49.84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13,'0'0,"23"0,-23 0,24 0,-24 0,24 0,0 0,-24 0,24 0,-24 0,23 0,-23 0,24 0,0 0,-24 0,24 0,0 0,0 0,-24 0,23 0,-23 0,24 0,-24 0,24 0,0 0,-24 0,24 0,-24 0,23 0,1 0,-24 0,24 0,-24 0,24 24,-24-24,47 0,-47 0,24 0,-24 0,24 0,0 0,-24 0,24 0,-24 0,24 0,-24 0,23 0,1 0,-24 0,24 0,0 0,0 24,-24-24,23 0,-23 0,24 0,-24 0,24 0,0 0,-24 0,24 0,-1 0,1 0,-24 0,24 24,-24-24,24 0,-24 0,24 0,0 0,-24 0,23 0,-23 0,24 0,-24 0,24 0,0 0,-24 0,24 0,-24 0,23 0,1 0,-24-24,0 24,24 0,-24 0,24 0,-24 0,24 0,-1 0,-23 0,24 0,-24 0,24 0,-24 0,48 0,-48-24,24 24,-24 0,23 0,1 0,-24 0,24 0,-24 0,24 0,-24 0,24 0,-1 0,1 0,-24 0,24 0,0 0,-24 0,24 0,-24 0,23 0,-23 0,24-24,0 24,-24 0,24 0,-24 0,24 0,0 0,-24 0,23 0,-23 0,24 0,-24 0,24 0,0 0,0 0,-24 0,23 0,1 0,-24 0,24 0,-24 0,24 0,-24 0,24 0,-1 0,-23 0,24 0,-24 0,48 0,-48 0,24 0,-24 0,24 0,-24 0,23 0,1 0,-24 0,24 0,-24 0,24 0,0 0,-24 0,23 0,-23 0,24 0,-24 0,24 0,0 0,0 24,-24-24,23 0,1 0,-24 0,24 0,-24 0,24 0,0 0,0 0,-24 0,23 0,1 0,0 0,-24 0,24 0,0 0,-1 0,-23 0,24 0,-24 0,24 0,-24 0,24 0,0 0,-24 0,23 0,-23 0,24 0,0 0,-24 0,24 0,-24 0,24 0,-24 0,24 0,-1 0,-23 0,24 0,-24 0,24 0,-24 0,24 0,0 0,-24 0,23 0,-23 0,24 0,0 0,-24 0,24 0,-24 0,24 0,-24 0,23 0,1 0,-24 24,24-24,-24 0,24 0,-24 0,24 0,0 0,-24 0,23 24,-23-24,24 0,-24 0,24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3:23.2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0-1,'0'0,"24"0,0 0,0 0,23 0,-23 23,0-23,24 24,-25-24,1 0,48 24,-48-24,-24 24,23-24,1 0,-24 0,0 24,0 0,0 23,0 1,0 23,0 1,0-25,0 49,0-49,0 25,0-1,0-23,24 23,-24-23,0-1,0 1,0 0,24-1,-24 1,0-48,0 24,0-1,-24-23,0 0,24 0,-24 24,24-24,-23 0,-1 0,24 0,-24 24,0-24,0 24,0-24,24 0,0 24,-23-24,-1 0,24 0,0 0,-24 0,24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3:24.81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24 0,'0'0,"24"24,-24 24,48-48,-48 47,23-23,1 24,0-1,0-23,0 24,-1-1,1-23,0 48,-24-25,24 1,-24-24,0 23,0 1,0 0,0-25,0 25,0 24,0-25,0-23,-24 0,0 23,0-23,24 0,0-24,-23 24,23 0,-24-1,0-23,24 24,-24 0,0 0,1 0,23-24,-48 24,48-24,-24 23,24-23,0 24,-24-24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6T16:15:40.8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0,'0'0,"23"0,-23 0,24 0,-24 0,24 0,0 0,-24 0,24 0,0 0,-1 0,-23 0,24 0,-24 0,24 0,-24 0,24 0,0 0,-24 0,23 0,-23 0,24 24,-24-24,24 0,0 0,-24 0,24 0,-24 0,23 0,1 0,-24 0,24 0,-24 0,48 24,-48-24,24 0,-24 0,23 0,-23 0,24 24,0-24,-24 0,24 0,-24 0,47 0,-47 0,24 0,0 0,0 0,0 0,47 0,-71 0,48 0,-24 0,23 0,-47 0,24 0,0 0,0 0,-1 0,1 0,24 0,-48 24,24-24,-1 0,1 0,-24 0,24 0,-24 0,24 0,-24 0,24 0,0 0,-24 0,23 0,1 0,0 0,-24 0,24 23,0-23,-1 0,1 0,-24 0,48 0,-48 0,24 0,-24 0,23 0,1 0,-24 0,24 0,-24 0,24 0,-24 0,24 0,0 0,-1 0,-23 0,24 0,0 0,0 0,-24 0,24 0,-24 0,47 0,-47 0,24 0,0 0,0 0,-24 0,23 0,-23 0,24 0,0 0,-24 0,24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8T07:05:11.4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12621 310,'-24'0,"24"0,-24 0,24 0,0 0,-23 0,23 24,-24-24,24 0,0 0,-24 0,0 24,0-24,0 24,24-24,-23 23,-1-23,24 0,-24 24,24-24,-24 0,24 24,-24-24,24 0,0 24,-23-24,23 24,0-24,0 0,0 24,-24-24,24 23,0 1,0-24,0 24,0-24,0 24,0-24,0 24,0-1,0-23,0 24,0-24,0 24,0-24,0 24,0 0,24-24,-24 23,0 1,0 0,23-24,-23 0,0 24,24-24,0 24,-24 0,24-1,0-23,-1 24,1 0,-24-24,24 24,0-24,0 24,0-1,-1-23,-23 0,24 24,0-24,0 0,-24 0,47 24,-47-24,24 24,0-24,0 0,23 0,-47 24,48-24,-24 0,0 0,0 0,-1 0,1 0,0 0,0 0,0 0,-24 0,23 0,25 0,-48-24,24 0,23 24,-23 0,0-24,0 0,0 24,0-23,-24 23,23-48,1 48,-24-24,0 0,24 1,-24 23,0-24,0 0,0 0,0 24,0-24,0 0,0 1,0-1,0 24,0-24,0 0,-24 0,24 24,0-23,0-1,0 24,-24-24,24 24,0-24,0 24,0 0,0-24,-23 24,23-23,0 23,0 0,-24-24,0 24,24 0,-24-24,24 0,-24 24,24-24,0 24,-24-24,1 24,23 0,-24-23,24 23,0-24,-24 24,24 0,-24 0,0-24,24 24,-23 0,23 0,-24 0,0 0,0 0,24 0,-47 0,47 0,-24 0,24 0,-48 0,48-24,-24 24,0 0,1 0,23 0,-24 0,24-24,0 24,-24 0,24 0,-24 0,0 0,24 0,-23 0,23 0</inkml:trace>
  <inkml:trace contextRef="#ctx0" brushRef="#br0" timeOffset="2927">10049 477,'0'-24,"0"24,24 0,-24-24,0 24,24-24,-24 1,0 23,24-24,-1 24,-23-48,24 48,-24-24,48 24,-48-23,24-1,0 24,-1-24,1 0,0 24,0-24,0 24,-1-23,1-1,0 24,0 0,0-24,-1 24,1 0,0 0,0-24,0 24,0-24,-1 24,-23 0,24 0,0-24,24 24,-48 0,23 0,25-23,-48 23,48 0,-25 0,1 0,0 0,0 0,24 0,-1 0,-23 0,24 0,-25 23,25-23,0 24,-25-24,25 0,-24 0,0 24,0-24,23 24,-23-24,24 24,-25 0,1-24,24 23,-1 1,-23-24,0 24,-24 0,48-24,-24 24,-1-24,1 23,0-23,0 24,0-24,23 24,-47-24,24 24,0-24,0 24,23-1,-23-23,0 0,0 0,0 24,-24-24,0 24,23-24,-23 0,24 24,0-24,-24 0,24 0,-24 0,0 24,24-24,-24 0,23 0,1 0,-24 0,0 24,24-24,-24 23,24-23</inkml:trace>
  <inkml:trace contextRef="#ctx0" brushRef="#br0" timeOffset="4551">12240 263,'0'0,"0"23,0-23,0 24,0 0,0 0,0-24,24 24,-24-1,0 1,24 0,-24-24,0 24,0 0,0-24,-24 24,0-24,24 23,-24-23,24 24,-47-24,47 24,-24-24,0 24,0-24,0 0,24 0,-24 0,24 24,-23-24</inkml:trace>
  <inkml:trace contextRef="#ctx0" brushRef="#br0" timeOffset="5815">12383 1001,'-24'24,"24"-1,-24-23,0 24,24 0,-23 0,-1 0,0-1,24-23,-24 24,24 0,-24 0,1-24,-1 24,0-24,0 24,0-1,0-23,1 24,23-24,-48 24,24 0,0-24,-23 24,23-24,-24 23,25-23,-1 0,-24 24,0-24,25 0,-25 0,-23 24,23-24,0 0,1 0,23 0,-48-24,25 24,23-24,0 24,-23-23,-1 23,24 0,0-24,1 24,-25-24,48 24,-24 0,0-24,0 0,-23 24,47-23,-24 23,0-24,-23 24,47-24,-24 24,0-24,0 24,24 0,-24-24,24 24,-47-24,47 24,-24 0,24-23,-48 23,48-24,-24 24,24-24,-23 24,-1 0,24 0,0-24,-24 24,24 0,-24 0,24-24,0 24,-24 0,24-23,-23 23,23 0,0 0,-24 0,24-24,0 24,0 0,-24 0,24-24,-24 24,0 0,24 0,0-24,-23 24,23 0,0-24,0 24,0 24,0-24,0 24,0 0,0 0,23-24,-23 23,0 1,0 0,0-24,0 24,0-24,0 24,24-24,-24 0,0 23,0 1,0-24,0 0,0 24,0-24,24 0</inkml:trace>
  <inkml:trace contextRef="#ctx0" brushRef="#br0" timeOffset="7968">10287 906,'0'0,"24"0,-24-24,0 24,24 0,-24 0,48 0,-48 0,23 0,49-24,-48 24,-1 0,25 0,0 0,-24 0,23 0,1 0,-24 0,-1 0,1-24,0 24,0 0,-24 0,24 0,-24 0</inkml:trace>
  <inkml:trace contextRef="#ctx0" brushRef="#br0" timeOffset="10095">12430 1001,'0'0,"0"24,-23-24,23 0</inkml:trace>
  <inkml:trace contextRef="#ctx0" brushRef="#br0" timeOffset="40406">8906 3644,'0'0,"-24"0,1 0,23 24,0-24,-24 0,24 0,0 24,-24-24,24 0,-24 0,24 0,0 23,-24-23,24 24,-23-24,23 0,0 0,0 24,-24-24,24 0,-24 0,24 24,0-24,0 0,-24 24,24-1,0-23,-24 0,24 24,0-24,0 0,-24 0,24 24,-23-24,23 0,0 0,0 24,-24-24,24 24,0-24,0 0,-24 24,0-24,24 0,0 0,0 23,-24-23,24 24,-23-24,23 0,0 0,-24 24,0-24,24 0,0 24,-24-24,24 0,0 24,-24-24,24 23,0-23,-23 0,-1 24,24-24,0 0,-24 24,24-24,-24 0,0 24,24 0,-24-24,24 0,-23 0,23 23,0-23,-24 0,0 0,24 24,-24-24,24 24,-24-24,24 0,-23 24,-1-24,24 0,-24 24,24-24,-24 0,0 0,24 24,0-24,-23 23,23-23,-24 0,24 24,-24-24,0 0,0 24,24-24,-24 24,1-24,23 0,-24 0,24 24,-24-24,24 0,-24 0,0 23,24-23,-23 0,23 24,-24-24,0 0,0 24,24-24,-24 0,1 24,-1-24,24 0,-24 0,0 24,0-24,24 23,-47-23,47 0,-24 0,0 24,0-24,0 0,1 24,-1-24,-24 24,24-24,1 0,-1 0,0 0,0 24,24-24,-24 0,0 0,1 0,23 24,-24-24,0 23,0-23,-23 0,47 0,-48 24,48-24,-24 24,-23-24,23 0,0 0,24 24,-24-24,0 0,0 0,1 24,-1-24,0 0,0 23,-23-23,-1 0,24 24,0-24,-23 0,23 0,0 0,-24 0,25 0,-1 24,-24-24,24 0,1 0,-25 0,48 0,-24 24,-23-24,47 0,-48 0,24 0,0 0,0 0,1 0,-1 0,-24 0,24 24,1-24,-25 0,48 0,-24 0,-23 0,23 0,0 0,-24 0,24 0,1 0,-1 0,24 0,-48 0,48 0,-24 0,-23 23,23-23,0 0,-23 0,-1 0,24 0,0 0,0 0,1 0,-1 0,0 0,0 0,0 0,24 0,-23 0,-1 0,0 0,24 0,-48 0,25 0,-1 0,0 0,24 0,-24 0,24 0,-24 0,0 0,24-23,-23 23,23 0,-24 0,0 0,0-24,24 24,-47 0,23 0,24 0,-48 0,24 0,1 0,-1-24,24 24,-24 0,0 0,0-24,24 24,-47 0,-1 0,24 0,-23 0,-1 0,0-24,48 24,-47 0,-1-23,48 23,-48 0,25 0,-1 0,0 0,24 0,-24 0,0 0,-23 0,-1 0,48 0,-24 0,1 0,-1 0,-24 0,48 0,-24 0,-23-24,23 24,0 0,0 0,0 0,-23 0,47 0,-24 0,0 0,0 0,1-24,23 24,-48 0,24 0,0 0,-23 0,23 0,-24 0,1 0,-1 0,0 0,25 0,-1 0,0-24,0 24,0 0,0 0,24 0,0 0,-23 0,-1 0,24 0,-24-24,0 24,0-23,1 23,-1 0,-24 0,24-24,1 0,-25 24,48 0,-24 0,0-24,0 24,24 0,-23 0,-1-24,0 24,-24 0,25-24,-25 1,0 23,1 0,23-24,-24 24,1-24,23 24,0 0,0-24,0 24,24 0,-23 0,23-24,-24 24,0 0,0 0,0 0,1-23,-1 23,24 0,-48-24,24 24,0-24,1 24,-1 0,0 0,24-24,-24 24,0 0,1-24,23 24,-24-23,24 23,-24 0,0 0,24-24,0 24,-24 0,24-24,-47 0,47 24,-24-24,0 24,0 0,-23-47,23 23,-24 24,48-24,-24 24,-23-24,47 0,-24 24,0 0,24-23,-24 23,1-24,-1 0,-24 0,24 24,0 0,1-24,-1 24,0 0,0-23,-23-1,23 0,0 24,0 0,0-24,1 24,-1 0,0-24,-24 24,24-24,1 24,-1-23,24 23,-24-24,0 24,0 0,24 0,-47-24,47 24,-24 0,24 0,-24-24,0 24,24 0,-23-24,23 24,-24 0,24 0,0 0,-48 0,48-23,0 23,-24 0,24 0,-24 0,1-24,23 24,-24 0,24-24,-24 24,24-24,0 24,-24 0,0 0,24-24,0 24,-23 0,23-23,-24 23,0 0,24 0,-24-24,24 0,-24 24,24 0,0 0,0-24,0 24,0 24,0-24,0 24,0 0,0-1,0-23,0 24,0 0,0 0,0-24,0 24,0-24,0 23,0-23,24 24,-24 0,0-24,0 24,0-24,0 24,0-1,24-23,-24 24,0-24,0 24,0-24,0 0,0 24,0 0,24-24,-24 0</inkml:trace>
  <inkml:trace contextRef="#ctx0" brushRef="#br0" timeOffset="45861">0 3573,'0'0,"24"0,-24 0,24 0,-24 0,24 0,0 0,-24 0,23 0,-23 0,24 0,-24 0,24 0,0-24,0 24,-24 0,23 0,1 0,0 0,-24 0,48 0,-48 0,24 0,-1 0,1 0,-24 0,24 0,0 0,0 0,-24 0,23 0,-23 0,24 0,-24 0,24 0,0 0,-24 0,24 0,-24 0,23 0,-23 0,24 0,0 24,-24-24,24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6:40.49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214 24,'0'24,"-23"-24,23 0,-24 0,24 0,-24 0,24 23,0-23,-24 0,0 0,24 0,-23 0,23-23,0-1,0 24,0-24,23 24,-23 0,24 0,-24 0,24 0,0 24,-24-24,0 24,24-24,-24 23,0 1,23 0,-23-24,0 24,0 0,0-24,-23 0,-1 24,24-24,-24 0,24 0,-24 0,0 0,24 0,-23 0,23 0,-24-24,24 0,-24 24,0-24,24 24,0-24,0 0,0 24,0-23,0 23,0-24,0 24,24 0,-24-24,0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27.07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231-1,'0'0,"-24"0,24 0,-23 0,23 0,-24 0,0 0,24 0,-24 0,24 0,-24 0,1 0,23 0,-24 0,24 0,-24 0,24 24,0-24,0 23,0-23,0 24,0 0,0-24,0 24,0-24,0 24,0-24,0 24,0-1,0-23,0 24,0-24,0 24,0-24,0 24,0 0,0-1,0-23,0 24,0 0,0-24,0 24,0-24,0 24,0-1,0 1,0 0,0 0,0-24,0 24,0-24,0 24,0-1,0-23,0 0,24 24,-24-24,24 0,-24 0,23 24,1-24,-24 0,24 0,-24 0,0 24,24-24,-24 0,24 0,-24 24,23-24,-23 0,24 0,-24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30.16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0,'0'0,"23"0,-23 0,24 0,-24 0,24 0,0 0,-24 0,24 0,-24 0,23 0,-23 0,24 0,0 0,-24 0,0 24,0 0,0 0,0 23,0 1,0-24,24 0,-24 23,0-23,0 0,0 24,24-25,-24 1,0-24,0 24,0-24,0 24,0-24,0 24,0-1,0-23,0 24,0-24,0 24,0 0,0-24,0 24,0-24,0 24,0-24,0 23,0 1,-24-24,24 0,-24 0,24 0,0 24,-24-24,24 0,-24 0,24 0,-23 0,23 0,-24 24,24-24,-24 0,24 0,-24 0,0 0,24 0,-23 0,23 24,0-24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32.34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170-1,'0'0,"-24"23,1-23,23 24,0-24,-24 0,24 24,0 0,-24-24,24 24,-24-24,24 0,0 23,0-23,0 24,-24 0,24-24,0 24,0-24,0 24,0-24,0 24,-23-1,23-23,0 24,0 0,0 0,0-24,0 24,0-1,0 1,0 24,0-48,0 24,0 23,0-47,0 48,23-48,-23 24,24 0,-24-1,24 1,-24-24,24 24,-24 0,24-24,-24 24,23-24,-23 23,24-23,0 24,0 0,-24-24,24 24,-24-24,0 0,24 24,-1-24,-23 0,0 23,24-23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33.87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0,'0'0,"24"0,-1 24,-23 23,24-47,-24 48,48-24,-24 0,-24 23,47-23,-47 24,0-24,24-1,0 1,-24 0,0 0,24 0,-24-1,0 1,0 0,0 0,0 0,0-1,0 1,0 0,0 0,0 0,0 0,-24-1,0 1,24 0,0-24,0 24,-24 0,24-1,0-23,-23 24,-1 0,24 0,-24-24,24 24,0-24,-24 0,0 0,24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37.91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263 0,'0'0,"-24"0,24 0,-24 0,0 24,24-24,0 0,-23 0,23 24,-24-24,24 0,0 0,0 23,-24-23,24 24,-24-24,24 0,0 0,0 24,-24-24,24 0,0 24,0-24,-23 0,23 24,-24-1,24-23,0 24,0-24,0 24,-24-24,24 48,0-48,0 47,0-47,0 24,0 24,0-48,0 24,0 23,0-47,0 48,0-48,24 24,-24-1,0 1,0 0,24-24,-1 24,-23 0,24 0,-24-1,24 1,0-24,-24 48,24-48,-24 0,0 24,23-24,-23 0,24 23,-24-23,24 0,-24 24,24-24,-24 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5-24T14:22:39.4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341 29,'-24'0,"-24"0,24 0,-23 0,23-24,0 24,-24 0,25 0,-1 0,0 0,24 0,0 0,0 24,0 0,-24 0,24 23,0-23,0 24,0-1,0 1,0 23,0-23,0 23,0-23,0-24,0 23,0-23,0 0,0 0,0-24,0 24,0 0,0-24,48 0,23 23,1 1,23 0,-24 0,1-24,-25 24,25-1,-24 1,-48-24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defTabSz="98742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>
            <a:lvl1pPr algn="r" defTabSz="98742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defTabSz="98742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732" tIns="49366" rIns="98732" bIns="49366" numCol="1" anchor="b" anchorCtr="0" compatLnSpc="1">
            <a:prstTxWarp prst="textNoShape">
              <a:avLst/>
            </a:prstTxWarp>
          </a:bodyPr>
          <a:lstStyle>
            <a:lvl1pPr algn="r" defTabSz="987425">
              <a:defRPr sz="1300"/>
            </a:lvl1pPr>
          </a:lstStyle>
          <a:p>
            <a:fld id="{B3D02FA2-A21B-4300-95AA-EC92636C5F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633058-0E96-4B5E-ADD0-28CA4676E678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443090-898D-466E-9AC3-43C95007AE01}" type="slidenum">
              <a:rPr lang="en-US" altLang="zh-TW"/>
              <a:pPr eaLnBrk="1" hangingPunct="1"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BEC7C0E-7D96-4707-9DFC-974260756757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9141DB-EFD3-4024-B7ED-C6C500ABA06C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C682C9-D53F-4EBB-BBF7-1225BC7A34B4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ED7DE3A-BAAB-4DBF-BC06-148DB3A1070E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438E19-D3F0-4E58-874F-DFFFDFBECB5A}" type="slidenum">
              <a:rPr lang="en-US" altLang="zh-TW"/>
              <a:pPr eaLnBrk="1" hangingPunct="1"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AD2A78E-3730-438E-9D94-6E8FF9FF31FE}" type="slidenum">
              <a:rPr lang="en-US" altLang="zh-TW"/>
              <a:pPr eaLnBrk="1" hangingPunct="1"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079BD1-60C5-4DB9-BA77-3C8EB9068B8D}" type="slidenum">
              <a:rPr lang="en-US" altLang="zh-TW"/>
              <a:pPr eaLnBrk="1" hangingPunct="1"/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F2F888-EC19-4A4B-809D-D4E109A50F99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715D2E-065B-40F9-8694-9E9604DEAB8C}" type="slidenum">
              <a:rPr lang="en-US" altLang="zh-TW"/>
              <a:pPr eaLnBrk="1" hangingPunct="1"/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1E71C6-F483-4CAC-A953-1CC4B46EFFB2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A95F46-6730-4804-9E31-C95B7872A8B9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4805F8A-F041-4E92-A7EE-C85DC4FB519D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0C05CF-1AEB-48E1-B51D-8F2062A49DAF}" type="slidenum">
              <a:rPr lang="en-US" altLang="zh-TW"/>
              <a:pPr eaLnBrk="1" hangingPunct="1"/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971C0E-097A-4552-8D53-84C49B873A95}" type="slidenum">
              <a:rPr lang="en-US" altLang="zh-TW"/>
              <a:pPr eaLnBrk="1" hangingPunct="1"/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81AB74-365D-4A0E-AE4E-C561B648C15F}" type="slidenum">
              <a:rPr lang="en-US" altLang="zh-TW"/>
              <a:pPr eaLnBrk="1" hangingPunct="1"/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1B7181-FCDD-4AB1-AC93-E951C46CA942}" type="slidenum">
              <a:rPr lang="en-US" altLang="zh-TW"/>
              <a:pPr eaLnBrk="1" hangingPunct="1"/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7DC88A-5FCC-4336-AD4B-70E1468210FA}" type="slidenum">
              <a:rPr lang="en-US" altLang="zh-TW"/>
              <a:pPr eaLnBrk="1" hangingPunct="1"/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997FCC-6E28-4207-9F90-8FDCCB954DDA}" type="slidenum">
              <a:rPr lang="en-US" altLang="zh-TW"/>
              <a:pPr eaLnBrk="1" hangingPunct="1"/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756C69-BCDC-4ACF-9669-D621BB2CE353}" type="slidenum">
              <a:rPr lang="en-US" altLang="zh-TW"/>
              <a:pPr eaLnBrk="1" hangingPunct="1"/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F8F759-F48C-4271-89D7-0EBA55769CED}" type="slidenum">
              <a:rPr lang="en-US" altLang="zh-TW"/>
              <a:pPr eaLnBrk="1" hangingPunct="1"/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9BC036-27BF-4BC4-B680-8C3F4F45ED00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22164B-DA42-47D8-8F95-92490CF4ADEF}" type="slidenum">
              <a:rPr lang="en-US" altLang="zh-TW"/>
              <a:pPr eaLnBrk="1" hangingPunct="1"/>
              <a:t>30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01735E4-9FAA-4C98-9F1A-77F454C86B52}" type="slidenum">
              <a:rPr lang="en-US" altLang="zh-TW"/>
              <a:pPr eaLnBrk="1" hangingPunct="1"/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F68B2C-14E6-4429-9739-A0C23EE912C3}" type="slidenum">
              <a:rPr lang="en-US" altLang="zh-TW"/>
              <a:pPr eaLnBrk="1" hangingPunct="1"/>
              <a:t>32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C370D0-4509-4E2B-8CD5-163D503DF3C6}" type="slidenum">
              <a:rPr lang="en-US" altLang="zh-TW"/>
              <a:pPr eaLnBrk="1" hangingPunct="1"/>
              <a:t>33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C67BD0-7D24-4B10-B056-CDA45B188120}" type="slidenum">
              <a:rPr lang="en-US" altLang="zh-TW"/>
              <a:pPr eaLnBrk="1" hangingPunct="1"/>
              <a:t>34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754677-793B-4D42-ACEC-90ECCCCA7848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4F6F805-EDDD-45B8-97BB-F872CB9B3DFB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0182106-2641-4E08-9768-0851892BE116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134F99-9710-40CF-A5AE-150E4A80E4F0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A99367-0BE8-493A-85E3-1C0317B574AB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874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0D88EC-5124-489D-86CB-94007AB78F95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F626D381-1491-40D7-AD68-297EB9C594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63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1FED6-AC13-4754-9822-6087C2F707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08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FE56D-4967-4A02-BF58-7AB0125A79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391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E2F8F-8BB4-43C3-AB1D-3EBF22C613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1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073D9-CB9B-49C5-B80F-24249AF2594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493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B2961-20CB-4BBD-8B22-E5043E33FF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627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3087C-6405-4463-BCBE-8FF4BAD10D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0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A1CB4-C917-4F22-9050-9A22B8DEB3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42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F7472-5B75-4F43-985E-E9B1ABD7E7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86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D486F-C196-438D-A0BB-8B785C0CE1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0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2A163-AACF-4B71-AF0E-5E632C96BD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553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62F05-FC90-4137-B5CE-A248E2BF1A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68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552AC738-0193-47BB-8518-4485B21B3145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21" Type="http://schemas.openxmlformats.org/officeDocument/2006/relationships/customXml" Target="../ink/ink13.xml"/><Relationship Id="rId34" Type="http://schemas.openxmlformats.org/officeDocument/2006/relationships/image" Target="../media/image32.emf"/><Relationship Id="rId7" Type="http://schemas.openxmlformats.org/officeDocument/2006/relationships/customXml" Target="../ink/ink6.xml"/><Relationship Id="rId12" Type="http://schemas.openxmlformats.org/officeDocument/2006/relationships/image" Target="../media/image21.emf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4.emf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customXml" Target="../ink/ink8.xml"/><Relationship Id="rId24" Type="http://schemas.openxmlformats.org/officeDocument/2006/relationships/image" Target="../media/image27.emf"/><Relationship Id="rId32" Type="http://schemas.openxmlformats.org/officeDocument/2006/relationships/image" Target="../media/image31.emf"/><Relationship Id="rId37" Type="http://schemas.openxmlformats.org/officeDocument/2006/relationships/customXml" Target="../ink/ink21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9.emf"/><Relationship Id="rId36" Type="http://schemas.openxmlformats.org/officeDocument/2006/relationships/image" Target="../media/image33.emf"/><Relationship Id="rId10" Type="http://schemas.openxmlformats.org/officeDocument/2006/relationships/image" Target="../media/image20.emf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" Type="http://schemas.openxmlformats.org/officeDocument/2006/relationships/image" Target="../media/image17.emf"/><Relationship Id="rId9" Type="http://schemas.openxmlformats.org/officeDocument/2006/relationships/customXml" Target="../ink/ink7.xml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customXml" Target="../ink/ink16.xml"/><Relationship Id="rId30" Type="http://schemas.openxmlformats.org/officeDocument/2006/relationships/image" Target="../media/image30.emf"/><Relationship Id="rId35" Type="http://schemas.openxmlformats.org/officeDocument/2006/relationships/customXml" Target="../ink/ink20.xml"/><Relationship Id="rId8" Type="http://schemas.openxmlformats.org/officeDocument/2006/relationships/image" Target="../media/image19.emf"/><Relationship Id="rId3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customXml" Target="../ink/ink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22. Elementary Graph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77E079-8EB8-448D-9291-C63B5C606C4B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BFS Creates </a:t>
            </a:r>
            <a:r>
              <a:rPr lang="en-US" altLang="zh-TW" smtClean="0">
                <a:solidFill>
                  <a:srgbClr val="0000FF"/>
                </a:solidFill>
              </a:rPr>
              <a:t>Shortest paths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290888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ym typeface="Symbol" panose="05050102010706020507" pitchFamily="18" charset="2"/>
              </a:rPr>
              <a:t>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s, v</a:t>
            </a:r>
            <a:r>
              <a:rPr lang="en-US" altLang="zh-TW" sz="2800" smtClean="0"/>
              <a:t>): shortest path from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to </a:t>
            </a:r>
            <a:r>
              <a:rPr lang="en-US" altLang="zh-TW" sz="2800" i="1" smtClean="0"/>
              <a:t>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	(</a:t>
            </a:r>
            <a:r>
              <a:rPr lang="en-US" altLang="zh-TW" sz="2800" smtClean="0">
                <a:sym typeface="Symbol" panose="05050102010706020507" pitchFamily="18" charset="2"/>
              </a:rPr>
              <a:t>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s, v</a:t>
            </a:r>
            <a:r>
              <a:rPr lang="en-US" altLang="zh-TW" sz="2800" smtClean="0"/>
              <a:t>) = </a:t>
            </a:r>
            <a:r>
              <a:rPr lang="en-US" altLang="zh-TW" sz="2800" smtClean="0">
                <a:cs typeface="Times New Roman" panose="02020603050405020304" pitchFamily="18" charset="0"/>
              </a:rPr>
              <a:t>∞ if not reachable from </a:t>
            </a:r>
            <a:r>
              <a:rPr lang="en-US" altLang="zh-TW" sz="2800" i="1" smtClean="0">
                <a:cs typeface="Times New Roman" panose="02020603050405020304" pitchFamily="18" charset="0"/>
              </a:rPr>
              <a:t>s</a:t>
            </a:r>
            <a:r>
              <a:rPr lang="en-US" altLang="zh-TW" sz="2800" smtClean="0">
                <a:cs typeface="Times New Roman" panose="02020603050405020304" pitchFamily="18" charset="0"/>
              </a:rPr>
              <a:t> to </a:t>
            </a:r>
            <a:r>
              <a:rPr lang="en-US" altLang="zh-TW" sz="2800" i="1" smtClean="0">
                <a:cs typeface="Times New Roman" panose="02020603050405020304" pitchFamily="18" charset="0"/>
              </a:rPr>
              <a:t>v</a:t>
            </a:r>
            <a:r>
              <a:rPr lang="en-US" altLang="zh-TW" sz="2800" smtClean="0">
                <a:cs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b="1" i="1" smtClean="0"/>
              <a:t>Lemma 22.1.</a:t>
            </a:r>
            <a:r>
              <a:rPr lang="en-US" altLang="zh-TW" sz="2800" b="1" smtClean="0"/>
              <a:t> </a:t>
            </a:r>
            <a:r>
              <a:rPr lang="en-US" altLang="zh-TW" sz="2800" smtClean="0"/>
              <a:t> Let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V, E</a:t>
            </a:r>
            <a:r>
              <a:rPr lang="en-US" altLang="zh-TW" sz="2800" smtClean="0"/>
              <a:t>) be a directed or undirected graph, and let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be an arbitrary vertex. Then, for any edge (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) 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E</a:t>
            </a:r>
            <a:r>
              <a:rPr lang="en-US" altLang="zh-TW" sz="2800" smtClean="0"/>
              <a:t>, </a:t>
            </a:r>
            <a:r>
              <a:rPr lang="en-US" altLang="zh-TW" sz="2800" smtClean="0">
                <a:sym typeface="Symbol" panose="05050102010706020507" pitchFamily="18" charset="2"/>
              </a:rPr>
              <a:t>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s, v</a:t>
            </a:r>
            <a:r>
              <a:rPr lang="en-US" altLang="zh-TW" sz="2800" smtClean="0"/>
              <a:t>) </a:t>
            </a:r>
            <a:r>
              <a:rPr lang="en-US" altLang="zh-TW" sz="2800" smtClean="0">
                <a:sym typeface="Symbol" panose="05050102010706020507" pitchFamily="18" charset="2"/>
              </a:rPr>
              <a:t> 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s, u</a:t>
            </a:r>
            <a:r>
              <a:rPr lang="en-US" altLang="zh-TW" sz="2800" smtClean="0"/>
              <a:t>) + 1.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5456238" y="50990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u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497138" y="5540375"/>
            <a:ext cx="431800" cy="431800"/>
          </a:xfrm>
          <a:prstGeom prst="ellipse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s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5956300" y="589438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v</a:t>
            </a: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2909888" y="5208588"/>
            <a:ext cx="2546350" cy="436562"/>
          </a:xfrm>
          <a:custGeom>
            <a:avLst/>
            <a:gdLst>
              <a:gd name="T0" fmla="*/ 0 w 871"/>
              <a:gd name="T1" fmla="*/ 2147483647 h 275"/>
              <a:gd name="T2" fmla="*/ 2147483647 w 871"/>
              <a:gd name="T3" fmla="*/ 2147483647 h 275"/>
              <a:gd name="T4" fmla="*/ 2147483647 w 871"/>
              <a:gd name="T5" fmla="*/ 2147483647 h 275"/>
              <a:gd name="T6" fmla="*/ 2147483647 w 871"/>
              <a:gd name="T7" fmla="*/ 2147483647 h 275"/>
              <a:gd name="T8" fmla="*/ 2147483647 w 871"/>
              <a:gd name="T9" fmla="*/ 214748364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1"/>
              <a:gd name="T16" fmla="*/ 0 h 275"/>
              <a:gd name="T17" fmla="*/ 871 w 871"/>
              <a:gd name="T18" fmla="*/ 275 h 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1" h="275">
                <a:moveTo>
                  <a:pt x="0" y="275"/>
                </a:moveTo>
                <a:cubicBezTo>
                  <a:pt x="52" y="217"/>
                  <a:pt x="105" y="159"/>
                  <a:pt x="155" y="149"/>
                </a:cubicBezTo>
                <a:cubicBezTo>
                  <a:pt x="205" y="139"/>
                  <a:pt x="222" y="233"/>
                  <a:pt x="302" y="212"/>
                </a:cubicBezTo>
                <a:cubicBezTo>
                  <a:pt x="382" y="191"/>
                  <a:pt x="538" y="44"/>
                  <a:pt x="633" y="22"/>
                </a:cubicBezTo>
                <a:cubicBezTo>
                  <a:pt x="728" y="0"/>
                  <a:pt x="811" y="72"/>
                  <a:pt x="871" y="7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802313" y="5492750"/>
            <a:ext cx="280987" cy="427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2914650" y="5840413"/>
            <a:ext cx="3035300" cy="407987"/>
          </a:xfrm>
          <a:custGeom>
            <a:avLst/>
            <a:gdLst>
              <a:gd name="T0" fmla="*/ 0 w 1912"/>
              <a:gd name="T1" fmla="*/ 0 h 257"/>
              <a:gd name="T2" fmla="*/ 2147483647 w 1912"/>
              <a:gd name="T3" fmla="*/ 2147483647 h 257"/>
              <a:gd name="T4" fmla="*/ 2147483647 w 1912"/>
              <a:gd name="T5" fmla="*/ 2147483647 h 257"/>
              <a:gd name="T6" fmla="*/ 2147483647 w 1912"/>
              <a:gd name="T7" fmla="*/ 2147483647 h 257"/>
              <a:gd name="T8" fmla="*/ 2147483647 w 1912"/>
              <a:gd name="T9" fmla="*/ 2147483647 h 257"/>
              <a:gd name="T10" fmla="*/ 2147483647 w 1912"/>
              <a:gd name="T11" fmla="*/ 2147483647 h 257"/>
              <a:gd name="T12" fmla="*/ 2147483647 w 1912"/>
              <a:gd name="T13" fmla="*/ 2147483647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12"/>
              <a:gd name="T22" fmla="*/ 0 h 257"/>
              <a:gd name="T23" fmla="*/ 1912 w 1912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12" h="257">
                <a:moveTo>
                  <a:pt x="0" y="0"/>
                </a:moveTo>
                <a:cubicBezTo>
                  <a:pt x="14" y="1"/>
                  <a:pt x="29" y="3"/>
                  <a:pt x="122" y="38"/>
                </a:cubicBezTo>
                <a:cubicBezTo>
                  <a:pt x="215" y="73"/>
                  <a:pt x="432" y="192"/>
                  <a:pt x="560" y="207"/>
                </a:cubicBezTo>
                <a:cubicBezTo>
                  <a:pt x="688" y="222"/>
                  <a:pt x="770" y="129"/>
                  <a:pt x="890" y="130"/>
                </a:cubicBezTo>
                <a:cubicBezTo>
                  <a:pt x="1010" y="131"/>
                  <a:pt x="1146" y="195"/>
                  <a:pt x="1282" y="215"/>
                </a:cubicBezTo>
                <a:cubicBezTo>
                  <a:pt x="1418" y="235"/>
                  <a:pt x="1599" y="257"/>
                  <a:pt x="1704" y="253"/>
                </a:cubicBezTo>
                <a:cubicBezTo>
                  <a:pt x="1809" y="249"/>
                  <a:pt x="1860" y="220"/>
                  <a:pt x="1912" y="192"/>
                </a:cubicBezTo>
              </a:path>
            </a:pathLst>
          </a:cu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4F7B8C-2B1A-4865-82B0-569286A6F99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Proof of Shortest Paths (I)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smtClean="0"/>
              <a:t>Lemma 22.2.</a:t>
            </a:r>
            <a:r>
              <a:rPr lang="en-US" altLang="zh-TW" smtClean="0"/>
              <a:t> Let </a:t>
            </a:r>
            <a:r>
              <a:rPr lang="en-US" altLang="zh-TW" i="1" smtClean="0"/>
              <a:t>G</a:t>
            </a:r>
            <a:r>
              <a:rPr lang="en-US" altLang="zh-TW" smtClean="0"/>
              <a:t> = (</a:t>
            </a:r>
            <a:r>
              <a:rPr lang="en-US" altLang="zh-TW" i="1" smtClean="0"/>
              <a:t>V, E</a:t>
            </a:r>
            <a:r>
              <a:rPr lang="en-US" altLang="zh-TW" smtClean="0"/>
              <a:t>) be a directed or undirected graph, and suppose that BFS is run on </a:t>
            </a:r>
            <a:r>
              <a:rPr lang="en-US" altLang="zh-TW" i="1" smtClean="0"/>
              <a:t>G</a:t>
            </a:r>
            <a:r>
              <a:rPr lang="en-US" altLang="zh-TW" smtClean="0"/>
              <a:t> from a given source </a:t>
            </a:r>
            <a:r>
              <a:rPr lang="en-US" altLang="zh-TW" i="1" smtClean="0"/>
              <a:t>s</a:t>
            </a:r>
            <a:r>
              <a:rPr lang="en-US" altLang="zh-TW" smtClean="0">
                <a:sym typeface="Symbol" panose="05050102010706020507" pitchFamily="18" charset="2"/>
              </a:rPr>
              <a:t></a:t>
            </a:r>
            <a:r>
              <a:rPr lang="en-US" altLang="zh-TW" i="1" smtClean="0"/>
              <a:t>V</a:t>
            </a:r>
            <a:r>
              <a:rPr lang="en-US" altLang="zh-TW" smtClean="0"/>
              <a:t>. Then upon termination, for each vertex </a:t>
            </a:r>
            <a:r>
              <a:rPr lang="en-US" altLang="zh-TW" i="1" smtClean="0"/>
              <a:t>v</a:t>
            </a:r>
            <a:r>
              <a:rPr lang="en-US" altLang="zh-TW" smtClean="0">
                <a:sym typeface="Symbol" panose="05050102010706020507" pitchFamily="18" charset="2"/>
              </a:rPr>
              <a:t></a:t>
            </a:r>
            <a:r>
              <a:rPr lang="en-US" altLang="zh-TW" i="1" smtClean="0"/>
              <a:t>V</a:t>
            </a:r>
            <a:r>
              <a:rPr lang="en-US" altLang="zh-TW" smtClean="0"/>
              <a:t>, the value </a:t>
            </a:r>
            <a:r>
              <a:rPr lang="en-US" altLang="zh-TW" i="1" smtClean="0"/>
              <a:t>d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smtClean="0"/>
              <a:t>] computed by BFS satisfies </a:t>
            </a:r>
            <a:r>
              <a:rPr lang="en-US" altLang="zh-TW" i="1" smtClean="0"/>
              <a:t>d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smtClean="0"/>
              <a:t>] </a:t>
            </a:r>
            <a:r>
              <a:rPr lang="en-US" altLang="zh-TW" smtClean="0">
                <a:sym typeface="Symbol" panose="05050102010706020507" pitchFamily="18" charset="2"/>
              </a:rPr>
              <a:t></a:t>
            </a:r>
            <a:r>
              <a:rPr lang="en-US" altLang="zh-TW" smtClean="0"/>
              <a:t> </a:t>
            </a:r>
            <a:r>
              <a:rPr lang="en-US" altLang="zh-TW" i="1" smtClean="0">
                <a:sym typeface="Symbol" panose="05050102010706020507" pitchFamily="18" charset="2"/>
              </a:rPr>
              <a:t></a:t>
            </a:r>
            <a:r>
              <a:rPr lang="en-US" altLang="zh-TW" smtClean="0"/>
              <a:t>(</a:t>
            </a:r>
            <a:r>
              <a:rPr lang="en-US" altLang="zh-TW" i="1" smtClean="0"/>
              <a:t>s, v</a:t>
            </a:r>
            <a:r>
              <a:rPr lang="en-US" altLang="zh-TW" smtClean="0"/>
              <a:t>).</a:t>
            </a:r>
            <a:endParaRPr lang="en-US" altLang="zh-TW" i="1" smtClean="0"/>
          </a:p>
          <a:p>
            <a:pPr eaLnBrk="1" hangingPunct="1"/>
            <a:r>
              <a:rPr lang="en-US" altLang="zh-TW" i="1" smtClean="0"/>
              <a:t>Proof.</a:t>
            </a:r>
            <a:r>
              <a:rPr lang="en-US" altLang="zh-TW" smtClean="0"/>
              <a:t>  (Induction on the number of times a vertex is placed in the queue)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A77647-BD65-49BE-9C54-ECED0F203C5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Proof of Shortest Paths (II)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i="1" smtClean="0"/>
              <a:t>Lemma 22.3.</a:t>
            </a:r>
            <a:r>
              <a:rPr lang="en-US" altLang="zh-TW" smtClean="0"/>
              <a:t> Suppose that during the execution of BFS on a graph </a:t>
            </a:r>
            <a:r>
              <a:rPr lang="en-US" altLang="zh-TW" i="1" smtClean="0"/>
              <a:t>G</a:t>
            </a:r>
            <a:r>
              <a:rPr lang="en-US" altLang="zh-TW" smtClean="0"/>
              <a:t> = (</a:t>
            </a:r>
            <a:r>
              <a:rPr lang="en-US" altLang="zh-TW" i="1" smtClean="0"/>
              <a:t>V, E</a:t>
            </a:r>
            <a:r>
              <a:rPr lang="en-US" altLang="zh-TW" smtClean="0"/>
              <a:t>), the queue </a:t>
            </a:r>
            <a:r>
              <a:rPr lang="en-US" altLang="zh-TW" i="1" smtClean="0"/>
              <a:t>Q</a:t>
            </a:r>
            <a:r>
              <a:rPr lang="en-US" altLang="zh-TW" smtClean="0"/>
              <a:t> contains the vertices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v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v</a:t>
            </a:r>
            <a:r>
              <a:rPr lang="en-US" altLang="zh-TW" baseline="-25000" smtClean="0"/>
              <a:t>2</a:t>
            </a:r>
            <a:r>
              <a:rPr lang="en-US" altLang="zh-TW" smtClean="0"/>
              <a:t>, 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 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r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smtClean="0"/>
              <a:t>, where </a:t>
            </a:r>
            <a:r>
              <a:rPr lang="en-US" altLang="zh-TW" i="1" smtClean="0"/>
              <a:t>v</a:t>
            </a:r>
            <a:r>
              <a:rPr lang="en-US" altLang="zh-TW" baseline="-25000" smtClean="0"/>
              <a:t>1</a:t>
            </a:r>
            <a:r>
              <a:rPr lang="en-US" altLang="zh-TW" smtClean="0"/>
              <a:t> is the head of</a:t>
            </a:r>
            <a:r>
              <a:rPr lang="en-US" altLang="zh-TW" i="1" smtClean="0"/>
              <a:t> Q</a:t>
            </a:r>
            <a:r>
              <a:rPr lang="en-US" altLang="zh-TW" smtClean="0"/>
              <a:t> and 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r</a:t>
            </a:r>
            <a:r>
              <a:rPr lang="en-US" altLang="zh-TW" smtClean="0"/>
              <a:t> is the tail. Then </a:t>
            </a:r>
            <a:r>
              <a:rPr lang="en-US" altLang="zh-TW" i="1" smtClean="0"/>
              <a:t>d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r</a:t>
            </a:r>
            <a:r>
              <a:rPr lang="en-US" altLang="zh-TW" smtClean="0"/>
              <a:t>] </a:t>
            </a:r>
            <a:r>
              <a:rPr lang="en-US" altLang="zh-TW" smtClean="0">
                <a:sym typeface="Symbol" panose="05050102010706020507" pitchFamily="18" charset="2"/>
              </a:rPr>
              <a:t></a:t>
            </a:r>
            <a:r>
              <a:rPr lang="en-US" altLang="zh-TW" smtClean="0"/>
              <a:t> </a:t>
            </a:r>
            <a:r>
              <a:rPr lang="en-US" altLang="zh-TW" i="1" smtClean="0"/>
              <a:t>d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baseline="-25000" smtClean="0"/>
              <a:t>1</a:t>
            </a:r>
            <a:r>
              <a:rPr lang="en-US" altLang="zh-TW" smtClean="0"/>
              <a:t>]+1 and </a:t>
            </a:r>
            <a:r>
              <a:rPr lang="en-US" altLang="zh-TW" i="1" smtClean="0"/>
              <a:t>d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] </a:t>
            </a:r>
            <a:r>
              <a:rPr lang="en-US" altLang="zh-TW" smtClean="0">
                <a:sym typeface="Symbol" panose="05050102010706020507" pitchFamily="18" charset="2"/>
              </a:rPr>
              <a:t></a:t>
            </a:r>
            <a:r>
              <a:rPr lang="en-US" altLang="zh-TW" smtClean="0"/>
              <a:t> </a:t>
            </a:r>
            <a:r>
              <a:rPr lang="en-US" altLang="zh-TW" i="1" smtClean="0"/>
              <a:t>d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i="1" baseline="-25000" smtClean="0"/>
              <a:t>i</a:t>
            </a:r>
            <a:r>
              <a:rPr lang="en-US" altLang="zh-TW" i="1" smtClean="0"/>
              <a:t>+</a:t>
            </a:r>
            <a:r>
              <a:rPr lang="en-US" altLang="zh-TW" smtClean="0"/>
              <a:t>1] for </a:t>
            </a:r>
            <a:r>
              <a:rPr lang="en-US" altLang="zh-TW" i="1" smtClean="0"/>
              <a:t>i</a:t>
            </a:r>
            <a:r>
              <a:rPr lang="en-US" altLang="zh-TW" smtClean="0"/>
              <a:t> = 1, 2, 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, </a:t>
            </a:r>
            <a:r>
              <a:rPr lang="en-US" altLang="zh-TW" i="1" smtClean="0"/>
              <a:t>r</a:t>
            </a:r>
            <a:r>
              <a:rPr lang="en-US" altLang="zh-TW" smtClean="0"/>
              <a:t> </a:t>
            </a:r>
            <a:r>
              <a:rPr lang="en-US" altLang="zh-TW" smtClean="0">
                <a:latin typeface="Arial" panose="020B0604020202020204" pitchFamily="34" charset="0"/>
              </a:rPr>
              <a:t>–</a:t>
            </a:r>
            <a:r>
              <a:rPr lang="en-US" altLang="zh-TW" smtClean="0"/>
              <a:t> 1.</a:t>
            </a:r>
          </a:p>
          <a:p>
            <a:pPr eaLnBrk="1" hangingPunct="1">
              <a:lnSpc>
                <a:spcPct val="90000"/>
              </a:lnSpc>
            </a:pPr>
            <a:endParaRPr lang="en-US" altLang="zh-TW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i="1" smtClean="0"/>
              <a:t>Proof.</a:t>
            </a:r>
            <a:r>
              <a:rPr lang="en-US" altLang="zh-TW" smtClean="0"/>
              <a:t>  (Induction on the number of queue operations)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956175" y="4586288"/>
            <a:ext cx="3305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i="1"/>
              <a:t>i</a:t>
            </a:r>
            <a:r>
              <a:rPr lang="en-US" altLang="zh-TW"/>
              <a:t>, </a:t>
            </a:r>
            <a:r>
              <a:rPr lang="en-US" altLang="zh-TW" i="1"/>
              <a:t>i</a:t>
            </a:r>
            <a:r>
              <a:rPr lang="en-US" altLang="zh-TW"/>
              <a:t>, </a:t>
            </a:r>
            <a:r>
              <a:rPr lang="en-US" altLang="zh-TW" i="1"/>
              <a:t>i</a:t>
            </a:r>
            <a:r>
              <a:rPr lang="en-US" altLang="zh-TW"/>
              <a:t>, </a:t>
            </a:r>
            <a:r>
              <a:rPr lang="en-US" altLang="zh-TW" i="1"/>
              <a:t>i</a:t>
            </a:r>
            <a:r>
              <a:rPr lang="en-US" altLang="zh-TW"/>
              <a:t>, </a:t>
            </a:r>
            <a:r>
              <a:rPr lang="en-US" altLang="zh-TW" i="1"/>
              <a:t>i</a:t>
            </a:r>
            <a:r>
              <a:rPr lang="en-US" altLang="zh-TW"/>
              <a:t>+1, </a:t>
            </a:r>
            <a:r>
              <a:rPr lang="en-US" altLang="zh-TW" i="1"/>
              <a:t>i</a:t>
            </a:r>
            <a:r>
              <a:rPr lang="en-US" altLang="zh-TW"/>
              <a:t>+1, </a:t>
            </a:r>
            <a:r>
              <a:rPr lang="en-US" altLang="zh-TW" i="1"/>
              <a:t>i</a:t>
            </a:r>
            <a:r>
              <a:rPr lang="en-US" altLang="zh-TW"/>
              <a:t>+1, </a:t>
            </a:r>
            <a:r>
              <a:rPr lang="en-US" altLang="zh-TW" i="1"/>
              <a:t>i</a:t>
            </a:r>
            <a:r>
              <a:rPr lang="en-US" altLang="zh-TW"/>
              <a:t>+1, </a:t>
            </a:r>
            <a:r>
              <a:rPr lang="en-US" altLang="zh-TW" i="1"/>
              <a:t>i</a:t>
            </a:r>
            <a:r>
              <a:rPr lang="en-US" altLang="zh-TW"/>
              <a:t>+1, </a:t>
            </a:r>
            <a:r>
              <a:rPr lang="en-US" altLang="zh-TW" i="1"/>
              <a:t>i</a:t>
            </a:r>
            <a:r>
              <a:rPr lang="en-US" altLang="zh-TW"/>
              <a:t>+1</a:t>
            </a:r>
            <a:endParaRPr lang="en-US" altLang="zh-TW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5BC962-7A1C-4C24-9A07-205EC7A06772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Proof of Shortest Paths (III)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i="1" smtClean="0"/>
              <a:t>Corollary 22.4.</a:t>
            </a:r>
            <a:r>
              <a:rPr lang="en-US" altLang="zh-TW" sz="2800" smtClean="0"/>
              <a:t> Suppose vertices </a:t>
            </a:r>
            <a:r>
              <a:rPr lang="en-US" altLang="zh-TW" sz="2800" i="1" smtClean="0"/>
              <a:t>v</a:t>
            </a:r>
            <a:r>
              <a:rPr lang="en-US" altLang="zh-TW" sz="2800" i="1" baseline="-25000" smtClean="0"/>
              <a:t>i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v</a:t>
            </a:r>
            <a:r>
              <a:rPr lang="en-US" altLang="zh-TW" sz="2800" i="1" baseline="-25000" smtClean="0"/>
              <a:t>j</a:t>
            </a:r>
            <a:r>
              <a:rPr lang="en-US" altLang="zh-TW" sz="2800" smtClean="0"/>
              <a:t> are enqueued during the execution of BFS, and that </a:t>
            </a:r>
            <a:r>
              <a:rPr lang="en-US" altLang="zh-TW" sz="2800" i="1" smtClean="0"/>
              <a:t>v</a:t>
            </a:r>
            <a:r>
              <a:rPr lang="en-US" altLang="zh-TW" sz="2800" i="1" baseline="-25000" smtClean="0"/>
              <a:t>i</a:t>
            </a:r>
            <a:r>
              <a:rPr lang="en-US" altLang="zh-TW" sz="2800" smtClean="0"/>
              <a:t> is enqueued before </a:t>
            </a:r>
            <a:r>
              <a:rPr lang="en-US" altLang="zh-TW" sz="2800" i="1" smtClean="0"/>
              <a:t>v</a:t>
            </a:r>
            <a:r>
              <a:rPr lang="en-US" altLang="zh-TW" sz="2800" i="1" baseline="-25000" smtClean="0"/>
              <a:t>j</a:t>
            </a:r>
            <a:r>
              <a:rPr lang="en-US" altLang="zh-TW" sz="2800" smtClean="0"/>
              <a:t>. </a:t>
            </a:r>
            <a:endParaRPr lang="en-US" altLang="zh-TW" sz="2800" b="1" i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b="1" i="1" smtClean="0"/>
              <a:t>	Then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v</a:t>
            </a:r>
            <a:r>
              <a:rPr lang="en-US" altLang="zh-TW" sz="2800" i="1" baseline="-25000" smtClean="0"/>
              <a:t>i</a:t>
            </a:r>
            <a:r>
              <a:rPr lang="en-US" altLang="zh-TW" sz="2800" smtClean="0"/>
              <a:t>] </a:t>
            </a:r>
            <a:r>
              <a:rPr lang="en-US" altLang="zh-TW" sz="2800" smtClean="0">
                <a:cs typeface="Times New Roman" panose="02020603050405020304" pitchFamily="18" charset="0"/>
              </a:rPr>
              <a:t>≤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v</a:t>
            </a:r>
            <a:r>
              <a:rPr lang="en-US" altLang="zh-TW" sz="2800" i="1" baseline="-25000" smtClean="0"/>
              <a:t>j</a:t>
            </a:r>
            <a:r>
              <a:rPr lang="en-US" altLang="zh-TW" sz="2800" smtClean="0"/>
              <a:t>]</a:t>
            </a:r>
            <a:r>
              <a:rPr lang="en-US" altLang="zh-TW" sz="2800" b="1" smtClean="0"/>
              <a:t> </a:t>
            </a:r>
            <a:r>
              <a:rPr lang="en-US" altLang="zh-TW" sz="2800" b="1" i="1" smtClean="0"/>
              <a:t>at the time that </a:t>
            </a:r>
            <a:r>
              <a:rPr lang="en-US" altLang="zh-TW" sz="2800" i="1" smtClean="0"/>
              <a:t>v</a:t>
            </a:r>
            <a:r>
              <a:rPr lang="en-US" altLang="zh-TW" sz="2800" b="1" i="1" baseline="-25000" smtClean="0"/>
              <a:t>j</a:t>
            </a:r>
            <a:r>
              <a:rPr lang="en-US" altLang="zh-TW" sz="2800" b="1" i="1" smtClean="0"/>
              <a:t> is enqueued.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i="1" smtClean="0"/>
              <a:t>Proof.</a:t>
            </a:r>
            <a:r>
              <a:rPr lang="en-US" altLang="zh-TW" sz="2800" smtClean="0"/>
              <a:t>  Immediate form Lemma 22.3 and the property that each vertex receives a finite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 value at most once during the course of BFS.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 can now prove that breadth-first search correctly finds shortest-path distances.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673950-8B24-4E4D-8FF4-148D891E433C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Theorem 22.5</a:t>
            </a:r>
            <a:r>
              <a:rPr lang="en-US" altLang="zh-TW" smtClean="0"/>
              <a:t> (Correctness of BFS)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Let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V, E</a:t>
            </a:r>
            <a:r>
              <a:rPr lang="en-US" altLang="zh-TW" sz="2800" smtClean="0"/>
              <a:t>) be a directed or undirected graph, and suppose that BFS is run on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from a given source vertex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.  Then, during its execution, BFS discovers every vertex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that is reachable from the source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, and upon termination,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] = </a:t>
            </a:r>
            <a:r>
              <a:rPr lang="en-US" altLang="zh-TW" sz="2800" i="1" smtClean="0">
                <a:sym typeface="Symbol" panose="05050102010706020507" pitchFamily="18" charset="2"/>
              </a:rPr>
              <a:t>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s, v</a:t>
            </a:r>
            <a:r>
              <a:rPr lang="en-US" altLang="zh-TW" sz="2800" smtClean="0"/>
              <a:t>) for all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.  Moreover, for any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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that is reachable from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, one of the shortest paths from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to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is the shortest path from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to </a:t>
            </a:r>
            <a:r>
              <a:rPr lang="en-US" altLang="zh-TW" sz="2800" smtClean="0">
                <a:latin typeface="Symbol" panose="05050102010706020507" pitchFamily="18" charset="2"/>
              </a:rPr>
              <a:t>p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] followed by the edge (</a:t>
            </a:r>
            <a:r>
              <a:rPr lang="en-US" altLang="zh-TW" sz="2800" smtClean="0">
                <a:latin typeface="Symbol" panose="05050102010706020507" pitchFamily="18" charset="2"/>
              </a:rPr>
              <a:t>p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],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). </a:t>
            </a:r>
            <a:endParaRPr lang="en-US" altLang="zh-TW" sz="28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i="1" smtClean="0"/>
              <a:t>Proof.</a:t>
            </a:r>
            <a:r>
              <a:rPr lang="en-US" altLang="zh-TW" sz="2800" smtClean="0"/>
              <a:t> 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120AE5-F24E-4590-BADD-EA36D7BC5B62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Breadth-First Trees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For a graph </a:t>
            </a:r>
            <a:r>
              <a:rPr lang="en-US" altLang="zh-TW" i="1" smtClean="0"/>
              <a:t>G</a:t>
            </a:r>
            <a:r>
              <a:rPr lang="en-US" altLang="zh-TW" smtClean="0"/>
              <a:t> = (</a:t>
            </a:r>
            <a:r>
              <a:rPr lang="en-US" altLang="zh-TW" i="1" smtClean="0"/>
              <a:t>V, E</a:t>
            </a:r>
            <a:r>
              <a:rPr lang="en-US" altLang="zh-TW" smtClean="0"/>
              <a:t>) with source </a:t>
            </a:r>
            <a:r>
              <a:rPr lang="en-US" altLang="zh-TW" i="1" smtClean="0"/>
              <a:t>s</a:t>
            </a:r>
            <a:r>
              <a:rPr lang="en-US" altLang="zh-TW" smtClean="0"/>
              <a:t>, we define the </a:t>
            </a:r>
            <a:r>
              <a:rPr lang="en-US" altLang="zh-TW" i="1" smtClean="0">
                <a:solidFill>
                  <a:srgbClr val="0000FF"/>
                </a:solidFill>
              </a:rPr>
              <a:t>predecessor subgraph</a:t>
            </a:r>
            <a:r>
              <a:rPr lang="en-US" altLang="zh-TW" smtClean="0"/>
              <a:t> of </a:t>
            </a:r>
            <a:r>
              <a:rPr lang="en-US" altLang="zh-TW" i="1" smtClean="0"/>
              <a:t>G</a:t>
            </a:r>
            <a:r>
              <a:rPr lang="en-US" altLang="zh-TW" smtClean="0"/>
              <a:t> as </a:t>
            </a:r>
            <a:r>
              <a:rPr lang="en-US" altLang="zh-TW" i="1" smtClean="0"/>
              <a:t>G</a:t>
            </a:r>
            <a:r>
              <a:rPr lang="en-US" altLang="zh-TW" baseline="-25000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 = (</a:t>
            </a:r>
            <a:r>
              <a:rPr lang="en-US" altLang="zh-TW" i="1" smtClean="0"/>
              <a:t>V</a:t>
            </a:r>
            <a:r>
              <a:rPr lang="en-US" altLang="zh-TW" baseline="-25000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, </a:t>
            </a:r>
            <a:r>
              <a:rPr lang="en-US" altLang="zh-TW" i="1" smtClean="0"/>
              <a:t>E</a:t>
            </a:r>
            <a:r>
              <a:rPr lang="en-US" altLang="zh-TW" baseline="-25000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 where </a:t>
            </a:r>
            <a:r>
              <a:rPr lang="en-US" altLang="zh-TW" i="1" smtClean="0">
                <a:solidFill>
                  <a:srgbClr val="009900"/>
                </a:solidFill>
              </a:rPr>
              <a:t>V</a:t>
            </a:r>
            <a:r>
              <a:rPr lang="en-US" altLang="zh-TW" baseline="-25000" smtClean="0">
                <a:solidFill>
                  <a:srgbClr val="009900"/>
                </a:solidFill>
                <a:latin typeface="Symbol" panose="05050102010706020507" pitchFamily="18" charset="2"/>
              </a:rPr>
              <a:t>p</a:t>
            </a:r>
            <a:r>
              <a:rPr lang="en-US" altLang="zh-TW" smtClean="0">
                <a:solidFill>
                  <a:srgbClr val="009900"/>
                </a:solidFill>
                <a:latin typeface="Symbol" panose="05050102010706020507" pitchFamily="18" charset="2"/>
              </a:rPr>
              <a:t> </a:t>
            </a:r>
            <a:r>
              <a:rPr lang="en-US" altLang="zh-TW" smtClean="0">
                <a:solidFill>
                  <a:srgbClr val="009900"/>
                </a:solidFill>
              </a:rPr>
              <a:t>= {</a:t>
            </a:r>
            <a:r>
              <a:rPr lang="en-US" altLang="zh-TW" i="1" smtClean="0">
                <a:solidFill>
                  <a:srgbClr val="009900"/>
                </a:solidFill>
              </a:rPr>
              <a:t>v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</a:t>
            </a:r>
            <a:r>
              <a:rPr lang="en-US" altLang="zh-TW" i="1" smtClean="0">
                <a:solidFill>
                  <a:srgbClr val="009900"/>
                </a:solidFill>
                <a:sym typeface="Symbol" panose="05050102010706020507" pitchFamily="18" charset="2"/>
              </a:rPr>
              <a:t>V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: </a:t>
            </a:r>
            <a:r>
              <a:rPr lang="en-US" altLang="zh-TW" smtClean="0">
                <a:solidFill>
                  <a:srgbClr val="0099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[</a:t>
            </a:r>
            <a:r>
              <a:rPr lang="en-US" altLang="zh-TW" i="1" smtClean="0">
                <a:solidFill>
                  <a:srgbClr val="009900"/>
                </a:solidFill>
                <a:sym typeface="Symbol" panose="05050102010706020507" pitchFamily="18" charset="2"/>
              </a:rPr>
              <a:t>v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]  NIL</a:t>
            </a:r>
            <a:r>
              <a:rPr lang="en-US" altLang="zh-TW" smtClean="0">
                <a:solidFill>
                  <a:srgbClr val="009900"/>
                </a:solidFill>
              </a:rPr>
              <a:t>} 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 </a:t>
            </a:r>
            <a:r>
              <a:rPr lang="en-US" altLang="zh-TW" smtClean="0">
                <a:solidFill>
                  <a:srgbClr val="009900"/>
                </a:solidFill>
              </a:rPr>
              <a:t>{</a:t>
            </a:r>
            <a:r>
              <a:rPr lang="en-US" altLang="zh-TW" i="1" smtClean="0">
                <a:solidFill>
                  <a:srgbClr val="009900"/>
                </a:solidFill>
              </a:rPr>
              <a:t>s</a:t>
            </a:r>
            <a:r>
              <a:rPr lang="en-US" altLang="zh-TW" smtClean="0">
                <a:solidFill>
                  <a:srgbClr val="009900"/>
                </a:solidFill>
              </a:rPr>
              <a:t>}</a:t>
            </a:r>
            <a:r>
              <a:rPr lang="en-US" altLang="zh-TW" smtClean="0"/>
              <a:t>, and </a:t>
            </a:r>
            <a:r>
              <a:rPr lang="en-US" altLang="zh-TW" i="1" smtClean="0">
                <a:solidFill>
                  <a:srgbClr val="009900"/>
                </a:solidFill>
              </a:rPr>
              <a:t>E</a:t>
            </a:r>
            <a:r>
              <a:rPr lang="en-US" altLang="zh-TW" baseline="-25000" smtClean="0">
                <a:solidFill>
                  <a:srgbClr val="009900"/>
                </a:solidFill>
                <a:latin typeface="Symbol" panose="05050102010706020507" pitchFamily="18" charset="2"/>
              </a:rPr>
              <a:t>p</a:t>
            </a:r>
            <a:r>
              <a:rPr lang="en-US" altLang="zh-TW" smtClean="0">
                <a:solidFill>
                  <a:srgbClr val="009900"/>
                </a:solidFill>
                <a:latin typeface="Symbol" panose="05050102010706020507" pitchFamily="18" charset="2"/>
              </a:rPr>
              <a:t> </a:t>
            </a:r>
            <a:r>
              <a:rPr lang="en-US" altLang="zh-TW" smtClean="0">
                <a:solidFill>
                  <a:srgbClr val="009900"/>
                </a:solidFill>
              </a:rPr>
              <a:t>= {(</a:t>
            </a:r>
            <a:r>
              <a:rPr lang="en-US" altLang="zh-TW" smtClean="0">
                <a:solidFill>
                  <a:srgbClr val="0099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p[</a:t>
            </a:r>
            <a:r>
              <a:rPr lang="en-US" altLang="zh-TW" i="1" smtClean="0">
                <a:solidFill>
                  <a:srgbClr val="009900"/>
                </a:solidFill>
              </a:rPr>
              <a:t>v</a:t>
            </a:r>
            <a:r>
              <a:rPr lang="en-US" altLang="zh-TW" smtClean="0">
                <a:solidFill>
                  <a:srgbClr val="009900"/>
                </a:solidFill>
              </a:rPr>
              <a:t>], </a:t>
            </a:r>
            <a:r>
              <a:rPr lang="en-US" altLang="zh-TW" i="1" smtClean="0">
                <a:solidFill>
                  <a:srgbClr val="009900"/>
                </a:solidFill>
              </a:rPr>
              <a:t>v</a:t>
            </a:r>
            <a:r>
              <a:rPr lang="en-US" altLang="zh-TW" smtClean="0">
                <a:solidFill>
                  <a:srgbClr val="009900"/>
                </a:solidFill>
              </a:rPr>
              <a:t>)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: </a:t>
            </a:r>
            <a:r>
              <a:rPr lang="en-US" altLang="zh-TW" i="1" smtClean="0">
                <a:solidFill>
                  <a:srgbClr val="009900"/>
                </a:solidFill>
                <a:sym typeface="Symbol" panose="05050102010706020507" pitchFamily="18" charset="2"/>
              </a:rPr>
              <a:t>v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  </a:t>
            </a:r>
            <a:r>
              <a:rPr lang="en-US" altLang="zh-TW" i="1" smtClean="0">
                <a:solidFill>
                  <a:srgbClr val="009900"/>
                </a:solidFill>
              </a:rPr>
              <a:t>V</a:t>
            </a:r>
            <a:r>
              <a:rPr lang="en-US" altLang="zh-TW" baseline="-25000" smtClean="0">
                <a:solidFill>
                  <a:srgbClr val="009900"/>
                </a:solidFill>
                <a:latin typeface="Symbol" panose="05050102010706020507" pitchFamily="18" charset="2"/>
              </a:rPr>
              <a:t>p</a:t>
            </a:r>
            <a:r>
              <a:rPr lang="en-US" altLang="zh-TW" smtClean="0">
                <a:solidFill>
                  <a:srgbClr val="009900"/>
                </a:solidFill>
                <a:sym typeface="Symbol" panose="05050102010706020507" pitchFamily="18" charset="2"/>
              </a:rPr>
              <a:t> – </a:t>
            </a:r>
            <a:r>
              <a:rPr lang="en-US" altLang="zh-TW" smtClean="0">
                <a:solidFill>
                  <a:srgbClr val="009900"/>
                </a:solidFill>
              </a:rPr>
              <a:t>{</a:t>
            </a:r>
            <a:r>
              <a:rPr lang="en-US" altLang="zh-TW" i="1" smtClean="0">
                <a:solidFill>
                  <a:srgbClr val="009900"/>
                </a:solidFill>
              </a:rPr>
              <a:t>s</a:t>
            </a:r>
            <a:r>
              <a:rPr lang="en-US" altLang="zh-TW" smtClean="0">
                <a:solidFill>
                  <a:srgbClr val="009900"/>
                </a:solidFill>
              </a:rPr>
              <a:t>}}</a:t>
            </a:r>
            <a:r>
              <a:rPr lang="en-US" altLang="zh-TW" smtClean="0"/>
              <a:t>. The edges in are called </a:t>
            </a:r>
            <a:r>
              <a:rPr lang="en-US" altLang="zh-TW" i="1" smtClean="0">
                <a:solidFill>
                  <a:srgbClr val="0000FF"/>
                </a:solidFill>
              </a:rPr>
              <a:t>tree edges</a:t>
            </a:r>
            <a:r>
              <a:rPr lang="en-US" altLang="zh-TW" smtClean="0"/>
              <a:t>.</a:t>
            </a:r>
            <a:endParaRPr lang="en-US" altLang="zh-TW" b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b="1" i="1" smtClean="0"/>
              <a:t>Lemma 22.6.</a:t>
            </a:r>
            <a:r>
              <a:rPr lang="en-US" altLang="zh-TW" smtClean="0"/>
              <a:t> When applied to a directed or undirected graph </a:t>
            </a:r>
            <a:r>
              <a:rPr lang="en-US" altLang="zh-TW" i="1" smtClean="0"/>
              <a:t>G</a:t>
            </a:r>
            <a:r>
              <a:rPr lang="en-US" altLang="zh-TW" smtClean="0"/>
              <a:t> = (</a:t>
            </a:r>
            <a:r>
              <a:rPr lang="en-US" altLang="zh-TW" i="1" smtClean="0"/>
              <a:t>V, E</a:t>
            </a:r>
            <a:r>
              <a:rPr lang="en-US" altLang="zh-TW" smtClean="0"/>
              <a:t>), procedure BFS constructs </a:t>
            </a:r>
            <a:r>
              <a:rPr lang="en-US" altLang="zh-TW" smtClean="0"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US" altLang="zh-TW" smtClean="0"/>
              <a:t> so that the predecessor subgraph </a:t>
            </a:r>
            <a:r>
              <a:rPr lang="en-US" altLang="zh-TW" i="1" smtClean="0"/>
              <a:t>G</a:t>
            </a:r>
            <a:r>
              <a:rPr lang="en-US" altLang="zh-TW" baseline="-25000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 = (</a:t>
            </a:r>
            <a:r>
              <a:rPr lang="en-US" altLang="zh-TW" i="1" smtClean="0"/>
              <a:t>V</a:t>
            </a:r>
            <a:r>
              <a:rPr lang="en-US" altLang="zh-TW" baseline="-25000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, </a:t>
            </a:r>
            <a:r>
              <a:rPr lang="en-US" altLang="zh-TW" i="1" smtClean="0"/>
              <a:t>E</a:t>
            </a:r>
            <a:r>
              <a:rPr lang="en-US" altLang="zh-TW" baseline="-25000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 is a breadth-first tree.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1288" y="5983288"/>
              <a:ext cx="2692400" cy="34925"/>
            </p14:xfrm>
          </p:contentPart>
        </mc:Choice>
        <mc:Fallback>
          <p:pic>
            <p:nvPicPr>
              <p:cNvPr id="307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5084" y="5930751"/>
                <a:ext cx="2724448" cy="14029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438EA8-E5FF-4228-A57D-0BD6EA3CC7C3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Print out Vertices on a Shortest 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>
                <a:solidFill>
                  <a:srgbClr val="CC3399"/>
                </a:solidFill>
              </a:rPr>
              <a:t>P</a:t>
            </a:r>
            <a:r>
              <a:rPr lang="en-US" altLang="zh-TW" sz="2400" smtClean="0">
                <a:solidFill>
                  <a:srgbClr val="CC3399"/>
                </a:solidFill>
              </a:rPr>
              <a:t>RINT</a:t>
            </a:r>
            <a:r>
              <a:rPr lang="en-US" altLang="zh-TW" sz="2800" smtClean="0">
                <a:solidFill>
                  <a:srgbClr val="CC3399"/>
                </a:solidFill>
              </a:rPr>
              <a:t>-P</a:t>
            </a:r>
            <a:r>
              <a:rPr lang="en-US" altLang="zh-TW" sz="2400" smtClean="0">
                <a:solidFill>
                  <a:srgbClr val="CC3399"/>
                </a:solidFill>
              </a:rPr>
              <a:t>ATH</a:t>
            </a:r>
            <a:r>
              <a:rPr lang="en-US" altLang="zh-TW" sz="2800" smtClean="0">
                <a:solidFill>
                  <a:srgbClr val="CC3399"/>
                </a:solidFill>
              </a:rPr>
              <a:t>(</a:t>
            </a:r>
            <a:r>
              <a:rPr lang="en-US" altLang="zh-TW" sz="2800" i="1" smtClean="0">
                <a:solidFill>
                  <a:srgbClr val="CC3399"/>
                </a:solidFill>
              </a:rPr>
              <a:t>G, s, v </a:t>
            </a:r>
            <a:r>
              <a:rPr lang="en-US" altLang="zh-TW" sz="2800" smtClean="0">
                <a:solidFill>
                  <a:srgbClr val="CC3399"/>
                </a:solidFill>
              </a:rPr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1	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 v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Symbol" panose="05050102010706020507" pitchFamily="18" charset="2"/>
              </a:rPr>
              <a:t>=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s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2		</a:t>
            </a:r>
            <a:r>
              <a:rPr lang="en-US" altLang="zh-TW" sz="2800" b="1" smtClean="0"/>
              <a:t>then </a:t>
            </a:r>
            <a:r>
              <a:rPr lang="en-US" altLang="zh-TW" sz="2800" smtClean="0"/>
              <a:t>print </a:t>
            </a:r>
            <a:r>
              <a:rPr lang="en-US" altLang="zh-TW" sz="2800" i="1" smtClean="0"/>
              <a:t>s</a:t>
            </a:r>
            <a:endParaRPr lang="en-US" altLang="zh-TW" sz="2800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3		</a:t>
            </a:r>
            <a:r>
              <a:rPr lang="en-US" altLang="zh-TW" sz="2800" b="1" smtClean="0"/>
              <a:t>else if</a:t>
            </a:r>
            <a:r>
              <a:rPr lang="en-US" altLang="zh-TW" sz="2800" smtClean="0"/>
              <a:t> </a:t>
            </a:r>
            <a:r>
              <a:rPr lang="el-GR" altLang="zh-TW" sz="2800" i="1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zh-TW" sz="2800" smtClean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TW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NIL</a:t>
            </a:r>
            <a:endParaRPr lang="el-GR" altLang="zh-TW" sz="240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4		       </a:t>
            </a:r>
            <a:r>
              <a:rPr lang="en-US" altLang="zh-TW" sz="2800" b="1" smtClean="0"/>
              <a:t>then </a:t>
            </a:r>
            <a:r>
              <a:rPr lang="en-US" altLang="zh-TW" sz="2800" smtClean="0"/>
              <a:t>print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no path from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to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exist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endParaRPr lang="en-US" altLang="zh-TW" sz="2800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5		       </a:t>
            </a:r>
            <a:r>
              <a:rPr lang="en-US" altLang="zh-TW" sz="2800" b="1" smtClean="0"/>
              <a:t>else</a:t>
            </a:r>
            <a:r>
              <a:rPr lang="en-US" altLang="zh-TW" sz="2800" smtClean="0"/>
              <a:t> </a:t>
            </a:r>
            <a:r>
              <a:rPr lang="en-US" altLang="zh-TW" sz="2800" smtClean="0">
                <a:solidFill>
                  <a:srgbClr val="0000FF"/>
                </a:solidFill>
              </a:rPr>
              <a:t>P</a:t>
            </a:r>
            <a:r>
              <a:rPr lang="en-US" altLang="zh-TW" sz="2400" smtClean="0">
                <a:solidFill>
                  <a:srgbClr val="0000FF"/>
                </a:solidFill>
              </a:rPr>
              <a:t>RINT</a:t>
            </a:r>
            <a:r>
              <a:rPr lang="en-US" altLang="zh-TW" sz="2800" smtClean="0">
                <a:solidFill>
                  <a:srgbClr val="0000FF"/>
                </a:solidFill>
              </a:rPr>
              <a:t>-P</a:t>
            </a:r>
            <a:r>
              <a:rPr lang="en-US" altLang="zh-TW" sz="2400" smtClean="0">
                <a:solidFill>
                  <a:srgbClr val="0000FF"/>
                </a:solidFill>
              </a:rPr>
              <a:t>ATH</a:t>
            </a:r>
            <a:r>
              <a:rPr lang="en-US" altLang="zh-TW" sz="2800" smtClean="0">
                <a:solidFill>
                  <a:srgbClr val="0000FF"/>
                </a:solidFill>
              </a:rPr>
              <a:t>(</a:t>
            </a:r>
            <a:r>
              <a:rPr lang="en-US" altLang="zh-TW" sz="2800" i="1" smtClean="0">
                <a:solidFill>
                  <a:srgbClr val="0000FF"/>
                </a:solidFill>
              </a:rPr>
              <a:t>G, s</a:t>
            </a:r>
            <a:r>
              <a:rPr lang="en-US" altLang="zh-TW" sz="2800" smtClean="0">
                <a:solidFill>
                  <a:srgbClr val="0000FF"/>
                </a:solidFill>
              </a:rPr>
              <a:t>, </a:t>
            </a:r>
            <a:r>
              <a:rPr lang="el-GR" altLang="zh-TW" sz="2800" i="1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80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TW" sz="2800" smtClean="0">
                <a:solidFill>
                  <a:srgbClr val="0000FF"/>
                </a:solidFill>
              </a:rPr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6			 </a:t>
            </a:r>
            <a:r>
              <a:rPr lang="en-US" altLang="zh-TW" sz="2800" b="1" smtClean="0"/>
              <a:t>   </a:t>
            </a:r>
            <a:r>
              <a:rPr lang="en-US" altLang="zh-TW" sz="2800" smtClean="0">
                <a:solidFill>
                  <a:srgbClr val="0000FF"/>
                </a:solidFill>
              </a:rPr>
              <a:t>print </a:t>
            </a:r>
            <a:r>
              <a:rPr lang="en-US" altLang="zh-TW" sz="2800" i="1" smtClean="0">
                <a:solidFill>
                  <a:srgbClr val="0000FF"/>
                </a:solidFill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5292F2C-B91D-443C-86F5-78B36CAB3ED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251325" y="4076700"/>
            <a:ext cx="3917950" cy="1685925"/>
            <a:chOff x="2678" y="2568"/>
            <a:chExt cx="2468" cy="1062"/>
          </a:xfrm>
        </p:grpSpPr>
        <p:sp>
          <p:nvSpPr>
            <p:cNvPr id="4114" name="Rectangle 13"/>
            <p:cNvSpPr>
              <a:spLocks noChangeArrowheads="1"/>
            </p:cNvSpPr>
            <p:nvPr/>
          </p:nvSpPr>
          <p:spPr bwMode="auto">
            <a:xfrm>
              <a:off x="3848" y="3422"/>
              <a:ext cx="1298" cy="2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4115" name="AutoShape 18"/>
            <p:cNvCxnSpPr>
              <a:cxnSpLocks noChangeShapeType="1"/>
              <a:stCxn id="4114" idx="1"/>
              <a:endCxn id="328718" idx="2"/>
            </p:cNvCxnSpPr>
            <p:nvPr/>
          </p:nvCxnSpPr>
          <p:spPr bwMode="auto">
            <a:xfrm flipH="1" flipV="1">
              <a:off x="2678" y="2568"/>
              <a:ext cx="1170" cy="95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56225" y="2787650"/>
            <a:ext cx="2803525" cy="1060450"/>
            <a:chOff x="3374" y="1756"/>
            <a:chExt cx="1766" cy="668"/>
          </a:xfrm>
        </p:grpSpPr>
        <p:sp>
          <p:nvSpPr>
            <p:cNvPr id="4112" name="Rectangle 12"/>
            <p:cNvSpPr>
              <a:spLocks noChangeArrowheads="1"/>
            </p:cNvSpPr>
            <p:nvPr/>
          </p:nvSpPr>
          <p:spPr bwMode="auto">
            <a:xfrm>
              <a:off x="3900" y="1756"/>
              <a:ext cx="1240" cy="2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4113" name="AutoShape 17"/>
            <p:cNvCxnSpPr>
              <a:cxnSpLocks noChangeShapeType="1"/>
              <a:stCxn id="4112" idx="1"/>
              <a:endCxn id="328718" idx="3"/>
            </p:cNvCxnSpPr>
            <p:nvPr/>
          </p:nvCxnSpPr>
          <p:spPr bwMode="auto">
            <a:xfrm flipH="1">
              <a:off x="3374" y="1860"/>
              <a:ext cx="526" cy="56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96938" y="3673475"/>
            <a:ext cx="2247900" cy="330200"/>
            <a:chOff x="565" y="2314"/>
            <a:chExt cx="1416" cy="208"/>
          </a:xfrm>
        </p:grpSpPr>
        <p:sp>
          <p:nvSpPr>
            <p:cNvPr id="4110" name="Rectangle 11"/>
            <p:cNvSpPr>
              <a:spLocks noChangeArrowheads="1"/>
            </p:cNvSpPr>
            <p:nvPr/>
          </p:nvSpPr>
          <p:spPr bwMode="auto">
            <a:xfrm>
              <a:off x="565" y="2314"/>
              <a:ext cx="776" cy="20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4111" name="AutoShape 16"/>
            <p:cNvCxnSpPr>
              <a:cxnSpLocks noChangeShapeType="1"/>
              <a:stCxn id="4110" idx="3"/>
              <a:endCxn id="328718" idx="1"/>
            </p:cNvCxnSpPr>
            <p:nvPr/>
          </p:nvCxnSpPr>
          <p:spPr bwMode="auto">
            <a:xfrm>
              <a:off x="1341" y="2418"/>
              <a:ext cx="640" cy="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TW" smtClean="0"/>
              <a:t>22.3 Depth-First Search</a:t>
            </a: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539750" y="5734050"/>
            <a:ext cx="2908300" cy="8318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>
                <a:solidFill>
                  <a:srgbClr val="0000FF"/>
                </a:solidFill>
              </a:rPr>
              <a:t>d</a:t>
            </a:r>
            <a:r>
              <a:rPr lang="en-US" altLang="zh-TW" sz="2400">
                <a:solidFill>
                  <a:srgbClr val="0000FF"/>
                </a:solidFill>
              </a:rPr>
              <a:t>[</a:t>
            </a:r>
            <a:r>
              <a:rPr lang="en-US" altLang="zh-TW" sz="2400" i="1">
                <a:solidFill>
                  <a:srgbClr val="0000FF"/>
                </a:solidFill>
              </a:rPr>
              <a:t>u</a:t>
            </a:r>
            <a:r>
              <a:rPr lang="en-US" altLang="zh-TW" sz="2400">
                <a:solidFill>
                  <a:srgbClr val="0000FF"/>
                </a:solidFill>
              </a:rPr>
              <a:t>] :	discovery time</a:t>
            </a:r>
          </a:p>
          <a:p>
            <a:pPr eaLnBrk="1" hangingPunct="1"/>
            <a:r>
              <a:rPr lang="en-US" altLang="zh-TW" sz="2400" i="1">
                <a:solidFill>
                  <a:srgbClr val="0000FF"/>
                </a:solidFill>
              </a:rPr>
              <a:t>f</a:t>
            </a:r>
            <a:r>
              <a:rPr lang="en-US" altLang="zh-TW" sz="2400">
                <a:solidFill>
                  <a:srgbClr val="0000FF"/>
                </a:solidFill>
              </a:rPr>
              <a:t>[</a:t>
            </a:r>
            <a:r>
              <a:rPr lang="en-US" altLang="zh-TW" sz="2400" i="1">
                <a:solidFill>
                  <a:srgbClr val="0000FF"/>
                </a:solidFill>
              </a:rPr>
              <a:t>u</a:t>
            </a:r>
            <a:r>
              <a:rPr lang="en-US" altLang="zh-TW" sz="2400">
                <a:solidFill>
                  <a:srgbClr val="0000FF"/>
                </a:solidFill>
              </a:rPr>
              <a:t>]:	finishing time</a:t>
            </a:r>
          </a:p>
        </p:txBody>
      </p:sp>
      <p:sp>
        <p:nvSpPr>
          <p:cNvPr id="4106" name="Rectangle 6"/>
          <p:cNvSpPr>
            <a:spLocks noChangeArrowheads="1"/>
          </p:cNvSpPr>
          <p:nvPr/>
        </p:nvSpPr>
        <p:spPr bwMode="auto">
          <a:xfrm>
            <a:off x="4872038" y="6108700"/>
            <a:ext cx="2868612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Complexity: </a:t>
            </a:r>
            <a:r>
              <a:rPr lang="en-US" altLang="zh-TW" sz="2400" i="1">
                <a:solidFill>
                  <a:srgbClr val="0000FF"/>
                </a:solidFill>
              </a:rPr>
              <a:t>O</a:t>
            </a:r>
            <a:r>
              <a:rPr lang="en-US" altLang="zh-TW" sz="2400">
                <a:solidFill>
                  <a:srgbClr val="0000FF"/>
                </a:solidFill>
              </a:rPr>
              <a:t>(</a:t>
            </a:r>
            <a:r>
              <a:rPr lang="en-US" altLang="zh-TW" sz="2400" i="1">
                <a:solidFill>
                  <a:srgbClr val="0000FF"/>
                </a:solidFill>
              </a:rPr>
              <a:t>V+E</a:t>
            </a:r>
            <a:r>
              <a:rPr lang="en-US" altLang="zh-TW" sz="2400">
                <a:solidFill>
                  <a:srgbClr val="0000FF"/>
                </a:solidFill>
              </a:rPr>
              <a:t>)</a:t>
            </a:r>
            <a:r>
              <a:rPr lang="en-US" altLang="zh-TW" sz="2400"/>
              <a:t> </a:t>
            </a:r>
          </a:p>
        </p:txBody>
      </p:sp>
      <p:sp>
        <p:nvSpPr>
          <p:cNvPr id="4107" name="Rectangle 7"/>
          <p:cNvSpPr>
            <a:spLocks noChangeArrowheads="1"/>
          </p:cNvSpPr>
          <p:nvPr/>
        </p:nvSpPr>
        <p:spPr bwMode="auto">
          <a:xfrm>
            <a:off x="468313" y="1828800"/>
            <a:ext cx="4103687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CC3399"/>
                </a:solidFill>
              </a:rPr>
              <a:t>DFS(</a:t>
            </a:r>
            <a:r>
              <a:rPr lang="en-US" altLang="zh-TW" sz="2400" i="1">
                <a:solidFill>
                  <a:srgbClr val="CC3399"/>
                </a:solidFill>
              </a:rPr>
              <a:t>G</a:t>
            </a:r>
            <a:r>
              <a:rPr lang="en-US" altLang="zh-TW" sz="2400">
                <a:solidFill>
                  <a:srgbClr val="CC3399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1   </a:t>
            </a:r>
            <a:r>
              <a:rPr lang="en-US" altLang="zh-TW" sz="2400" b="1"/>
              <a:t>for</a:t>
            </a:r>
            <a:r>
              <a:rPr lang="en-US" altLang="zh-TW" sz="2400"/>
              <a:t> each vertex </a:t>
            </a:r>
            <a:r>
              <a:rPr lang="en-US" altLang="zh-TW" sz="2400" i="1"/>
              <a:t>u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 i="1"/>
              <a:t>V</a:t>
            </a:r>
            <a:r>
              <a:rPr lang="en-US" altLang="zh-TW" sz="2400"/>
              <a:t>[</a:t>
            </a:r>
            <a:r>
              <a:rPr lang="en-US" altLang="zh-TW" sz="2400" i="1"/>
              <a:t>G</a:t>
            </a:r>
            <a:r>
              <a:rPr lang="en-US" altLang="zh-TW" sz="2400"/>
              <a:t>]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2        </a:t>
            </a:r>
            <a:r>
              <a:rPr lang="en-US" altLang="zh-TW" sz="2400" b="1"/>
              <a:t>do</a:t>
            </a:r>
            <a:r>
              <a:rPr lang="en-US" altLang="zh-TW" sz="2400"/>
              <a:t> </a:t>
            </a:r>
            <a:r>
              <a:rPr lang="en-US" altLang="zh-TW" sz="2400" i="1"/>
              <a:t>color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WHITE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3             </a:t>
            </a:r>
            <a:r>
              <a:rPr lang="en-US" altLang="zh-TW" sz="2400" i="1">
                <a:sym typeface="Symbol" panose="05050102010706020507" pitchFamily="18" charset="2"/>
              </a:rPr>
              <a:t>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NIL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4   </a:t>
            </a:r>
            <a:r>
              <a:rPr lang="en-US" altLang="zh-TW" sz="2400" i="1"/>
              <a:t>time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0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5   </a:t>
            </a:r>
            <a:r>
              <a:rPr lang="en-US" altLang="zh-TW" sz="2400" b="1"/>
              <a:t>for</a:t>
            </a:r>
            <a:r>
              <a:rPr lang="en-US" altLang="zh-TW" sz="2400"/>
              <a:t> each vertex </a:t>
            </a:r>
            <a:r>
              <a:rPr lang="en-US" altLang="zh-TW" sz="2400" i="1"/>
              <a:t>u</a:t>
            </a:r>
            <a:r>
              <a:rPr lang="en-US" altLang="zh-TW" sz="2400">
                <a:sym typeface="Symbol" panose="05050102010706020507" pitchFamily="18" charset="2"/>
              </a:rPr>
              <a:t></a:t>
            </a:r>
            <a:r>
              <a:rPr lang="en-US" altLang="zh-TW" sz="2400" i="1"/>
              <a:t>V</a:t>
            </a:r>
            <a:r>
              <a:rPr lang="en-US" altLang="zh-TW" sz="2400"/>
              <a:t>[</a:t>
            </a:r>
            <a:r>
              <a:rPr lang="en-US" altLang="zh-TW" sz="2400" i="1"/>
              <a:t>G</a:t>
            </a:r>
            <a:r>
              <a:rPr lang="en-US" altLang="zh-TW" sz="2400"/>
              <a:t>]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6        </a:t>
            </a:r>
            <a:r>
              <a:rPr lang="en-US" altLang="zh-TW" sz="2400" b="1"/>
              <a:t>do if</a:t>
            </a:r>
            <a:r>
              <a:rPr lang="en-US" altLang="zh-TW" sz="2400"/>
              <a:t> </a:t>
            </a:r>
            <a:r>
              <a:rPr lang="en-US" altLang="zh-TW" sz="2400" i="1"/>
              <a:t>color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latin typeface="Symbol" panose="05050102010706020507" pitchFamily="18" charset="2"/>
              </a:rPr>
              <a:t>=</a:t>
            </a:r>
            <a:r>
              <a:rPr lang="en-US" altLang="zh-TW" sz="2400"/>
              <a:t> WHITE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7                 </a:t>
            </a:r>
            <a:r>
              <a:rPr lang="en-US" altLang="zh-TW" sz="2400" b="1"/>
              <a:t>then</a:t>
            </a:r>
            <a:r>
              <a:rPr lang="en-US" altLang="zh-TW" sz="2400"/>
              <a:t> DFS-VISIT(</a:t>
            </a:r>
            <a:r>
              <a:rPr lang="en-US" altLang="zh-TW" sz="2400" i="1"/>
              <a:t>u</a:t>
            </a:r>
            <a:r>
              <a:rPr lang="en-US" altLang="zh-TW" sz="2400"/>
              <a:t>) </a:t>
            </a:r>
          </a:p>
        </p:txBody>
      </p:sp>
      <p:sp>
        <p:nvSpPr>
          <p:cNvPr id="4108" name="Rectangle 9"/>
          <p:cNvSpPr>
            <a:spLocks noChangeArrowheads="1"/>
          </p:cNvSpPr>
          <p:nvPr/>
        </p:nvSpPr>
        <p:spPr bwMode="auto">
          <a:xfrm>
            <a:off x="4787900" y="1828800"/>
            <a:ext cx="4176713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CC3399"/>
                </a:solidFill>
              </a:rPr>
              <a:t>DFS-VISIT(</a:t>
            </a:r>
            <a:r>
              <a:rPr lang="en-US" altLang="zh-TW" sz="2400" i="1">
                <a:solidFill>
                  <a:srgbClr val="CC3399"/>
                </a:solidFill>
              </a:rPr>
              <a:t>u</a:t>
            </a:r>
            <a:r>
              <a:rPr lang="en-US" altLang="zh-TW" sz="2400">
                <a:solidFill>
                  <a:srgbClr val="CC3399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1   </a:t>
            </a:r>
            <a:r>
              <a:rPr lang="en-US" altLang="zh-TW" sz="2400" i="1"/>
              <a:t>color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= GRAY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2   </a:t>
            </a:r>
            <a:r>
              <a:rPr lang="en-US" altLang="zh-TW" sz="2400" i="1"/>
              <a:t>d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time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time</a:t>
            </a:r>
            <a:r>
              <a:rPr lang="en-US" altLang="zh-TW" sz="2400"/>
              <a:t> </a:t>
            </a:r>
            <a:r>
              <a:rPr lang="en-US" altLang="zh-TW" sz="2400">
                <a:latin typeface="Symbol" panose="05050102010706020507" pitchFamily="18" charset="2"/>
              </a:rPr>
              <a:t>+</a:t>
            </a:r>
            <a:r>
              <a:rPr lang="en-US" altLang="zh-TW" sz="2400"/>
              <a:t>1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3   </a:t>
            </a:r>
            <a:r>
              <a:rPr lang="en-US" altLang="zh-TW" sz="2400" b="1"/>
              <a:t>for</a:t>
            </a:r>
            <a:r>
              <a:rPr lang="en-US" altLang="zh-TW" sz="2400"/>
              <a:t> each </a:t>
            </a:r>
            <a:r>
              <a:rPr lang="en-US" altLang="zh-TW" sz="2400" i="1"/>
              <a:t>v </a:t>
            </a:r>
            <a:r>
              <a:rPr lang="en-US" altLang="zh-TW" sz="2400">
                <a:sym typeface="Symbol" panose="05050102010706020507" pitchFamily="18" charset="2"/>
              </a:rPr>
              <a:t> </a:t>
            </a:r>
            <a:r>
              <a:rPr lang="en-US" altLang="zh-TW" sz="2400" i="1"/>
              <a:t>Adj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4        </a:t>
            </a:r>
            <a:r>
              <a:rPr lang="en-US" altLang="zh-TW" sz="2400" b="1"/>
              <a:t>do</a:t>
            </a:r>
            <a:r>
              <a:rPr lang="en-US" altLang="zh-TW" sz="2400"/>
              <a:t> </a:t>
            </a:r>
            <a:r>
              <a:rPr lang="en-US" altLang="zh-TW" sz="2400" b="1"/>
              <a:t>if</a:t>
            </a:r>
            <a:r>
              <a:rPr lang="en-US" altLang="zh-TW" sz="2400"/>
              <a:t> </a:t>
            </a:r>
            <a:r>
              <a:rPr lang="en-US" altLang="zh-TW" sz="2400" i="1"/>
              <a:t>color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  <a:r>
              <a:rPr lang="en-US" altLang="zh-TW" sz="2400">
                <a:latin typeface="Symbol" panose="05050102010706020507" pitchFamily="18" charset="2"/>
              </a:rPr>
              <a:t>=</a:t>
            </a:r>
            <a:r>
              <a:rPr lang="en-US" altLang="zh-TW" sz="2400"/>
              <a:t> WHITE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5                 </a:t>
            </a:r>
            <a:r>
              <a:rPr lang="en-US" altLang="zh-TW" sz="2400" b="1"/>
              <a:t>then</a:t>
            </a:r>
            <a:r>
              <a:rPr lang="en-US" altLang="zh-TW" sz="2400"/>
              <a:t> </a:t>
            </a:r>
            <a:r>
              <a:rPr lang="en-US" altLang="zh-TW" sz="2400" i="1">
                <a:sym typeface="Symbol" panose="05050102010706020507" pitchFamily="18" charset="2"/>
              </a:rPr>
              <a:t></a:t>
            </a:r>
            <a:r>
              <a:rPr lang="en-US" altLang="zh-TW" sz="2400"/>
              <a:t>[</a:t>
            </a:r>
            <a:r>
              <a:rPr lang="en-US" altLang="zh-TW" sz="2400" i="1"/>
              <a:t>v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u</a:t>
            </a:r>
            <a:endParaRPr lang="en-US" altLang="zh-TW" sz="24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6                          DFS-VISIT(</a:t>
            </a:r>
            <a:r>
              <a:rPr lang="en-US" altLang="zh-TW" sz="2400" i="1"/>
              <a:t>v</a:t>
            </a:r>
            <a:r>
              <a:rPr lang="en-US" altLang="zh-TW" sz="24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7   </a:t>
            </a:r>
            <a:r>
              <a:rPr lang="en-US" altLang="zh-TW" sz="2400" i="1"/>
              <a:t>color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latin typeface="Symbol" panose="05050102010706020507" pitchFamily="18" charset="2"/>
              </a:rPr>
              <a:t>=</a:t>
            </a:r>
            <a:r>
              <a:rPr lang="en-US" altLang="zh-TW" sz="2400"/>
              <a:t> BLACK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8   </a:t>
            </a:r>
            <a:r>
              <a:rPr lang="en-US" altLang="zh-TW" sz="2400" i="1"/>
              <a:t>f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time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</a:t>
            </a:r>
            <a:r>
              <a:rPr lang="en-US" altLang="zh-TW" sz="2400"/>
              <a:t> </a:t>
            </a:r>
            <a:r>
              <a:rPr lang="en-US" altLang="zh-TW" sz="2400" i="1"/>
              <a:t>time</a:t>
            </a:r>
            <a:r>
              <a:rPr lang="en-US" altLang="zh-TW" sz="2400"/>
              <a:t> </a:t>
            </a:r>
            <a:r>
              <a:rPr lang="en-US" altLang="zh-TW" sz="2400">
                <a:latin typeface="Symbol" panose="05050102010706020507" pitchFamily="18" charset="2"/>
              </a:rPr>
              <a:t>+</a:t>
            </a:r>
            <a:r>
              <a:rPr lang="en-US" altLang="zh-TW" sz="2400"/>
              <a:t> 1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3144838" y="3619500"/>
            <a:ext cx="2211387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a global variable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7963" y="6575425"/>
              <a:ext cx="1217612" cy="25400"/>
            </p14:xfrm>
          </p:contentPart>
        </mc:Choice>
        <mc:Fallback>
          <p:pic>
            <p:nvPicPr>
              <p:cNvPr id="4098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757" y="6526300"/>
                <a:ext cx="1249664" cy="123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9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363" y="4251325"/>
              <a:ext cx="77787" cy="69850"/>
            </p14:xfrm>
          </p:contentPart>
        </mc:Choice>
        <mc:Fallback>
          <p:pic>
            <p:nvPicPr>
              <p:cNvPr id="4099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591" y="4188921"/>
                <a:ext cx="109690" cy="1946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7A2D69C-2E8B-41BA-9F39-0A4876B86D7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778000"/>
            <a:ext cx="7834313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994150"/>
            <a:ext cx="7780338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Progress of 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F119F4-C891-4491-8F34-CC391CED4CD9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808163"/>
            <a:ext cx="7350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4238625"/>
            <a:ext cx="734536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Progress of DFS (II)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158DD3-2830-457B-BEFD-36C2A2197B3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22.1 Representations of </a:t>
            </a:r>
            <a:r>
              <a:rPr lang="en-US" altLang="zh-TW" sz="3600" i="1" smtClean="0"/>
              <a:t>Undirected</a:t>
            </a:r>
            <a:r>
              <a:rPr lang="en-US" altLang="zh-TW" sz="3600" smtClean="0"/>
              <a:t> Graphs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06045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adjacency-matrix representation (</a:t>
            </a:r>
            <a:r>
              <a:rPr lang="en-US" altLang="zh-TW" sz="2800" i="1" smtClean="0">
                <a:solidFill>
                  <a:srgbClr val="0000FF"/>
                </a:solidFill>
              </a:rPr>
              <a:t>dense</a:t>
            </a:r>
            <a:r>
              <a:rPr lang="en-US" altLang="zh-TW" sz="2800" smtClean="0"/>
              <a:t>)</a:t>
            </a:r>
          </a:p>
          <a:p>
            <a:pPr eaLnBrk="1" hangingPunct="1"/>
            <a:r>
              <a:rPr lang="en-US" altLang="zh-TW" sz="2800" smtClean="0"/>
              <a:t>adjacency-list representation (</a:t>
            </a:r>
            <a:r>
              <a:rPr lang="en-US" altLang="zh-TW" sz="2800" i="1" smtClean="0">
                <a:solidFill>
                  <a:srgbClr val="0000FF"/>
                </a:solidFill>
              </a:rPr>
              <a:t>sparse</a:t>
            </a:r>
            <a:r>
              <a:rPr lang="en-US" altLang="zh-TW" sz="2800" smtClean="0"/>
              <a:t>)</a:t>
            </a:r>
          </a:p>
          <a:p>
            <a:pPr eaLnBrk="1" hangingPunct="1"/>
            <a:endParaRPr lang="en-US" altLang="zh-TW" sz="28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50938" y="2967038"/>
          <a:ext cx="5965825" cy="363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4" imgW="9891522" imgH="6319926" progId="Visio.Drawing.6">
                  <p:embed/>
                </p:oleObj>
              </mc:Choice>
              <mc:Fallback>
                <p:oleObj name="Visio" r:id="rId4" imgW="9891522" imgH="631992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967038"/>
                        <a:ext cx="5965825" cy="363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5940425" y="3859213"/>
            <a:ext cx="647700" cy="360362"/>
          </a:xfrm>
          <a:prstGeom prst="leftArrow">
            <a:avLst>
              <a:gd name="adj1" fmla="val 50000"/>
              <a:gd name="adj2" fmla="val 4493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6732588" y="3854450"/>
            <a:ext cx="1358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symmetric !!</a:t>
            </a:r>
          </a:p>
        </p:txBody>
      </p:sp>
      <p:sp>
        <p:nvSpPr>
          <p:cNvPr id="1032" name="文字方塊 7"/>
          <p:cNvSpPr txBox="1">
            <a:spLocks noChangeArrowheads="1"/>
          </p:cNvSpPr>
          <p:nvPr/>
        </p:nvSpPr>
        <p:spPr bwMode="auto">
          <a:xfrm>
            <a:off x="7277100" y="5499100"/>
            <a:ext cx="1655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2E of nodes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518756-00B1-4DD8-9945-73312EEDF72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1763713"/>
            <a:ext cx="7202487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b="5322"/>
          <a:stretch>
            <a:fillRect/>
          </a:stretch>
        </p:blipFill>
        <p:spPr bwMode="auto">
          <a:xfrm>
            <a:off x="863600" y="4200525"/>
            <a:ext cx="7251700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progress of DFS (III)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40038F-1E2A-4374-A6DA-478619E32344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4" b="9273"/>
          <a:stretch>
            <a:fillRect/>
          </a:stretch>
        </p:blipFill>
        <p:spPr bwMode="auto">
          <a:xfrm>
            <a:off x="1006475" y="1803400"/>
            <a:ext cx="7129463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"/>
          <a:stretch>
            <a:fillRect/>
          </a:stretch>
        </p:blipFill>
        <p:spPr bwMode="auto">
          <a:xfrm>
            <a:off x="1008063" y="4137025"/>
            <a:ext cx="71278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Progress of DFS (IV)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299B62-0C13-42D7-AAFD-D7FF8DF3AF9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Properties of Depth-First Search</a:t>
            </a:r>
          </a:p>
        </p:txBody>
      </p:sp>
      <p:sp>
        <p:nvSpPr>
          <p:cNvPr id="5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smtClean="0"/>
              <a:t>Theorem 22.6.</a:t>
            </a:r>
            <a:r>
              <a:rPr lang="en-US" altLang="zh-TW" sz="2800" smtClean="0"/>
              <a:t> (Parenthesis theorem)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In any depth-first search of a (directed or undirected) graph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V, E</a:t>
            </a:r>
            <a:r>
              <a:rPr lang="en-US" altLang="zh-TW" sz="2800" smtClean="0"/>
              <a:t>) for any two vertices 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, exactly one of the following three conditions holds: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intervals [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), </a:t>
            </a:r>
            <a:r>
              <a:rPr lang="en-US" altLang="zh-TW" sz="2400" i="1" smtClean="0"/>
              <a:t>f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)] and [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), </a:t>
            </a:r>
            <a:r>
              <a:rPr lang="en-US" altLang="zh-TW" sz="2400" i="1" smtClean="0"/>
              <a:t>f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)] are entirely disjoint.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interval [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), </a:t>
            </a:r>
            <a:r>
              <a:rPr lang="en-US" altLang="zh-TW" sz="2400" i="1" smtClean="0"/>
              <a:t>f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)] is contained entirely within the interval [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), </a:t>
            </a:r>
            <a:r>
              <a:rPr lang="en-US" altLang="zh-TW" sz="2400" i="1" smtClean="0"/>
              <a:t>f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)], and 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 is a descendant of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 in the depth-first tree,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interval [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), </a:t>
            </a:r>
            <a:r>
              <a:rPr lang="en-US" altLang="zh-TW" sz="2400" i="1" smtClean="0"/>
              <a:t>f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)] is contained entirely within the interval [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), </a:t>
            </a:r>
            <a:r>
              <a:rPr lang="en-US" altLang="zh-TW" sz="2400" i="1" smtClean="0"/>
              <a:t>f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)], and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 is a descendant of u in the depth-first tree.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1500" y="3986213"/>
              <a:ext cx="77788" cy="241300"/>
            </p14:xfrm>
          </p:contentPart>
        </mc:Choice>
        <mc:Fallback>
          <p:pic>
            <p:nvPicPr>
              <p:cNvPr id="51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747" y="3922371"/>
                <a:ext cx="107294" cy="368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5925" y="3960813"/>
              <a:ext cx="85725" cy="266700"/>
            </p14:xfrm>
          </p:contentPart>
        </mc:Choice>
        <mc:Fallback>
          <p:pic>
            <p:nvPicPr>
              <p:cNvPr id="51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0433" y="3897382"/>
                <a:ext cx="116366" cy="393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7088" y="3951288"/>
              <a:ext cx="112712" cy="327025"/>
            </p14:xfrm>
          </p:contentPart>
        </mc:Choice>
        <mc:Fallback>
          <p:pic>
            <p:nvPicPr>
              <p:cNvPr id="51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0935" y="3887187"/>
                <a:ext cx="144659" cy="455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1288" y="3935413"/>
              <a:ext cx="93662" cy="334962"/>
            </p14:xfrm>
          </p:contentPart>
        </mc:Choice>
        <mc:Fallback>
          <p:pic>
            <p:nvPicPr>
              <p:cNvPr id="51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05853" y="3872022"/>
                <a:ext cx="124532" cy="46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1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5413" y="5032375"/>
              <a:ext cx="93662" cy="317500"/>
            </p14:xfrm>
          </p:contentPart>
        </mc:Choice>
        <mc:Fallback>
          <p:pic>
            <p:nvPicPr>
              <p:cNvPr id="51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19803" y="4969019"/>
                <a:ext cx="124883" cy="444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3388" y="5022850"/>
              <a:ext cx="214312" cy="317500"/>
            </p14:xfrm>
          </p:contentPart>
        </mc:Choice>
        <mc:Fallback>
          <p:pic>
            <p:nvPicPr>
              <p:cNvPr id="51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27776" y="4959780"/>
                <a:ext cx="245536" cy="443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4263" y="4979988"/>
              <a:ext cx="130175" cy="360362"/>
            </p14:xfrm>
          </p:contentPart>
        </mc:Choice>
        <mc:Fallback>
          <p:pic>
            <p:nvPicPr>
              <p:cNvPr id="51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78907" y="4916564"/>
                <a:ext cx="160887" cy="48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1288" y="4972050"/>
              <a:ext cx="93662" cy="420688"/>
            </p14:xfrm>
          </p:contentPart>
        </mc:Choice>
        <mc:Fallback>
          <p:pic>
            <p:nvPicPr>
              <p:cNvPr id="51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05737" y="4908659"/>
                <a:ext cx="124765" cy="547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5088" y="6086475"/>
              <a:ext cx="206375" cy="454025"/>
            </p14:xfrm>
          </p:contentPart>
        </mc:Choice>
        <mc:Fallback>
          <p:pic>
            <p:nvPicPr>
              <p:cNvPr id="51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59459" y="6023148"/>
                <a:ext cx="237633" cy="58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1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7988" y="6137275"/>
              <a:ext cx="120650" cy="344488"/>
            </p14:xfrm>
          </p:contentPart>
        </mc:Choice>
        <mc:Fallback>
          <p:pic>
            <p:nvPicPr>
              <p:cNvPr id="51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02094" y="6073159"/>
                <a:ext cx="152438" cy="4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0600" y="6094413"/>
              <a:ext cx="120650" cy="344487"/>
            </p14:xfrm>
          </p:contentPart>
        </mc:Choice>
        <mc:Fallback>
          <p:pic>
            <p:nvPicPr>
              <p:cNvPr id="51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84986" y="6030297"/>
                <a:ext cx="151877" cy="472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1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83175" y="6051550"/>
              <a:ext cx="198438" cy="488950"/>
            </p14:xfrm>
          </p:contentPart>
        </mc:Choice>
        <mc:Fallback>
          <p:pic>
            <p:nvPicPr>
              <p:cNvPr id="51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67386" y="5987774"/>
                <a:ext cx="230016" cy="616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83363" y="1757363"/>
              <a:ext cx="309562" cy="463550"/>
            </p14:xfrm>
          </p:contentPart>
        </mc:Choice>
        <mc:Fallback>
          <p:pic>
            <p:nvPicPr>
              <p:cNvPr id="51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7488" y="1693462"/>
                <a:ext cx="341312" cy="591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3688" y="1885950"/>
              <a:ext cx="292100" cy="385763"/>
            </p14:xfrm>
          </p:contentPart>
        </mc:Choice>
        <mc:Fallback>
          <p:pic>
            <p:nvPicPr>
              <p:cNvPr id="51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27821" y="1822137"/>
                <a:ext cx="323834" cy="513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4563" y="1808163"/>
              <a:ext cx="146050" cy="455612"/>
            </p14:xfrm>
          </p:contentPart>
        </mc:Choice>
        <mc:Fallback>
          <p:pic>
            <p:nvPicPr>
              <p:cNvPr id="51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78735" y="1744723"/>
                <a:ext cx="177706" cy="58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1588" y="1808163"/>
              <a:ext cx="161925" cy="455612"/>
            </p14:xfrm>
          </p:contentPart>
        </mc:Choice>
        <mc:Fallback>
          <p:pic>
            <p:nvPicPr>
              <p:cNvPr id="51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605469" y="1744723"/>
                <a:ext cx="194163" cy="58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32750" y="1800225"/>
              <a:ext cx="163513" cy="454025"/>
            </p14:xfrm>
          </p:contentPart>
        </mc:Choice>
        <mc:Fallback>
          <p:pic>
            <p:nvPicPr>
              <p:cNvPr id="51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16972" y="1736546"/>
                <a:ext cx="195068" cy="58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43913" y="1817688"/>
              <a:ext cx="111125" cy="463550"/>
            </p14:xfrm>
          </p:contentPart>
        </mc:Choice>
        <mc:Fallback>
          <p:pic>
            <p:nvPicPr>
              <p:cNvPr id="51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28868" y="1754247"/>
                <a:ext cx="141214" cy="59079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77F35B-F8D9-49FC-93D9-C96D02A631B9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Properties of Depth-First Search (II)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smtClean="0"/>
              <a:t>Corollary 22.8.</a:t>
            </a:r>
            <a:r>
              <a:rPr lang="en-US" altLang="zh-TW" smtClean="0"/>
              <a:t> (Nesting of descendants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 intervals)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Vertex </a:t>
            </a:r>
            <a:r>
              <a:rPr lang="en-US" altLang="zh-TW" i="1" smtClean="0"/>
              <a:t>v</a:t>
            </a:r>
            <a:r>
              <a:rPr lang="en-US" altLang="zh-TW" smtClean="0"/>
              <a:t> is a proper descendant of vertex </a:t>
            </a:r>
            <a:r>
              <a:rPr lang="en-US" altLang="zh-TW" i="1" smtClean="0"/>
              <a:t>u</a:t>
            </a:r>
            <a:r>
              <a:rPr lang="en-US" altLang="zh-TW" smtClean="0"/>
              <a:t> in the depth-first forest for a (directed or undirected) graph </a:t>
            </a:r>
            <a:r>
              <a:rPr lang="en-US" altLang="zh-TW" i="1" smtClean="0"/>
              <a:t>G</a:t>
            </a:r>
            <a:r>
              <a:rPr lang="en-US" altLang="zh-TW" smtClean="0"/>
              <a:t> if and only if </a:t>
            </a:r>
            <a:r>
              <a:rPr lang="en-US" altLang="zh-TW" i="1" smtClean="0"/>
              <a:t>d</a:t>
            </a:r>
            <a:r>
              <a:rPr lang="en-US" altLang="zh-TW" smtClean="0"/>
              <a:t>[</a:t>
            </a:r>
            <a:r>
              <a:rPr lang="en-US" altLang="zh-TW" i="1" smtClean="0"/>
              <a:t>u</a:t>
            </a:r>
            <a:r>
              <a:rPr lang="en-US" altLang="zh-TW" smtClean="0"/>
              <a:t>] &lt;</a:t>
            </a:r>
            <a:r>
              <a:rPr lang="en-US" altLang="zh-TW" i="1" smtClean="0"/>
              <a:t> d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smtClean="0"/>
              <a:t>] &lt; </a:t>
            </a:r>
            <a:r>
              <a:rPr lang="en-US" altLang="zh-TW" i="1" smtClean="0"/>
              <a:t>f</a:t>
            </a:r>
            <a:r>
              <a:rPr lang="en-US" altLang="zh-TW" smtClean="0"/>
              <a:t>[</a:t>
            </a:r>
            <a:r>
              <a:rPr lang="en-US" altLang="zh-TW" i="1" smtClean="0"/>
              <a:t>v</a:t>
            </a:r>
            <a:r>
              <a:rPr lang="en-US" altLang="zh-TW" smtClean="0"/>
              <a:t>] &lt; </a:t>
            </a:r>
            <a:r>
              <a:rPr lang="en-US" altLang="zh-TW" i="1" smtClean="0"/>
              <a:t>f</a:t>
            </a:r>
            <a:r>
              <a:rPr lang="en-US" altLang="zh-TW" smtClean="0"/>
              <a:t>[</a:t>
            </a:r>
            <a:r>
              <a:rPr lang="en-US" altLang="zh-TW" i="1" smtClean="0"/>
              <a:t>u</a:t>
            </a:r>
            <a:r>
              <a:rPr lang="en-US" altLang="zh-TW" smtClean="0"/>
              <a:t>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9C4FF5-5096-4C4F-A287-BD0AFDE8F80F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3873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16113"/>
            <a:ext cx="4211637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346575"/>
            <a:ext cx="3856037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Property of 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F87B567-F3FD-42F3-944B-9437BA6AA1D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508500" y="3403600"/>
            <a:ext cx="1122363" cy="14557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23850" y="1557338"/>
            <a:ext cx="8640763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11188" y="692150"/>
            <a:ext cx="8142287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 b="1" i="1"/>
              <a:t>Theorem 22.9</a:t>
            </a:r>
            <a:r>
              <a:rPr lang="en-US" altLang="zh-TW" sz="2400"/>
              <a:t> (white path theorem)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/>
              <a:t>In a depth-first forest of a (directed or undirected) graph </a:t>
            </a:r>
            <a:r>
              <a:rPr lang="en-US" altLang="zh-TW" sz="2400" i="1"/>
              <a:t>G</a:t>
            </a:r>
            <a:r>
              <a:rPr lang="en-US" altLang="zh-TW" sz="2400"/>
              <a:t> = (</a:t>
            </a:r>
            <a:r>
              <a:rPr lang="en-US" altLang="zh-TW" sz="2400" i="1"/>
              <a:t>V, E</a:t>
            </a:r>
            <a:r>
              <a:rPr lang="en-US" altLang="zh-TW" sz="2400"/>
              <a:t>), vertex </a:t>
            </a:r>
            <a:r>
              <a:rPr lang="en-US" altLang="zh-TW" sz="2400" i="1"/>
              <a:t>v</a:t>
            </a:r>
            <a:r>
              <a:rPr lang="en-US" altLang="zh-TW" sz="2400"/>
              <a:t> is a descendant of vertex </a:t>
            </a:r>
            <a:r>
              <a:rPr lang="en-US" altLang="zh-TW" sz="2400" i="1"/>
              <a:t>u</a:t>
            </a:r>
            <a:r>
              <a:rPr lang="en-US" altLang="zh-TW" sz="2400"/>
              <a:t> if and only if at time </a:t>
            </a:r>
            <a:r>
              <a:rPr lang="en-US" altLang="zh-TW" sz="2400" i="1"/>
              <a:t>d</a:t>
            </a:r>
            <a:r>
              <a:rPr lang="en-US" altLang="zh-TW" sz="2400"/>
              <a:t>[</a:t>
            </a:r>
            <a:r>
              <a:rPr lang="en-US" altLang="zh-TW" sz="2400" i="1"/>
              <a:t>u</a:t>
            </a:r>
            <a:r>
              <a:rPr lang="en-US" altLang="zh-TW" sz="2400"/>
              <a:t>] that the search discover </a:t>
            </a:r>
            <a:r>
              <a:rPr lang="en-US" altLang="zh-TW" sz="2400" i="1"/>
              <a:t>u</a:t>
            </a:r>
            <a:r>
              <a:rPr lang="en-US" altLang="zh-TW" sz="2400"/>
              <a:t>, vertex </a:t>
            </a:r>
            <a:r>
              <a:rPr lang="en-US" altLang="zh-TW" sz="2400" i="1"/>
              <a:t>v</a:t>
            </a:r>
            <a:r>
              <a:rPr lang="en-US" altLang="zh-TW" sz="2400"/>
              <a:t> can be reached from </a:t>
            </a:r>
            <a:r>
              <a:rPr lang="en-US" altLang="zh-TW" sz="2400" i="1"/>
              <a:t>u</a:t>
            </a:r>
            <a:r>
              <a:rPr lang="en-US" altLang="zh-TW" sz="2400"/>
              <a:t> along a path consisting entirely of white vertices.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en-US" altLang="zh-TW" sz="20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 b="1" u="sng"/>
              <a:t>Classification of an edge (</a:t>
            </a:r>
            <a:r>
              <a:rPr lang="en-US" altLang="zh-TW" sz="2000" b="1" i="1" u="sng"/>
              <a:t>u</a:t>
            </a:r>
            <a:r>
              <a:rPr lang="en-US" altLang="zh-TW" sz="2000" b="1" u="sng"/>
              <a:t>, </a:t>
            </a:r>
            <a:r>
              <a:rPr lang="en-US" altLang="zh-TW" sz="2000" b="1" i="1" u="sng"/>
              <a:t>v</a:t>
            </a:r>
            <a:r>
              <a:rPr lang="en-US" altLang="zh-TW" sz="2000" b="1" u="sng"/>
              <a:t>)</a:t>
            </a:r>
            <a:r>
              <a:rPr lang="en-US" altLang="zh-TW" sz="2000" b="1"/>
              <a:t>:     </a:t>
            </a:r>
            <a:r>
              <a:rPr lang="en-US" altLang="zh-TW" sz="2000" b="1" u="sng"/>
              <a:t>Color of </a:t>
            </a:r>
            <a:r>
              <a:rPr lang="en-US" altLang="zh-TW" sz="2000" b="1" i="1" u="sng"/>
              <a:t>v</a:t>
            </a:r>
            <a:r>
              <a:rPr lang="en-US" altLang="zh-TW" sz="2000" b="1" u="sng"/>
              <a:t> when (</a:t>
            </a:r>
            <a:r>
              <a:rPr lang="en-US" altLang="zh-TW" sz="2000" b="1" i="1" u="sng"/>
              <a:t>u</a:t>
            </a:r>
            <a:r>
              <a:rPr lang="en-US" altLang="zh-TW" sz="2000" b="1" u="sng"/>
              <a:t>, </a:t>
            </a:r>
            <a:r>
              <a:rPr lang="en-US" altLang="zh-TW" sz="2000" b="1" i="1" u="sng"/>
              <a:t>v</a:t>
            </a:r>
            <a:r>
              <a:rPr lang="en-US" altLang="zh-TW" sz="2000" b="1" u="sng"/>
              <a:t>) is explored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 b="1" i="1">
                <a:solidFill>
                  <a:srgbClr val="0000FF"/>
                </a:solidFill>
              </a:rPr>
              <a:t>Tree edges</a:t>
            </a:r>
            <a:r>
              <a:rPr lang="en-US" altLang="zh-TW" sz="2000" b="1">
                <a:solidFill>
                  <a:srgbClr val="0000FF"/>
                </a:solidFill>
              </a:rPr>
              <a:t>			    </a:t>
            </a:r>
            <a:r>
              <a:rPr lang="en-US" altLang="zh-TW" sz="2000" b="1">
                <a:solidFill>
                  <a:schemeClr val="bg1"/>
                </a:solidFill>
              </a:rPr>
              <a:t>WHITE	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 &lt; 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 b="1" i="1">
                <a:solidFill>
                  <a:srgbClr val="0000FF"/>
                </a:solidFill>
              </a:rPr>
              <a:t>Back edges</a:t>
            </a:r>
            <a:r>
              <a:rPr lang="en-US" altLang="zh-TW" sz="2000" b="1">
                <a:solidFill>
                  <a:srgbClr val="0000FF"/>
                </a:solidFill>
              </a:rPr>
              <a:t>			    </a:t>
            </a:r>
            <a:r>
              <a:rPr lang="en-US" altLang="zh-TW" sz="2000" b="1">
                <a:solidFill>
                  <a:srgbClr val="808080"/>
                </a:solidFill>
              </a:rPr>
              <a:t>GRAY 	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 &lt; 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</a:t>
            </a:r>
            <a:endParaRPr lang="en-US" altLang="zh-TW" sz="2000" b="1">
              <a:solidFill>
                <a:srgbClr val="80808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 b="1" i="1">
                <a:solidFill>
                  <a:srgbClr val="0000FF"/>
                </a:solidFill>
              </a:rPr>
              <a:t>Forward edges</a:t>
            </a:r>
            <a:r>
              <a:rPr lang="en-US" altLang="zh-TW" sz="2000" b="1">
                <a:solidFill>
                  <a:srgbClr val="0000FF"/>
                </a:solidFill>
              </a:rPr>
              <a:t>			    </a:t>
            </a:r>
            <a:r>
              <a:rPr lang="en-US" altLang="zh-TW" sz="2000" b="1"/>
              <a:t>BLACK 	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 &lt; 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</a:t>
            </a:r>
            <a:endParaRPr lang="en-US" altLang="zh-TW" sz="2000" b="1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 b="1" i="1">
                <a:solidFill>
                  <a:srgbClr val="0000FF"/>
                </a:solidFill>
              </a:rPr>
              <a:t>Cross edges</a:t>
            </a:r>
            <a:r>
              <a:rPr lang="en-US" altLang="zh-TW" sz="2000" b="1">
                <a:solidFill>
                  <a:srgbClr val="0000FF"/>
                </a:solidFill>
              </a:rPr>
              <a:t>			    </a:t>
            </a:r>
            <a:r>
              <a:rPr lang="en-US" altLang="zh-TW" sz="2000" b="1"/>
              <a:t>BLACK	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v</a:t>
            </a:r>
            <a:r>
              <a:rPr lang="en-US" altLang="zh-TW" sz="2000"/>
              <a:t>) &lt; </a:t>
            </a:r>
            <a:r>
              <a:rPr lang="en-US" altLang="zh-TW" sz="2000" i="1"/>
              <a:t>d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 &lt; </a:t>
            </a:r>
            <a:r>
              <a:rPr lang="en-US" altLang="zh-TW" sz="2000" i="1"/>
              <a:t>f</a:t>
            </a:r>
            <a:r>
              <a:rPr lang="en-US" altLang="zh-TW" sz="2000"/>
              <a:t>(</a:t>
            </a:r>
            <a:r>
              <a:rPr lang="en-US" altLang="zh-TW" sz="2000" i="1"/>
              <a:t>u</a:t>
            </a:r>
            <a:r>
              <a:rPr lang="en-US" altLang="zh-TW" sz="2000"/>
              <a:t>)</a:t>
            </a:r>
            <a:endParaRPr lang="en-US" altLang="zh-TW" sz="2000" b="1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endParaRPr lang="en-US" altLang="zh-TW" sz="2000" b="1" i="1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400" b="1"/>
              <a:t>Theorem 22.10. </a:t>
            </a:r>
            <a:r>
              <a:rPr lang="en-US" altLang="zh-TW" sz="2400"/>
              <a:t> In a depth-first search of an undirected graph </a:t>
            </a:r>
            <a:r>
              <a:rPr lang="en-US" altLang="zh-TW" sz="2400" i="1"/>
              <a:t>G</a:t>
            </a:r>
            <a:r>
              <a:rPr lang="en-US" altLang="zh-TW" sz="2400"/>
              <a:t>, every edge of </a:t>
            </a:r>
            <a:r>
              <a:rPr lang="en-US" altLang="zh-TW" sz="2400" i="1"/>
              <a:t>G</a:t>
            </a:r>
            <a:r>
              <a:rPr lang="en-US" altLang="zh-TW" sz="2400"/>
              <a:t> is either a </a:t>
            </a:r>
            <a:r>
              <a:rPr lang="en-US" altLang="zh-TW" sz="2400">
                <a:solidFill>
                  <a:srgbClr val="FF0000"/>
                </a:solidFill>
              </a:rPr>
              <a:t>tree edge</a:t>
            </a:r>
            <a:r>
              <a:rPr lang="en-US" altLang="zh-TW" sz="2400"/>
              <a:t> or a </a:t>
            </a:r>
            <a:r>
              <a:rPr lang="en-US" altLang="zh-TW" sz="2400">
                <a:solidFill>
                  <a:srgbClr val="FF0000"/>
                </a:solidFill>
              </a:rPr>
              <a:t>back edge</a:t>
            </a:r>
            <a:r>
              <a:rPr lang="en-US" altLang="zh-TW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315C0E7-FC01-4502-9B5C-BD969E3BD98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22.4 Topological Sort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176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topological sort of a </a:t>
            </a:r>
            <a:r>
              <a:rPr lang="en-US" altLang="zh-TW" sz="2800" smtClean="0">
                <a:solidFill>
                  <a:srgbClr val="0000FF"/>
                </a:solidFill>
              </a:rPr>
              <a:t>D</a:t>
            </a:r>
            <a:r>
              <a:rPr lang="en-US" altLang="zh-TW" sz="2800" smtClean="0"/>
              <a:t>irected </a:t>
            </a:r>
            <a:r>
              <a:rPr lang="en-US" altLang="zh-TW" sz="2800" smtClean="0">
                <a:solidFill>
                  <a:srgbClr val="0000FF"/>
                </a:solidFill>
              </a:rPr>
              <a:t>A</a:t>
            </a:r>
            <a:r>
              <a:rPr lang="en-US" altLang="zh-TW" sz="2800" smtClean="0"/>
              <a:t>cyclic </a:t>
            </a:r>
            <a:r>
              <a:rPr lang="en-US" altLang="zh-TW" sz="2800" smtClean="0">
                <a:solidFill>
                  <a:srgbClr val="0000FF"/>
                </a:solidFill>
              </a:rPr>
              <a:t>G</a:t>
            </a:r>
            <a:r>
              <a:rPr lang="en-US" altLang="zh-TW" sz="2800" smtClean="0"/>
              <a:t>raph (DAG)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V, E</a:t>
            </a:r>
            <a:r>
              <a:rPr lang="en-US" altLang="zh-TW" sz="2800" smtClean="0"/>
              <a:t>) is a linear ordering of all its vertices such that if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contains an edge (</a:t>
            </a:r>
            <a:r>
              <a:rPr lang="en-US" altLang="zh-TW" sz="2800" i="1" smtClean="0"/>
              <a:t>u, v</a:t>
            </a:r>
            <a:r>
              <a:rPr lang="en-US" altLang="zh-TW" sz="2800" smtClean="0"/>
              <a:t>), then 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 appears before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in the ordering.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That is, can we make a </a:t>
            </a:r>
            <a:r>
              <a:rPr lang="en-US" altLang="zh-TW" sz="2800" i="1" smtClean="0">
                <a:solidFill>
                  <a:srgbClr val="FF0000"/>
                </a:solidFill>
              </a:rPr>
              <a:t>total</a:t>
            </a:r>
            <a:r>
              <a:rPr lang="en-US" altLang="zh-TW" sz="2800" smtClean="0">
                <a:solidFill>
                  <a:srgbClr val="FF0000"/>
                </a:solidFill>
              </a:rPr>
              <a:t> order</a:t>
            </a:r>
            <a:r>
              <a:rPr lang="en-US" altLang="zh-TW" sz="2800" smtClean="0"/>
              <a:t> from a </a:t>
            </a:r>
            <a:r>
              <a:rPr lang="en-US" altLang="zh-TW" sz="2800" i="1" smtClean="0">
                <a:solidFill>
                  <a:srgbClr val="FF0000"/>
                </a:solidFill>
              </a:rPr>
              <a:t>partial</a:t>
            </a:r>
            <a:r>
              <a:rPr lang="en-US" altLang="zh-TW" sz="2800" smtClean="0">
                <a:solidFill>
                  <a:srgbClr val="FF0000"/>
                </a:solidFill>
              </a:rPr>
              <a:t> order</a:t>
            </a:r>
            <a:r>
              <a:rPr lang="en-US" altLang="zh-TW" sz="2800" smtClean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Below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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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 belong to the partial ordering set!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  <p:grpSp>
        <p:nvGrpSpPr>
          <p:cNvPr id="30725" name="Group 29"/>
          <p:cNvGrpSpPr>
            <a:grpSpLocks/>
          </p:cNvGrpSpPr>
          <p:nvPr/>
        </p:nvGrpSpPr>
        <p:grpSpPr bwMode="auto">
          <a:xfrm>
            <a:off x="1641475" y="4843463"/>
            <a:ext cx="4791075" cy="1663700"/>
            <a:chOff x="1254" y="2976"/>
            <a:chExt cx="3018" cy="1048"/>
          </a:xfrm>
        </p:grpSpPr>
        <p:sp>
          <p:nvSpPr>
            <p:cNvPr id="30726" name="Oval 6"/>
            <p:cNvSpPr>
              <a:spLocks noChangeArrowheads="1"/>
            </p:cNvSpPr>
            <p:nvPr/>
          </p:nvSpPr>
          <p:spPr bwMode="auto">
            <a:xfrm>
              <a:off x="1254" y="3447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i="1"/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1890" y="3549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i="1"/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2421" y="3522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</a:p>
          </p:txBody>
        </p:sp>
        <p:sp>
          <p:nvSpPr>
            <p:cNvPr id="30729" name="Oval 6"/>
            <p:cNvSpPr>
              <a:spLocks noChangeArrowheads="1"/>
            </p:cNvSpPr>
            <p:nvPr/>
          </p:nvSpPr>
          <p:spPr bwMode="auto">
            <a:xfrm>
              <a:off x="2874" y="3151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b</a:t>
              </a:r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2874" y="3820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c</a:t>
              </a:r>
            </a:p>
          </p:txBody>
        </p:sp>
        <p:sp>
          <p:nvSpPr>
            <p:cNvPr id="30731" name="Oval 6"/>
            <p:cNvSpPr>
              <a:spLocks noChangeArrowheads="1"/>
            </p:cNvSpPr>
            <p:nvPr/>
          </p:nvSpPr>
          <p:spPr bwMode="auto">
            <a:xfrm>
              <a:off x="3481" y="3420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i="1"/>
            </a:p>
          </p:txBody>
        </p:sp>
        <p:sp>
          <p:nvSpPr>
            <p:cNvPr id="30732" name="Oval 6"/>
            <p:cNvSpPr>
              <a:spLocks noChangeArrowheads="1"/>
            </p:cNvSpPr>
            <p:nvPr/>
          </p:nvSpPr>
          <p:spPr bwMode="auto">
            <a:xfrm>
              <a:off x="4068" y="2976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i="1"/>
            </a:p>
          </p:txBody>
        </p:sp>
        <p:sp>
          <p:nvSpPr>
            <p:cNvPr id="30733" name="Oval 6"/>
            <p:cNvSpPr>
              <a:spLocks noChangeArrowheads="1"/>
            </p:cNvSpPr>
            <p:nvPr/>
          </p:nvSpPr>
          <p:spPr bwMode="auto">
            <a:xfrm>
              <a:off x="4052" y="3624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i="1"/>
            </a:p>
          </p:txBody>
        </p:sp>
        <p:cxnSp>
          <p:nvCxnSpPr>
            <p:cNvPr id="30734" name="AutoShape 21"/>
            <p:cNvCxnSpPr>
              <a:cxnSpLocks noChangeShapeType="1"/>
              <a:stCxn id="30726" idx="6"/>
              <a:endCxn id="30727" idx="2"/>
            </p:cNvCxnSpPr>
            <p:nvPr/>
          </p:nvCxnSpPr>
          <p:spPr bwMode="auto">
            <a:xfrm>
              <a:off x="1458" y="3549"/>
              <a:ext cx="432" cy="102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5" name="AutoShape 22"/>
            <p:cNvCxnSpPr>
              <a:cxnSpLocks noChangeShapeType="1"/>
              <a:stCxn id="30727" idx="6"/>
              <a:endCxn id="30728" idx="2"/>
            </p:cNvCxnSpPr>
            <p:nvPr/>
          </p:nvCxnSpPr>
          <p:spPr bwMode="auto">
            <a:xfrm flipV="1">
              <a:off x="2094" y="3624"/>
              <a:ext cx="327" cy="27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6" name="AutoShape 23"/>
            <p:cNvCxnSpPr>
              <a:cxnSpLocks noChangeShapeType="1"/>
              <a:stCxn id="30731" idx="5"/>
              <a:endCxn id="30733" idx="2"/>
            </p:cNvCxnSpPr>
            <p:nvPr/>
          </p:nvCxnSpPr>
          <p:spPr bwMode="auto">
            <a:xfrm>
              <a:off x="3655" y="3594"/>
              <a:ext cx="397" cy="132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7" name="AutoShape 24"/>
            <p:cNvCxnSpPr>
              <a:cxnSpLocks noChangeShapeType="1"/>
              <a:stCxn id="30731" idx="7"/>
              <a:endCxn id="30732" idx="2"/>
            </p:cNvCxnSpPr>
            <p:nvPr/>
          </p:nvCxnSpPr>
          <p:spPr bwMode="auto">
            <a:xfrm flipV="1">
              <a:off x="3655" y="3078"/>
              <a:ext cx="413" cy="372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AutoShape 25"/>
            <p:cNvCxnSpPr>
              <a:cxnSpLocks noChangeShapeType="1"/>
              <a:stCxn id="30730" idx="7"/>
              <a:endCxn id="30731" idx="3"/>
            </p:cNvCxnSpPr>
            <p:nvPr/>
          </p:nvCxnSpPr>
          <p:spPr bwMode="auto">
            <a:xfrm flipV="1">
              <a:off x="3048" y="3594"/>
              <a:ext cx="463" cy="256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AutoShape 26"/>
            <p:cNvCxnSpPr>
              <a:cxnSpLocks noChangeShapeType="1"/>
              <a:stCxn id="30729" idx="5"/>
              <a:endCxn id="30731" idx="1"/>
            </p:cNvCxnSpPr>
            <p:nvPr/>
          </p:nvCxnSpPr>
          <p:spPr bwMode="auto">
            <a:xfrm>
              <a:off x="3048" y="3325"/>
              <a:ext cx="463" cy="125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27"/>
            <p:cNvCxnSpPr>
              <a:cxnSpLocks noChangeShapeType="1"/>
              <a:stCxn id="30728" idx="7"/>
              <a:endCxn id="30729" idx="3"/>
            </p:cNvCxnSpPr>
            <p:nvPr/>
          </p:nvCxnSpPr>
          <p:spPr bwMode="auto">
            <a:xfrm flipV="1">
              <a:off x="2595" y="3325"/>
              <a:ext cx="309" cy="227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28"/>
            <p:cNvCxnSpPr>
              <a:cxnSpLocks noChangeShapeType="1"/>
              <a:stCxn id="30728" idx="5"/>
              <a:endCxn id="30730" idx="1"/>
            </p:cNvCxnSpPr>
            <p:nvPr/>
          </p:nvCxnSpPr>
          <p:spPr bwMode="auto">
            <a:xfrm>
              <a:off x="2595" y="3696"/>
              <a:ext cx="309" cy="154"/>
            </a:xfrm>
            <a:prstGeom prst="straightConnector1">
              <a:avLst/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8E16E2-FE4E-420A-829F-5749EEF6EFB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909763"/>
            <a:ext cx="864235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38200" indent="-8382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4400">
                <a:solidFill>
                  <a:schemeClr val="tx2"/>
                </a:solidFill>
              </a:rPr>
              <a:t>An Example of Topological Sort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241925" y="3238500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shi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241925" y="4624388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ja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241925" y="3898900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ti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5932488" y="3898900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be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6488113" y="3238500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wa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7310438" y="3238500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un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7310438" y="3898900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pa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7310438" y="4624388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sho</a:t>
            </a: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8553450" y="3238500"/>
            <a:ext cx="323850" cy="323850"/>
          </a:xfrm>
          <a:prstGeom prst="ellipse">
            <a:avLst/>
          </a:prstGeom>
          <a:solidFill>
            <a:srgbClr val="CCFFCC"/>
          </a:solidFill>
          <a:ln>
            <a:noFill/>
          </a:ln>
          <a:effectLst>
            <a:prstShdw prst="shdw17" dist="63500" dir="2212194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so</a:t>
            </a:r>
          </a:p>
        </p:txBody>
      </p:sp>
      <p:cxnSp>
        <p:nvCxnSpPr>
          <p:cNvPr id="31758" name="AutoShape 14"/>
          <p:cNvCxnSpPr>
            <a:cxnSpLocks noChangeShapeType="1"/>
            <a:stCxn id="31749" idx="4"/>
            <a:endCxn id="31751" idx="0"/>
          </p:cNvCxnSpPr>
          <p:nvPr/>
        </p:nvCxnSpPr>
        <p:spPr bwMode="auto">
          <a:xfrm>
            <a:off x="5403850" y="3562350"/>
            <a:ext cx="0" cy="336550"/>
          </a:xfrm>
          <a:prstGeom prst="straightConnector1">
            <a:avLst/>
          </a:prstGeom>
          <a:noFill/>
          <a:ln w="38100">
            <a:solidFill>
              <a:srgbClr val="0033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15"/>
          <p:cNvCxnSpPr>
            <a:cxnSpLocks noChangeShapeType="1"/>
            <a:stCxn id="31751" idx="4"/>
            <a:endCxn id="31750" idx="0"/>
          </p:cNvCxnSpPr>
          <p:nvPr/>
        </p:nvCxnSpPr>
        <p:spPr bwMode="auto">
          <a:xfrm>
            <a:off x="5403850" y="4222750"/>
            <a:ext cx="0" cy="401638"/>
          </a:xfrm>
          <a:prstGeom prst="straightConnector1">
            <a:avLst/>
          </a:prstGeom>
          <a:noFill/>
          <a:ln w="38100">
            <a:solidFill>
              <a:srgbClr val="0033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6"/>
          <p:cNvCxnSpPr>
            <a:cxnSpLocks noChangeShapeType="1"/>
            <a:stCxn id="31749" idx="5"/>
            <a:endCxn id="31752" idx="1"/>
          </p:cNvCxnSpPr>
          <p:nvPr/>
        </p:nvCxnSpPr>
        <p:spPr bwMode="auto">
          <a:xfrm>
            <a:off x="5518150" y="3514725"/>
            <a:ext cx="461963" cy="431800"/>
          </a:xfrm>
          <a:prstGeom prst="straightConnector1">
            <a:avLst/>
          </a:prstGeom>
          <a:noFill/>
          <a:ln w="38100">
            <a:solidFill>
              <a:srgbClr val="0033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7"/>
          <p:cNvCxnSpPr>
            <a:cxnSpLocks noChangeShapeType="1"/>
            <a:stCxn id="31754" idx="4"/>
            <a:endCxn id="31755" idx="0"/>
          </p:cNvCxnSpPr>
          <p:nvPr/>
        </p:nvCxnSpPr>
        <p:spPr bwMode="auto">
          <a:xfrm>
            <a:off x="7472363" y="3562350"/>
            <a:ext cx="0" cy="336550"/>
          </a:xfrm>
          <a:prstGeom prst="straightConnector1">
            <a:avLst/>
          </a:prstGeom>
          <a:noFill/>
          <a:ln w="38100">
            <a:solidFill>
              <a:srgbClr val="0033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8"/>
          <p:cNvCxnSpPr>
            <a:cxnSpLocks noChangeShapeType="1"/>
            <a:stCxn id="31755" idx="4"/>
            <a:endCxn id="31756" idx="0"/>
          </p:cNvCxnSpPr>
          <p:nvPr/>
        </p:nvCxnSpPr>
        <p:spPr bwMode="auto">
          <a:xfrm>
            <a:off x="7472363" y="4222750"/>
            <a:ext cx="0" cy="401638"/>
          </a:xfrm>
          <a:prstGeom prst="straightConnector1">
            <a:avLst/>
          </a:prstGeom>
          <a:noFill/>
          <a:ln w="38100">
            <a:solidFill>
              <a:srgbClr val="0033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9"/>
          <p:cNvCxnSpPr>
            <a:cxnSpLocks noChangeShapeType="1"/>
            <a:stCxn id="31752" idx="3"/>
            <a:endCxn id="31750" idx="7"/>
          </p:cNvCxnSpPr>
          <p:nvPr/>
        </p:nvCxnSpPr>
        <p:spPr bwMode="auto">
          <a:xfrm flipH="1">
            <a:off x="5518150" y="4175125"/>
            <a:ext cx="461963" cy="4968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0"/>
          <p:cNvCxnSpPr>
            <a:cxnSpLocks noChangeShapeType="1"/>
            <a:stCxn id="31754" idx="6"/>
            <a:endCxn id="31756" idx="6"/>
          </p:cNvCxnSpPr>
          <p:nvPr/>
        </p:nvCxnSpPr>
        <p:spPr bwMode="auto">
          <a:xfrm>
            <a:off x="7634288" y="3400425"/>
            <a:ext cx="1587" cy="1385888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1"/>
          <p:cNvCxnSpPr>
            <a:cxnSpLocks noChangeShapeType="1"/>
            <a:stCxn id="31755" idx="2"/>
            <a:endCxn id="31752" idx="6"/>
          </p:cNvCxnSpPr>
          <p:nvPr/>
        </p:nvCxnSpPr>
        <p:spPr bwMode="auto">
          <a:xfrm flipH="1">
            <a:off x="6256338" y="4060825"/>
            <a:ext cx="1054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2"/>
          <p:cNvCxnSpPr>
            <a:cxnSpLocks noChangeShapeType="1"/>
            <a:stCxn id="31757" idx="3"/>
            <a:endCxn id="31756" idx="6"/>
          </p:cNvCxnSpPr>
          <p:nvPr/>
        </p:nvCxnSpPr>
        <p:spPr bwMode="auto">
          <a:xfrm flipH="1">
            <a:off x="7634288" y="3514725"/>
            <a:ext cx="966787" cy="127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8CD545-A78D-475D-9CFF-38B95DDFBDEF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Implementation of Topological Sort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30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b="1" smtClean="0"/>
              <a:t>TOPOLOGICAL-SORT(</a:t>
            </a:r>
            <a:r>
              <a:rPr lang="en-US" altLang="zh-TW" sz="2800" b="1" i="1" smtClean="0"/>
              <a:t>G</a:t>
            </a:r>
            <a:r>
              <a:rPr lang="en-US" altLang="zh-TW" sz="2800" b="1" smtClean="0"/>
              <a:t>)</a:t>
            </a:r>
            <a:endParaRPr lang="en-US" altLang="zh-TW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1	Call DFS(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) to compute finishing time </a:t>
            </a:r>
            <a:r>
              <a:rPr lang="en-US" altLang="zh-TW" sz="2800" i="1" smtClean="0"/>
              <a:t>f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] for each vertex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2	As each vertex is finished, insert it onto the </a:t>
            </a:r>
            <a:r>
              <a:rPr lang="en-US" altLang="zh-TW" sz="2800" smtClean="0">
                <a:solidFill>
                  <a:srgbClr val="FF0000"/>
                </a:solidFill>
              </a:rPr>
              <a:t>front</a:t>
            </a:r>
            <a:r>
              <a:rPr lang="en-US" altLang="zh-TW" sz="2800" smtClean="0"/>
              <a:t> of a link list.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	</a:t>
            </a:r>
            <a:r>
              <a:rPr lang="en-US" altLang="zh-TW" sz="2800" smtClean="0">
                <a:solidFill>
                  <a:srgbClr val="0000FF"/>
                </a:solidFill>
              </a:rPr>
              <a:t>(</a:t>
            </a:r>
            <a:r>
              <a:rPr lang="en-US" altLang="zh-TW" sz="2800" i="1" smtClean="0">
                <a:solidFill>
                  <a:srgbClr val="0000FF"/>
                </a:solidFill>
              </a:rPr>
              <a:t>f</a:t>
            </a:r>
            <a:r>
              <a:rPr lang="en-US" altLang="zh-TW" sz="2800" smtClean="0">
                <a:solidFill>
                  <a:srgbClr val="0000FF"/>
                </a:solidFill>
              </a:rPr>
              <a:t>[</a:t>
            </a:r>
            <a:r>
              <a:rPr lang="en-US" altLang="zh-TW" sz="2800" i="1" smtClean="0">
                <a:solidFill>
                  <a:srgbClr val="0000FF"/>
                </a:solidFill>
              </a:rPr>
              <a:t>u</a:t>
            </a:r>
            <a:r>
              <a:rPr lang="en-US" altLang="zh-TW" sz="2800" smtClean="0">
                <a:solidFill>
                  <a:srgbClr val="0000FF"/>
                </a:solidFill>
              </a:rPr>
              <a:t>] is small </a:t>
            </a:r>
            <a:r>
              <a:rPr lang="en-US" altLang="zh-TW" sz="2800" smtClean="0">
                <a:solidFill>
                  <a:srgbClr val="0000FF"/>
                </a:solidFill>
                <a:sym typeface="Symbol" panose="05050102010706020507" pitchFamily="18" charset="2"/>
              </a:rPr>
              <a:t> </a:t>
            </a:r>
            <a:r>
              <a:rPr lang="en-US" altLang="zh-TW" sz="2800" i="1" smtClean="0">
                <a:solidFill>
                  <a:srgbClr val="0000FF"/>
                </a:solidFill>
                <a:sym typeface="Symbol" panose="05050102010706020507" pitchFamily="18" charset="2"/>
              </a:rPr>
              <a:t>u</a:t>
            </a:r>
            <a:r>
              <a:rPr lang="en-US" altLang="zh-TW" sz="2800" smtClean="0">
                <a:solidFill>
                  <a:srgbClr val="0000FF"/>
                </a:solidFill>
                <a:sym typeface="Symbol" panose="05050102010706020507" pitchFamily="18" charset="2"/>
              </a:rPr>
              <a:t> will be near the end of the list</a:t>
            </a:r>
            <a:r>
              <a:rPr lang="en-US" altLang="zh-TW" sz="2800" smtClean="0">
                <a:solidFill>
                  <a:srgbClr val="0000FF"/>
                </a:solidFill>
              </a:rPr>
              <a:t>!)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3	</a:t>
            </a:r>
            <a:r>
              <a:rPr lang="en-US" altLang="zh-TW" sz="2800" b="1" smtClean="0"/>
              <a:t>Return</a:t>
            </a:r>
            <a:r>
              <a:rPr lang="en-US" altLang="zh-TW" sz="2800" smtClean="0"/>
              <a:t> the link list of vertices.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Complexity: </a:t>
            </a:r>
            <a:r>
              <a:rPr lang="en-US" altLang="zh-TW" sz="2800" smtClean="0">
                <a:sym typeface="Symbol" panose="05050102010706020507" pitchFamily="18" charset="2"/>
              </a:rPr>
              <a:t>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+ </a:t>
            </a:r>
            <a:r>
              <a:rPr lang="en-US" altLang="zh-TW" sz="2800" i="1" smtClean="0"/>
              <a:t>E</a:t>
            </a:r>
            <a:r>
              <a:rPr lang="en-US" altLang="zh-TW" sz="2800" smtClean="0"/>
              <a:t>)</a:t>
            </a:r>
            <a:endParaRPr lang="en-US" altLang="zh-TW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6625" y="3779838"/>
              <a:ext cx="720725" cy="44450"/>
            </p14:xfrm>
          </p:contentPart>
        </mc:Choice>
        <mc:Fallback>
          <p:pic>
            <p:nvPicPr>
              <p:cNvPr id="6146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0777" y="3722314"/>
                <a:ext cx="752421" cy="1598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9DEF60-28DD-476B-8A85-AA8FACBFC93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Correctness of T-S()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5025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 i="1" smtClean="0"/>
              <a:t>Lemma 22.11.</a:t>
            </a:r>
            <a:r>
              <a:rPr lang="en-US" altLang="zh-TW" sz="2400" smtClean="0"/>
              <a:t> A directed graph 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 is acyclic if and only if a depth first search of 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 yields no back edge.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b="1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b="1" i="1" smtClean="0"/>
              <a:t>Theorem 22.12.</a:t>
            </a:r>
            <a:r>
              <a:rPr lang="en-US" altLang="zh-TW" sz="2400" smtClean="0"/>
              <a:t> TOPOLOGICAL-SORT(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) produces a topological sort of a directed acyclic graph 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	</a:t>
            </a:r>
            <a:r>
              <a:rPr lang="en-US" altLang="zh-TW" sz="2400" b="1" i="1" smtClean="0"/>
              <a:t>Proof</a:t>
            </a:r>
            <a:r>
              <a:rPr lang="en-US" altLang="zh-TW" sz="240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	Just need to show if 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 </a:t>
            </a:r>
            <a:r>
              <a:rPr lang="en-US" altLang="zh-TW" sz="2400" smtClean="0">
                <a:sym typeface="Symbol" panose="05050102010706020507" pitchFamily="18" charset="2"/>
              </a:rPr>
              <a:t> </a:t>
            </a:r>
            <a:r>
              <a:rPr lang="en-US" altLang="zh-TW" sz="2400" i="1" smtClean="0"/>
              <a:t>E</a:t>
            </a:r>
            <a:r>
              <a:rPr lang="en-US" altLang="zh-TW" sz="2400" smtClean="0"/>
              <a:t>, then </a:t>
            </a:r>
            <a:r>
              <a:rPr lang="en-US" altLang="zh-TW" sz="2400" i="1" smtClean="0"/>
              <a:t>f 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] &lt; </a:t>
            </a:r>
            <a:r>
              <a:rPr lang="en-US" altLang="zh-TW" sz="2400" i="1" smtClean="0"/>
              <a:t>f 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]. When we explore (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), what are the colors of 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 and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If </a:t>
            </a:r>
            <a:r>
              <a:rPr lang="en-US" altLang="zh-TW" sz="2000" i="1" smtClean="0"/>
              <a:t>v</a:t>
            </a:r>
            <a:r>
              <a:rPr lang="en-US" altLang="zh-TW" sz="2000" smtClean="0"/>
              <a:t> is gray </a:t>
            </a:r>
            <a:r>
              <a:rPr lang="en-US" altLang="zh-TW" sz="2000" smtClean="0">
                <a:sym typeface="Symbol" panose="05050102010706020507" pitchFamily="18" charset="2"/>
              </a:rPr>
              <a:t> </a:t>
            </a:r>
            <a:r>
              <a:rPr lang="en-US" altLang="zh-TW" sz="2000" i="1" smtClean="0">
                <a:sym typeface="Symbol" panose="05050102010706020507" pitchFamily="18" charset="2"/>
              </a:rPr>
              <a:t>v</a:t>
            </a:r>
            <a:r>
              <a:rPr lang="en-US" altLang="zh-TW" sz="2000" smtClean="0">
                <a:sym typeface="Symbol" panose="05050102010706020507" pitchFamily="18" charset="2"/>
              </a:rPr>
              <a:t> is an ancestor of </a:t>
            </a:r>
            <a:r>
              <a:rPr lang="en-US" altLang="zh-TW" sz="2000" i="1" smtClean="0">
                <a:sym typeface="Symbol" panose="05050102010706020507" pitchFamily="18" charset="2"/>
              </a:rPr>
              <a:t>u</a:t>
            </a:r>
            <a:r>
              <a:rPr lang="en-US" altLang="zh-TW" sz="2000" smtClean="0">
                <a:sym typeface="Symbol" panose="05050102010706020507" pitchFamily="18" charset="2"/>
              </a:rPr>
              <a:t>, 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u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v</a:t>
            </a:r>
            <a:r>
              <a:rPr lang="en-US" altLang="zh-TW" sz="2000" smtClean="0"/>
              <a:t>) is a back edge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</a:t>
            </a:r>
            <a:r>
              <a:rPr lang="en-US" altLang="zh-TW" sz="2000" smtClean="0">
                <a:sym typeface="Symbol" panose="05050102010706020507" pitchFamily="18" charset="2"/>
              </a:rPr>
              <a:t></a:t>
            </a:r>
            <a:r>
              <a:rPr lang="en-US" altLang="zh-TW" sz="2000" smtClean="0"/>
              <a:t> contradiction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If </a:t>
            </a:r>
            <a:r>
              <a:rPr lang="en-US" altLang="zh-TW" sz="2000" i="1" smtClean="0"/>
              <a:t>v</a:t>
            </a:r>
            <a:r>
              <a:rPr lang="en-US" altLang="zh-TW" sz="2000" smtClean="0"/>
              <a:t> is white (an </a:t>
            </a:r>
            <a:r>
              <a:rPr lang="en-US" altLang="zh-TW" sz="2000" i="1" smtClean="0">
                <a:solidFill>
                  <a:srgbClr val="FF0000"/>
                </a:solidFill>
              </a:rPr>
              <a:t>tree</a:t>
            </a:r>
            <a:r>
              <a:rPr lang="en-US" altLang="zh-TW" sz="2000" smtClean="0"/>
              <a:t> edge): </a:t>
            </a:r>
            <a:r>
              <a:rPr lang="en-US" altLang="zh-TW" sz="2000" i="1" smtClean="0"/>
              <a:t>v</a:t>
            </a:r>
            <a:r>
              <a:rPr lang="en-US" altLang="zh-TW" sz="2000" smtClean="0"/>
              <a:t> becomes descendant of </a:t>
            </a:r>
            <a:r>
              <a:rPr lang="en-US" altLang="zh-TW" sz="2000" i="1" smtClean="0"/>
              <a:t>u</a:t>
            </a: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sym typeface="Symbol" panose="05050102010706020507" pitchFamily="18" charset="2"/>
              </a:rPr>
              <a:t>	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d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u</a:t>
            </a:r>
            <a:r>
              <a:rPr lang="en-US" altLang="zh-TW" sz="2000" smtClean="0"/>
              <a:t>] &lt; </a:t>
            </a:r>
            <a:r>
              <a:rPr lang="en-US" altLang="zh-TW" sz="2000" i="1" smtClean="0"/>
              <a:t>d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v</a:t>
            </a:r>
            <a:r>
              <a:rPr lang="en-US" altLang="zh-TW" sz="2000" smtClean="0"/>
              <a:t>] &lt; </a:t>
            </a:r>
            <a:r>
              <a:rPr lang="en-US" altLang="zh-TW" sz="2000" i="1" smtClean="0">
                <a:solidFill>
                  <a:srgbClr val="0000FF"/>
                </a:solidFill>
              </a:rPr>
              <a:t>f </a:t>
            </a:r>
            <a:r>
              <a:rPr lang="en-US" altLang="zh-TW" sz="2000" smtClean="0">
                <a:solidFill>
                  <a:srgbClr val="0000FF"/>
                </a:solidFill>
              </a:rPr>
              <a:t>[</a:t>
            </a:r>
            <a:r>
              <a:rPr lang="en-US" altLang="zh-TW" sz="2000" i="1" smtClean="0">
                <a:solidFill>
                  <a:srgbClr val="0000FF"/>
                </a:solidFill>
              </a:rPr>
              <a:t>v</a:t>
            </a:r>
            <a:r>
              <a:rPr lang="en-US" altLang="zh-TW" sz="2000" smtClean="0">
                <a:solidFill>
                  <a:srgbClr val="0000FF"/>
                </a:solidFill>
              </a:rPr>
              <a:t>] &lt; </a:t>
            </a:r>
            <a:r>
              <a:rPr lang="en-US" altLang="zh-TW" sz="2000" i="1" smtClean="0">
                <a:solidFill>
                  <a:srgbClr val="0000FF"/>
                </a:solidFill>
              </a:rPr>
              <a:t>f </a:t>
            </a:r>
            <a:r>
              <a:rPr lang="en-US" altLang="zh-TW" sz="2000" smtClean="0">
                <a:solidFill>
                  <a:srgbClr val="0000FF"/>
                </a:solidFill>
              </a:rPr>
              <a:t>[</a:t>
            </a:r>
            <a:r>
              <a:rPr lang="en-US" altLang="zh-TW" sz="2000" i="1" smtClean="0">
                <a:solidFill>
                  <a:srgbClr val="0000FF"/>
                </a:solidFill>
              </a:rPr>
              <a:t>u</a:t>
            </a:r>
            <a:r>
              <a:rPr lang="en-US" altLang="zh-TW" sz="2000" smtClean="0">
                <a:solidFill>
                  <a:srgbClr val="0000FF"/>
                </a:solidFill>
              </a:rPr>
              <a:t>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If </a:t>
            </a:r>
            <a:r>
              <a:rPr lang="en-US" altLang="zh-TW" sz="2000" i="1" smtClean="0"/>
              <a:t>v</a:t>
            </a:r>
            <a:r>
              <a:rPr lang="en-US" altLang="zh-TW" sz="2000" smtClean="0"/>
              <a:t> is black (an </a:t>
            </a:r>
            <a:r>
              <a:rPr lang="en-US" altLang="zh-TW" sz="2000" i="1" smtClean="0">
                <a:solidFill>
                  <a:srgbClr val="FF0000"/>
                </a:solidFill>
              </a:rPr>
              <a:t>forward</a:t>
            </a:r>
            <a:r>
              <a:rPr lang="en-US" altLang="zh-TW" sz="2000" smtClean="0"/>
              <a:t> or </a:t>
            </a:r>
            <a:r>
              <a:rPr lang="en-US" altLang="zh-TW" sz="2000" i="1" smtClean="0">
                <a:solidFill>
                  <a:srgbClr val="FF0000"/>
                </a:solidFill>
              </a:rPr>
              <a:t>cross</a:t>
            </a:r>
            <a:r>
              <a:rPr lang="en-US" altLang="zh-TW" sz="2000" smtClean="0"/>
              <a:t> edge):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i="1" smtClean="0"/>
              <a:t>	v</a:t>
            </a:r>
            <a:r>
              <a:rPr lang="en-US" altLang="zh-TW" sz="2000" smtClean="0"/>
              <a:t> is already finished </a:t>
            </a:r>
            <a:r>
              <a:rPr lang="en-US" altLang="zh-TW" sz="2000" smtClean="0">
                <a:sym typeface="Symbol" panose="05050102010706020507" pitchFamily="18" charset="2"/>
              </a:rPr>
              <a:t> </a:t>
            </a:r>
            <a:r>
              <a:rPr lang="en-US" altLang="zh-TW" sz="2000" i="1" smtClean="0">
                <a:solidFill>
                  <a:srgbClr val="0000FF"/>
                </a:solidFill>
                <a:sym typeface="Symbol" panose="05050102010706020507" pitchFamily="18" charset="2"/>
              </a:rPr>
              <a:t>f </a:t>
            </a:r>
            <a:r>
              <a:rPr lang="en-US" altLang="zh-TW" sz="2000" smtClean="0">
                <a:solidFill>
                  <a:srgbClr val="0000FF"/>
                </a:solidFill>
                <a:sym typeface="Symbol" panose="05050102010706020507" pitchFamily="18" charset="2"/>
              </a:rPr>
              <a:t>[</a:t>
            </a:r>
            <a:r>
              <a:rPr lang="en-US" altLang="zh-TW" sz="2000" i="1" smtClean="0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en-US" altLang="zh-TW" sz="2000" smtClean="0">
                <a:solidFill>
                  <a:srgbClr val="0000FF"/>
                </a:solidFill>
                <a:sym typeface="Symbol" panose="05050102010706020507" pitchFamily="18" charset="2"/>
              </a:rPr>
              <a:t>] &lt; </a:t>
            </a:r>
            <a:r>
              <a:rPr lang="en-US" altLang="zh-TW" sz="2000" i="1" smtClean="0">
                <a:solidFill>
                  <a:srgbClr val="0000FF"/>
                </a:solidFill>
                <a:sym typeface="Symbol" panose="05050102010706020507" pitchFamily="18" charset="2"/>
              </a:rPr>
              <a:t>f </a:t>
            </a:r>
            <a:r>
              <a:rPr lang="en-US" altLang="zh-TW" sz="2000" smtClean="0">
                <a:solidFill>
                  <a:srgbClr val="0000FF"/>
                </a:solidFill>
                <a:sym typeface="Symbol" panose="05050102010706020507" pitchFamily="18" charset="2"/>
              </a:rPr>
              <a:t>[</a:t>
            </a:r>
            <a:r>
              <a:rPr lang="en-US" altLang="zh-TW" sz="2000" i="1" smtClean="0">
                <a:solidFill>
                  <a:srgbClr val="0000FF"/>
                </a:solidFill>
                <a:sym typeface="Symbol" panose="05050102010706020507" pitchFamily="18" charset="2"/>
              </a:rPr>
              <a:t>u</a:t>
            </a:r>
            <a:r>
              <a:rPr lang="en-US" altLang="zh-TW" sz="2000" smtClean="0">
                <a:solidFill>
                  <a:srgbClr val="0000FF"/>
                </a:solidFill>
                <a:sym typeface="Symbol" panose="05050102010706020507" pitchFamily="18" charset="2"/>
              </a:rPr>
              <a:t>]</a:t>
            </a:r>
            <a:endParaRPr lang="en-US" altLang="zh-TW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</p:txBody>
      </p:sp>
      <p:grpSp>
        <p:nvGrpSpPr>
          <p:cNvPr id="32773" name="Group 13"/>
          <p:cNvGrpSpPr>
            <a:grpSpLocks/>
          </p:cNvGrpSpPr>
          <p:nvPr/>
        </p:nvGrpSpPr>
        <p:grpSpPr bwMode="auto">
          <a:xfrm>
            <a:off x="7548563" y="5626100"/>
            <a:ext cx="1484312" cy="323850"/>
            <a:chOff x="4272" y="3915"/>
            <a:chExt cx="935" cy="204"/>
          </a:xfrm>
        </p:grpSpPr>
        <p:sp>
          <p:nvSpPr>
            <p:cNvPr id="32775" name="Oval 5"/>
            <p:cNvSpPr>
              <a:spLocks noChangeArrowheads="1"/>
            </p:cNvSpPr>
            <p:nvPr/>
          </p:nvSpPr>
          <p:spPr bwMode="auto">
            <a:xfrm>
              <a:off x="4272" y="3915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u</a:t>
              </a:r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5003" y="3915"/>
              <a:ext cx="204" cy="20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63500" dir="2212194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v</a:t>
              </a:r>
            </a:p>
          </p:txBody>
        </p:sp>
        <p:cxnSp>
          <p:nvCxnSpPr>
            <p:cNvPr id="32777" name="AutoShape 12"/>
            <p:cNvCxnSpPr>
              <a:cxnSpLocks noChangeShapeType="1"/>
              <a:stCxn id="32775" idx="0"/>
              <a:endCxn id="32776" idx="0"/>
            </p:cNvCxnSpPr>
            <p:nvPr/>
          </p:nvCxnSpPr>
          <p:spPr bwMode="auto">
            <a:xfrm rot="5400000" flipV="1">
              <a:off x="4739" y="3550"/>
              <a:ext cx="1" cy="731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rgbClr val="0033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894513" y="4924425"/>
            <a:ext cx="720725" cy="143351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CA0048-9A75-476A-B67A-DC89C2382E8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Representations of </a:t>
            </a:r>
            <a:r>
              <a:rPr lang="en-US" altLang="zh-TW" sz="4000" i="1" smtClean="0"/>
              <a:t>Directed</a:t>
            </a:r>
            <a:r>
              <a:rPr lang="en-US" altLang="zh-TW" sz="4000" smtClean="0"/>
              <a:t> Graphs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6156325" y="1827213"/>
            <a:ext cx="259238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 sz="3200"/>
              <a:t>Weighted graphs,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3200"/>
              <a:t>	</a:t>
            </a:r>
            <a:r>
              <a:rPr lang="en-US" altLang="zh-TW" sz="3200" i="1"/>
              <a:t>w</a:t>
            </a:r>
            <a:r>
              <a:rPr lang="en-US" altLang="zh-TW" sz="3200"/>
              <a:t>: </a:t>
            </a:r>
            <a:r>
              <a:rPr lang="en-US" altLang="zh-TW" sz="3200" i="1"/>
              <a:t>E</a:t>
            </a:r>
            <a:r>
              <a:rPr lang="en-US" altLang="zh-TW" sz="3200"/>
              <a:t> </a:t>
            </a:r>
            <a:r>
              <a:rPr lang="en-US" altLang="zh-TW" sz="3200">
                <a:sym typeface="Symbol" panose="05050102010706020507" pitchFamily="18" charset="2"/>
              </a:rPr>
              <a:t> </a:t>
            </a:r>
            <a:r>
              <a:rPr lang="en-US" altLang="zh-TW" sz="3200" i="1">
                <a:sym typeface="Symbol" panose="05050102010706020507" pitchFamily="18" charset="2"/>
              </a:rPr>
              <a:t>R</a:t>
            </a:r>
          </a:p>
        </p:txBody>
      </p:sp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900113" y="2006600"/>
            <a:ext cx="5110162" cy="4394200"/>
            <a:chOff x="2200" y="1196"/>
            <a:chExt cx="3219" cy="2768"/>
          </a:xfrm>
        </p:grpSpPr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2243" y="1196"/>
            <a:ext cx="3176" cy="2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Visio" r:id="rId4" imgW="7935468" imgH="7382256" progId="Visio.Drawing.6">
                    <p:embed/>
                  </p:oleObj>
                </mc:Choice>
                <mc:Fallback>
                  <p:oleObj name="Visio" r:id="rId4" imgW="7935468" imgH="7382256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196"/>
                          <a:ext cx="3176" cy="27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Rectangle 7"/>
            <p:cNvSpPr>
              <a:spLocks noChangeArrowheads="1"/>
            </p:cNvSpPr>
            <p:nvPr/>
          </p:nvSpPr>
          <p:spPr bwMode="auto">
            <a:xfrm>
              <a:off x="2200" y="1842"/>
              <a:ext cx="1496" cy="1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pSp>
        <p:nvGrpSpPr>
          <p:cNvPr id="2055" name="Group 8"/>
          <p:cNvGrpSpPr>
            <a:grpSpLocks/>
          </p:cNvGrpSpPr>
          <p:nvPr/>
        </p:nvGrpSpPr>
        <p:grpSpPr bwMode="auto">
          <a:xfrm>
            <a:off x="827088" y="3284538"/>
            <a:ext cx="2371725" cy="1733550"/>
            <a:chOff x="521" y="2069"/>
            <a:chExt cx="1494" cy="1092"/>
          </a:xfrm>
        </p:grpSpPr>
        <p:sp>
          <p:nvSpPr>
            <p:cNvPr id="2056" name="Line 9"/>
            <p:cNvSpPr>
              <a:spLocks noChangeShapeType="1"/>
            </p:cNvSpPr>
            <p:nvPr/>
          </p:nvSpPr>
          <p:spPr bwMode="auto">
            <a:xfrm>
              <a:off x="612" y="2251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57" name="Line 10"/>
            <p:cNvSpPr>
              <a:spLocks noChangeShapeType="1"/>
            </p:cNvSpPr>
            <p:nvPr/>
          </p:nvSpPr>
          <p:spPr bwMode="auto">
            <a:xfrm flipH="1">
              <a:off x="1202" y="2251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58" name="Line 11"/>
            <p:cNvSpPr>
              <a:spLocks noChangeShapeType="1"/>
            </p:cNvSpPr>
            <p:nvPr/>
          </p:nvSpPr>
          <p:spPr bwMode="auto">
            <a:xfrm>
              <a:off x="680" y="217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59" name="Line 12"/>
            <p:cNvSpPr>
              <a:spLocks noChangeShapeType="1"/>
            </p:cNvSpPr>
            <p:nvPr/>
          </p:nvSpPr>
          <p:spPr bwMode="auto">
            <a:xfrm flipH="1">
              <a:off x="736" y="279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60" name="Line 13"/>
            <p:cNvSpPr>
              <a:spLocks noChangeShapeType="1"/>
            </p:cNvSpPr>
            <p:nvPr/>
          </p:nvSpPr>
          <p:spPr bwMode="auto">
            <a:xfrm flipV="1">
              <a:off x="646" y="2244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61" name="Line 14"/>
            <p:cNvSpPr>
              <a:spLocks noChangeShapeType="1"/>
            </p:cNvSpPr>
            <p:nvPr/>
          </p:nvSpPr>
          <p:spPr bwMode="auto">
            <a:xfrm flipH="1">
              <a:off x="1292" y="2205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62" name="Line 15"/>
            <p:cNvSpPr>
              <a:spLocks noChangeShapeType="1"/>
            </p:cNvSpPr>
            <p:nvPr/>
          </p:nvSpPr>
          <p:spPr bwMode="auto">
            <a:xfrm flipH="1">
              <a:off x="1837" y="2251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063" name="Oval 16"/>
            <p:cNvSpPr>
              <a:spLocks noChangeArrowheads="1"/>
            </p:cNvSpPr>
            <p:nvPr/>
          </p:nvSpPr>
          <p:spPr bwMode="auto">
            <a:xfrm>
              <a:off x="521" y="206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</a:t>
              </a:r>
            </a:p>
          </p:txBody>
        </p:sp>
        <p:sp>
          <p:nvSpPr>
            <p:cNvPr id="2064" name="Oval 17"/>
            <p:cNvSpPr>
              <a:spLocks noChangeArrowheads="1"/>
            </p:cNvSpPr>
            <p:nvPr/>
          </p:nvSpPr>
          <p:spPr bwMode="auto">
            <a:xfrm>
              <a:off x="1111" y="206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</a:t>
              </a:r>
            </a:p>
          </p:txBody>
        </p:sp>
        <p:sp>
          <p:nvSpPr>
            <p:cNvPr id="2065" name="Oval 18"/>
            <p:cNvSpPr>
              <a:spLocks noChangeArrowheads="1"/>
            </p:cNvSpPr>
            <p:nvPr/>
          </p:nvSpPr>
          <p:spPr bwMode="auto">
            <a:xfrm>
              <a:off x="521" y="265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</a:t>
              </a:r>
            </a:p>
          </p:txBody>
        </p:sp>
        <p:sp>
          <p:nvSpPr>
            <p:cNvPr id="2066" name="Oval 19"/>
            <p:cNvSpPr>
              <a:spLocks noChangeArrowheads="1"/>
            </p:cNvSpPr>
            <p:nvPr/>
          </p:nvSpPr>
          <p:spPr bwMode="auto">
            <a:xfrm>
              <a:off x="1111" y="265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067" name="Oval 20"/>
            <p:cNvSpPr>
              <a:spLocks noChangeArrowheads="1"/>
            </p:cNvSpPr>
            <p:nvPr/>
          </p:nvSpPr>
          <p:spPr bwMode="auto">
            <a:xfrm>
              <a:off x="1746" y="265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6</a:t>
              </a:r>
            </a:p>
          </p:txBody>
        </p:sp>
        <p:sp>
          <p:nvSpPr>
            <p:cNvPr id="2068" name="Oval 21"/>
            <p:cNvSpPr>
              <a:spLocks noChangeArrowheads="1"/>
            </p:cNvSpPr>
            <p:nvPr/>
          </p:nvSpPr>
          <p:spPr bwMode="auto">
            <a:xfrm>
              <a:off x="1746" y="2069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</a:t>
              </a:r>
            </a:p>
          </p:txBody>
        </p:sp>
        <p:sp>
          <p:nvSpPr>
            <p:cNvPr id="2069" name="Freeform 22"/>
            <p:cNvSpPr>
              <a:spLocks/>
            </p:cNvSpPr>
            <p:nvPr/>
          </p:nvSpPr>
          <p:spPr bwMode="auto">
            <a:xfrm>
              <a:off x="1694" y="2831"/>
              <a:ext cx="321" cy="330"/>
            </a:xfrm>
            <a:custGeom>
              <a:avLst/>
              <a:gdLst>
                <a:gd name="T0" fmla="*/ 83 w 321"/>
                <a:gd name="T1" fmla="*/ 24 h 330"/>
                <a:gd name="T2" fmla="*/ 7 w 321"/>
                <a:gd name="T3" fmla="*/ 145 h 330"/>
                <a:gd name="T4" fmla="*/ 42 w 321"/>
                <a:gd name="T5" fmla="*/ 271 h 330"/>
                <a:gd name="T6" fmla="*/ 166 w 321"/>
                <a:gd name="T7" fmla="*/ 329 h 330"/>
                <a:gd name="T8" fmla="*/ 289 w 321"/>
                <a:gd name="T9" fmla="*/ 263 h 330"/>
                <a:gd name="T10" fmla="*/ 314 w 321"/>
                <a:gd name="T11" fmla="*/ 140 h 330"/>
                <a:gd name="T12" fmla="*/ 248 w 321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1"/>
                <a:gd name="T22" fmla="*/ 0 h 330"/>
                <a:gd name="T23" fmla="*/ 321 w 321"/>
                <a:gd name="T24" fmla="*/ 330 h 3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1" h="330">
                  <a:moveTo>
                    <a:pt x="83" y="24"/>
                  </a:moveTo>
                  <a:cubicBezTo>
                    <a:pt x="70" y="45"/>
                    <a:pt x="14" y="104"/>
                    <a:pt x="7" y="145"/>
                  </a:cubicBezTo>
                  <a:cubicBezTo>
                    <a:pt x="0" y="186"/>
                    <a:pt x="16" y="240"/>
                    <a:pt x="42" y="271"/>
                  </a:cubicBezTo>
                  <a:cubicBezTo>
                    <a:pt x="68" y="302"/>
                    <a:pt x="125" y="330"/>
                    <a:pt x="166" y="329"/>
                  </a:cubicBezTo>
                  <a:cubicBezTo>
                    <a:pt x="207" y="328"/>
                    <a:pt x="264" y="294"/>
                    <a:pt x="289" y="263"/>
                  </a:cubicBezTo>
                  <a:cubicBezTo>
                    <a:pt x="314" y="232"/>
                    <a:pt x="321" y="184"/>
                    <a:pt x="314" y="140"/>
                  </a:cubicBezTo>
                  <a:cubicBezTo>
                    <a:pt x="307" y="96"/>
                    <a:pt x="262" y="29"/>
                    <a:pt x="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4D0BD4-9A10-42E0-B762-B8A17E911FD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22.5 Strongly Connected Components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STRONGLY-CONNECTED-COMPONENT(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1	call DFS(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) to compute finishing time </a:t>
            </a:r>
            <a:r>
              <a:rPr lang="en-US" altLang="zh-TW" sz="2400" i="1" smtClean="0"/>
              <a:t>f 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] for each vertex </a:t>
            </a:r>
            <a:r>
              <a:rPr lang="en-US" altLang="zh-TW" sz="2400" i="1" smtClean="0"/>
              <a:t>u</a:t>
            </a: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2	compute </a:t>
            </a:r>
            <a:r>
              <a:rPr lang="en-US" altLang="zh-TW" sz="2400" i="1" smtClean="0"/>
              <a:t>G</a:t>
            </a:r>
            <a:r>
              <a:rPr lang="en-US" altLang="zh-TW" sz="2400" i="1" baseline="30000" smtClean="0"/>
              <a:t>T</a:t>
            </a:r>
            <a:r>
              <a:rPr lang="en-US" altLang="zh-TW" sz="2400" smtClean="0"/>
              <a:t> (transpose of 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3	call DFS(</a:t>
            </a:r>
            <a:r>
              <a:rPr lang="en-US" altLang="zh-TW" sz="2400" i="1" smtClean="0"/>
              <a:t>G</a:t>
            </a:r>
            <a:r>
              <a:rPr lang="en-US" altLang="zh-TW" sz="2400" i="1" baseline="30000" smtClean="0"/>
              <a:t>T</a:t>
            </a:r>
            <a:r>
              <a:rPr lang="en-US" altLang="zh-TW" sz="2400" smtClean="0"/>
              <a:t>), but in the main loop of DFS, consider the vertices in the order of decreasing </a:t>
            </a:r>
            <a:r>
              <a:rPr lang="en-US" altLang="zh-TW" sz="2400" i="1" smtClean="0"/>
              <a:t>f 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].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4	Output the vertices of each tree in the depth-first forest of step 3 as a separate strongly connected components.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</a:rPr>
              <a:t>Complexity: </a:t>
            </a:r>
            <a:r>
              <a:rPr lang="en-US" altLang="zh-TW" sz="2400" i="1" smtClean="0">
                <a:solidFill>
                  <a:srgbClr val="0000FF"/>
                </a:solidFill>
              </a:rPr>
              <a:t>O</a:t>
            </a:r>
            <a:r>
              <a:rPr lang="en-US" altLang="zh-TW" sz="2400" smtClean="0">
                <a:solidFill>
                  <a:srgbClr val="0000FF"/>
                </a:solidFill>
              </a:rPr>
              <a:t>(</a:t>
            </a:r>
            <a:r>
              <a:rPr lang="en-US" altLang="zh-TW" sz="2400" i="1" smtClean="0">
                <a:solidFill>
                  <a:srgbClr val="0000FF"/>
                </a:solidFill>
              </a:rPr>
              <a:t>V</a:t>
            </a:r>
            <a:r>
              <a:rPr lang="en-US" altLang="zh-TW" sz="2400" smtClean="0">
                <a:solidFill>
                  <a:srgbClr val="0000FF"/>
                </a:solidFill>
              </a:rPr>
              <a:t> + </a:t>
            </a:r>
            <a:r>
              <a:rPr lang="en-US" altLang="zh-TW" sz="2400" i="1" smtClean="0">
                <a:solidFill>
                  <a:srgbClr val="0000FF"/>
                </a:solidFill>
              </a:rPr>
              <a:t>E</a:t>
            </a:r>
            <a:r>
              <a:rPr lang="en-US" altLang="zh-TW" sz="240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1B7154-23E4-496B-9617-E321846E384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23850" y="1557338"/>
            <a:ext cx="8640763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7173" name="Group 34"/>
          <p:cNvGrpSpPr>
            <a:grpSpLocks/>
          </p:cNvGrpSpPr>
          <p:nvPr/>
        </p:nvGrpSpPr>
        <p:grpSpPr bwMode="auto">
          <a:xfrm>
            <a:off x="512763" y="647700"/>
            <a:ext cx="5602287" cy="6094413"/>
            <a:chOff x="1107" y="408"/>
            <a:chExt cx="3529" cy="3839"/>
          </a:xfrm>
        </p:grpSpPr>
        <p:pic>
          <p:nvPicPr>
            <p:cNvPr id="71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" y="408"/>
              <a:ext cx="3529" cy="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5" name="Line 5"/>
            <p:cNvSpPr>
              <a:spLocks noChangeShapeType="1"/>
            </p:cNvSpPr>
            <p:nvPr/>
          </p:nvSpPr>
          <p:spPr bwMode="auto">
            <a:xfrm flipH="1">
              <a:off x="1927" y="867"/>
              <a:ext cx="544" cy="408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6" name="Line 6"/>
            <p:cNvSpPr>
              <a:spLocks noChangeShapeType="1"/>
            </p:cNvSpPr>
            <p:nvPr/>
          </p:nvSpPr>
          <p:spPr bwMode="auto">
            <a:xfrm flipH="1" flipV="1">
              <a:off x="1814" y="867"/>
              <a:ext cx="0" cy="38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7" name="Line 7"/>
            <p:cNvSpPr>
              <a:spLocks noChangeShapeType="1"/>
            </p:cNvSpPr>
            <p:nvPr/>
          </p:nvSpPr>
          <p:spPr bwMode="auto">
            <a:xfrm>
              <a:off x="3333" y="867"/>
              <a:ext cx="0" cy="38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8" name="Line 8"/>
            <p:cNvSpPr>
              <a:spLocks noChangeShapeType="1"/>
            </p:cNvSpPr>
            <p:nvPr/>
          </p:nvSpPr>
          <p:spPr bwMode="auto">
            <a:xfrm>
              <a:off x="3515" y="1366"/>
              <a:ext cx="385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89" name="Line 9"/>
            <p:cNvSpPr>
              <a:spLocks noChangeShapeType="1"/>
            </p:cNvSpPr>
            <p:nvPr/>
          </p:nvSpPr>
          <p:spPr bwMode="auto">
            <a:xfrm>
              <a:off x="1814" y="2205"/>
              <a:ext cx="0" cy="38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0" name="Line 10"/>
            <p:cNvSpPr>
              <a:spLocks noChangeShapeType="1"/>
            </p:cNvSpPr>
            <p:nvPr/>
          </p:nvSpPr>
          <p:spPr bwMode="auto">
            <a:xfrm flipH="1">
              <a:off x="2018" y="2115"/>
              <a:ext cx="363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 flipH="1">
              <a:off x="2018" y="2682"/>
              <a:ext cx="363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2" name="Line 12"/>
            <p:cNvSpPr>
              <a:spLocks noChangeShapeType="1"/>
            </p:cNvSpPr>
            <p:nvPr/>
          </p:nvSpPr>
          <p:spPr bwMode="auto">
            <a:xfrm flipH="1" flipV="1">
              <a:off x="2766" y="2115"/>
              <a:ext cx="363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3" name="Line 13"/>
            <p:cNvSpPr>
              <a:spLocks noChangeShapeType="1"/>
            </p:cNvSpPr>
            <p:nvPr/>
          </p:nvSpPr>
          <p:spPr bwMode="auto">
            <a:xfrm flipH="1" flipV="1">
              <a:off x="2562" y="2228"/>
              <a:ext cx="0" cy="363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4" name="Line 14"/>
            <p:cNvSpPr>
              <a:spLocks noChangeShapeType="1"/>
            </p:cNvSpPr>
            <p:nvPr/>
          </p:nvSpPr>
          <p:spPr bwMode="auto">
            <a:xfrm flipV="1">
              <a:off x="3333" y="2228"/>
              <a:ext cx="0" cy="363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5" name="Line 15"/>
            <p:cNvSpPr>
              <a:spLocks noChangeShapeType="1"/>
            </p:cNvSpPr>
            <p:nvPr/>
          </p:nvSpPr>
          <p:spPr bwMode="auto">
            <a:xfrm flipV="1">
              <a:off x="4104" y="2228"/>
              <a:ext cx="0" cy="363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6" name="Line 16"/>
            <p:cNvSpPr>
              <a:spLocks noChangeShapeType="1"/>
            </p:cNvSpPr>
            <p:nvPr/>
          </p:nvSpPr>
          <p:spPr bwMode="auto">
            <a:xfrm flipH="1" flipV="1">
              <a:off x="3537" y="2682"/>
              <a:ext cx="341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7" name="Line 17"/>
            <p:cNvSpPr>
              <a:spLocks noChangeShapeType="1"/>
            </p:cNvSpPr>
            <p:nvPr/>
          </p:nvSpPr>
          <p:spPr bwMode="auto">
            <a:xfrm flipV="1">
              <a:off x="1904" y="2205"/>
              <a:ext cx="567" cy="409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8" name="Line 18"/>
            <p:cNvSpPr>
              <a:spLocks noChangeShapeType="1"/>
            </p:cNvSpPr>
            <p:nvPr/>
          </p:nvSpPr>
          <p:spPr bwMode="auto">
            <a:xfrm>
              <a:off x="2018" y="1344"/>
              <a:ext cx="363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9" name="Line 19"/>
            <p:cNvSpPr>
              <a:spLocks noChangeShapeType="1"/>
            </p:cNvSpPr>
            <p:nvPr/>
          </p:nvSpPr>
          <p:spPr bwMode="auto">
            <a:xfrm>
              <a:off x="2018" y="777"/>
              <a:ext cx="363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0" name="Line 20"/>
            <p:cNvSpPr>
              <a:spLocks noChangeShapeType="1"/>
            </p:cNvSpPr>
            <p:nvPr/>
          </p:nvSpPr>
          <p:spPr bwMode="auto">
            <a:xfrm>
              <a:off x="2766" y="777"/>
              <a:ext cx="363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1" name="Line 22"/>
            <p:cNvSpPr>
              <a:spLocks noChangeShapeType="1"/>
            </p:cNvSpPr>
            <p:nvPr/>
          </p:nvSpPr>
          <p:spPr bwMode="auto">
            <a:xfrm>
              <a:off x="2585" y="867"/>
              <a:ext cx="0" cy="38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2" name="Line 23"/>
            <p:cNvSpPr>
              <a:spLocks noChangeShapeType="1"/>
            </p:cNvSpPr>
            <p:nvPr/>
          </p:nvSpPr>
          <p:spPr bwMode="auto">
            <a:xfrm>
              <a:off x="4104" y="867"/>
              <a:ext cx="0" cy="38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3" name="Freeform 24"/>
            <p:cNvSpPr>
              <a:spLocks/>
            </p:cNvSpPr>
            <p:nvPr/>
          </p:nvSpPr>
          <p:spPr bwMode="auto">
            <a:xfrm>
              <a:off x="2704" y="2590"/>
              <a:ext cx="489" cy="38"/>
            </a:xfrm>
            <a:custGeom>
              <a:avLst/>
              <a:gdLst>
                <a:gd name="T0" fmla="*/ 489 w 489"/>
                <a:gd name="T1" fmla="*/ 30 h 38"/>
                <a:gd name="T2" fmla="*/ 266 w 489"/>
                <a:gd name="T3" fmla="*/ 1 h 38"/>
                <a:gd name="T4" fmla="*/ 0 w 489"/>
                <a:gd name="T5" fmla="*/ 38 h 38"/>
                <a:gd name="T6" fmla="*/ 0 60000 65536"/>
                <a:gd name="T7" fmla="*/ 0 60000 65536"/>
                <a:gd name="T8" fmla="*/ 0 60000 65536"/>
                <a:gd name="T9" fmla="*/ 0 w 489"/>
                <a:gd name="T10" fmla="*/ 0 h 38"/>
                <a:gd name="T11" fmla="*/ 489 w 489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9" h="38">
                  <a:moveTo>
                    <a:pt x="489" y="30"/>
                  </a:moveTo>
                  <a:cubicBezTo>
                    <a:pt x="452" y="27"/>
                    <a:pt x="347" y="0"/>
                    <a:pt x="266" y="1"/>
                  </a:cubicBezTo>
                  <a:cubicBezTo>
                    <a:pt x="185" y="2"/>
                    <a:pt x="55" y="30"/>
                    <a:pt x="0" y="38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4" name="Freeform 25"/>
            <p:cNvSpPr>
              <a:spLocks/>
            </p:cNvSpPr>
            <p:nvPr/>
          </p:nvSpPr>
          <p:spPr bwMode="auto">
            <a:xfrm>
              <a:off x="3479" y="2024"/>
              <a:ext cx="489" cy="38"/>
            </a:xfrm>
            <a:custGeom>
              <a:avLst/>
              <a:gdLst>
                <a:gd name="T0" fmla="*/ 489 w 489"/>
                <a:gd name="T1" fmla="*/ 30 h 38"/>
                <a:gd name="T2" fmla="*/ 266 w 489"/>
                <a:gd name="T3" fmla="*/ 1 h 38"/>
                <a:gd name="T4" fmla="*/ 0 w 489"/>
                <a:gd name="T5" fmla="*/ 38 h 38"/>
                <a:gd name="T6" fmla="*/ 0 60000 65536"/>
                <a:gd name="T7" fmla="*/ 0 60000 65536"/>
                <a:gd name="T8" fmla="*/ 0 60000 65536"/>
                <a:gd name="T9" fmla="*/ 0 w 489"/>
                <a:gd name="T10" fmla="*/ 0 h 38"/>
                <a:gd name="T11" fmla="*/ 489 w 489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9" h="38">
                  <a:moveTo>
                    <a:pt x="489" y="30"/>
                  </a:moveTo>
                  <a:cubicBezTo>
                    <a:pt x="452" y="27"/>
                    <a:pt x="347" y="0"/>
                    <a:pt x="266" y="1"/>
                  </a:cubicBezTo>
                  <a:cubicBezTo>
                    <a:pt x="185" y="2"/>
                    <a:pt x="55" y="30"/>
                    <a:pt x="0" y="38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5" name="Freeform 26"/>
            <p:cNvSpPr>
              <a:spLocks/>
            </p:cNvSpPr>
            <p:nvPr/>
          </p:nvSpPr>
          <p:spPr bwMode="auto">
            <a:xfrm>
              <a:off x="2708" y="1253"/>
              <a:ext cx="489" cy="38"/>
            </a:xfrm>
            <a:custGeom>
              <a:avLst/>
              <a:gdLst>
                <a:gd name="T0" fmla="*/ 489 w 489"/>
                <a:gd name="T1" fmla="*/ 30 h 38"/>
                <a:gd name="T2" fmla="*/ 266 w 489"/>
                <a:gd name="T3" fmla="*/ 1 h 38"/>
                <a:gd name="T4" fmla="*/ 0 w 489"/>
                <a:gd name="T5" fmla="*/ 38 h 38"/>
                <a:gd name="T6" fmla="*/ 0 60000 65536"/>
                <a:gd name="T7" fmla="*/ 0 60000 65536"/>
                <a:gd name="T8" fmla="*/ 0 60000 65536"/>
                <a:gd name="T9" fmla="*/ 0 w 489"/>
                <a:gd name="T10" fmla="*/ 0 h 38"/>
                <a:gd name="T11" fmla="*/ 489 w 489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9" h="38">
                  <a:moveTo>
                    <a:pt x="489" y="30"/>
                  </a:moveTo>
                  <a:cubicBezTo>
                    <a:pt x="452" y="27"/>
                    <a:pt x="347" y="0"/>
                    <a:pt x="266" y="1"/>
                  </a:cubicBezTo>
                  <a:cubicBezTo>
                    <a:pt x="185" y="2"/>
                    <a:pt x="55" y="30"/>
                    <a:pt x="0" y="38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6" name="Freeform 27"/>
            <p:cNvSpPr>
              <a:spLocks/>
            </p:cNvSpPr>
            <p:nvPr/>
          </p:nvSpPr>
          <p:spPr bwMode="auto">
            <a:xfrm>
              <a:off x="3492" y="686"/>
              <a:ext cx="489" cy="38"/>
            </a:xfrm>
            <a:custGeom>
              <a:avLst/>
              <a:gdLst>
                <a:gd name="T0" fmla="*/ 489 w 489"/>
                <a:gd name="T1" fmla="*/ 30 h 38"/>
                <a:gd name="T2" fmla="*/ 266 w 489"/>
                <a:gd name="T3" fmla="*/ 1 h 38"/>
                <a:gd name="T4" fmla="*/ 0 w 489"/>
                <a:gd name="T5" fmla="*/ 38 h 38"/>
                <a:gd name="T6" fmla="*/ 0 60000 65536"/>
                <a:gd name="T7" fmla="*/ 0 60000 65536"/>
                <a:gd name="T8" fmla="*/ 0 60000 65536"/>
                <a:gd name="T9" fmla="*/ 0 w 489"/>
                <a:gd name="T10" fmla="*/ 0 h 38"/>
                <a:gd name="T11" fmla="*/ 489 w 489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9" h="38">
                  <a:moveTo>
                    <a:pt x="489" y="30"/>
                  </a:moveTo>
                  <a:cubicBezTo>
                    <a:pt x="452" y="27"/>
                    <a:pt x="347" y="0"/>
                    <a:pt x="266" y="1"/>
                  </a:cubicBezTo>
                  <a:cubicBezTo>
                    <a:pt x="185" y="2"/>
                    <a:pt x="55" y="30"/>
                    <a:pt x="0" y="38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7" name="Freeform 28"/>
            <p:cNvSpPr>
              <a:spLocks/>
            </p:cNvSpPr>
            <p:nvPr/>
          </p:nvSpPr>
          <p:spPr bwMode="auto">
            <a:xfrm>
              <a:off x="2721" y="2750"/>
              <a:ext cx="476" cy="45"/>
            </a:xfrm>
            <a:custGeom>
              <a:avLst/>
              <a:gdLst>
                <a:gd name="T0" fmla="*/ 0 w 476"/>
                <a:gd name="T1" fmla="*/ 0 h 45"/>
                <a:gd name="T2" fmla="*/ 249 w 476"/>
                <a:gd name="T3" fmla="*/ 45 h 45"/>
                <a:gd name="T4" fmla="*/ 476 w 476"/>
                <a:gd name="T5" fmla="*/ 0 h 45"/>
                <a:gd name="T6" fmla="*/ 0 60000 65536"/>
                <a:gd name="T7" fmla="*/ 0 60000 65536"/>
                <a:gd name="T8" fmla="*/ 0 60000 65536"/>
                <a:gd name="T9" fmla="*/ 0 w 476"/>
                <a:gd name="T10" fmla="*/ 0 h 45"/>
                <a:gd name="T11" fmla="*/ 476 w 476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45">
                  <a:moveTo>
                    <a:pt x="0" y="0"/>
                  </a:moveTo>
                  <a:cubicBezTo>
                    <a:pt x="85" y="22"/>
                    <a:pt x="170" y="45"/>
                    <a:pt x="249" y="45"/>
                  </a:cubicBezTo>
                  <a:cubicBezTo>
                    <a:pt x="328" y="45"/>
                    <a:pt x="402" y="22"/>
                    <a:pt x="476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8" name="Freeform 29"/>
            <p:cNvSpPr>
              <a:spLocks/>
            </p:cNvSpPr>
            <p:nvPr/>
          </p:nvSpPr>
          <p:spPr bwMode="auto">
            <a:xfrm>
              <a:off x="2704" y="1420"/>
              <a:ext cx="497" cy="32"/>
            </a:xfrm>
            <a:custGeom>
              <a:avLst/>
              <a:gdLst>
                <a:gd name="T0" fmla="*/ 497 w 497"/>
                <a:gd name="T1" fmla="*/ 0 h 32"/>
                <a:gd name="T2" fmla="*/ 268 w 497"/>
                <a:gd name="T3" fmla="*/ 32 h 32"/>
                <a:gd name="T4" fmla="*/ 0 w 497"/>
                <a:gd name="T5" fmla="*/ 0 h 32"/>
                <a:gd name="T6" fmla="*/ 0 60000 65536"/>
                <a:gd name="T7" fmla="*/ 0 60000 65536"/>
                <a:gd name="T8" fmla="*/ 0 60000 65536"/>
                <a:gd name="T9" fmla="*/ 0 w 497"/>
                <a:gd name="T10" fmla="*/ 0 h 32"/>
                <a:gd name="T11" fmla="*/ 497 w 497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7" h="32">
                  <a:moveTo>
                    <a:pt x="497" y="0"/>
                  </a:moveTo>
                  <a:cubicBezTo>
                    <a:pt x="459" y="5"/>
                    <a:pt x="351" y="32"/>
                    <a:pt x="268" y="32"/>
                  </a:cubicBezTo>
                  <a:cubicBezTo>
                    <a:pt x="185" y="32"/>
                    <a:pt x="56" y="7"/>
                    <a:pt x="0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09" name="Freeform 30"/>
            <p:cNvSpPr>
              <a:spLocks/>
            </p:cNvSpPr>
            <p:nvPr/>
          </p:nvSpPr>
          <p:spPr bwMode="auto">
            <a:xfrm>
              <a:off x="3471" y="845"/>
              <a:ext cx="497" cy="32"/>
            </a:xfrm>
            <a:custGeom>
              <a:avLst/>
              <a:gdLst>
                <a:gd name="T0" fmla="*/ 497 w 497"/>
                <a:gd name="T1" fmla="*/ 0 h 32"/>
                <a:gd name="T2" fmla="*/ 268 w 497"/>
                <a:gd name="T3" fmla="*/ 32 h 32"/>
                <a:gd name="T4" fmla="*/ 0 w 497"/>
                <a:gd name="T5" fmla="*/ 0 h 32"/>
                <a:gd name="T6" fmla="*/ 0 60000 65536"/>
                <a:gd name="T7" fmla="*/ 0 60000 65536"/>
                <a:gd name="T8" fmla="*/ 0 60000 65536"/>
                <a:gd name="T9" fmla="*/ 0 w 497"/>
                <a:gd name="T10" fmla="*/ 0 h 32"/>
                <a:gd name="T11" fmla="*/ 497 w 497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7" h="32">
                  <a:moveTo>
                    <a:pt x="497" y="0"/>
                  </a:moveTo>
                  <a:cubicBezTo>
                    <a:pt x="459" y="5"/>
                    <a:pt x="351" y="32"/>
                    <a:pt x="268" y="32"/>
                  </a:cubicBezTo>
                  <a:cubicBezTo>
                    <a:pt x="185" y="32"/>
                    <a:pt x="56" y="7"/>
                    <a:pt x="0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10" name="Freeform 31"/>
            <p:cNvSpPr>
              <a:spLocks/>
            </p:cNvSpPr>
            <p:nvPr/>
          </p:nvSpPr>
          <p:spPr bwMode="auto">
            <a:xfrm>
              <a:off x="3447" y="2196"/>
              <a:ext cx="497" cy="32"/>
            </a:xfrm>
            <a:custGeom>
              <a:avLst/>
              <a:gdLst>
                <a:gd name="T0" fmla="*/ 497 w 497"/>
                <a:gd name="T1" fmla="*/ 0 h 32"/>
                <a:gd name="T2" fmla="*/ 268 w 497"/>
                <a:gd name="T3" fmla="*/ 32 h 32"/>
                <a:gd name="T4" fmla="*/ 0 w 497"/>
                <a:gd name="T5" fmla="*/ 0 h 32"/>
                <a:gd name="T6" fmla="*/ 0 60000 65536"/>
                <a:gd name="T7" fmla="*/ 0 60000 65536"/>
                <a:gd name="T8" fmla="*/ 0 60000 65536"/>
                <a:gd name="T9" fmla="*/ 0 w 497"/>
                <a:gd name="T10" fmla="*/ 0 h 32"/>
                <a:gd name="T11" fmla="*/ 497 w 497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7" h="32">
                  <a:moveTo>
                    <a:pt x="497" y="0"/>
                  </a:moveTo>
                  <a:cubicBezTo>
                    <a:pt x="459" y="5"/>
                    <a:pt x="351" y="32"/>
                    <a:pt x="268" y="32"/>
                  </a:cubicBezTo>
                  <a:cubicBezTo>
                    <a:pt x="185" y="32"/>
                    <a:pt x="56" y="7"/>
                    <a:pt x="0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11" name="Freeform 32"/>
            <p:cNvSpPr>
              <a:spLocks/>
            </p:cNvSpPr>
            <p:nvPr/>
          </p:nvSpPr>
          <p:spPr bwMode="auto">
            <a:xfrm>
              <a:off x="4240" y="1275"/>
              <a:ext cx="254" cy="148"/>
            </a:xfrm>
            <a:custGeom>
              <a:avLst/>
              <a:gdLst>
                <a:gd name="T0" fmla="*/ 0 w 254"/>
                <a:gd name="T1" fmla="*/ 137 h 148"/>
                <a:gd name="T2" fmla="*/ 182 w 254"/>
                <a:gd name="T3" fmla="*/ 137 h 148"/>
                <a:gd name="T4" fmla="*/ 250 w 254"/>
                <a:gd name="T5" fmla="*/ 69 h 148"/>
                <a:gd name="T6" fmla="*/ 159 w 254"/>
                <a:gd name="T7" fmla="*/ 23 h 148"/>
                <a:gd name="T8" fmla="*/ 0 w 25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148"/>
                <a:gd name="T17" fmla="*/ 254 w 25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148">
                  <a:moveTo>
                    <a:pt x="0" y="137"/>
                  </a:moveTo>
                  <a:cubicBezTo>
                    <a:pt x="70" y="142"/>
                    <a:pt x="140" y="148"/>
                    <a:pt x="182" y="137"/>
                  </a:cubicBezTo>
                  <a:cubicBezTo>
                    <a:pt x="224" y="126"/>
                    <a:pt x="254" y="88"/>
                    <a:pt x="250" y="69"/>
                  </a:cubicBezTo>
                  <a:cubicBezTo>
                    <a:pt x="246" y="50"/>
                    <a:pt x="201" y="34"/>
                    <a:pt x="159" y="23"/>
                  </a:cubicBezTo>
                  <a:cubicBezTo>
                    <a:pt x="117" y="12"/>
                    <a:pt x="26" y="0"/>
                    <a:pt x="0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212" name="Freeform 33"/>
            <p:cNvSpPr>
              <a:spLocks/>
            </p:cNvSpPr>
            <p:nvPr/>
          </p:nvSpPr>
          <p:spPr bwMode="auto">
            <a:xfrm>
              <a:off x="4218" y="2614"/>
              <a:ext cx="254" cy="148"/>
            </a:xfrm>
            <a:custGeom>
              <a:avLst/>
              <a:gdLst>
                <a:gd name="T0" fmla="*/ 0 w 254"/>
                <a:gd name="T1" fmla="*/ 137 h 148"/>
                <a:gd name="T2" fmla="*/ 182 w 254"/>
                <a:gd name="T3" fmla="*/ 137 h 148"/>
                <a:gd name="T4" fmla="*/ 250 w 254"/>
                <a:gd name="T5" fmla="*/ 69 h 148"/>
                <a:gd name="T6" fmla="*/ 159 w 254"/>
                <a:gd name="T7" fmla="*/ 23 h 148"/>
                <a:gd name="T8" fmla="*/ 0 w 25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4"/>
                <a:gd name="T16" fmla="*/ 0 h 148"/>
                <a:gd name="T17" fmla="*/ 254 w 25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4" h="148">
                  <a:moveTo>
                    <a:pt x="0" y="137"/>
                  </a:moveTo>
                  <a:cubicBezTo>
                    <a:pt x="70" y="142"/>
                    <a:pt x="140" y="148"/>
                    <a:pt x="182" y="137"/>
                  </a:cubicBezTo>
                  <a:cubicBezTo>
                    <a:pt x="224" y="126"/>
                    <a:pt x="254" y="88"/>
                    <a:pt x="250" y="69"/>
                  </a:cubicBezTo>
                  <a:cubicBezTo>
                    <a:pt x="246" y="50"/>
                    <a:pt x="201" y="34"/>
                    <a:pt x="159" y="23"/>
                  </a:cubicBezTo>
                  <a:cubicBezTo>
                    <a:pt x="117" y="12"/>
                    <a:pt x="26" y="0"/>
                    <a:pt x="0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miter lim="800000"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7174" name="Text Box 35"/>
          <p:cNvSpPr txBox="1">
            <a:spLocks noChangeArrowheads="1"/>
          </p:cNvSpPr>
          <p:nvPr/>
        </p:nvSpPr>
        <p:spPr bwMode="auto">
          <a:xfrm>
            <a:off x="6115050" y="4117975"/>
            <a:ext cx="27797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Topological ordering of </a:t>
            </a:r>
            <a:r>
              <a:rPr lang="en-US" altLang="zh-TW" i="1"/>
              <a:t>G</a:t>
            </a:r>
            <a:r>
              <a:rPr lang="en-US" altLang="zh-TW"/>
              <a:t>:</a:t>
            </a:r>
          </a:p>
          <a:p>
            <a:pPr eaLnBrk="1" hangingPunct="1"/>
            <a:r>
              <a:rPr lang="en-US" altLang="zh-TW" i="1"/>
              <a:t>abe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i="1">
                <a:sym typeface="Symbol" panose="05050102010706020507" pitchFamily="18" charset="2"/>
              </a:rPr>
              <a:t>cd</a:t>
            </a:r>
            <a:r>
              <a:rPr lang="en-US" altLang="zh-TW">
                <a:sym typeface="Symbol" panose="05050102010706020507" pitchFamily="18" charset="2"/>
              </a:rPr>
              <a:t>  </a:t>
            </a:r>
            <a:r>
              <a:rPr lang="en-US" altLang="zh-TW" i="1">
                <a:sym typeface="Symbol" panose="05050102010706020507" pitchFamily="18" charset="2"/>
              </a:rPr>
              <a:t>f g</a:t>
            </a:r>
            <a:r>
              <a:rPr lang="en-US" altLang="zh-TW">
                <a:sym typeface="Symbol" panose="05050102010706020507" pitchFamily="18" charset="2"/>
              </a:rPr>
              <a:t>  </a:t>
            </a:r>
            <a:r>
              <a:rPr lang="en-US" altLang="zh-TW" i="1">
                <a:sym typeface="Symbol" panose="05050102010706020507" pitchFamily="18" charset="2"/>
              </a:rPr>
              <a:t>h</a:t>
            </a:r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endParaRPr lang="en-US" altLang="zh-TW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/>
              <a:t>Topological ordering of </a:t>
            </a:r>
            <a:r>
              <a:rPr lang="en-US" altLang="zh-TW" i="1"/>
              <a:t>G</a:t>
            </a:r>
            <a:r>
              <a:rPr lang="en-US" altLang="zh-TW" i="1" baseline="30000"/>
              <a:t>T</a:t>
            </a:r>
            <a:r>
              <a:rPr lang="en-US" altLang="zh-TW"/>
              <a:t>:</a:t>
            </a:r>
          </a:p>
          <a:p>
            <a:pPr eaLnBrk="1" hangingPunct="1"/>
            <a:r>
              <a:rPr lang="en-US" altLang="zh-TW" i="1">
                <a:sym typeface="Symbol" panose="05050102010706020507" pitchFamily="18" charset="2"/>
              </a:rPr>
              <a:t>h</a:t>
            </a:r>
            <a:r>
              <a:rPr lang="en-US" altLang="zh-TW" i="1"/>
              <a:t>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i="1">
                <a:sym typeface="Symbol" panose="05050102010706020507" pitchFamily="18" charset="2"/>
              </a:rPr>
              <a:t>f g </a:t>
            </a:r>
            <a:r>
              <a:rPr lang="en-US" altLang="zh-TW">
                <a:sym typeface="Symbol" panose="05050102010706020507" pitchFamily="18" charset="2"/>
              </a:rPr>
              <a:t> </a:t>
            </a:r>
            <a:r>
              <a:rPr lang="en-US" altLang="zh-TW" i="1">
                <a:sym typeface="Symbol" panose="05050102010706020507" pitchFamily="18" charset="2"/>
              </a:rPr>
              <a:t>cd</a:t>
            </a:r>
            <a:r>
              <a:rPr lang="en-US" altLang="zh-TW">
                <a:sym typeface="Symbol" panose="05050102010706020507" pitchFamily="18" charset="2"/>
              </a:rPr>
              <a:t>  </a:t>
            </a:r>
            <a:r>
              <a:rPr lang="en-US" altLang="zh-TW" i="1"/>
              <a:t>abe</a:t>
            </a:r>
          </a:p>
        </p:txBody>
      </p:sp>
      <p:sp>
        <p:nvSpPr>
          <p:cNvPr id="7175" name="Rectangle 36"/>
          <p:cNvSpPr>
            <a:spLocks noChangeArrowheads="1"/>
          </p:cNvSpPr>
          <p:nvPr/>
        </p:nvSpPr>
        <p:spPr bwMode="auto">
          <a:xfrm>
            <a:off x="5903913" y="3946525"/>
            <a:ext cx="3073400" cy="1828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med" len="lg"/>
          </a:ln>
          <a:effectLst>
            <a:prstShdw prst="shdw17" dist="17961" dir="2700000">
              <a:srgbClr val="004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6" name="AutoShape 37"/>
          <p:cNvSpPr>
            <a:spLocks noChangeArrowheads="1"/>
          </p:cNvSpPr>
          <p:nvPr/>
        </p:nvSpPr>
        <p:spPr bwMode="auto">
          <a:xfrm>
            <a:off x="5702300" y="2622550"/>
            <a:ext cx="374650" cy="471488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7" name="Text Box 38"/>
          <p:cNvSpPr txBox="1">
            <a:spLocks noChangeArrowheads="1"/>
          </p:cNvSpPr>
          <p:nvPr/>
        </p:nvSpPr>
        <p:spPr bwMode="auto">
          <a:xfrm>
            <a:off x="2955925" y="2636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78" name="Text Box 39"/>
          <p:cNvSpPr txBox="1">
            <a:spLocks noChangeArrowheads="1"/>
          </p:cNvSpPr>
          <p:nvPr/>
        </p:nvSpPr>
        <p:spPr bwMode="auto">
          <a:xfrm>
            <a:off x="4078288" y="264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79" name="Text Box 40"/>
          <p:cNvSpPr txBox="1">
            <a:spLocks noChangeArrowheads="1"/>
          </p:cNvSpPr>
          <p:nvPr/>
        </p:nvSpPr>
        <p:spPr bwMode="auto">
          <a:xfrm>
            <a:off x="4167188" y="4403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80" name="Text Box 41"/>
          <p:cNvSpPr txBox="1">
            <a:spLocks noChangeArrowheads="1"/>
          </p:cNvSpPr>
          <p:nvPr/>
        </p:nvSpPr>
        <p:spPr bwMode="auto">
          <a:xfrm>
            <a:off x="5451475" y="4441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81" name="AutoShape 42"/>
          <p:cNvSpPr>
            <a:spLocks noChangeArrowheads="1"/>
          </p:cNvSpPr>
          <p:nvPr/>
        </p:nvSpPr>
        <p:spPr bwMode="auto">
          <a:xfrm rot="-931447">
            <a:off x="5449888" y="5483225"/>
            <a:ext cx="374650" cy="471488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2" name="Text Box 43"/>
          <p:cNvSpPr txBox="1">
            <a:spLocks noChangeArrowheads="1"/>
          </p:cNvSpPr>
          <p:nvPr/>
        </p:nvSpPr>
        <p:spPr bwMode="auto">
          <a:xfrm>
            <a:off x="6249988" y="2387600"/>
            <a:ext cx="26828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Note: </a:t>
            </a:r>
            <a:r>
              <a:rPr lang="en-US" altLang="zh-TW" i="1"/>
              <a:t>G</a:t>
            </a:r>
            <a:r>
              <a:rPr lang="en-US" altLang="zh-TW"/>
              <a:t> and </a:t>
            </a:r>
            <a:r>
              <a:rPr lang="en-US" altLang="zh-TW" i="1"/>
              <a:t>G</a:t>
            </a:r>
            <a:r>
              <a:rPr lang="en-US" altLang="zh-TW" i="1" baseline="30000"/>
              <a:t>T</a:t>
            </a:r>
            <a:r>
              <a:rPr lang="en-US" altLang="zh-TW"/>
              <a:t>: will have the same strongly connected components!</a:t>
            </a:r>
            <a:endParaRPr lang="en-US" altLang="zh-TW" i="1"/>
          </a:p>
        </p:txBody>
      </p:sp>
      <p:sp>
        <p:nvSpPr>
          <p:cNvPr id="7183" name="Rectangle 44"/>
          <p:cNvSpPr>
            <a:spLocks noChangeArrowheads="1"/>
          </p:cNvSpPr>
          <p:nvPr/>
        </p:nvSpPr>
        <p:spPr bwMode="auto">
          <a:xfrm>
            <a:off x="6161088" y="2305050"/>
            <a:ext cx="2752725" cy="10874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med" len="lg"/>
          </a:ln>
          <a:effectLst>
            <a:prstShdw prst="shdw17" dist="17961" dir="2700000">
              <a:srgbClr val="004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0550" y="977900"/>
              <a:ext cx="4818063" cy="1790700"/>
            </p14:xfrm>
          </p:contentPart>
        </mc:Choice>
        <mc:Fallback>
          <p:pic>
            <p:nvPicPr>
              <p:cNvPr id="717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4073" y="971428"/>
                <a:ext cx="4831018" cy="18036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10DB499-BE1B-48D7-AF07-386F97DE9EE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Correctness of SCC()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100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i="1" smtClean="0"/>
              <a:t>Lemma 22.13.</a:t>
            </a:r>
            <a:r>
              <a:rPr lang="en-US" altLang="zh-TW" sz="2800" smtClean="0"/>
              <a:t> Let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C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 be distinct strongly connected components in directed graph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E</a:t>
            </a:r>
            <a:r>
              <a:rPr lang="en-US" altLang="zh-TW" sz="2800" smtClean="0"/>
              <a:t>), let 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, let </a:t>
            </a:r>
            <a:r>
              <a:rPr lang="en-US" altLang="zh-TW" sz="2800" i="1" smtClean="0"/>
              <a:t>u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, and suppose that there is a path 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 ~&gt; </a:t>
            </a:r>
            <a:r>
              <a:rPr lang="en-US" altLang="zh-TW" sz="2800" i="1" smtClean="0"/>
              <a:t>u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 in</a:t>
            </a:r>
            <a:r>
              <a:rPr lang="en-US" altLang="zh-TW" sz="2800" i="1" smtClean="0"/>
              <a:t> G</a:t>
            </a:r>
            <a:r>
              <a:rPr lang="en-US" altLang="zh-TW" sz="2800" smtClean="0"/>
              <a:t>. Then there cannot also be a path </a:t>
            </a:r>
            <a:r>
              <a:rPr lang="en-US" altLang="zh-TW" sz="2800" i="1" smtClean="0"/>
              <a:t>v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 ~&gt;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in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grpSp>
        <p:nvGrpSpPr>
          <p:cNvPr id="34821" name="Group 11"/>
          <p:cNvGrpSpPr>
            <a:grpSpLocks/>
          </p:cNvGrpSpPr>
          <p:nvPr/>
        </p:nvGrpSpPr>
        <p:grpSpPr bwMode="auto">
          <a:xfrm>
            <a:off x="2062163" y="4318000"/>
            <a:ext cx="4933950" cy="1773238"/>
            <a:chOff x="591" y="3054"/>
            <a:chExt cx="3108" cy="1117"/>
          </a:xfrm>
        </p:grpSpPr>
        <p:sp>
          <p:nvSpPr>
            <p:cNvPr id="34827" name="Freeform 4"/>
            <p:cNvSpPr>
              <a:spLocks/>
            </p:cNvSpPr>
            <p:nvPr/>
          </p:nvSpPr>
          <p:spPr bwMode="auto">
            <a:xfrm>
              <a:off x="591" y="3088"/>
              <a:ext cx="1672" cy="1083"/>
            </a:xfrm>
            <a:custGeom>
              <a:avLst/>
              <a:gdLst>
                <a:gd name="T0" fmla="*/ 518 w 1672"/>
                <a:gd name="T1" fmla="*/ 112 h 1083"/>
                <a:gd name="T2" fmla="*/ 934 w 1672"/>
                <a:gd name="T3" fmla="*/ 251 h 1083"/>
                <a:gd name="T4" fmla="*/ 1126 w 1672"/>
                <a:gd name="T5" fmla="*/ 16 h 1083"/>
                <a:gd name="T6" fmla="*/ 1606 w 1672"/>
                <a:gd name="T7" fmla="*/ 347 h 1083"/>
                <a:gd name="T8" fmla="*/ 1521 w 1672"/>
                <a:gd name="T9" fmla="*/ 859 h 1083"/>
                <a:gd name="T10" fmla="*/ 1052 w 1672"/>
                <a:gd name="T11" fmla="*/ 1072 h 1083"/>
                <a:gd name="T12" fmla="*/ 700 w 1672"/>
                <a:gd name="T13" fmla="*/ 880 h 1083"/>
                <a:gd name="T14" fmla="*/ 369 w 1672"/>
                <a:gd name="T15" fmla="*/ 1040 h 1083"/>
                <a:gd name="T16" fmla="*/ 28 w 1672"/>
                <a:gd name="T17" fmla="*/ 624 h 1083"/>
                <a:gd name="T18" fmla="*/ 198 w 1672"/>
                <a:gd name="T19" fmla="*/ 411 h 1083"/>
                <a:gd name="T20" fmla="*/ 518 w 1672"/>
                <a:gd name="T21" fmla="*/ 112 h 10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2"/>
                <a:gd name="T34" fmla="*/ 0 h 1083"/>
                <a:gd name="T35" fmla="*/ 1672 w 1672"/>
                <a:gd name="T36" fmla="*/ 1083 h 10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2" h="1083">
                  <a:moveTo>
                    <a:pt x="518" y="112"/>
                  </a:moveTo>
                  <a:cubicBezTo>
                    <a:pt x="641" y="85"/>
                    <a:pt x="833" y="267"/>
                    <a:pt x="934" y="251"/>
                  </a:cubicBezTo>
                  <a:cubicBezTo>
                    <a:pt x="1035" y="235"/>
                    <a:pt x="1014" y="0"/>
                    <a:pt x="1126" y="16"/>
                  </a:cubicBezTo>
                  <a:cubicBezTo>
                    <a:pt x="1238" y="32"/>
                    <a:pt x="1540" y="207"/>
                    <a:pt x="1606" y="347"/>
                  </a:cubicBezTo>
                  <a:cubicBezTo>
                    <a:pt x="1672" y="487"/>
                    <a:pt x="1613" y="738"/>
                    <a:pt x="1521" y="859"/>
                  </a:cubicBezTo>
                  <a:cubicBezTo>
                    <a:pt x="1429" y="980"/>
                    <a:pt x="1189" y="1069"/>
                    <a:pt x="1052" y="1072"/>
                  </a:cubicBezTo>
                  <a:cubicBezTo>
                    <a:pt x="915" y="1075"/>
                    <a:pt x="814" y="885"/>
                    <a:pt x="700" y="880"/>
                  </a:cubicBezTo>
                  <a:cubicBezTo>
                    <a:pt x="586" y="875"/>
                    <a:pt x="481" y="1083"/>
                    <a:pt x="369" y="1040"/>
                  </a:cubicBezTo>
                  <a:cubicBezTo>
                    <a:pt x="257" y="997"/>
                    <a:pt x="56" y="729"/>
                    <a:pt x="28" y="624"/>
                  </a:cubicBezTo>
                  <a:cubicBezTo>
                    <a:pt x="0" y="519"/>
                    <a:pt x="120" y="498"/>
                    <a:pt x="198" y="411"/>
                  </a:cubicBezTo>
                  <a:cubicBezTo>
                    <a:pt x="276" y="324"/>
                    <a:pt x="395" y="139"/>
                    <a:pt x="518" y="11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28" name="Freeform 5"/>
            <p:cNvSpPr>
              <a:spLocks/>
            </p:cNvSpPr>
            <p:nvPr/>
          </p:nvSpPr>
          <p:spPr bwMode="auto">
            <a:xfrm>
              <a:off x="2859" y="3054"/>
              <a:ext cx="840" cy="1012"/>
            </a:xfrm>
            <a:custGeom>
              <a:avLst/>
              <a:gdLst>
                <a:gd name="T0" fmla="*/ 263 w 840"/>
                <a:gd name="T1" fmla="*/ 199 h 1012"/>
                <a:gd name="T2" fmla="*/ 522 w 840"/>
                <a:gd name="T3" fmla="*/ 7 h 1012"/>
                <a:gd name="T4" fmla="*/ 799 w 840"/>
                <a:gd name="T5" fmla="*/ 242 h 1012"/>
                <a:gd name="T6" fmla="*/ 767 w 840"/>
                <a:gd name="T7" fmla="*/ 754 h 1012"/>
                <a:gd name="T8" fmla="*/ 523 w 840"/>
                <a:gd name="T9" fmla="*/ 994 h 1012"/>
                <a:gd name="T10" fmla="*/ 287 w 840"/>
                <a:gd name="T11" fmla="*/ 861 h 1012"/>
                <a:gd name="T12" fmla="*/ 21 w 840"/>
                <a:gd name="T13" fmla="*/ 701 h 1012"/>
                <a:gd name="T14" fmla="*/ 159 w 840"/>
                <a:gd name="T15" fmla="*/ 466 h 1012"/>
                <a:gd name="T16" fmla="*/ 263 w 840"/>
                <a:gd name="T17" fmla="*/ 199 h 10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"/>
                <a:gd name="T28" fmla="*/ 0 h 1012"/>
                <a:gd name="T29" fmla="*/ 840 w 840"/>
                <a:gd name="T30" fmla="*/ 1012 h 10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" h="1012">
                  <a:moveTo>
                    <a:pt x="263" y="199"/>
                  </a:moveTo>
                  <a:cubicBezTo>
                    <a:pt x="323" y="123"/>
                    <a:pt x="433" y="0"/>
                    <a:pt x="522" y="7"/>
                  </a:cubicBezTo>
                  <a:cubicBezTo>
                    <a:pt x="611" y="14"/>
                    <a:pt x="758" y="118"/>
                    <a:pt x="799" y="242"/>
                  </a:cubicBezTo>
                  <a:cubicBezTo>
                    <a:pt x="840" y="366"/>
                    <a:pt x="813" y="629"/>
                    <a:pt x="767" y="754"/>
                  </a:cubicBezTo>
                  <a:cubicBezTo>
                    <a:pt x="721" y="879"/>
                    <a:pt x="603" y="976"/>
                    <a:pt x="523" y="994"/>
                  </a:cubicBezTo>
                  <a:cubicBezTo>
                    <a:pt x="443" y="1012"/>
                    <a:pt x="371" y="910"/>
                    <a:pt x="287" y="861"/>
                  </a:cubicBezTo>
                  <a:cubicBezTo>
                    <a:pt x="203" y="812"/>
                    <a:pt x="42" y="767"/>
                    <a:pt x="21" y="701"/>
                  </a:cubicBezTo>
                  <a:cubicBezTo>
                    <a:pt x="0" y="635"/>
                    <a:pt x="119" y="550"/>
                    <a:pt x="159" y="466"/>
                  </a:cubicBezTo>
                  <a:cubicBezTo>
                    <a:pt x="199" y="382"/>
                    <a:pt x="203" y="275"/>
                    <a:pt x="263" y="19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29" name="Oval 6"/>
            <p:cNvSpPr>
              <a:spLocks noChangeArrowheads="1"/>
            </p:cNvSpPr>
            <p:nvPr/>
          </p:nvSpPr>
          <p:spPr bwMode="auto">
            <a:xfrm>
              <a:off x="1802" y="3335"/>
              <a:ext cx="272" cy="27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i="1"/>
                <a:t>u</a:t>
              </a:r>
            </a:p>
          </p:txBody>
        </p:sp>
        <p:sp>
          <p:nvSpPr>
            <p:cNvPr id="34830" name="Oval 7"/>
            <p:cNvSpPr>
              <a:spLocks noChangeArrowheads="1"/>
            </p:cNvSpPr>
            <p:nvPr/>
          </p:nvSpPr>
          <p:spPr bwMode="auto">
            <a:xfrm>
              <a:off x="3234" y="3711"/>
              <a:ext cx="272" cy="27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i="1"/>
                <a:t>v'</a:t>
              </a:r>
            </a:p>
          </p:txBody>
        </p:sp>
        <p:sp>
          <p:nvSpPr>
            <p:cNvPr id="34831" name="Text Box 9"/>
            <p:cNvSpPr txBox="1">
              <a:spLocks noChangeArrowheads="1"/>
            </p:cNvSpPr>
            <p:nvPr/>
          </p:nvSpPr>
          <p:spPr bwMode="auto">
            <a:xfrm>
              <a:off x="1083" y="326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/>
                <a:t>C</a:t>
              </a:r>
            </a:p>
          </p:txBody>
        </p:sp>
        <p:sp>
          <p:nvSpPr>
            <p:cNvPr id="34832" name="Text Box 10"/>
            <p:cNvSpPr txBox="1">
              <a:spLocks noChangeArrowheads="1"/>
            </p:cNvSpPr>
            <p:nvPr/>
          </p:nvSpPr>
          <p:spPr bwMode="auto">
            <a:xfrm>
              <a:off x="3328" y="31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/>
                <a:t>C</a:t>
              </a:r>
              <a:r>
                <a:rPr lang="en-US" altLang="zh-TW" sz="2400" i="1">
                  <a:latin typeface="Arial" panose="020B0604020202020204" pitchFamily="34" charset="0"/>
                </a:rPr>
                <a:t>’</a:t>
              </a:r>
              <a:endParaRPr lang="en-US" altLang="zh-TW" sz="2400" i="1"/>
            </a:p>
          </p:txBody>
        </p:sp>
      </p:grp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725863" y="5540375"/>
            <a:ext cx="431800" cy="431800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v</a:t>
            </a: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6018213" y="4664075"/>
            <a:ext cx="431800" cy="431800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u'</a:t>
            </a:r>
          </a:p>
        </p:txBody>
      </p:sp>
      <p:sp>
        <p:nvSpPr>
          <p:cNvPr id="15" name="手繪多邊形 14"/>
          <p:cNvSpPr/>
          <p:nvPr/>
        </p:nvSpPr>
        <p:spPr bwMode="auto">
          <a:xfrm>
            <a:off x="4359275" y="4532313"/>
            <a:ext cx="1709738" cy="444500"/>
          </a:xfrm>
          <a:custGeom>
            <a:avLst/>
            <a:gdLst>
              <a:gd name="connsiteX0" fmla="*/ 0 w 1709531"/>
              <a:gd name="connsiteY0" fmla="*/ 331305 h 443948"/>
              <a:gd name="connsiteX1" fmla="*/ 212035 w 1709531"/>
              <a:gd name="connsiteY1" fmla="*/ 145774 h 443948"/>
              <a:gd name="connsiteX2" fmla="*/ 569844 w 1709531"/>
              <a:gd name="connsiteY2" fmla="*/ 251792 h 443948"/>
              <a:gd name="connsiteX3" fmla="*/ 940905 w 1709531"/>
              <a:gd name="connsiteY3" fmla="*/ 410818 h 443948"/>
              <a:gd name="connsiteX4" fmla="*/ 1245705 w 1709531"/>
              <a:gd name="connsiteY4" fmla="*/ 53009 h 443948"/>
              <a:gd name="connsiteX5" fmla="*/ 1497496 w 1709531"/>
              <a:gd name="connsiteY5" fmla="*/ 92766 h 443948"/>
              <a:gd name="connsiteX6" fmla="*/ 1709531 w 1709531"/>
              <a:gd name="connsiteY6" fmla="*/ 212035 h 44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9531" h="443948">
                <a:moveTo>
                  <a:pt x="0" y="331305"/>
                </a:moveTo>
                <a:cubicBezTo>
                  <a:pt x="58530" y="245165"/>
                  <a:pt x="117061" y="159026"/>
                  <a:pt x="212035" y="145774"/>
                </a:cubicBezTo>
                <a:cubicBezTo>
                  <a:pt x="307009" y="132522"/>
                  <a:pt x="448366" y="207618"/>
                  <a:pt x="569844" y="251792"/>
                </a:cubicBezTo>
                <a:cubicBezTo>
                  <a:pt x="691322" y="295966"/>
                  <a:pt x="828262" y="443948"/>
                  <a:pt x="940905" y="410818"/>
                </a:cubicBezTo>
                <a:cubicBezTo>
                  <a:pt x="1053548" y="377688"/>
                  <a:pt x="1152940" y="106018"/>
                  <a:pt x="1245705" y="53009"/>
                </a:cubicBezTo>
                <a:cubicBezTo>
                  <a:pt x="1338470" y="0"/>
                  <a:pt x="1420192" y="66262"/>
                  <a:pt x="1497496" y="92766"/>
                </a:cubicBezTo>
                <a:cubicBezTo>
                  <a:pt x="1574800" y="119270"/>
                  <a:pt x="1642165" y="165652"/>
                  <a:pt x="1709531" y="212035"/>
                </a:cubicBezTo>
              </a:path>
            </a:pathLst>
          </a:custGeom>
          <a:ln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34825" name="手繪多邊形 15"/>
          <p:cNvSpPr>
            <a:spLocks noChangeArrowheads="1"/>
          </p:cNvSpPr>
          <p:nvPr/>
        </p:nvSpPr>
        <p:spPr bwMode="auto">
          <a:xfrm>
            <a:off x="4135438" y="5578475"/>
            <a:ext cx="2119312" cy="427038"/>
          </a:xfrm>
          <a:custGeom>
            <a:avLst/>
            <a:gdLst>
              <a:gd name="T0" fmla="*/ 2118277 w 2120348"/>
              <a:gd name="T1" fmla="*/ 0 h 426279"/>
              <a:gd name="T2" fmla="*/ 1946166 w 2120348"/>
              <a:gd name="T3" fmla="*/ 212791 h 426279"/>
              <a:gd name="T4" fmla="*/ 1575468 w 2120348"/>
              <a:gd name="T5" fmla="*/ 172892 h 426279"/>
              <a:gd name="T6" fmla="*/ 1390119 w 2120348"/>
              <a:gd name="T7" fmla="*/ 385683 h 426279"/>
              <a:gd name="T8" fmla="*/ 979703 w 2120348"/>
              <a:gd name="T9" fmla="*/ 199492 h 426279"/>
              <a:gd name="T10" fmla="*/ 278024 w 2120348"/>
              <a:gd name="T11" fmla="*/ 412282 h 426279"/>
              <a:gd name="T12" fmla="*/ 0 w 2120348"/>
              <a:gd name="T13" fmla="*/ 292587 h 426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0348"/>
              <a:gd name="T22" fmla="*/ 0 h 426279"/>
              <a:gd name="T23" fmla="*/ 2120348 w 2120348"/>
              <a:gd name="T24" fmla="*/ 426279 h 4262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0348" h="426279">
                <a:moveTo>
                  <a:pt x="2120348" y="0"/>
                </a:moveTo>
                <a:cubicBezTo>
                  <a:pt x="2079487" y="91661"/>
                  <a:pt x="2038626" y="183322"/>
                  <a:pt x="1948070" y="212035"/>
                </a:cubicBezTo>
                <a:cubicBezTo>
                  <a:pt x="1857514" y="240748"/>
                  <a:pt x="1669774" y="143565"/>
                  <a:pt x="1577009" y="172278"/>
                </a:cubicBezTo>
                <a:cubicBezTo>
                  <a:pt x="1484244" y="200991"/>
                  <a:pt x="1490870" y="379896"/>
                  <a:pt x="1391479" y="384313"/>
                </a:cubicBezTo>
                <a:cubicBezTo>
                  <a:pt x="1292088" y="388730"/>
                  <a:pt x="1166191" y="194366"/>
                  <a:pt x="980661" y="198783"/>
                </a:cubicBezTo>
                <a:cubicBezTo>
                  <a:pt x="795131" y="203200"/>
                  <a:pt x="441739" y="395357"/>
                  <a:pt x="278296" y="410818"/>
                </a:cubicBezTo>
                <a:cubicBezTo>
                  <a:pt x="114853" y="426279"/>
                  <a:pt x="57426" y="358913"/>
                  <a:pt x="0" y="291548"/>
                </a:cubicBezTo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4826" name="文字方塊 16"/>
          <p:cNvSpPr txBox="1">
            <a:spLocks noChangeArrowheads="1"/>
          </p:cNvSpPr>
          <p:nvPr/>
        </p:nvSpPr>
        <p:spPr bwMode="auto">
          <a:xfrm>
            <a:off x="5040313" y="5330825"/>
            <a:ext cx="622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5400" b="1">
                <a:solidFill>
                  <a:srgbClr val="FF0000"/>
                </a:solidFill>
              </a:rPr>
              <a:t>×</a:t>
            </a:r>
            <a:endParaRPr lang="zh-TW" altLang="en-US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BF394E-B277-432C-9937-D61255656643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Correctness of SCC() (II)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233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i="1" smtClean="0"/>
              <a:t>Definition.</a:t>
            </a:r>
            <a:r>
              <a:rPr lang="en-US" altLang="zh-TW" sz="2800" smtClean="0"/>
              <a:t> (refers to the DFS on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)</a:t>
            </a:r>
            <a:endParaRPr lang="en-US" altLang="zh-TW" sz="2800" b="1" i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) = min</a:t>
            </a:r>
            <a:r>
              <a:rPr lang="en-US" altLang="zh-TW" sz="2800" i="1" baseline="-25000" smtClean="0"/>
              <a:t>u</a:t>
            </a:r>
            <a:r>
              <a:rPr lang="en-US" altLang="zh-TW" sz="2800" baseline="-25000" smtClean="0">
                <a:sym typeface="Symbol" panose="05050102010706020507" pitchFamily="18" charset="2"/>
              </a:rPr>
              <a:t>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U</a:t>
            </a:r>
            <a:r>
              <a:rPr lang="en-US" altLang="zh-TW" sz="2800" smtClean="0">
                <a:sym typeface="Symbol" panose="05050102010706020507" pitchFamily="18" charset="2"/>
              </a:rPr>
              <a:t> {</a:t>
            </a:r>
            <a:r>
              <a:rPr lang="en-US" altLang="zh-TW" sz="2800" i="1" smtClean="0">
                <a:sym typeface="Symbol" panose="05050102010706020507" pitchFamily="18" charset="2"/>
              </a:rPr>
              <a:t>d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u</a:t>
            </a:r>
            <a:r>
              <a:rPr lang="en-US" altLang="zh-TW" sz="2800" smtClean="0">
                <a:sym typeface="Symbol" panose="05050102010706020507" pitchFamily="18" charset="2"/>
              </a:rPr>
              <a:t>]} (earliest discovery time)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	</a:t>
            </a:r>
            <a:r>
              <a:rPr lang="en-US" altLang="zh-TW" sz="2800" i="1" smtClean="0">
                <a:sym typeface="Symbol" panose="05050102010706020507" pitchFamily="18" charset="2"/>
              </a:rPr>
              <a:t>f</a:t>
            </a:r>
            <a:r>
              <a:rPr lang="en-US" altLang="zh-TW" sz="2800" smtClean="0">
                <a:sym typeface="Symbol" panose="05050102010706020507" pitchFamily="18" charset="2"/>
              </a:rPr>
              <a:t>(</a:t>
            </a:r>
            <a:r>
              <a:rPr lang="en-US" altLang="zh-TW" sz="2800" i="1" smtClean="0">
                <a:sym typeface="Symbol" panose="05050102010706020507" pitchFamily="18" charset="2"/>
              </a:rPr>
              <a:t>U</a:t>
            </a:r>
            <a:r>
              <a:rPr lang="en-US" altLang="zh-TW" sz="2800" smtClean="0">
                <a:sym typeface="Symbol" panose="05050102010706020507" pitchFamily="18" charset="2"/>
              </a:rPr>
              <a:t>) = </a:t>
            </a:r>
            <a:r>
              <a:rPr lang="en-US" altLang="zh-TW" sz="2800" smtClean="0"/>
              <a:t>max</a:t>
            </a:r>
            <a:r>
              <a:rPr lang="en-US" altLang="zh-TW" sz="2800" i="1" baseline="-25000" smtClean="0"/>
              <a:t>u</a:t>
            </a:r>
            <a:r>
              <a:rPr lang="en-US" altLang="zh-TW" sz="2800" baseline="-25000" smtClean="0">
                <a:sym typeface="Symbol" panose="05050102010706020507" pitchFamily="18" charset="2"/>
              </a:rPr>
              <a:t>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U</a:t>
            </a:r>
            <a:r>
              <a:rPr lang="en-US" altLang="zh-TW" sz="2800" smtClean="0">
                <a:sym typeface="Symbol" panose="05050102010706020507" pitchFamily="18" charset="2"/>
              </a:rPr>
              <a:t> {</a:t>
            </a:r>
            <a:r>
              <a:rPr lang="en-US" altLang="zh-TW" sz="2800" i="1" smtClean="0">
                <a:sym typeface="Symbol" panose="05050102010706020507" pitchFamily="18" charset="2"/>
              </a:rPr>
              <a:t>f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u</a:t>
            </a:r>
            <a:r>
              <a:rPr lang="en-US" altLang="zh-TW" sz="2800" smtClean="0">
                <a:sym typeface="Symbol" panose="05050102010706020507" pitchFamily="18" charset="2"/>
              </a:rPr>
              <a:t>]}  (latest finishing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i="1" smtClean="0"/>
              <a:t>Lemma 22.14.</a:t>
            </a:r>
            <a:r>
              <a:rPr lang="en-US" altLang="zh-TW" sz="2800" smtClean="0"/>
              <a:t> Let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C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 be distinct strongly connected components in directed graph </a:t>
            </a:r>
            <a:r>
              <a:rPr lang="en-US" altLang="zh-TW" sz="2800" i="1" smtClean="0"/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E</a:t>
            </a:r>
            <a:r>
              <a:rPr lang="en-US" altLang="zh-TW" sz="2800" smtClean="0"/>
              <a:t>). Suppose that there is an edge (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) 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E</a:t>
            </a:r>
            <a:r>
              <a:rPr lang="en-US" altLang="zh-TW" sz="2800" smtClean="0"/>
              <a:t>, where 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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. Then </a:t>
            </a:r>
            <a:r>
              <a:rPr lang="en-US" altLang="zh-TW" sz="2800" i="1" smtClean="0"/>
              <a:t>f 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) &gt; </a:t>
            </a:r>
            <a:r>
              <a:rPr lang="en-US" altLang="zh-TW" sz="2800" i="1" smtClean="0"/>
              <a:t>f 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C</a:t>
            </a:r>
            <a:r>
              <a:rPr lang="en-US" altLang="zh-TW" sz="2800" i="1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).</a:t>
            </a:r>
          </a:p>
        </p:txBody>
      </p:sp>
      <p:grpSp>
        <p:nvGrpSpPr>
          <p:cNvPr id="35845" name="Group 11"/>
          <p:cNvGrpSpPr>
            <a:grpSpLocks/>
          </p:cNvGrpSpPr>
          <p:nvPr/>
        </p:nvGrpSpPr>
        <p:grpSpPr bwMode="auto">
          <a:xfrm>
            <a:off x="2062163" y="4848225"/>
            <a:ext cx="4953000" cy="1773238"/>
            <a:chOff x="591" y="3054"/>
            <a:chExt cx="3120" cy="1117"/>
          </a:xfrm>
        </p:grpSpPr>
        <p:sp>
          <p:nvSpPr>
            <p:cNvPr id="35846" name="Freeform 4"/>
            <p:cNvSpPr>
              <a:spLocks/>
            </p:cNvSpPr>
            <p:nvPr/>
          </p:nvSpPr>
          <p:spPr bwMode="auto">
            <a:xfrm>
              <a:off x="591" y="3088"/>
              <a:ext cx="1672" cy="1083"/>
            </a:xfrm>
            <a:custGeom>
              <a:avLst/>
              <a:gdLst>
                <a:gd name="T0" fmla="*/ 518 w 1672"/>
                <a:gd name="T1" fmla="*/ 112 h 1083"/>
                <a:gd name="T2" fmla="*/ 934 w 1672"/>
                <a:gd name="T3" fmla="*/ 251 h 1083"/>
                <a:gd name="T4" fmla="*/ 1126 w 1672"/>
                <a:gd name="T5" fmla="*/ 16 h 1083"/>
                <a:gd name="T6" fmla="*/ 1606 w 1672"/>
                <a:gd name="T7" fmla="*/ 347 h 1083"/>
                <a:gd name="T8" fmla="*/ 1521 w 1672"/>
                <a:gd name="T9" fmla="*/ 859 h 1083"/>
                <a:gd name="T10" fmla="*/ 1052 w 1672"/>
                <a:gd name="T11" fmla="*/ 1072 h 1083"/>
                <a:gd name="T12" fmla="*/ 700 w 1672"/>
                <a:gd name="T13" fmla="*/ 880 h 1083"/>
                <a:gd name="T14" fmla="*/ 369 w 1672"/>
                <a:gd name="T15" fmla="*/ 1040 h 1083"/>
                <a:gd name="T16" fmla="*/ 28 w 1672"/>
                <a:gd name="T17" fmla="*/ 624 h 1083"/>
                <a:gd name="T18" fmla="*/ 198 w 1672"/>
                <a:gd name="T19" fmla="*/ 411 h 1083"/>
                <a:gd name="T20" fmla="*/ 518 w 1672"/>
                <a:gd name="T21" fmla="*/ 112 h 10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2"/>
                <a:gd name="T34" fmla="*/ 0 h 1083"/>
                <a:gd name="T35" fmla="*/ 1672 w 1672"/>
                <a:gd name="T36" fmla="*/ 1083 h 10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2" h="1083">
                  <a:moveTo>
                    <a:pt x="518" y="112"/>
                  </a:moveTo>
                  <a:cubicBezTo>
                    <a:pt x="641" y="85"/>
                    <a:pt x="833" y="267"/>
                    <a:pt x="934" y="251"/>
                  </a:cubicBezTo>
                  <a:cubicBezTo>
                    <a:pt x="1035" y="235"/>
                    <a:pt x="1014" y="0"/>
                    <a:pt x="1126" y="16"/>
                  </a:cubicBezTo>
                  <a:cubicBezTo>
                    <a:pt x="1238" y="32"/>
                    <a:pt x="1540" y="207"/>
                    <a:pt x="1606" y="347"/>
                  </a:cubicBezTo>
                  <a:cubicBezTo>
                    <a:pt x="1672" y="487"/>
                    <a:pt x="1613" y="738"/>
                    <a:pt x="1521" y="859"/>
                  </a:cubicBezTo>
                  <a:cubicBezTo>
                    <a:pt x="1429" y="980"/>
                    <a:pt x="1189" y="1069"/>
                    <a:pt x="1052" y="1072"/>
                  </a:cubicBezTo>
                  <a:cubicBezTo>
                    <a:pt x="915" y="1075"/>
                    <a:pt x="814" y="885"/>
                    <a:pt x="700" y="880"/>
                  </a:cubicBezTo>
                  <a:cubicBezTo>
                    <a:pt x="586" y="875"/>
                    <a:pt x="481" y="1083"/>
                    <a:pt x="369" y="1040"/>
                  </a:cubicBezTo>
                  <a:cubicBezTo>
                    <a:pt x="257" y="997"/>
                    <a:pt x="56" y="729"/>
                    <a:pt x="28" y="624"/>
                  </a:cubicBezTo>
                  <a:cubicBezTo>
                    <a:pt x="0" y="519"/>
                    <a:pt x="120" y="498"/>
                    <a:pt x="198" y="411"/>
                  </a:cubicBezTo>
                  <a:cubicBezTo>
                    <a:pt x="276" y="324"/>
                    <a:pt x="395" y="139"/>
                    <a:pt x="518" y="112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47" name="Freeform 5"/>
            <p:cNvSpPr>
              <a:spLocks/>
            </p:cNvSpPr>
            <p:nvPr/>
          </p:nvSpPr>
          <p:spPr bwMode="auto">
            <a:xfrm>
              <a:off x="2859" y="3054"/>
              <a:ext cx="852" cy="870"/>
            </a:xfrm>
            <a:custGeom>
              <a:avLst/>
              <a:gdLst>
                <a:gd name="T0" fmla="*/ 426 w 852"/>
                <a:gd name="T1" fmla="*/ 199 h 870"/>
                <a:gd name="T2" fmla="*/ 522 w 852"/>
                <a:gd name="T3" fmla="*/ 7 h 870"/>
                <a:gd name="T4" fmla="*/ 799 w 852"/>
                <a:gd name="T5" fmla="*/ 242 h 870"/>
                <a:gd name="T6" fmla="*/ 767 w 852"/>
                <a:gd name="T7" fmla="*/ 754 h 870"/>
                <a:gd name="T8" fmla="*/ 287 w 852"/>
                <a:gd name="T9" fmla="*/ 861 h 870"/>
                <a:gd name="T10" fmla="*/ 21 w 852"/>
                <a:gd name="T11" fmla="*/ 701 h 870"/>
                <a:gd name="T12" fmla="*/ 159 w 852"/>
                <a:gd name="T13" fmla="*/ 466 h 870"/>
                <a:gd name="T14" fmla="*/ 426 w 852"/>
                <a:gd name="T15" fmla="*/ 199 h 8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52"/>
                <a:gd name="T25" fmla="*/ 0 h 870"/>
                <a:gd name="T26" fmla="*/ 852 w 852"/>
                <a:gd name="T27" fmla="*/ 870 h 8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52" h="870">
                  <a:moveTo>
                    <a:pt x="426" y="199"/>
                  </a:moveTo>
                  <a:cubicBezTo>
                    <a:pt x="486" y="123"/>
                    <a:pt x="460" y="0"/>
                    <a:pt x="522" y="7"/>
                  </a:cubicBezTo>
                  <a:cubicBezTo>
                    <a:pt x="584" y="14"/>
                    <a:pt x="758" y="118"/>
                    <a:pt x="799" y="242"/>
                  </a:cubicBezTo>
                  <a:cubicBezTo>
                    <a:pt x="840" y="366"/>
                    <a:pt x="852" y="651"/>
                    <a:pt x="767" y="754"/>
                  </a:cubicBezTo>
                  <a:cubicBezTo>
                    <a:pt x="682" y="857"/>
                    <a:pt x="411" y="870"/>
                    <a:pt x="287" y="861"/>
                  </a:cubicBezTo>
                  <a:cubicBezTo>
                    <a:pt x="163" y="852"/>
                    <a:pt x="42" y="767"/>
                    <a:pt x="21" y="701"/>
                  </a:cubicBezTo>
                  <a:cubicBezTo>
                    <a:pt x="0" y="635"/>
                    <a:pt x="88" y="548"/>
                    <a:pt x="159" y="466"/>
                  </a:cubicBezTo>
                  <a:cubicBezTo>
                    <a:pt x="230" y="384"/>
                    <a:pt x="366" y="275"/>
                    <a:pt x="426" y="19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5848" name="Oval 6"/>
            <p:cNvSpPr>
              <a:spLocks noChangeArrowheads="1"/>
            </p:cNvSpPr>
            <p:nvPr/>
          </p:nvSpPr>
          <p:spPr bwMode="auto">
            <a:xfrm>
              <a:off x="1802" y="3477"/>
              <a:ext cx="272" cy="27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i="1"/>
                <a:t>u</a:t>
              </a:r>
            </a:p>
          </p:txBody>
        </p:sp>
        <p:sp>
          <p:nvSpPr>
            <p:cNvPr id="35849" name="Oval 7"/>
            <p:cNvSpPr>
              <a:spLocks noChangeArrowheads="1"/>
            </p:cNvSpPr>
            <p:nvPr/>
          </p:nvSpPr>
          <p:spPr bwMode="auto">
            <a:xfrm>
              <a:off x="3100" y="3477"/>
              <a:ext cx="272" cy="27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i="1"/>
                <a:t>v</a:t>
              </a:r>
            </a:p>
          </p:txBody>
        </p:sp>
        <p:cxnSp>
          <p:nvCxnSpPr>
            <p:cNvPr id="35850" name="AutoShape 8"/>
            <p:cNvCxnSpPr>
              <a:cxnSpLocks noChangeShapeType="1"/>
              <a:stCxn id="35848" idx="6"/>
              <a:endCxn id="35849" idx="2"/>
            </p:cNvCxnSpPr>
            <p:nvPr/>
          </p:nvCxnSpPr>
          <p:spPr bwMode="auto">
            <a:xfrm>
              <a:off x="2074" y="3613"/>
              <a:ext cx="10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1" name="Text Box 9"/>
            <p:cNvSpPr txBox="1">
              <a:spLocks noChangeArrowheads="1"/>
            </p:cNvSpPr>
            <p:nvPr/>
          </p:nvSpPr>
          <p:spPr bwMode="auto">
            <a:xfrm>
              <a:off x="1083" y="326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/>
                <a:t>C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3328" y="31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/>
                <a:t>C</a:t>
              </a:r>
              <a:r>
                <a:rPr lang="en-US" altLang="zh-TW" sz="2400" i="1">
                  <a:latin typeface="Arial" panose="020B0604020202020204" pitchFamily="34" charset="0"/>
                </a:rPr>
                <a:t>’</a:t>
              </a:r>
              <a:endParaRPr lang="en-US" altLang="zh-TW" sz="24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792012-7FB2-4E51-8E19-62746A22DE8C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Correctness of SCC() (III)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b="1" i="1" dirty="0" smtClean="0"/>
              <a:t>Corollary 22.15.</a:t>
            </a:r>
            <a:r>
              <a:rPr lang="en-US" altLang="zh-TW" sz="2800" dirty="0" smtClean="0"/>
              <a:t> Let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C</a:t>
            </a:r>
            <a:r>
              <a:rPr lang="en-US" altLang="zh-TW" sz="2800" i="1" dirty="0" smtClean="0">
                <a:latin typeface="Arial" charset="0"/>
              </a:rPr>
              <a:t>’</a:t>
            </a:r>
            <a:r>
              <a:rPr lang="en-US" altLang="zh-TW" sz="2800" dirty="0" smtClean="0"/>
              <a:t> be distinct strongly connected components in directed graph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 = (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E</a:t>
            </a:r>
            <a:r>
              <a:rPr lang="en-US" altLang="zh-TW" sz="2800" dirty="0" smtClean="0"/>
              <a:t>). Suppose that there is an edge (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) </a:t>
            </a:r>
            <a:r>
              <a:rPr lang="en-US" altLang="zh-TW" sz="2800" dirty="0" smtClean="0">
                <a:sym typeface="Symbol" pitchFamily="18" charset="2"/>
              </a:rPr>
              <a:t>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E</a:t>
            </a:r>
            <a:r>
              <a:rPr lang="en-US" altLang="zh-TW" sz="2800" i="1" baseline="30000" dirty="0" smtClean="0"/>
              <a:t>T</a:t>
            </a:r>
            <a:r>
              <a:rPr lang="en-US" altLang="zh-TW" sz="2800" dirty="0" smtClean="0"/>
              <a:t>, where 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Symbol" pitchFamily="18" charset="2"/>
              </a:rPr>
              <a:t>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Symbol" pitchFamily="18" charset="2"/>
              </a:rPr>
              <a:t>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C</a:t>
            </a:r>
            <a:r>
              <a:rPr lang="en-US" altLang="zh-TW" sz="2800" i="1" dirty="0" smtClean="0">
                <a:latin typeface="Arial" charset="0"/>
              </a:rPr>
              <a:t>’</a:t>
            </a:r>
            <a:r>
              <a:rPr lang="en-US" altLang="zh-TW" sz="2800" dirty="0" smtClean="0"/>
              <a:t>. Then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) &lt;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C</a:t>
            </a:r>
            <a:r>
              <a:rPr lang="en-US" altLang="zh-TW" sz="2800" i="1" dirty="0" smtClean="0">
                <a:latin typeface="Arial" charset="0"/>
              </a:rPr>
              <a:t>’</a:t>
            </a:r>
            <a:r>
              <a:rPr lang="en-US" altLang="zh-TW" sz="2800" dirty="0" smtClean="0"/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b="1" i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b="1" i="1" dirty="0" smtClean="0"/>
              <a:t>Corollary.</a:t>
            </a:r>
            <a:r>
              <a:rPr lang="en-US" altLang="zh-TW" sz="2800" dirty="0" smtClean="0"/>
              <a:t> Let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C</a:t>
            </a:r>
            <a:r>
              <a:rPr lang="en-US" altLang="zh-TW" sz="2800" i="1" dirty="0" smtClean="0">
                <a:latin typeface="Arial" charset="0"/>
              </a:rPr>
              <a:t>’</a:t>
            </a:r>
            <a:r>
              <a:rPr lang="en-US" altLang="zh-TW" sz="2800" dirty="0" smtClean="0"/>
              <a:t> be distinct SCC</a:t>
            </a:r>
            <a:r>
              <a:rPr lang="en-US" altLang="zh-TW" sz="2800" dirty="0" smtClean="0">
                <a:latin typeface="Arial" charset="0"/>
              </a:rPr>
              <a:t>’</a:t>
            </a:r>
            <a:r>
              <a:rPr lang="en-US" altLang="zh-TW" sz="2800" dirty="0" smtClean="0"/>
              <a:t>s in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 = (</a:t>
            </a:r>
            <a:r>
              <a:rPr lang="en-US" altLang="zh-TW" sz="2800" i="1" dirty="0" smtClean="0"/>
              <a:t>V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E</a:t>
            </a:r>
            <a:r>
              <a:rPr lang="en-US" altLang="zh-TW" sz="2800" dirty="0" smtClean="0"/>
              <a:t>), and suppose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) &gt;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C</a:t>
            </a:r>
            <a:r>
              <a:rPr lang="en-US" altLang="zh-TW" sz="2800" i="1" dirty="0" smtClean="0">
                <a:latin typeface="Arial" charset="0"/>
              </a:rPr>
              <a:t>’</a:t>
            </a:r>
            <a:r>
              <a:rPr lang="en-US" altLang="zh-TW" sz="2800" dirty="0" smtClean="0"/>
              <a:t>). Then there cannot be an edge from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C</a:t>
            </a:r>
            <a:r>
              <a:rPr lang="en-US" altLang="zh-TW" sz="2800" i="1" dirty="0" smtClean="0">
                <a:latin typeface="Arial" charset="0"/>
              </a:rPr>
              <a:t>’</a:t>
            </a:r>
            <a:r>
              <a:rPr lang="en-US" altLang="zh-TW" sz="2800" dirty="0" smtClean="0"/>
              <a:t> in </a:t>
            </a:r>
            <a:r>
              <a:rPr lang="en-US" altLang="zh-TW" sz="2800" i="1" dirty="0" smtClean="0"/>
              <a:t>G</a:t>
            </a:r>
            <a:r>
              <a:rPr lang="en-US" altLang="zh-TW" sz="2800" i="1" baseline="30000" dirty="0" smtClean="0"/>
              <a:t>T</a:t>
            </a:r>
            <a:endParaRPr lang="en-US" altLang="zh-TW" sz="28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800" b="1" i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b="1" i="1" dirty="0" smtClean="0"/>
              <a:t>Theorem 22.16.</a:t>
            </a:r>
            <a:r>
              <a:rPr lang="en-US" altLang="zh-TW" sz="2800" dirty="0" smtClean="0"/>
              <a:t> Strongly-connected-component(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) correctly computes the strongly connected components of a directed graph </a:t>
            </a:r>
            <a:r>
              <a:rPr lang="en-US" altLang="zh-TW" sz="2800" i="1" dirty="0" smtClean="0"/>
              <a:t>G</a:t>
            </a:r>
            <a:r>
              <a:rPr lang="en-US" altLang="zh-TW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DE60BF-ACE7-4A0A-8923-64FF4AC899D4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Graph Structure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16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rgbClr val="0000FF"/>
                </a:solidFill>
              </a:rPr>
              <a:t>G</a:t>
            </a:r>
            <a:r>
              <a:rPr lang="en-US" altLang="zh-TW" sz="2800" smtClean="0"/>
              <a:t> = (</a:t>
            </a:r>
            <a:r>
              <a:rPr lang="en-US" altLang="zh-TW" sz="2800" i="1" smtClean="0">
                <a:solidFill>
                  <a:srgbClr val="0000FF"/>
                </a:solidFill>
              </a:rPr>
              <a:t>V</a:t>
            </a:r>
            <a:r>
              <a:rPr lang="en-US" altLang="zh-TW" sz="2800" smtClean="0"/>
              <a:t>, </a:t>
            </a:r>
            <a:r>
              <a:rPr lang="en-US" altLang="zh-TW" sz="2800" i="1" smtClean="0">
                <a:solidFill>
                  <a:srgbClr val="0000FF"/>
                </a:solidFill>
              </a:rPr>
              <a:t>E</a:t>
            </a:r>
            <a:r>
              <a:rPr lang="en-US" altLang="zh-TW" sz="2800" smtClean="0"/>
              <a:t>): </a:t>
            </a:r>
            <a:r>
              <a:rPr lang="en-US" altLang="zh-TW" sz="2800" i="1" smtClean="0">
                <a:solidFill>
                  <a:srgbClr val="0000FF"/>
                </a:solidFill>
              </a:rPr>
              <a:t>G</a:t>
            </a:r>
            <a:r>
              <a:rPr lang="en-US" altLang="zh-TW" sz="2800" i="1" smtClean="0"/>
              <a:t>raph</a:t>
            </a:r>
            <a:r>
              <a:rPr lang="en-US" altLang="zh-TW" sz="2800" smtClean="0"/>
              <a:t> = (</a:t>
            </a:r>
            <a:r>
              <a:rPr lang="en-US" altLang="zh-TW" sz="2800" i="1" smtClean="0">
                <a:solidFill>
                  <a:srgbClr val="0000FF"/>
                </a:solidFill>
              </a:rPr>
              <a:t>V</a:t>
            </a:r>
            <a:r>
              <a:rPr lang="en-US" altLang="zh-TW" sz="2800" i="1" smtClean="0"/>
              <a:t>erteces</a:t>
            </a:r>
            <a:r>
              <a:rPr lang="en-US" altLang="zh-TW" sz="2800" smtClean="0"/>
              <a:t>, </a:t>
            </a:r>
            <a:r>
              <a:rPr lang="en-US" altLang="zh-TW" sz="2800" i="1" smtClean="0">
                <a:solidFill>
                  <a:srgbClr val="0000FF"/>
                </a:solidFill>
              </a:rPr>
              <a:t>E</a:t>
            </a:r>
            <a:r>
              <a:rPr lang="en-US" altLang="zh-TW" sz="2800" i="1" smtClean="0"/>
              <a:t>dges</a:t>
            </a:r>
            <a:r>
              <a:rPr lang="en-US" altLang="zh-TW" sz="28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rgbClr val="0000FF"/>
                </a:solidFill>
              </a:rPr>
              <a:t>Adj</a:t>
            </a:r>
            <a:r>
              <a:rPr lang="en-US" altLang="zh-TW" sz="2800" smtClean="0">
                <a:solidFill>
                  <a:srgbClr val="0000FF"/>
                </a:solidFill>
              </a:rPr>
              <a:t>[</a:t>
            </a:r>
            <a:r>
              <a:rPr lang="en-US" altLang="zh-TW" sz="2800" i="1" smtClean="0">
                <a:solidFill>
                  <a:srgbClr val="0000FF"/>
                </a:solidFill>
              </a:rPr>
              <a:t>u</a:t>
            </a:r>
            <a:r>
              <a:rPr lang="en-US" altLang="zh-TW" sz="2800" smtClean="0">
                <a:solidFill>
                  <a:srgbClr val="0000FF"/>
                </a:solidFill>
              </a:rPr>
              <a:t>]</a:t>
            </a:r>
            <a:r>
              <a:rPr lang="en-US" altLang="zh-TW" sz="2800" smtClean="0"/>
              <a:t>: all the vertices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 s.t. there is an (</a:t>
            </a:r>
            <a:r>
              <a:rPr lang="en-US" altLang="zh-TW" sz="2800" i="1" smtClean="0"/>
              <a:t>u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v</a:t>
            </a:r>
            <a:r>
              <a:rPr lang="en-US" altLang="zh-TW" sz="2800" smtClean="0"/>
              <a:t>) </a:t>
            </a:r>
            <a:r>
              <a:rPr lang="en-US" altLang="zh-TW" sz="2800" smtClean="0">
                <a:sym typeface="Symbol" panose="05050102010706020507" pitchFamily="18" charset="2"/>
              </a:rPr>
              <a:t> </a:t>
            </a:r>
            <a:r>
              <a:rPr lang="en-US" altLang="zh-TW" sz="2800" i="1" smtClean="0"/>
              <a:t>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Adjacency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when the graph is </a:t>
            </a:r>
            <a:r>
              <a:rPr lang="en-US" altLang="zh-TW" sz="2400" i="1" smtClean="0">
                <a:solidFill>
                  <a:srgbClr val="FF0000"/>
                </a:solidFill>
              </a:rPr>
              <a:t>sparse</a:t>
            </a:r>
            <a:r>
              <a:rPr lang="en-US" altLang="zh-TW" sz="2400" smtClean="0"/>
              <a:t> ( i.e., | </a:t>
            </a:r>
            <a:r>
              <a:rPr lang="en-US" altLang="zh-TW" sz="2400" i="1" smtClean="0"/>
              <a:t>E</a:t>
            </a:r>
            <a:r>
              <a:rPr lang="en-US" altLang="zh-TW" sz="2400" smtClean="0"/>
              <a:t> | &lt;&lt; |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 |</a:t>
            </a:r>
            <a:r>
              <a:rPr lang="en-US" altLang="zh-TW" sz="2400" baseline="30000" smtClean="0"/>
              <a:t>2</a:t>
            </a:r>
            <a:r>
              <a:rPr lang="en-US" altLang="zh-TW" sz="2400" smtClean="0"/>
              <a:t>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FF0000"/>
                </a:solidFill>
              </a:rPr>
              <a:t>space: </a:t>
            </a:r>
            <a:r>
              <a:rPr lang="en-US" altLang="zh-TW" sz="2400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TW" sz="2400" smtClean="0">
                <a:solidFill>
                  <a:srgbClr val="FF0000"/>
                </a:solidFill>
              </a:rPr>
              <a:t>(</a:t>
            </a:r>
            <a:r>
              <a:rPr lang="en-US" altLang="zh-TW" sz="2400" i="1" smtClean="0">
                <a:solidFill>
                  <a:srgbClr val="FF0000"/>
                </a:solidFill>
              </a:rPr>
              <a:t>V </a:t>
            </a:r>
            <a:r>
              <a:rPr lang="en-US" altLang="zh-TW" sz="2400" smtClean="0">
                <a:solidFill>
                  <a:srgbClr val="FF0000"/>
                </a:solidFill>
              </a:rPr>
              <a:t>+ </a:t>
            </a:r>
            <a:r>
              <a:rPr lang="en-US" altLang="zh-TW" sz="2400" i="1" smtClean="0">
                <a:solidFill>
                  <a:srgbClr val="FF0000"/>
                </a:solidFill>
              </a:rPr>
              <a:t>E</a:t>
            </a:r>
            <a:r>
              <a:rPr lang="en-US" altLang="zh-TW" sz="240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when the graph is </a:t>
            </a:r>
            <a:r>
              <a:rPr lang="en-US" altLang="zh-TW" sz="2400" i="1" smtClean="0">
                <a:solidFill>
                  <a:srgbClr val="FF0000"/>
                </a:solidFill>
              </a:rPr>
              <a:t>dense</a:t>
            </a:r>
            <a:r>
              <a:rPr lang="en-US" altLang="zh-TW" sz="2400" i="1" smtClean="0">
                <a:solidFill>
                  <a:srgbClr val="0000FF"/>
                </a:solidFill>
              </a:rPr>
              <a:t> </a:t>
            </a:r>
            <a:r>
              <a:rPr lang="en-US" altLang="zh-TW" sz="2400" smtClean="0"/>
              <a:t>( i.e., | </a:t>
            </a:r>
            <a:r>
              <a:rPr lang="en-US" altLang="zh-TW" sz="2400" i="1" smtClean="0"/>
              <a:t>E</a:t>
            </a:r>
            <a:r>
              <a:rPr lang="en-US" altLang="zh-TW" sz="2400" smtClean="0"/>
              <a:t> | ~ |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 |</a:t>
            </a:r>
            <a:r>
              <a:rPr lang="en-US" altLang="zh-TW" sz="2400" baseline="30000" smtClean="0"/>
              <a:t>2</a:t>
            </a:r>
            <a:r>
              <a:rPr lang="en-US" altLang="zh-TW" sz="2400" smtClean="0"/>
              <a:t> )</a:t>
            </a:r>
            <a:endParaRPr lang="en-US" altLang="zh-TW" sz="2400" i="1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or </a:t>
            </a:r>
            <a:r>
              <a:rPr lang="en-US" altLang="zh-TW" sz="2400" i="1" smtClean="0">
                <a:solidFill>
                  <a:srgbClr val="0000FF"/>
                </a:solidFill>
              </a:rPr>
              <a:t>more efficient</a:t>
            </a:r>
            <a:r>
              <a:rPr lang="en-US" altLang="zh-TW" sz="2400" smtClean="0"/>
              <a:t> edge connection checking is necessary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FF0000"/>
                </a:solidFill>
              </a:rPr>
              <a:t>space: </a:t>
            </a:r>
            <a:r>
              <a:rPr lang="en-US" altLang="zh-TW" sz="2400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TW" sz="2400" smtClean="0">
                <a:solidFill>
                  <a:srgbClr val="FF0000"/>
                </a:solidFill>
              </a:rPr>
              <a:t>(</a:t>
            </a:r>
            <a:r>
              <a:rPr lang="en-US" altLang="zh-TW" sz="2400" i="1" smtClean="0">
                <a:solidFill>
                  <a:srgbClr val="FF0000"/>
                </a:solidFill>
              </a:rPr>
              <a:t>V </a:t>
            </a:r>
            <a:r>
              <a:rPr lang="en-US" altLang="zh-TW" sz="2400" baseline="30000" smtClean="0">
                <a:solidFill>
                  <a:srgbClr val="FF0000"/>
                </a:solidFill>
              </a:rPr>
              <a:t>2</a:t>
            </a:r>
            <a:r>
              <a:rPr lang="en-US" altLang="zh-TW" sz="240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Either way is applicable to both </a:t>
            </a:r>
            <a:r>
              <a:rPr lang="en-US" altLang="zh-TW" sz="2800" i="1" smtClean="0"/>
              <a:t>directed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undirected</a:t>
            </a:r>
            <a:r>
              <a:rPr lang="en-US" altLang="zh-TW" sz="2800" smtClean="0"/>
              <a:t>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60E4D7-C4E1-4267-93C8-AA25B7D4ABE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More Comparison of Lists and Matrix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Adjacency lists</a:t>
            </a:r>
          </a:p>
          <a:p>
            <a:pPr lvl="1" eaLnBrk="1" hangingPunct="1"/>
            <a:r>
              <a:rPr lang="en-US" altLang="zh-TW" b="1" smtClean="0"/>
              <a:t>Space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 i="1" smtClean="0">
                <a:solidFill>
                  <a:srgbClr val="FF0000"/>
                </a:solidFill>
              </a:rPr>
              <a:t>V </a:t>
            </a:r>
            <a:r>
              <a:rPr lang="en-US" altLang="zh-TW" smtClean="0">
                <a:solidFill>
                  <a:srgbClr val="FF0000"/>
                </a:solidFill>
              </a:rPr>
              <a:t>+ </a:t>
            </a:r>
            <a:r>
              <a:rPr lang="en-US" altLang="zh-TW" i="1" smtClean="0">
                <a:solidFill>
                  <a:srgbClr val="FF0000"/>
                </a:solidFill>
              </a:rPr>
              <a:t>E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zh-TW" b="1" smtClean="0"/>
              <a:t>Time</a:t>
            </a:r>
            <a:r>
              <a:rPr lang="en-US" altLang="zh-TW" smtClean="0"/>
              <a:t>: to list all vertices adjacent to </a:t>
            </a:r>
            <a:r>
              <a:rPr lang="en-US" altLang="zh-TW" i="1" smtClean="0"/>
              <a:t>u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TW" smtClean="0">
                <a:solidFill>
                  <a:srgbClr val="FF0000"/>
                </a:solidFill>
              </a:rPr>
              <a:t>(deg(</a:t>
            </a:r>
            <a:r>
              <a:rPr lang="en-US" altLang="zh-TW" i="1" smtClean="0">
                <a:solidFill>
                  <a:srgbClr val="FF0000"/>
                </a:solidFill>
              </a:rPr>
              <a:t>u</a:t>
            </a:r>
            <a:r>
              <a:rPr lang="en-US" altLang="zh-TW" smtClean="0">
                <a:solidFill>
                  <a:srgbClr val="FF0000"/>
                </a:solidFill>
              </a:rPr>
              <a:t>))</a:t>
            </a:r>
          </a:p>
          <a:p>
            <a:pPr lvl="1" eaLnBrk="1" hangingPunct="1"/>
            <a:r>
              <a:rPr lang="en-US" altLang="zh-TW" b="1" smtClean="0"/>
              <a:t>Time</a:t>
            </a:r>
            <a:r>
              <a:rPr lang="en-US" altLang="zh-TW" smtClean="0"/>
              <a:t>: to determine if (</a:t>
            </a:r>
            <a:r>
              <a:rPr lang="en-US" altLang="zh-TW" i="1" smtClean="0"/>
              <a:t>u</a:t>
            </a:r>
            <a:r>
              <a:rPr lang="en-US" altLang="zh-TW" smtClean="0"/>
              <a:t>, </a:t>
            </a:r>
            <a:r>
              <a:rPr lang="en-US" altLang="zh-TW" i="1" smtClean="0"/>
              <a:t>v</a:t>
            </a:r>
            <a:r>
              <a:rPr lang="en-US" altLang="zh-TW" smtClean="0"/>
              <a:t>) </a:t>
            </a:r>
            <a:r>
              <a:rPr lang="en-US" altLang="zh-TW" smtClean="0">
                <a:sym typeface="Symbol" panose="05050102010706020507" pitchFamily="18" charset="2"/>
              </a:rPr>
              <a:t> </a:t>
            </a:r>
            <a:r>
              <a:rPr lang="en-US" altLang="zh-TW" i="1" smtClean="0">
                <a:sym typeface="Symbol" panose="05050102010706020507" pitchFamily="18" charset="2"/>
              </a:rPr>
              <a:t>E</a:t>
            </a:r>
            <a:r>
              <a:rPr lang="en-US" altLang="zh-TW" smtClean="0">
                <a:sym typeface="Symbol" panose="05050102010706020507" pitchFamily="18" charset="2"/>
              </a:rPr>
              <a:t>: </a:t>
            </a:r>
            <a:r>
              <a:rPr lang="en-US" altLang="zh-TW" i="1" smtClean="0">
                <a:solidFill>
                  <a:srgbClr val="FF0000"/>
                </a:solidFill>
                <a:sym typeface="Symbol" panose="05050102010706020507" pitchFamily="18" charset="2"/>
              </a:rPr>
              <a:t>O</a:t>
            </a:r>
            <a:r>
              <a:rPr lang="en-US" altLang="zh-TW" smtClean="0">
                <a:solidFill>
                  <a:srgbClr val="FF0000"/>
                </a:solidFill>
                <a:sym typeface="Symbol" panose="05050102010706020507" pitchFamily="18" charset="2"/>
              </a:rPr>
              <a:t>(deg(</a:t>
            </a:r>
            <a:r>
              <a:rPr lang="en-US" altLang="zh-TW" i="1" smtClean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US" altLang="zh-TW" smtClean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endParaRPr lang="en-US" altLang="zh-TW" i="1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mtClean="0"/>
              <a:t>Adjacency matrix</a:t>
            </a:r>
          </a:p>
          <a:p>
            <a:pPr lvl="1" eaLnBrk="1" hangingPunct="1"/>
            <a:r>
              <a:rPr lang="en-US" altLang="zh-TW" b="1" smtClean="0"/>
              <a:t>Space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 i="1" smtClean="0">
                <a:solidFill>
                  <a:srgbClr val="FF0000"/>
                </a:solidFill>
              </a:rPr>
              <a:t>V</a:t>
            </a:r>
            <a:r>
              <a:rPr lang="en-US" altLang="zh-TW" baseline="30000" smtClean="0">
                <a:solidFill>
                  <a:srgbClr val="FF0000"/>
                </a:solidFill>
              </a:rPr>
              <a:t>2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zh-TW" b="1" smtClean="0"/>
              <a:t>Time</a:t>
            </a:r>
            <a:r>
              <a:rPr lang="en-US" altLang="zh-TW" smtClean="0"/>
              <a:t>: to list all vertices adjacent to </a:t>
            </a:r>
            <a:r>
              <a:rPr lang="en-US" altLang="zh-TW" i="1" smtClean="0"/>
              <a:t>u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en-US" altLang="zh-TW" i="1" smtClean="0">
                <a:solidFill>
                  <a:srgbClr val="FF0000"/>
                </a:solidFill>
              </a:rPr>
              <a:t>V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altLang="zh-TW" b="1" smtClean="0"/>
              <a:t>Time</a:t>
            </a:r>
            <a:r>
              <a:rPr lang="en-US" altLang="zh-TW" smtClean="0"/>
              <a:t>: to determine if (</a:t>
            </a:r>
            <a:r>
              <a:rPr lang="en-US" altLang="zh-TW" i="1" smtClean="0"/>
              <a:t>u</a:t>
            </a:r>
            <a:r>
              <a:rPr lang="en-US" altLang="zh-TW" smtClean="0"/>
              <a:t>, </a:t>
            </a:r>
            <a:r>
              <a:rPr lang="en-US" altLang="zh-TW" i="1" smtClean="0"/>
              <a:t>v</a:t>
            </a:r>
            <a:r>
              <a:rPr lang="en-US" altLang="zh-TW" smtClean="0"/>
              <a:t>) </a:t>
            </a:r>
            <a:r>
              <a:rPr lang="en-US" altLang="zh-TW" smtClean="0">
                <a:sym typeface="Symbol" panose="05050102010706020507" pitchFamily="18" charset="2"/>
              </a:rPr>
              <a:t> </a:t>
            </a:r>
            <a:r>
              <a:rPr lang="en-US" altLang="zh-TW" i="1" smtClean="0">
                <a:sym typeface="Symbol" panose="05050102010706020507" pitchFamily="18" charset="2"/>
              </a:rPr>
              <a:t>E</a:t>
            </a:r>
            <a:r>
              <a:rPr lang="en-US" altLang="zh-TW" smtClean="0">
                <a:sym typeface="Symbol" panose="05050102010706020507" pitchFamily="18" charset="2"/>
              </a:rPr>
              <a:t>: </a:t>
            </a:r>
            <a:r>
              <a:rPr lang="en-US" altLang="zh-TW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TW" smtClean="0">
                <a:solidFill>
                  <a:srgbClr val="FF0000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18511F7-7B9A-4CD2-A323-873DFC741525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22.2 Breadth-First Search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551363" y="6140450"/>
            <a:ext cx="28797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Complexity</a:t>
            </a:r>
            <a:r>
              <a:rPr lang="en-US" altLang="zh-TW" sz="240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en-US" altLang="zh-TW" sz="2400" i="1">
                <a:solidFill>
                  <a:srgbClr val="0000FF"/>
                </a:solidFill>
              </a:rPr>
              <a:t>O</a:t>
            </a:r>
            <a:r>
              <a:rPr lang="en-US" altLang="zh-TW" sz="2400">
                <a:solidFill>
                  <a:srgbClr val="0000FF"/>
                </a:solidFill>
              </a:rPr>
              <a:t>(</a:t>
            </a:r>
            <a:r>
              <a:rPr lang="en-US" altLang="zh-TW" sz="2400" i="1">
                <a:solidFill>
                  <a:srgbClr val="0000FF"/>
                </a:solidFill>
              </a:rPr>
              <a:t>V+E </a:t>
            </a:r>
            <a:r>
              <a:rPr lang="en-US" altLang="zh-TW" sz="24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95288" y="1828800"/>
            <a:ext cx="374491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BFS(</a:t>
            </a:r>
            <a:r>
              <a:rPr lang="en-US" altLang="zh-TW" sz="2000" i="1"/>
              <a:t>G, s</a:t>
            </a:r>
            <a:r>
              <a:rPr lang="en-US" altLang="zh-TW" sz="20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   </a:t>
            </a:r>
            <a:r>
              <a:rPr lang="en-US" altLang="zh-TW" sz="2000" b="1"/>
              <a:t>for</a:t>
            </a:r>
            <a:r>
              <a:rPr lang="en-US" altLang="zh-TW" sz="2000"/>
              <a:t> each vertex </a:t>
            </a:r>
            <a:r>
              <a:rPr lang="en-US" altLang="zh-TW" sz="2000" i="1"/>
              <a:t>u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</a:t>
            </a:r>
            <a:r>
              <a:rPr lang="en-US" altLang="zh-TW" sz="2000" i="1"/>
              <a:t> V</a:t>
            </a:r>
            <a:r>
              <a:rPr lang="en-US" altLang="zh-TW" sz="2000"/>
              <a:t>(</a:t>
            </a:r>
            <a:r>
              <a:rPr lang="en-US" altLang="zh-TW" sz="2000" i="1"/>
              <a:t>G</a:t>
            </a:r>
            <a:r>
              <a:rPr lang="en-US" altLang="zh-TW" sz="2000"/>
              <a:t>) </a:t>
            </a:r>
            <a:r>
              <a:rPr lang="en-US" altLang="zh-TW" sz="2000">
                <a:latin typeface="Symbol" panose="05050102010706020507" pitchFamily="18" charset="2"/>
              </a:rPr>
              <a:t>-</a:t>
            </a:r>
            <a:r>
              <a:rPr lang="en-US" altLang="zh-TW" sz="2000"/>
              <a:t> {</a:t>
            </a:r>
            <a:r>
              <a:rPr lang="en-US" altLang="zh-TW" sz="2000" i="1"/>
              <a:t>s</a:t>
            </a:r>
            <a:r>
              <a:rPr lang="en-US" altLang="zh-TW" sz="2000"/>
              <a:t>}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2        </a:t>
            </a:r>
            <a:r>
              <a:rPr lang="en-US" altLang="zh-TW" sz="2000" b="1"/>
              <a:t>do</a:t>
            </a:r>
            <a:r>
              <a:rPr lang="en-US" altLang="zh-TW" sz="2000"/>
              <a:t> </a:t>
            </a:r>
            <a:r>
              <a:rPr lang="en-US" altLang="zh-TW" sz="2000" i="1"/>
              <a:t>color</a:t>
            </a:r>
            <a:r>
              <a:rPr lang="en-US" altLang="zh-TW" sz="2000"/>
              <a:t>[</a:t>
            </a:r>
            <a:r>
              <a:rPr lang="en-US" altLang="zh-TW" sz="2000" i="1"/>
              <a:t>u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WHITE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3             </a:t>
            </a:r>
            <a:r>
              <a:rPr lang="en-US" altLang="zh-TW" sz="2000" i="1"/>
              <a:t>d</a:t>
            </a:r>
            <a:r>
              <a:rPr lang="en-US" altLang="zh-TW" sz="2000"/>
              <a:t>[</a:t>
            </a:r>
            <a:r>
              <a:rPr lang="en-US" altLang="zh-TW" sz="2000" i="1"/>
              <a:t>u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</a:t>
            </a:r>
            <a:endParaRPr lang="en-US" altLang="zh-TW" sz="20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4             </a:t>
            </a:r>
            <a:r>
              <a:rPr lang="en-US" altLang="zh-TW" sz="2000" i="1">
                <a:sym typeface="Symbol" panose="05050102010706020507" pitchFamily="18" charset="2"/>
              </a:rPr>
              <a:t></a:t>
            </a:r>
            <a:r>
              <a:rPr lang="en-US" altLang="zh-TW" sz="2000"/>
              <a:t>[</a:t>
            </a:r>
            <a:r>
              <a:rPr lang="en-US" altLang="zh-TW" sz="2000" i="1"/>
              <a:t>u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NIL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5   </a:t>
            </a:r>
            <a:r>
              <a:rPr lang="en-US" altLang="zh-TW" sz="2000" i="1"/>
              <a:t>color</a:t>
            </a:r>
            <a:r>
              <a:rPr lang="en-US" altLang="zh-TW" sz="2000"/>
              <a:t>[</a:t>
            </a:r>
            <a:r>
              <a:rPr lang="en-US" altLang="zh-TW" sz="2000" i="1"/>
              <a:t>s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GRAY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6   </a:t>
            </a:r>
            <a:r>
              <a:rPr lang="en-US" altLang="zh-TW" sz="2000" i="1"/>
              <a:t>d</a:t>
            </a:r>
            <a:r>
              <a:rPr lang="en-US" altLang="zh-TW" sz="2000"/>
              <a:t>[</a:t>
            </a:r>
            <a:r>
              <a:rPr lang="en-US" altLang="zh-TW" sz="2000" i="1"/>
              <a:t>s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0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7   </a:t>
            </a:r>
            <a:r>
              <a:rPr lang="en-US" altLang="zh-TW" sz="2000" i="1">
                <a:sym typeface="Symbol" panose="05050102010706020507" pitchFamily="18" charset="2"/>
              </a:rPr>
              <a:t></a:t>
            </a:r>
            <a:r>
              <a:rPr lang="en-US" altLang="zh-TW" sz="2000"/>
              <a:t>[</a:t>
            </a:r>
            <a:r>
              <a:rPr lang="en-US" altLang="zh-TW" sz="2000" i="1"/>
              <a:t>s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NIL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8   </a:t>
            </a:r>
            <a:r>
              <a:rPr lang="en-US" altLang="zh-TW" sz="2000" i="1"/>
              <a:t>Q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{</a:t>
            </a:r>
            <a:r>
              <a:rPr lang="en-US" altLang="zh-TW" sz="2000" i="1"/>
              <a:t>s</a:t>
            </a:r>
            <a:r>
              <a:rPr lang="en-US" altLang="zh-TW" sz="2000"/>
              <a:t>}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9   </a:t>
            </a:r>
            <a:r>
              <a:rPr lang="en-US" altLang="zh-TW" sz="2000" b="1"/>
              <a:t>while</a:t>
            </a:r>
            <a:r>
              <a:rPr lang="en-US" altLang="zh-TW" sz="2000"/>
              <a:t> </a:t>
            </a:r>
            <a:r>
              <a:rPr lang="en-US" altLang="zh-TW" sz="2000" i="1"/>
              <a:t>Q</a:t>
            </a:r>
            <a:r>
              <a:rPr lang="en-US" altLang="zh-TW" sz="2000"/>
              <a:t> </a:t>
            </a:r>
            <a:r>
              <a:rPr lang="en-US" altLang="zh-TW" sz="2000">
                <a:latin typeface="Symbol" panose="05050102010706020507" pitchFamily="18" charset="2"/>
                <a:sym typeface="Symbol" panose="05050102010706020507" pitchFamily="18" charset="2"/>
              </a:rPr>
              <a:t>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4356100" y="2205038"/>
            <a:ext cx="4465638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10        </a:t>
            </a:r>
            <a:r>
              <a:rPr lang="en-US" altLang="zh-TW" sz="2000" b="1"/>
              <a:t>do</a:t>
            </a:r>
            <a:r>
              <a:rPr lang="en-US" altLang="zh-TW" sz="2000"/>
              <a:t> </a:t>
            </a:r>
            <a:r>
              <a:rPr lang="en-US" altLang="zh-TW" sz="2000" i="1"/>
              <a:t>u</a:t>
            </a:r>
            <a:r>
              <a:rPr lang="en-US" altLang="zh-TW" sz="2000"/>
              <a:t>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</a:t>
            </a:r>
            <a:r>
              <a:rPr lang="en-US" altLang="zh-TW" sz="2000" i="1"/>
              <a:t>DEQUEUE</a:t>
            </a:r>
            <a:r>
              <a:rPr lang="en-US" altLang="zh-TW" sz="2000"/>
              <a:t>(</a:t>
            </a:r>
            <a:r>
              <a:rPr lang="en-US" altLang="zh-TW" sz="2000" i="1"/>
              <a:t>Q</a:t>
            </a:r>
            <a:r>
              <a:rPr lang="en-US" altLang="zh-TW" sz="20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11             </a:t>
            </a:r>
            <a:r>
              <a:rPr lang="en-US" altLang="zh-TW" sz="2000" b="1"/>
              <a:t>for</a:t>
            </a:r>
            <a:r>
              <a:rPr lang="en-US" altLang="zh-TW" sz="2000"/>
              <a:t> each </a:t>
            </a:r>
            <a:r>
              <a:rPr lang="en-US" altLang="zh-TW" sz="2000" i="1"/>
              <a:t>v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</a:t>
            </a:r>
            <a:r>
              <a:rPr lang="en-US" altLang="zh-TW" sz="2000" i="1"/>
              <a:t>Adj</a:t>
            </a:r>
            <a:r>
              <a:rPr lang="en-US" altLang="zh-TW" sz="2000"/>
              <a:t>[</a:t>
            </a:r>
            <a:r>
              <a:rPr lang="en-US" altLang="zh-TW" sz="2000" i="1"/>
              <a:t>u</a:t>
            </a:r>
            <a:r>
              <a:rPr lang="en-US" altLang="zh-TW" sz="2000"/>
              <a:t>]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12                  </a:t>
            </a:r>
            <a:r>
              <a:rPr lang="en-US" altLang="zh-TW" sz="2000" b="1"/>
              <a:t>do</a:t>
            </a:r>
            <a:r>
              <a:rPr lang="en-US" altLang="zh-TW" sz="2000"/>
              <a:t> if </a:t>
            </a:r>
            <a:r>
              <a:rPr lang="en-US" altLang="zh-TW" sz="2000" i="1"/>
              <a:t>color</a:t>
            </a:r>
            <a:r>
              <a:rPr lang="en-US" altLang="zh-TW" sz="2000"/>
              <a:t>[</a:t>
            </a:r>
            <a:r>
              <a:rPr lang="en-US" altLang="zh-TW" sz="2000" i="1"/>
              <a:t>v</a:t>
            </a:r>
            <a:r>
              <a:rPr lang="en-US" altLang="zh-TW" sz="2000"/>
              <a:t>] = WHITE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13                       </a:t>
            </a:r>
            <a:r>
              <a:rPr lang="en-US" altLang="zh-TW" sz="2000" b="1"/>
              <a:t>then</a:t>
            </a:r>
            <a:r>
              <a:rPr lang="en-US" altLang="zh-TW" sz="2000"/>
              <a:t> </a:t>
            </a:r>
            <a:r>
              <a:rPr lang="en-US" altLang="zh-TW" sz="2000" i="1"/>
              <a:t>color</a:t>
            </a:r>
            <a:r>
              <a:rPr lang="en-US" altLang="zh-TW" sz="2000"/>
              <a:t>[</a:t>
            </a:r>
            <a:r>
              <a:rPr lang="en-US" altLang="zh-TW" sz="2000" i="1"/>
              <a:t>v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GRAY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14                                </a:t>
            </a:r>
            <a:r>
              <a:rPr lang="en-US" altLang="zh-TW" sz="2000" i="1"/>
              <a:t>d</a:t>
            </a:r>
            <a:r>
              <a:rPr lang="en-US" altLang="zh-TW" sz="2000"/>
              <a:t>[</a:t>
            </a:r>
            <a:r>
              <a:rPr lang="en-US" altLang="zh-TW" sz="2000" i="1"/>
              <a:t>v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</a:t>
            </a:r>
            <a:r>
              <a:rPr lang="en-US" altLang="zh-TW" sz="2000" i="1"/>
              <a:t>d</a:t>
            </a:r>
            <a:r>
              <a:rPr lang="en-US" altLang="zh-TW" sz="2000"/>
              <a:t>[</a:t>
            </a:r>
            <a:r>
              <a:rPr lang="en-US" altLang="zh-TW" sz="2000" i="1"/>
              <a:t>u</a:t>
            </a:r>
            <a:r>
              <a:rPr lang="en-US" altLang="zh-TW" sz="2000"/>
              <a:t>] + 1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15                                </a:t>
            </a:r>
            <a:r>
              <a:rPr lang="en-US" altLang="zh-TW" sz="2000" i="1">
                <a:sym typeface="Symbol" panose="05050102010706020507" pitchFamily="18" charset="2"/>
              </a:rPr>
              <a:t></a:t>
            </a:r>
            <a:r>
              <a:rPr lang="en-US" altLang="zh-TW" sz="2000"/>
              <a:t>[</a:t>
            </a:r>
            <a:r>
              <a:rPr lang="en-US" altLang="zh-TW" sz="2000" i="1"/>
              <a:t>v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</a:t>
            </a:r>
            <a:r>
              <a:rPr lang="en-US" altLang="zh-TW" sz="2000" i="1"/>
              <a:t>u</a:t>
            </a:r>
            <a:endParaRPr lang="en-US" altLang="zh-TW" sz="20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16                                </a:t>
            </a:r>
            <a:r>
              <a:rPr lang="en-US" altLang="zh-TW" sz="2000" i="1"/>
              <a:t>ENQUEUE</a:t>
            </a:r>
            <a:r>
              <a:rPr lang="en-US" altLang="zh-TW" sz="2000"/>
              <a:t>(</a:t>
            </a:r>
            <a:r>
              <a:rPr lang="en-US" altLang="zh-TW" sz="2000" i="1"/>
              <a:t>Q, v</a:t>
            </a:r>
            <a:r>
              <a:rPr lang="en-US" altLang="zh-TW" sz="200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2000"/>
              <a:t>17             </a:t>
            </a:r>
            <a:r>
              <a:rPr lang="en-US" altLang="zh-TW" sz="2000" i="1"/>
              <a:t>color</a:t>
            </a:r>
            <a:r>
              <a:rPr lang="en-US" altLang="zh-TW" sz="2000"/>
              <a:t>[</a:t>
            </a:r>
            <a:r>
              <a:rPr lang="en-US" altLang="zh-TW" sz="2000" i="1"/>
              <a:t>u</a:t>
            </a:r>
            <a:r>
              <a:rPr lang="en-US" altLang="zh-TW" sz="2000"/>
              <a:t>] </a:t>
            </a:r>
            <a:r>
              <a:rPr lang="en-US" altLang="zh-TW" sz="2000">
                <a:sym typeface="Symbol" panose="05050102010706020507" pitchFamily="18" charset="2"/>
              </a:rPr>
              <a:t></a:t>
            </a:r>
            <a:r>
              <a:rPr lang="en-US" altLang="zh-TW" sz="2000"/>
              <a:t> BLACK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57363" y="3678238"/>
            <a:ext cx="3559175" cy="2063750"/>
            <a:chOff x="1107" y="2317"/>
            <a:chExt cx="2242" cy="1300"/>
          </a:xfrm>
        </p:grpSpPr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535" y="3329"/>
              <a:ext cx="1814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>
                  <a:solidFill>
                    <a:srgbClr val="0000FF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zh-TW" sz="2400">
                  <a:solidFill>
                    <a:srgbClr val="0000FF"/>
                  </a:solidFill>
                </a:rPr>
                <a:t>[</a:t>
              </a:r>
              <a:r>
                <a:rPr lang="en-US" altLang="zh-TW" sz="2400" i="1">
                  <a:solidFill>
                    <a:srgbClr val="0000FF"/>
                  </a:solidFill>
                </a:rPr>
                <a:t>u</a:t>
              </a:r>
              <a:r>
                <a:rPr lang="en-US" altLang="zh-TW" sz="2400">
                  <a:solidFill>
                    <a:srgbClr val="0000FF"/>
                  </a:solidFill>
                </a:rPr>
                <a:t>]: predecessor of </a:t>
              </a:r>
              <a:r>
                <a:rPr lang="en-US" altLang="zh-TW" sz="2400" i="1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 flipV="1">
              <a:off x="1107" y="2317"/>
              <a:ext cx="737" cy="10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3320" name="Text Box 19"/>
          <p:cNvSpPr txBox="1">
            <a:spLocks noChangeArrowheads="1"/>
          </p:cNvSpPr>
          <p:nvPr/>
        </p:nvSpPr>
        <p:spPr bwMode="auto">
          <a:xfrm>
            <a:off x="1441450" y="6037263"/>
            <a:ext cx="2543175" cy="650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V</a:t>
            </a:r>
            <a:r>
              <a:rPr lang="en-US" altLang="zh-TW"/>
              <a:t>): line 9 – 10, 13 – 17</a:t>
            </a:r>
          </a:p>
          <a:p>
            <a:pPr eaLnBrk="1" hangingPunct="1"/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E</a:t>
            </a:r>
            <a:r>
              <a:rPr lang="en-US" altLang="zh-TW"/>
              <a:t>): line 11 – 12 </a:t>
            </a:r>
          </a:p>
        </p:txBody>
      </p:sp>
      <p:sp>
        <p:nvSpPr>
          <p:cNvPr id="13321" name="AutoShape 21"/>
          <p:cNvSpPr>
            <a:spLocks noChangeArrowheads="1"/>
          </p:cNvSpPr>
          <p:nvPr/>
        </p:nvSpPr>
        <p:spPr bwMode="auto">
          <a:xfrm>
            <a:off x="4048125" y="6184900"/>
            <a:ext cx="452438" cy="358775"/>
          </a:xfrm>
          <a:prstGeom prst="rightArrow">
            <a:avLst>
              <a:gd name="adj1" fmla="val 50000"/>
              <a:gd name="adj2" fmla="val 31527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9E253B-E946-49D3-9D6D-FF9C4E79A2CF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20938"/>
            <a:ext cx="90011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Operation of BFS</a:t>
            </a:r>
            <a:br>
              <a:rPr lang="en-US" altLang="zh-TW" sz="4000" smtClean="0"/>
            </a:br>
            <a:r>
              <a:rPr lang="en-US" altLang="zh-TW" sz="4000" smtClean="0"/>
              <a:t>(on undirected graph)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6A4811-C9BE-4646-91E1-611DD50B8EE1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106363" y="1843088"/>
            <a:ext cx="8929687" cy="4610100"/>
            <a:chOff x="295" y="1207"/>
            <a:chExt cx="5082" cy="2631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859"/>
              <a:ext cx="2041" cy="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207"/>
              <a:ext cx="5082" cy="1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Operation of BFS II</a:t>
            </a:r>
            <a:br>
              <a:rPr lang="en-US" altLang="zh-TW" sz="4000" smtClean="0"/>
            </a:br>
            <a:r>
              <a:rPr lang="en-US" altLang="zh-TW" sz="4000" smtClean="0"/>
              <a:t>(on undirected graph)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E1D5E9-28F6-4E4B-9861-6E178265730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Operation of BFS</a:t>
            </a:r>
            <a:br>
              <a:rPr lang="en-US" altLang="zh-TW" sz="4000" smtClean="0"/>
            </a:br>
            <a:r>
              <a:rPr lang="en-US" altLang="zh-TW" sz="4000" smtClean="0"/>
              <a:t>(on directed graph)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1563" y="1828800"/>
            <a:ext cx="3805237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queue </a:t>
            </a:r>
            <a:r>
              <a:rPr lang="en-US" altLang="zh-TW" sz="2400" i="1" smtClean="0"/>
              <a:t>Q</a:t>
            </a:r>
            <a:r>
              <a:rPr lang="en-US" altLang="zh-TW" sz="2400" smtClean="0"/>
              <a:t> consists of vertices with </a:t>
            </a:r>
            <a:r>
              <a:rPr lang="en-US" altLang="zh-TW" sz="2400" smtClean="0">
                <a:solidFill>
                  <a:srgbClr val="0000FF"/>
                </a:solidFill>
              </a:rPr>
              <a:t>only 1 or 2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0000FF"/>
                </a:solidFill>
              </a:rPr>
              <a:t>If 2, differ by 1 and all smallest are first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Each vertex gets a 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 value at most once, and </a:t>
            </a:r>
            <a:r>
              <a:rPr lang="en-US" altLang="zh-TW" sz="2400" smtClean="0">
                <a:solidFill>
                  <a:srgbClr val="0000FF"/>
                </a:solidFill>
              </a:rPr>
              <a:t>values assigned to vertices are monotonically increasing over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0000FF"/>
                </a:solidFill>
              </a:rPr>
              <a:t>This code may not reach all vertices</a:t>
            </a:r>
          </a:p>
        </p:txBody>
      </p:sp>
      <p:sp>
        <p:nvSpPr>
          <p:cNvPr id="16389" name="Oval 4"/>
          <p:cNvSpPr>
            <a:spLocks noChangeAspect="1" noChangeArrowheads="1"/>
          </p:cNvSpPr>
          <p:nvPr/>
        </p:nvSpPr>
        <p:spPr bwMode="auto">
          <a:xfrm>
            <a:off x="1574800" y="3043238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e</a:t>
            </a:r>
          </a:p>
        </p:txBody>
      </p:sp>
      <p:sp>
        <p:nvSpPr>
          <p:cNvPr id="16390" name="Oval 5"/>
          <p:cNvSpPr>
            <a:spLocks noChangeAspect="1" noChangeArrowheads="1"/>
          </p:cNvSpPr>
          <p:nvPr/>
        </p:nvSpPr>
        <p:spPr bwMode="auto">
          <a:xfrm>
            <a:off x="1574800" y="2428875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c</a:t>
            </a:r>
          </a:p>
        </p:txBody>
      </p:sp>
      <p:sp>
        <p:nvSpPr>
          <p:cNvPr id="16391" name="Oval 6"/>
          <p:cNvSpPr>
            <a:spLocks noChangeAspect="1" noChangeArrowheads="1"/>
          </p:cNvSpPr>
          <p:nvPr/>
        </p:nvSpPr>
        <p:spPr bwMode="auto">
          <a:xfrm>
            <a:off x="857250" y="2127250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s</a:t>
            </a:r>
          </a:p>
        </p:txBody>
      </p:sp>
      <p:sp>
        <p:nvSpPr>
          <p:cNvPr id="16392" name="Oval 7"/>
          <p:cNvSpPr>
            <a:spLocks noChangeAspect="1" noChangeArrowheads="1"/>
          </p:cNvSpPr>
          <p:nvPr/>
        </p:nvSpPr>
        <p:spPr bwMode="auto">
          <a:xfrm>
            <a:off x="857250" y="2732088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a</a:t>
            </a:r>
          </a:p>
        </p:txBody>
      </p:sp>
      <p:sp>
        <p:nvSpPr>
          <p:cNvPr id="16393" name="Oval 8"/>
          <p:cNvSpPr>
            <a:spLocks noChangeAspect="1" noChangeArrowheads="1"/>
          </p:cNvSpPr>
          <p:nvPr/>
        </p:nvSpPr>
        <p:spPr bwMode="auto">
          <a:xfrm>
            <a:off x="3028950" y="2986088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i</a:t>
            </a:r>
          </a:p>
        </p:txBody>
      </p:sp>
      <p:sp>
        <p:nvSpPr>
          <p:cNvPr id="16394" name="Oval 9"/>
          <p:cNvSpPr>
            <a:spLocks noChangeAspect="1" noChangeArrowheads="1"/>
          </p:cNvSpPr>
          <p:nvPr/>
        </p:nvSpPr>
        <p:spPr bwMode="auto">
          <a:xfrm>
            <a:off x="2309813" y="2695575"/>
            <a:ext cx="379412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g</a:t>
            </a:r>
          </a:p>
        </p:txBody>
      </p:sp>
      <p:sp>
        <p:nvSpPr>
          <p:cNvPr id="16395" name="Oval 10"/>
          <p:cNvSpPr>
            <a:spLocks noChangeAspect="1" noChangeArrowheads="1"/>
          </p:cNvSpPr>
          <p:nvPr/>
        </p:nvSpPr>
        <p:spPr bwMode="auto">
          <a:xfrm>
            <a:off x="2309813" y="3335338"/>
            <a:ext cx="379412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h</a:t>
            </a:r>
          </a:p>
        </p:txBody>
      </p:sp>
      <p:sp>
        <p:nvSpPr>
          <p:cNvPr id="16396" name="Oval 11"/>
          <p:cNvSpPr>
            <a:spLocks noChangeAspect="1" noChangeArrowheads="1"/>
          </p:cNvSpPr>
          <p:nvPr/>
        </p:nvSpPr>
        <p:spPr bwMode="auto">
          <a:xfrm>
            <a:off x="2309813" y="2090738"/>
            <a:ext cx="379412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f</a:t>
            </a:r>
          </a:p>
        </p:txBody>
      </p:sp>
      <p:sp>
        <p:nvSpPr>
          <p:cNvPr id="16397" name="Oval 12"/>
          <p:cNvSpPr>
            <a:spLocks noChangeAspect="1" noChangeArrowheads="1"/>
          </p:cNvSpPr>
          <p:nvPr/>
        </p:nvSpPr>
        <p:spPr bwMode="auto">
          <a:xfrm>
            <a:off x="857250" y="3335338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b</a:t>
            </a:r>
          </a:p>
        </p:txBody>
      </p:sp>
      <p:sp>
        <p:nvSpPr>
          <p:cNvPr id="16398" name="Line 14"/>
          <p:cNvSpPr>
            <a:spLocks noChangeAspect="1" noChangeShapeType="1"/>
          </p:cNvSpPr>
          <p:nvPr/>
        </p:nvSpPr>
        <p:spPr bwMode="auto">
          <a:xfrm>
            <a:off x="2676525" y="2962275"/>
            <a:ext cx="360363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9" name="Line 15"/>
          <p:cNvSpPr>
            <a:spLocks noChangeAspect="1" noChangeShapeType="1"/>
          </p:cNvSpPr>
          <p:nvPr/>
        </p:nvSpPr>
        <p:spPr bwMode="auto">
          <a:xfrm>
            <a:off x="1952625" y="3290888"/>
            <a:ext cx="360363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0" name="Line 16"/>
          <p:cNvSpPr>
            <a:spLocks noChangeAspect="1" noChangeShapeType="1"/>
          </p:cNvSpPr>
          <p:nvPr/>
        </p:nvSpPr>
        <p:spPr bwMode="auto">
          <a:xfrm>
            <a:off x="1952625" y="2682875"/>
            <a:ext cx="360363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1" name="Line 17"/>
          <p:cNvSpPr>
            <a:spLocks noChangeAspect="1" noChangeShapeType="1"/>
          </p:cNvSpPr>
          <p:nvPr/>
        </p:nvSpPr>
        <p:spPr bwMode="auto">
          <a:xfrm>
            <a:off x="1228725" y="2970213"/>
            <a:ext cx="360363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2" name="Line 18"/>
          <p:cNvSpPr>
            <a:spLocks noChangeAspect="1" noChangeShapeType="1"/>
          </p:cNvSpPr>
          <p:nvPr/>
        </p:nvSpPr>
        <p:spPr bwMode="auto">
          <a:xfrm>
            <a:off x="1235075" y="2365375"/>
            <a:ext cx="360363" cy="1698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3" name="Line 19"/>
          <p:cNvSpPr>
            <a:spLocks noChangeAspect="1" noChangeShapeType="1"/>
          </p:cNvSpPr>
          <p:nvPr/>
        </p:nvSpPr>
        <p:spPr bwMode="auto">
          <a:xfrm>
            <a:off x="1041400" y="2505075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4" name="Line 20"/>
          <p:cNvSpPr>
            <a:spLocks noChangeAspect="1" noChangeShapeType="1"/>
          </p:cNvSpPr>
          <p:nvPr/>
        </p:nvSpPr>
        <p:spPr bwMode="auto">
          <a:xfrm>
            <a:off x="1765300" y="2813050"/>
            <a:ext cx="0" cy="2270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5" name="Line 21"/>
          <p:cNvSpPr>
            <a:spLocks noChangeAspect="1" noChangeShapeType="1"/>
          </p:cNvSpPr>
          <p:nvPr/>
        </p:nvSpPr>
        <p:spPr bwMode="auto">
          <a:xfrm flipV="1">
            <a:off x="1041400" y="3109913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6" name="Line 22"/>
          <p:cNvSpPr>
            <a:spLocks noChangeAspect="1" noChangeShapeType="1"/>
          </p:cNvSpPr>
          <p:nvPr/>
        </p:nvSpPr>
        <p:spPr bwMode="auto">
          <a:xfrm flipH="1">
            <a:off x="1927225" y="2339975"/>
            <a:ext cx="371475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7" name="Line 23"/>
          <p:cNvSpPr>
            <a:spLocks noChangeAspect="1" noChangeShapeType="1"/>
          </p:cNvSpPr>
          <p:nvPr/>
        </p:nvSpPr>
        <p:spPr bwMode="auto">
          <a:xfrm flipH="1">
            <a:off x="2689225" y="3290888"/>
            <a:ext cx="369888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8" name="Line 24"/>
          <p:cNvSpPr>
            <a:spLocks noChangeAspect="1" noChangeShapeType="1"/>
          </p:cNvSpPr>
          <p:nvPr/>
        </p:nvSpPr>
        <p:spPr bwMode="auto">
          <a:xfrm flipH="1">
            <a:off x="1211263" y="3290888"/>
            <a:ext cx="369887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09" name="Line 25"/>
          <p:cNvSpPr>
            <a:spLocks noChangeAspect="1" noChangeShapeType="1"/>
          </p:cNvSpPr>
          <p:nvPr/>
        </p:nvSpPr>
        <p:spPr bwMode="auto">
          <a:xfrm flipV="1">
            <a:off x="2498725" y="2454275"/>
            <a:ext cx="0" cy="225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6410" name="AutoShape 26"/>
          <p:cNvCxnSpPr>
            <a:cxnSpLocks noChangeAspect="1" noChangeShapeType="1"/>
            <a:stCxn id="16395" idx="1"/>
            <a:endCxn id="16394" idx="3"/>
          </p:cNvCxnSpPr>
          <p:nvPr/>
        </p:nvCxnSpPr>
        <p:spPr bwMode="auto">
          <a:xfrm rot="-5400000">
            <a:off x="2178844" y="3204369"/>
            <a:ext cx="373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7"/>
          <p:cNvCxnSpPr>
            <a:cxnSpLocks noChangeAspect="1" noChangeShapeType="1"/>
            <a:stCxn id="16394" idx="5"/>
            <a:endCxn id="16395" idx="7"/>
          </p:cNvCxnSpPr>
          <p:nvPr/>
        </p:nvCxnSpPr>
        <p:spPr bwMode="auto">
          <a:xfrm rot="5400000">
            <a:off x="2445544" y="3204369"/>
            <a:ext cx="373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Text Box 28"/>
          <p:cNvSpPr txBox="1">
            <a:spLocks noChangeAspect="1" noChangeArrowheads="1"/>
          </p:cNvSpPr>
          <p:nvPr/>
        </p:nvSpPr>
        <p:spPr bwMode="auto">
          <a:xfrm>
            <a:off x="1146175" y="1900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413" name="Text Box 29"/>
          <p:cNvSpPr txBox="1">
            <a:spLocks noChangeAspect="1" noChangeArrowheads="1"/>
          </p:cNvSpPr>
          <p:nvPr/>
        </p:nvSpPr>
        <p:spPr bwMode="auto">
          <a:xfrm>
            <a:off x="609600" y="31781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14" name="Text Box 30"/>
          <p:cNvSpPr txBox="1">
            <a:spLocks noChangeAspect="1" noChangeArrowheads="1"/>
          </p:cNvSpPr>
          <p:nvPr/>
        </p:nvSpPr>
        <p:spPr bwMode="auto">
          <a:xfrm>
            <a:off x="609600" y="260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415" name="Text Box 31"/>
          <p:cNvSpPr txBox="1">
            <a:spLocks noChangeAspect="1" noChangeArrowheads="1"/>
          </p:cNvSpPr>
          <p:nvPr/>
        </p:nvSpPr>
        <p:spPr bwMode="auto">
          <a:xfrm>
            <a:off x="1900238" y="2862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416" name="Text Box 32"/>
          <p:cNvSpPr txBox="1">
            <a:spLocks noChangeAspect="1" noChangeArrowheads="1"/>
          </p:cNvSpPr>
          <p:nvPr/>
        </p:nvSpPr>
        <p:spPr bwMode="auto">
          <a:xfrm>
            <a:off x="1758950" y="2065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417" name="Text Box 33"/>
          <p:cNvSpPr txBox="1">
            <a:spLocks noChangeAspect="1" noChangeArrowheads="1"/>
          </p:cNvSpPr>
          <p:nvPr/>
        </p:nvSpPr>
        <p:spPr bwMode="auto">
          <a:xfrm>
            <a:off x="2632075" y="1866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18" name="Text Box 34"/>
          <p:cNvSpPr txBox="1">
            <a:spLocks noChangeAspect="1" noChangeArrowheads="1"/>
          </p:cNvSpPr>
          <p:nvPr/>
        </p:nvSpPr>
        <p:spPr bwMode="auto">
          <a:xfrm>
            <a:off x="2632075" y="2471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419" name="Text Box 35"/>
          <p:cNvSpPr txBox="1">
            <a:spLocks noChangeAspect="1" noChangeArrowheads="1"/>
          </p:cNvSpPr>
          <p:nvPr/>
        </p:nvSpPr>
        <p:spPr bwMode="auto">
          <a:xfrm>
            <a:off x="2651125" y="3409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20" name="Text Box 36"/>
          <p:cNvSpPr txBox="1">
            <a:spLocks noChangeAspect="1" noChangeArrowheads="1"/>
          </p:cNvSpPr>
          <p:nvPr/>
        </p:nvSpPr>
        <p:spPr bwMode="auto">
          <a:xfrm>
            <a:off x="3371850" y="3130550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21" name="Oval 39"/>
          <p:cNvSpPr>
            <a:spLocks noChangeAspect="1" noChangeArrowheads="1"/>
          </p:cNvSpPr>
          <p:nvPr/>
        </p:nvSpPr>
        <p:spPr bwMode="auto">
          <a:xfrm>
            <a:off x="1957388" y="5273675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e</a:t>
            </a:r>
          </a:p>
        </p:txBody>
      </p:sp>
      <p:sp>
        <p:nvSpPr>
          <p:cNvPr id="16422" name="Oval 40"/>
          <p:cNvSpPr>
            <a:spLocks noChangeAspect="1" noChangeArrowheads="1"/>
          </p:cNvSpPr>
          <p:nvPr/>
        </p:nvSpPr>
        <p:spPr bwMode="auto">
          <a:xfrm>
            <a:off x="3254375" y="4648200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c</a:t>
            </a:r>
          </a:p>
        </p:txBody>
      </p:sp>
      <p:sp>
        <p:nvSpPr>
          <p:cNvPr id="16423" name="Oval 41"/>
          <p:cNvSpPr>
            <a:spLocks noChangeAspect="1" noChangeArrowheads="1"/>
          </p:cNvSpPr>
          <p:nvPr/>
        </p:nvSpPr>
        <p:spPr bwMode="auto">
          <a:xfrm>
            <a:off x="2603500" y="4230688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s</a:t>
            </a:r>
          </a:p>
        </p:txBody>
      </p:sp>
      <p:sp>
        <p:nvSpPr>
          <p:cNvPr id="16424" name="Oval 42"/>
          <p:cNvSpPr>
            <a:spLocks noChangeAspect="1" noChangeArrowheads="1"/>
          </p:cNvSpPr>
          <p:nvPr/>
        </p:nvSpPr>
        <p:spPr bwMode="auto">
          <a:xfrm>
            <a:off x="1958975" y="4648200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a</a:t>
            </a:r>
          </a:p>
        </p:txBody>
      </p:sp>
      <p:sp>
        <p:nvSpPr>
          <p:cNvPr id="16425" name="Oval 43"/>
          <p:cNvSpPr>
            <a:spLocks noChangeAspect="1" noChangeArrowheads="1"/>
          </p:cNvSpPr>
          <p:nvPr/>
        </p:nvSpPr>
        <p:spPr bwMode="auto">
          <a:xfrm>
            <a:off x="2898775" y="5883275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i</a:t>
            </a:r>
          </a:p>
        </p:txBody>
      </p:sp>
      <p:sp>
        <p:nvSpPr>
          <p:cNvPr id="16426" name="Oval 44"/>
          <p:cNvSpPr>
            <a:spLocks noChangeAspect="1" noChangeArrowheads="1"/>
          </p:cNvSpPr>
          <p:nvPr/>
        </p:nvSpPr>
        <p:spPr bwMode="auto">
          <a:xfrm>
            <a:off x="3254375" y="5273675"/>
            <a:ext cx="379413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g</a:t>
            </a:r>
          </a:p>
        </p:txBody>
      </p:sp>
      <p:sp>
        <p:nvSpPr>
          <p:cNvPr id="16427" name="Oval 45"/>
          <p:cNvSpPr>
            <a:spLocks noChangeAspect="1" noChangeArrowheads="1"/>
          </p:cNvSpPr>
          <p:nvPr/>
        </p:nvSpPr>
        <p:spPr bwMode="auto">
          <a:xfrm>
            <a:off x="2316163" y="5883275"/>
            <a:ext cx="379412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h</a:t>
            </a:r>
          </a:p>
        </p:txBody>
      </p:sp>
      <p:sp>
        <p:nvSpPr>
          <p:cNvPr id="16428" name="Oval 46"/>
          <p:cNvSpPr>
            <a:spLocks noChangeAspect="1" noChangeArrowheads="1"/>
          </p:cNvSpPr>
          <p:nvPr/>
        </p:nvSpPr>
        <p:spPr bwMode="auto">
          <a:xfrm>
            <a:off x="3671888" y="5883275"/>
            <a:ext cx="379412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f</a:t>
            </a:r>
          </a:p>
        </p:txBody>
      </p:sp>
      <p:sp>
        <p:nvSpPr>
          <p:cNvPr id="16429" name="Oval 47"/>
          <p:cNvSpPr>
            <a:spLocks noChangeAspect="1" noChangeArrowheads="1"/>
          </p:cNvSpPr>
          <p:nvPr/>
        </p:nvSpPr>
        <p:spPr bwMode="auto">
          <a:xfrm>
            <a:off x="1590675" y="5883275"/>
            <a:ext cx="377825" cy="3778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b</a:t>
            </a:r>
          </a:p>
        </p:txBody>
      </p:sp>
      <p:sp>
        <p:nvSpPr>
          <p:cNvPr id="16430" name="Line 48"/>
          <p:cNvSpPr>
            <a:spLocks noChangeShapeType="1"/>
          </p:cNvSpPr>
          <p:nvPr/>
        </p:nvSpPr>
        <p:spPr bwMode="auto">
          <a:xfrm>
            <a:off x="3603625" y="5568950"/>
            <a:ext cx="215900" cy="323850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31" name="Line 53"/>
          <p:cNvSpPr>
            <a:spLocks noChangeAspect="1" noChangeShapeType="1"/>
          </p:cNvSpPr>
          <p:nvPr/>
        </p:nvSpPr>
        <p:spPr bwMode="auto">
          <a:xfrm>
            <a:off x="2968625" y="4508500"/>
            <a:ext cx="360363" cy="169863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32" name="Line 55"/>
          <p:cNvSpPr>
            <a:spLocks noChangeAspect="1" noChangeShapeType="1"/>
          </p:cNvSpPr>
          <p:nvPr/>
        </p:nvSpPr>
        <p:spPr bwMode="auto">
          <a:xfrm>
            <a:off x="3443288" y="5032375"/>
            <a:ext cx="1587" cy="252413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33" name="Line 57"/>
          <p:cNvSpPr>
            <a:spLocks noChangeShapeType="1"/>
          </p:cNvSpPr>
          <p:nvPr/>
        </p:nvSpPr>
        <p:spPr bwMode="auto">
          <a:xfrm flipH="1">
            <a:off x="2260600" y="4513263"/>
            <a:ext cx="360363" cy="169862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34" name="Line 58"/>
          <p:cNvSpPr>
            <a:spLocks noChangeShapeType="1"/>
          </p:cNvSpPr>
          <p:nvPr/>
        </p:nvSpPr>
        <p:spPr bwMode="auto">
          <a:xfrm flipH="1">
            <a:off x="3081338" y="5568950"/>
            <a:ext cx="215900" cy="323850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35" name="Text Box 63"/>
          <p:cNvSpPr txBox="1">
            <a:spLocks noChangeAspect="1" noChangeArrowheads="1"/>
          </p:cNvSpPr>
          <p:nvPr/>
        </p:nvSpPr>
        <p:spPr bwMode="auto">
          <a:xfrm>
            <a:off x="2892425" y="399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436" name="Text Box 64"/>
          <p:cNvSpPr txBox="1">
            <a:spLocks noChangeAspect="1" noChangeArrowheads="1"/>
          </p:cNvSpPr>
          <p:nvPr/>
        </p:nvSpPr>
        <p:spPr bwMode="auto">
          <a:xfrm>
            <a:off x="1296988" y="5865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37" name="Text Box 65"/>
          <p:cNvSpPr txBox="1">
            <a:spLocks noChangeAspect="1" noChangeArrowheads="1"/>
          </p:cNvSpPr>
          <p:nvPr/>
        </p:nvSpPr>
        <p:spPr bwMode="auto">
          <a:xfrm>
            <a:off x="1731963" y="4365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438" name="Text Box 66"/>
          <p:cNvSpPr txBox="1">
            <a:spLocks noChangeAspect="1" noChangeArrowheads="1"/>
          </p:cNvSpPr>
          <p:nvPr/>
        </p:nvSpPr>
        <p:spPr bwMode="auto">
          <a:xfrm>
            <a:off x="1682750" y="511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439" name="Text Box 67"/>
          <p:cNvSpPr txBox="1">
            <a:spLocks noChangeAspect="1" noChangeArrowheads="1"/>
          </p:cNvSpPr>
          <p:nvPr/>
        </p:nvSpPr>
        <p:spPr bwMode="auto">
          <a:xfrm>
            <a:off x="3435350" y="4297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6440" name="Text Box 68"/>
          <p:cNvSpPr txBox="1">
            <a:spLocks noChangeAspect="1" noChangeArrowheads="1"/>
          </p:cNvSpPr>
          <p:nvPr/>
        </p:nvSpPr>
        <p:spPr bwMode="auto">
          <a:xfrm>
            <a:off x="3917950" y="561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41" name="Text Box 69"/>
          <p:cNvSpPr txBox="1">
            <a:spLocks noChangeAspect="1" noChangeArrowheads="1"/>
          </p:cNvSpPr>
          <p:nvPr/>
        </p:nvSpPr>
        <p:spPr bwMode="auto">
          <a:xfrm>
            <a:off x="3581400" y="5049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6442" name="Text Box 70"/>
          <p:cNvSpPr txBox="1">
            <a:spLocks noChangeAspect="1" noChangeArrowheads="1"/>
          </p:cNvSpPr>
          <p:nvPr/>
        </p:nvSpPr>
        <p:spPr bwMode="auto">
          <a:xfrm>
            <a:off x="2071688" y="5946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43" name="Text Box 71"/>
          <p:cNvSpPr txBox="1">
            <a:spLocks noChangeAspect="1" noChangeArrowheads="1"/>
          </p:cNvSpPr>
          <p:nvPr/>
        </p:nvSpPr>
        <p:spPr bwMode="auto">
          <a:xfrm>
            <a:off x="3182938" y="6016625"/>
            <a:ext cx="334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6444" name="Freeform 72"/>
          <p:cNvSpPr>
            <a:spLocks/>
          </p:cNvSpPr>
          <p:nvPr/>
        </p:nvSpPr>
        <p:spPr bwMode="auto">
          <a:xfrm>
            <a:off x="566738" y="1878013"/>
            <a:ext cx="347662" cy="304800"/>
          </a:xfrm>
          <a:custGeom>
            <a:avLst/>
            <a:gdLst>
              <a:gd name="T0" fmla="*/ 2147483647 w 219"/>
              <a:gd name="T1" fmla="*/ 0 h 192"/>
              <a:gd name="T2" fmla="*/ 2147483647 w 219"/>
              <a:gd name="T3" fmla="*/ 2147483647 h 192"/>
              <a:gd name="T4" fmla="*/ 2147483647 w 219"/>
              <a:gd name="T5" fmla="*/ 2147483647 h 192"/>
              <a:gd name="T6" fmla="*/ 2147483647 w 219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9"/>
              <a:gd name="T13" fmla="*/ 0 h 192"/>
              <a:gd name="T14" fmla="*/ 219 w 219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" h="192">
                <a:moveTo>
                  <a:pt x="11" y="0"/>
                </a:moveTo>
                <a:cubicBezTo>
                  <a:pt x="5" y="44"/>
                  <a:pt x="0" y="89"/>
                  <a:pt x="19" y="100"/>
                </a:cubicBezTo>
                <a:cubicBezTo>
                  <a:pt x="38" y="111"/>
                  <a:pt x="94" y="54"/>
                  <a:pt x="127" y="69"/>
                </a:cubicBezTo>
                <a:cubicBezTo>
                  <a:pt x="160" y="84"/>
                  <a:pt x="189" y="138"/>
                  <a:pt x="219" y="19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45" name="Line 75"/>
          <p:cNvSpPr>
            <a:spLocks noChangeAspect="1" noChangeShapeType="1"/>
          </p:cNvSpPr>
          <p:nvPr/>
        </p:nvSpPr>
        <p:spPr bwMode="auto">
          <a:xfrm>
            <a:off x="2146300" y="5029200"/>
            <a:ext cx="1588" cy="252413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46" name="Line 77"/>
          <p:cNvSpPr>
            <a:spLocks noChangeShapeType="1"/>
          </p:cNvSpPr>
          <p:nvPr/>
        </p:nvSpPr>
        <p:spPr bwMode="auto">
          <a:xfrm flipH="1">
            <a:off x="2293938" y="4922838"/>
            <a:ext cx="969962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6447" name="AutoShape 79"/>
          <p:cNvCxnSpPr>
            <a:cxnSpLocks noChangeShapeType="1"/>
            <a:stCxn id="16428" idx="0"/>
            <a:endCxn id="16422" idx="6"/>
          </p:cNvCxnSpPr>
          <p:nvPr/>
        </p:nvCxnSpPr>
        <p:spPr bwMode="auto">
          <a:xfrm rot="5400000" flipH="1">
            <a:off x="3224213" y="5245100"/>
            <a:ext cx="1046162" cy="23018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8" name="Line 80"/>
          <p:cNvSpPr>
            <a:spLocks noChangeShapeType="1"/>
          </p:cNvSpPr>
          <p:nvPr/>
        </p:nvSpPr>
        <p:spPr bwMode="auto">
          <a:xfrm flipH="1">
            <a:off x="2682875" y="6075363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16449" name="AutoShape 81"/>
          <p:cNvCxnSpPr>
            <a:cxnSpLocks noChangeShapeType="1"/>
            <a:stCxn id="16427" idx="0"/>
            <a:endCxn id="16426" idx="2"/>
          </p:cNvCxnSpPr>
          <p:nvPr/>
        </p:nvCxnSpPr>
        <p:spPr bwMode="auto">
          <a:xfrm rot="-5400000">
            <a:off x="2670175" y="5299076"/>
            <a:ext cx="420687" cy="747712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0" name="Line 53"/>
          <p:cNvSpPr>
            <a:spLocks noChangeShapeType="1"/>
          </p:cNvSpPr>
          <p:nvPr/>
        </p:nvSpPr>
        <p:spPr bwMode="auto">
          <a:xfrm>
            <a:off x="2309813" y="5568950"/>
            <a:ext cx="215900" cy="323850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51" name="Line 57"/>
          <p:cNvSpPr>
            <a:spLocks noChangeShapeType="1"/>
          </p:cNvSpPr>
          <p:nvPr/>
        </p:nvSpPr>
        <p:spPr bwMode="auto">
          <a:xfrm flipH="1">
            <a:off x="1766888" y="5568950"/>
            <a:ext cx="215900" cy="323850"/>
          </a:xfrm>
          <a:prstGeom prst="line">
            <a:avLst/>
          </a:prstGeom>
          <a:noFill/>
          <a:ln w="38100">
            <a:solidFill>
              <a:srgbClr val="00008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52" name="Freeform 79"/>
          <p:cNvSpPr>
            <a:spLocks/>
          </p:cNvSpPr>
          <p:nvPr/>
        </p:nvSpPr>
        <p:spPr bwMode="auto">
          <a:xfrm>
            <a:off x="1497013" y="4864100"/>
            <a:ext cx="465137" cy="1111250"/>
          </a:xfrm>
          <a:custGeom>
            <a:avLst/>
            <a:gdLst>
              <a:gd name="T0" fmla="*/ 2147483647 w 293"/>
              <a:gd name="T1" fmla="*/ 2147483647 h 561"/>
              <a:gd name="T2" fmla="*/ 2147483647 w 293"/>
              <a:gd name="T3" fmla="*/ 2147483647 h 561"/>
              <a:gd name="T4" fmla="*/ 2147483647 w 293"/>
              <a:gd name="T5" fmla="*/ 0 h 561"/>
              <a:gd name="T6" fmla="*/ 0 60000 65536"/>
              <a:gd name="T7" fmla="*/ 0 60000 65536"/>
              <a:gd name="T8" fmla="*/ 0 60000 65536"/>
              <a:gd name="T9" fmla="*/ 0 w 293"/>
              <a:gd name="T10" fmla="*/ 0 h 561"/>
              <a:gd name="T11" fmla="*/ 293 w 293"/>
              <a:gd name="T12" fmla="*/ 561 h 5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3" h="561">
                <a:moveTo>
                  <a:pt x="55" y="561"/>
                </a:moveTo>
                <a:cubicBezTo>
                  <a:pt x="27" y="404"/>
                  <a:pt x="0" y="248"/>
                  <a:pt x="40" y="154"/>
                </a:cubicBezTo>
                <a:cubicBezTo>
                  <a:pt x="80" y="60"/>
                  <a:pt x="186" y="30"/>
                  <a:pt x="293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453" name="Line 77"/>
          <p:cNvSpPr>
            <a:spLocks noChangeShapeType="1"/>
          </p:cNvSpPr>
          <p:nvPr/>
        </p:nvSpPr>
        <p:spPr bwMode="auto">
          <a:xfrm flipH="1">
            <a:off x="2606675" y="5505450"/>
            <a:ext cx="641350" cy="41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6668</TotalTime>
  <Words>2541</Words>
  <Application>Microsoft Office PowerPoint</Application>
  <PresentationFormat>如螢幕大小 (4:3)</PresentationFormat>
  <Paragraphs>332</Paragraphs>
  <Slides>34</Slides>
  <Notes>34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Times New Roman</vt:lpstr>
      <vt:lpstr>新細明體</vt:lpstr>
      <vt:lpstr>Arial</vt:lpstr>
      <vt:lpstr>Wingdings</vt:lpstr>
      <vt:lpstr>Symbol</vt:lpstr>
      <vt:lpstr>Tahoma</vt:lpstr>
      <vt:lpstr>Quadrant</vt:lpstr>
      <vt:lpstr>Microsoft Visio Drawing</vt:lpstr>
      <vt:lpstr>22. Elementary Graph Algorithms </vt:lpstr>
      <vt:lpstr>22.1 Representations of Undirected Graphs</vt:lpstr>
      <vt:lpstr>Representations of Directed Graphs</vt:lpstr>
      <vt:lpstr>Graph Structure</vt:lpstr>
      <vt:lpstr>More Comparison of Lists and Matrix</vt:lpstr>
      <vt:lpstr>22.2 Breadth-First Search</vt:lpstr>
      <vt:lpstr>The Operation of BFS (on undirected graph)</vt:lpstr>
      <vt:lpstr>The Operation of BFS II (on undirected graph)</vt:lpstr>
      <vt:lpstr>The Operation of BFS (on directed graph)</vt:lpstr>
      <vt:lpstr>BFS Creates Shortest paths</vt:lpstr>
      <vt:lpstr>Proof of Shortest Paths (I)</vt:lpstr>
      <vt:lpstr>Proof of Shortest Paths (II)</vt:lpstr>
      <vt:lpstr>Proof of Shortest Paths (III)</vt:lpstr>
      <vt:lpstr>Theorem 22.5 (Correctness of BFS)</vt:lpstr>
      <vt:lpstr>Breadth-First Trees</vt:lpstr>
      <vt:lpstr>Print out Vertices on a Shortest Path</vt:lpstr>
      <vt:lpstr>22.3 Depth-First Search</vt:lpstr>
      <vt:lpstr>The Progress of DFS</vt:lpstr>
      <vt:lpstr>The Progress of DFS (II)</vt:lpstr>
      <vt:lpstr>The progress of DFS (III)</vt:lpstr>
      <vt:lpstr>The Progress of DFS (IV)</vt:lpstr>
      <vt:lpstr>Properties of Depth-First Search</vt:lpstr>
      <vt:lpstr>Properties of Depth-First Search (II)</vt:lpstr>
      <vt:lpstr>Property of DFS</vt:lpstr>
      <vt:lpstr>PowerPoint 簡報</vt:lpstr>
      <vt:lpstr>22.4 Topological Sort</vt:lpstr>
      <vt:lpstr>PowerPoint 簡報</vt:lpstr>
      <vt:lpstr>Implementation of Topological Sort</vt:lpstr>
      <vt:lpstr>Correctness of T-S()</vt:lpstr>
      <vt:lpstr>22.5 Strongly Connected Components</vt:lpstr>
      <vt:lpstr>PowerPoint 簡報</vt:lpstr>
      <vt:lpstr>Correctness of SCC() </vt:lpstr>
      <vt:lpstr>Correctness of SCC() (II) </vt:lpstr>
      <vt:lpstr>Correctness of SCC() (III)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Graph Algorithms</dc:title>
  <dc:creator>Kenneth Pao</dc:creator>
  <cp:lastModifiedBy>pao</cp:lastModifiedBy>
  <cp:revision>845</cp:revision>
  <dcterms:created xsi:type="dcterms:W3CDTF">2001-09-06T13:56:50Z</dcterms:created>
  <dcterms:modified xsi:type="dcterms:W3CDTF">2020-03-04T01:28:49Z</dcterms:modified>
</cp:coreProperties>
</file>