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9" r:id="rId3"/>
    <p:sldId id="270" r:id="rId4"/>
    <p:sldId id="258" r:id="rId5"/>
    <p:sldId id="271" r:id="rId6"/>
    <p:sldId id="272" r:id="rId7"/>
    <p:sldId id="273" r:id="rId8"/>
    <p:sldId id="274" r:id="rId9"/>
    <p:sldId id="263" r:id="rId10"/>
    <p:sldId id="264" r:id="rId11"/>
    <p:sldId id="265" r:id="rId12"/>
    <p:sldId id="266" r:id="rId13"/>
    <p:sldId id="267" r:id="rId14"/>
    <p:sldId id="268" r:id="rId15"/>
    <p:sldId id="275" r:id="rId16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DDDDDD"/>
    <a:srgbClr val="FFFFFF"/>
    <a:srgbClr val="000000"/>
    <a:srgbClr val="0000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29" autoAdjust="0"/>
    <p:restoredTop sz="94660"/>
  </p:normalViewPr>
  <p:slideViewPr>
    <p:cSldViewPr>
      <p:cViewPr varScale="1">
        <p:scale>
          <a:sx n="109" d="100"/>
          <a:sy n="109" d="100"/>
        </p:scale>
        <p:origin x="184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9BBC1BDB-BD0A-41C7-9D54-C0977259803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5-28T12:41:43.70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0,'0'0,"24"0,-24 0,24 0,-24 0,24 0,0 0,-24 0,24 0,-24 0,23 0,-23 24,0-24,24 0,0 0,-24 0,24 0,-24 0,24 0,-24 0,0 0,23 0,1 0,0 0,0 0,0 0,-24 0,23 0,-23 0,24 0,0 0,-24 0,24 0,-24 0,24 0,-24 0,24 0,-1 24,-23-24,24 0,-24 0,24 0,0 0,-24 0,24 0,-24 0,23 0,-23 0,24 0,0 0,-24 0,24 0,-24 0,24 0,-1 0,1 0,-24 0,24 0,-24 0,24 0,0 0,-24 0,24 0,-1 0,1 0,-24 0,24 0,-24 0,24 0,-24 0,24 0,-1 0,-23 0,24 0,-24 0,24 0,-24 0,24 0,0 0,-1 0,-23 0,48 0,-48 25,24-25,0 0,0 0,-1 0,-23 23,48-23,-24 0,0 0,-1 0,-23 0,48 0,-48 0,24 0,0 0,-1 0,1 0,-24 0,24 0,0 0,-24 0,24 0,0 0,-24 0,23 0,1 0,-24 0,24 0,-24 0,24 0,0 0,-24 0,23 0,1 0,-24 0,24 0,0 0,-24 0,24 0,-24 0,23 0,1 0,-24 0,24 0,-24 0,24 0,-24 0,24 0,0 0,-1 0,-23 0,24 0,0 0,-24 0,24 0,-24-23,0 23,24 0,-24 0,23 0,1 0,-24 0,24 0,-24 0,24 0,-24 0,24 0,-1-25,-23 25,24 0,-24 0,24 0,0 0,-24 0,24 0,-24 0,24 0,-24 0,23 0,1 0,-24 0,24 0,-24 0,24 0,-24 0,24 0,-1 0,-23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5-28T12:41:59.33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-1 0,'0'0,"23"0,-23 0,0 0,24 24,-24-24,24 24,0-24,-24 0,0 0,0 23,24-23,-24 24,0-24,0 0,23 0,-23 24,0-24,24 0,0 24,-24-24,0 0,0 24,24-24,-24 23,0-23,0 0,24 24,-24-24,0 0,23 0,-23 24,24-24,-24 0,0 24,24-24,-24 24,0-24,0 0,24 0,-24 24,24-24,-24 23,24-23,-24 24,0-24,0 0,23 24,-23-24,24 24,0-24,-24 24,23-24,-23 23,0-23,24 24,-24-24,0 0,0 24,23-24,1 0,-24 24,0 0,24-24,-24 23,0-23,24 0,0 24,-24 0,0-24,23 0,-23 24,24-24,-24 24,24-24,0 24,-24-24,24 23,-24-23,0 24,24-24,-24 0,0 0,0 24,23-24,1 0,-24 24,0-24,0 24,0-24,24 0,-24 23,0-23,0 24,24-24,-24 24,0-24,0 24,24-24,-24 0,0 24,0-24,23 0,-23 23,0-23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180E1222-C538-4722-8E44-CCEB6B48E04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194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86D586E-31AD-4185-9932-17D62E041226}" type="slidenum">
              <a:rPr lang="en-US" altLang="zh-TW"/>
              <a:pPr eaLnBrk="1" hangingPunct="1"/>
              <a:t>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2867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E9715B1-DB7B-4762-87DC-1521265648D0}" type="slidenum">
              <a:rPr lang="en-US" altLang="zh-TW"/>
              <a:pPr eaLnBrk="1" hangingPunct="1"/>
              <a:t>10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96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297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30796C3-022C-4828-B651-B8197C7A053E}" type="slidenum">
              <a:rPr lang="en-US" altLang="zh-TW"/>
              <a:pPr eaLnBrk="1" hangingPunct="1"/>
              <a:t>11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307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2918FEB-0C37-4A5B-B883-3E8842328D19}" type="slidenum">
              <a:rPr lang="en-US" altLang="zh-TW"/>
              <a:pPr eaLnBrk="1" hangingPunct="1"/>
              <a:t>12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17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317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7492D90-FB13-4325-9BA7-471009F10474}" type="slidenum">
              <a:rPr lang="en-US" altLang="zh-TW"/>
              <a:pPr eaLnBrk="1" hangingPunct="1"/>
              <a:t>13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27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327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2393038-DDCB-4BF9-B041-9BD91C94A0D5}" type="slidenum">
              <a:rPr lang="en-US" altLang="zh-TW"/>
              <a:pPr eaLnBrk="1" hangingPunct="1"/>
              <a:t>14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4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204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85F3B1E-E58A-455B-A879-3D393202E49F}" type="slidenum">
              <a:rPr lang="en-US" altLang="zh-TW"/>
              <a:pPr eaLnBrk="1" hangingPunct="1"/>
              <a:t>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50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2150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C8D5271-3E0B-46D7-ABC4-B04EC0F412FD}" type="slidenum">
              <a:rPr lang="en-US" altLang="zh-TW"/>
              <a:pPr eaLnBrk="1" hangingPunct="1"/>
              <a:t>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225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5E44CF2-03B1-4576-9D4C-9D499F23E2BC}" type="slidenum">
              <a:rPr lang="en-US" altLang="zh-TW"/>
              <a:pPr eaLnBrk="1" hangingPunct="1"/>
              <a:t>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2355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E1C7309-26BF-4F31-B883-6849756B8F45}" type="slidenum">
              <a:rPr lang="en-US" altLang="zh-TW"/>
              <a:pPr eaLnBrk="1" hangingPunct="1"/>
              <a:t>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2458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FC60836-BAE4-459E-A00F-3D5A24A0724E}" type="slidenum">
              <a:rPr lang="en-US" altLang="zh-TW"/>
              <a:pPr eaLnBrk="1" hangingPunct="1"/>
              <a:t>6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2560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9FD4D90-7041-4270-A9ED-56CECF06E6BB}" type="slidenum">
              <a:rPr lang="en-US" altLang="zh-TW"/>
              <a:pPr eaLnBrk="1" hangingPunct="1"/>
              <a:t>7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2662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D68D322-DB42-4C2A-A12E-19963A9476C8}" type="slidenum">
              <a:rPr lang="en-US" altLang="zh-TW"/>
              <a:pPr eaLnBrk="1" hangingPunct="1"/>
              <a:t>8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2765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EB57E9C-1D82-4594-A813-01AD5E0581E4}" type="slidenum">
              <a:rPr lang="en-US" altLang="zh-TW"/>
              <a:pPr eaLnBrk="1" hangingPunct="1"/>
              <a:t>9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zh-TW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zh-TW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zh-TW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zh-TW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zh-TW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/>
            </a:p>
          </p:txBody>
        </p:sp>
      </p:grpSp>
      <p:sp>
        <p:nvSpPr>
          <p:cNvPr id="573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fld id="{5FC621DC-1C81-4C1C-B36B-C608EBF2633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746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C28539-B44D-4291-8497-0FA18D681B7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139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41FE1E-6D72-4F05-A586-7D01A0D7718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882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702176-12C1-41E5-90C6-DC64E7F5E6B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192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AF5703-F19B-4345-94F8-54176F50A70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98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C2C49C-74B4-49A0-BB16-B7795310CEB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674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F45B70-3F93-4045-A50D-C53C67FFA53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5317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5680FD-9915-49AC-B0F4-7B23F976FBB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499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77F504-77FE-4A44-88D0-4861622DA0B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8623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B8CFC6-649B-4391-81B8-CC7FE9CBC2B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850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070669-2FC6-404F-91C5-E60D5FE4E23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912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latin typeface="Arial" panose="020B0604020202020204" pitchFamily="34" charset="0"/>
              </a:defRPr>
            </a:lvl1pPr>
          </a:lstStyle>
          <a:p>
            <a:fld id="{CF7708C2-B252-4DB6-A7E6-4D7906F94FBA}" type="slidenum">
              <a:rPr lang="en-US" altLang="zh-TW"/>
              <a:pPr/>
              <a:t>‹#›</a:t>
            </a:fld>
            <a:endParaRPr lang="en-US" altLang="zh-TW"/>
          </a:p>
        </p:txBody>
      </p:sp>
      <p:grpSp>
        <p:nvGrpSpPr>
          <p:cNvPr id="9223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56328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56329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/>
            </a:p>
          </p:txBody>
        </p:sp>
        <p:sp>
          <p:nvSpPr>
            <p:cNvPr id="56330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/>
            </a:p>
          </p:txBody>
        </p:sp>
        <p:sp>
          <p:nvSpPr>
            <p:cNvPr id="56331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/>
            </a:p>
          </p:txBody>
        </p:sp>
        <p:sp>
          <p:nvSpPr>
            <p:cNvPr id="56332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o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o"/>
        <a:defRPr kumimoji="1" sz="24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customXml" Target="../ink/ink1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842250" cy="2057400"/>
          </a:xfrm>
        </p:spPr>
        <p:txBody>
          <a:bodyPr/>
          <a:lstStyle/>
          <a:p>
            <a:pPr eaLnBrk="1" hangingPunct="1"/>
            <a:r>
              <a:rPr lang="en-US" altLang="zh-TW" smtClean="0"/>
              <a:t>23. Minimum Spanning Tree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1884E7E-E097-4BE6-B253-2C081DBE5E02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10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0" y="-1000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179388" y="1989138"/>
          <a:ext cx="8785225" cy="420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VISIO" r:id="rId4" imgW="10533240" imgH="4822200" progId="Visio.Drawing.6">
                  <p:embed/>
                </p:oleObj>
              </mc:Choice>
              <mc:Fallback>
                <p:oleObj name="VISIO" r:id="rId4" imgW="10533240" imgH="48222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989138"/>
                        <a:ext cx="8785225" cy="420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95D426B-E2E8-4391-B2B8-DEE457250FEC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11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6150" name="Rectangle 2"/>
          <p:cNvSpPr>
            <a:spLocks noChangeArrowheads="1"/>
          </p:cNvSpPr>
          <p:nvPr/>
        </p:nvSpPr>
        <p:spPr bwMode="auto">
          <a:xfrm>
            <a:off x="0" y="-1000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322263" y="1989138"/>
          <a:ext cx="8713787" cy="431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VISIO" r:id="rId4" imgW="10387800" imgH="5004000" progId="Visio.Drawing.6">
                  <p:embed/>
                </p:oleObj>
              </mc:Choice>
              <mc:Fallback>
                <p:oleObj name="VISIO" r:id="rId4" imgW="10387800" imgH="50040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3" y="1989138"/>
                        <a:ext cx="8713787" cy="431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4"/>
          <p:cNvSpPr txBox="1">
            <a:spLocks noChangeArrowheads="1"/>
          </p:cNvSpPr>
          <p:nvPr/>
        </p:nvSpPr>
        <p:spPr bwMode="auto">
          <a:xfrm>
            <a:off x="1455738" y="6107113"/>
            <a:ext cx="2276475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 i="1">
                <a:latin typeface="Tahoma" panose="020B0604030504040204" pitchFamily="34" charset="0"/>
              </a:rPr>
              <a:t>Continue</a:t>
            </a:r>
            <a:r>
              <a:rPr lang="en-US" altLang="zh-TW" sz="2400">
                <a:latin typeface="Tahoma" panose="020B0604030504040204" pitchFamily="34" charset="0"/>
              </a:rPr>
              <a:t> </a:t>
            </a:r>
            <a:r>
              <a:rPr lang="en-US" altLang="zh-TW" sz="2400"/>
              <a:t>……</a:t>
            </a:r>
            <a:endParaRPr lang="en-US" altLang="zh-TW" sz="2400"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14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49913" y="4518025"/>
              <a:ext cx="917575" cy="34925"/>
            </p14:xfrm>
          </p:contentPart>
        </mc:Choice>
        <mc:Fallback xmlns="">
          <p:pic>
            <p:nvPicPr>
              <p:cNvPr id="614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34074" y="4453322"/>
                <a:ext cx="949253" cy="164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14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24813" y="4621213"/>
              <a:ext cx="325437" cy="342900"/>
            </p14:xfrm>
          </p:contentPart>
        </mc:Choice>
        <mc:Fallback xmlns="">
          <p:pic>
            <p:nvPicPr>
              <p:cNvPr id="614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08613" y="4557820"/>
                <a:ext cx="357477" cy="470047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CCF1B60-E73A-4DC6-B33D-4883D08EE16D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12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Prim</a:t>
            </a:r>
            <a:r>
              <a:rPr lang="en-US" altLang="zh-TW" smtClean="0">
                <a:latin typeface="Arial" panose="020B0604020202020204" pitchFamily="34" charset="0"/>
              </a:rPr>
              <a:t>’</a:t>
            </a:r>
            <a:r>
              <a:rPr lang="en-US" altLang="zh-TW" smtClean="0"/>
              <a:t>s algorithm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292725" y="549275"/>
            <a:ext cx="3478213" cy="11969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/>
              <a:t>Complexity: </a:t>
            </a:r>
          </a:p>
          <a:p>
            <a:pPr eaLnBrk="1" hangingPunct="1"/>
            <a:r>
              <a:rPr lang="en-US" altLang="zh-TW" sz="2400"/>
              <a:t>    </a:t>
            </a:r>
            <a:r>
              <a:rPr lang="en-US" altLang="zh-TW" sz="2400" i="1"/>
              <a:t>O</a:t>
            </a:r>
            <a:r>
              <a:rPr lang="en-US" altLang="zh-TW" sz="2400"/>
              <a:t>(</a:t>
            </a:r>
            <a:r>
              <a:rPr lang="en-US" altLang="zh-TW" sz="2400" i="1"/>
              <a:t>V</a:t>
            </a:r>
            <a:r>
              <a:rPr lang="en-US" altLang="zh-TW" sz="2400"/>
              <a:t> log </a:t>
            </a:r>
            <a:r>
              <a:rPr lang="en-US" altLang="zh-TW" sz="2400" i="1"/>
              <a:t>V</a:t>
            </a:r>
            <a:r>
              <a:rPr lang="en-US" altLang="zh-TW" sz="2400"/>
              <a:t> + </a:t>
            </a:r>
            <a:r>
              <a:rPr lang="en-US" altLang="zh-TW" sz="2400" i="1"/>
              <a:t>E</a:t>
            </a:r>
            <a:r>
              <a:rPr lang="en-US" altLang="zh-TW" sz="2400"/>
              <a:t> log </a:t>
            </a:r>
            <a:r>
              <a:rPr lang="en-US" altLang="zh-TW" sz="2400" i="1"/>
              <a:t>V</a:t>
            </a:r>
            <a:r>
              <a:rPr lang="en-US" altLang="zh-TW" sz="2400"/>
              <a:t>), or</a:t>
            </a:r>
          </a:p>
          <a:p>
            <a:pPr eaLnBrk="1" hangingPunct="1"/>
            <a:r>
              <a:rPr lang="en-US" altLang="zh-TW" sz="2400"/>
              <a:t>    </a:t>
            </a:r>
            <a:r>
              <a:rPr lang="en-US" altLang="zh-TW" sz="2400" i="1"/>
              <a:t>O</a:t>
            </a:r>
            <a:r>
              <a:rPr lang="en-US" altLang="zh-TW" sz="2400"/>
              <a:t>(</a:t>
            </a:r>
            <a:r>
              <a:rPr lang="en-US" altLang="zh-TW" sz="2400" i="1"/>
              <a:t>E </a:t>
            </a:r>
            <a:r>
              <a:rPr lang="en-US" altLang="zh-TW" sz="2400"/>
              <a:t>+ </a:t>
            </a:r>
            <a:r>
              <a:rPr lang="en-US" altLang="zh-TW" sz="2400" i="1"/>
              <a:t>V</a:t>
            </a:r>
            <a:r>
              <a:rPr lang="en-US" altLang="zh-TW" sz="2400"/>
              <a:t> log </a:t>
            </a:r>
            <a:r>
              <a:rPr lang="en-US" altLang="zh-TW" sz="2400" i="1"/>
              <a:t>V</a:t>
            </a:r>
            <a:r>
              <a:rPr lang="en-US" altLang="zh-TW" sz="2400"/>
              <a:t>)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684213" y="1916113"/>
            <a:ext cx="5903912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34290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tabLst>
                <a:tab pos="34290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tabLst>
                <a:tab pos="34290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tabLst>
                <a:tab pos="34290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tabLst>
                <a:tab pos="34290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/>
              <a:t>MST-PRIM(</a:t>
            </a:r>
            <a:r>
              <a:rPr lang="en-US" altLang="zh-TW" sz="2400" i="1"/>
              <a:t>G, w, r</a:t>
            </a:r>
            <a:r>
              <a:rPr lang="en-US" altLang="zh-TW" sz="2400"/>
              <a:t>)</a:t>
            </a:r>
          </a:p>
          <a:p>
            <a:pPr eaLnBrk="1" hangingPunct="1"/>
            <a:r>
              <a:rPr lang="en-US" altLang="zh-TW" sz="2400"/>
              <a:t>1   </a:t>
            </a:r>
            <a:r>
              <a:rPr lang="en-US" altLang="zh-TW" sz="2400" i="1"/>
              <a:t>Q</a:t>
            </a:r>
            <a:r>
              <a:rPr lang="en-US" altLang="zh-TW" sz="2400"/>
              <a:t> </a:t>
            </a:r>
            <a:r>
              <a:rPr lang="en-US" altLang="zh-TW" sz="2400">
                <a:sym typeface="Symbol" panose="05050102010706020507" pitchFamily="18" charset="2"/>
              </a:rPr>
              <a:t></a:t>
            </a:r>
            <a:r>
              <a:rPr lang="en-US" altLang="zh-TW" sz="2400"/>
              <a:t> </a:t>
            </a:r>
            <a:r>
              <a:rPr lang="en-US" altLang="zh-TW" sz="2400" i="1"/>
              <a:t>V</a:t>
            </a:r>
            <a:r>
              <a:rPr lang="en-US" altLang="zh-TW" sz="2400"/>
              <a:t>[</a:t>
            </a:r>
            <a:r>
              <a:rPr lang="en-US" altLang="zh-TW" sz="2400" i="1"/>
              <a:t>G</a:t>
            </a:r>
            <a:r>
              <a:rPr lang="en-US" altLang="zh-TW" sz="2400"/>
              <a:t>] </a:t>
            </a:r>
          </a:p>
          <a:p>
            <a:pPr eaLnBrk="1" hangingPunct="1"/>
            <a:r>
              <a:rPr lang="en-US" altLang="zh-TW" sz="2400"/>
              <a:t>2   </a:t>
            </a:r>
            <a:r>
              <a:rPr lang="en-US" altLang="zh-TW" sz="2400" b="1"/>
              <a:t>for</a:t>
            </a:r>
            <a:r>
              <a:rPr lang="en-US" altLang="zh-TW" sz="2400"/>
              <a:t> each </a:t>
            </a:r>
            <a:r>
              <a:rPr lang="en-US" altLang="zh-TW" sz="2400" i="1"/>
              <a:t>u</a:t>
            </a:r>
            <a:r>
              <a:rPr lang="en-US" altLang="zh-TW" sz="2400"/>
              <a:t> </a:t>
            </a:r>
            <a:r>
              <a:rPr lang="en-US" altLang="zh-TW" sz="2400">
                <a:sym typeface="Symbol" panose="05050102010706020507" pitchFamily="18" charset="2"/>
              </a:rPr>
              <a:t></a:t>
            </a:r>
            <a:r>
              <a:rPr lang="en-US" altLang="zh-TW" sz="2400"/>
              <a:t> </a:t>
            </a:r>
            <a:r>
              <a:rPr lang="en-US" altLang="zh-TW" sz="2400" i="1"/>
              <a:t>Q</a:t>
            </a:r>
            <a:endParaRPr lang="en-US" altLang="zh-TW" sz="2400"/>
          </a:p>
          <a:p>
            <a:pPr eaLnBrk="1" hangingPunct="1"/>
            <a:r>
              <a:rPr lang="en-US" altLang="zh-TW" sz="2400"/>
              <a:t>3        </a:t>
            </a:r>
            <a:r>
              <a:rPr lang="en-US" altLang="zh-TW" sz="2400" b="1"/>
              <a:t>do</a:t>
            </a:r>
            <a:r>
              <a:rPr lang="en-US" altLang="zh-TW" sz="2400"/>
              <a:t> </a:t>
            </a:r>
            <a:r>
              <a:rPr lang="en-US" altLang="zh-TW" sz="2400" i="1"/>
              <a:t>key</a:t>
            </a:r>
            <a:r>
              <a:rPr lang="en-US" altLang="zh-TW" sz="2400"/>
              <a:t>[</a:t>
            </a:r>
            <a:r>
              <a:rPr lang="en-US" altLang="zh-TW" sz="2400" i="1"/>
              <a:t>u</a:t>
            </a:r>
            <a:r>
              <a:rPr lang="en-US" altLang="zh-TW" sz="2400"/>
              <a:t>] </a:t>
            </a:r>
            <a:r>
              <a:rPr lang="en-US" altLang="zh-TW" sz="2400">
                <a:sym typeface="Symbol" panose="05050102010706020507" pitchFamily="18" charset="2"/>
              </a:rPr>
              <a:t></a:t>
            </a:r>
          </a:p>
          <a:p>
            <a:pPr eaLnBrk="1" hangingPunct="1"/>
            <a:r>
              <a:rPr lang="en-US" altLang="zh-TW" sz="2400"/>
              <a:t>4             </a:t>
            </a:r>
            <a:r>
              <a:rPr lang="en-US" altLang="zh-TW" sz="2400" i="1">
                <a:sym typeface="Symbol" panose="05050102010706020507" pitchFamily="18" charset="2"/>
              </a:rPr>
              <a:t></a:t>
            </a:r>
            <a:r>
              <a:rPr lang="en-US" altLang="zh-TW" sz="2400"/>
              <a:t>[</a:t>
            </a:r>
            <a:r>
              <a:rPr lang="en-US" altLang="zh-TW" sz="2400" i="1"/>
              <a:t>u</a:t>
            </a:r>
            <a:r>
              <a:rPr lang="en-US" altLang="zh-TW" sz="2400"/>
              <a:t>] </a:t>
            </a:r>
            <a:r>
              <a:rPr lang="en-US" altLang="zh-TW" sz="2400">
                <a:sym typeface="Symbol" panose="05050102010706020507" pitchFamily="18" charset="2"/>
              </a:rPr>
              <a:t></a:t>
            </a:r>
            <a:r>
              <a:rPr lang="en-US" altLang="zh-TW" sz="2400"/>
              <a:t> NIL</a:t>
            </a:r>
          </a:p>
          <a:p>
            <a:pPr eaLnBrk="1" hangingPunct="1"/>
            <a:r>
              <a:rPr lang="en-US" altLang="zh-TW" sz="2400"/>
              <a:t>5   </a:t>
            </a:r>
            <a:r>
              <a:rPr lang="en-US" altLang="zh-TW" sz="2400" i="1"/>
              <a:t>key</a:t>
            </a:r>
            <a:r>
              <a:rPr lang="en-US" altLang="zh-TW" sz="2400"/>
              <a:t>[</a:t>
            </a:r>
            <a:r>
              <a:rPr lang="en-US" altLang="zh-TW" sz="2400" i="1"/>
              <a:t>r</a:t>
            </a:r>
            <a:r>
              <a:rPr lang="en-US" altLang="zh-TW" sz="2400"/>
              <a:t>] </a:t>
            </a:r>
            <a:r>
              <a:rPr lang="en-US" altLang="zh-TW" sz="2400">
                <a:sym typeface="Symbol" panose="05050102010706020507" pitchFamily="18" charset="2"/>
              </a:rPr>
              <a:t></a:t>
            </a:r>
            <a:r>
              <a:rPr lang="en-US" altLang="zh-TW" sz="2400"/>
              <a:t> 0</a:t>
            </a:r>
          </a:p>
          <a:p>
            <a:pPr eaLnBrk="1" hangingPunct="1"/>
            <a:r>
              <a:rPr lang="en-US" altLang="zh-TW" sz="2400"/>
              <a:t>6   </a:t>
            </a:r>
            <a:r>
              <a:rPr lang="en-US" altLang="zh-TW" sz="2400" b="1"/>
              <a:t>while</a:t>
            </a:r>
            <a:r>
              <a:rPr lang="en-US" altLang="zh-TW" sz="2400"/>
              <a:t> </a:t>
            </a:r>
            <a:r>
              <a:rPr lang="en-US" altLang="zh-TW" sz="2400" i="1"/>
              <a:t>Q</a:t>
            </a:r>
            <a:r>
              <a:rPr lang="en-US" altLang="zh-TW" sz="2400"/>
              <a:t> </a:t>
            </a:r>
            <a:r>
              <a:rPr lang="en-US" altLang="zh-TW" sz="2400">
                <a:sym typeface="Symbol" panose="05050102010706020507" pitchFamily="18" charset="2"/>
              </a:rPr>
              <a:t></a:t>
            </a:r>
            <a:r>
              <a:rPr lang="en-US" altLang="zh-TW" sz="2400"/>
              <a:t> </a:t>
            </a:r>
            <a:r>
              <a:rPr lang="en-US" altLang="zh-TW" sz="2400">
                <a:sym typeface="Symbol" panose="05050102010706020507" pitchFamily="18" charset="2"/>
              </a:rPr>
              <a:t></a:t>
            </a:r>
            <a:endParaRPr lang="en-US" altLang="zh-TW" sz="2400"/>
          </a:p>
          <a:p>
            <a:pPr eaLnBrk="1" hangingPunct="1"/>
            <a:r>
              <a:rPr lang="en-US" altLang="zh-TW" sz="2400"/>
              <a:t>7        </a:t>
            </a:r>
            <a:r>
              <a:rPr lang="en-US" altLang="zh-TW" sz="2400" b="1"/>
              <a:t>do</a:t>
            </a:r>
            <a:r>
              <a:rPr lang="en-US" altLang="zh-TW" sz="2400"/>
              <a:t> </a:t>
            </a:r>
            <a:r>
              <a:rPr lang="en-US" altLang="zh-TW" sz="2400" i="1"/>
              <a:t>u</a:t>
            </a:r>
            <a:r>
              <a:rPr lang="en-US" altLang="zh-TW" sz="2400"/>
              <a:t> </a:t>
            </a:r>
            <a:r>
              <a:rPr lang="en-US" altLang="zh-TW" sz="2400">
                <a:sym typeface="Symbol" panose="05050102010706020507" pitchFamily="18" charset="2"/>
              </a:rPr>
              <a:t></a:t>
            </a:r>
            <a:r>
              <a:rPr lang="en-US" altLang="zh-TW" sz="2400"/>
              <a:t> EXTRACT-MIN(</a:t>
            </a:r>
            <a:r>
              <a:rPr lang="en-US" altLang="zh-TW" sz="2400" i="1"/>
              <a:t>Q</a:t>
            </a:r>
            <a:r>
              <a:rPr lang="en-US" altLang="zh-TW" sz="2400"/>
              <a:t>) </a:t>
            </a:r>
          </a:p>
          <a:p>
            <a:pPr eaLnBrk="1" hangingPunct="1"/>
            <a:r>
              <a:rPr lang="en-US" altLang="zh-TW" sz="2400"/>
              <a:t>8             </a:t>
            </a:r>
            <a:r>
              <a:rPr lang="en-US" altLang="zh-TW" sz="2400" b="1"/>
              <a:t>for</a:t>
            </a:r>
            <a:r>
              <a:rPr lang="en-US" altLang="zh-TW" sz="2400"/>
              <a:t> each </a:t>
            </a:r>
            <a:r>
              <a:rPr lang="en-US" altLang="zh-TW" sz="2400" i="1"/>
              <a:t>v</a:t>
            </a:r>
            <a:r>
              <a:rPr lang="en-US" altLang="zh-TW" sz="2400"/>
              <a:t> </a:t>
            </a:r>
            <a:r>
              <a:rPr lang="en-US" altLang="zh-TW" sz="2400">
                <a:sym typeface="Symbol" panose="05050102010706020507" pitchFamily="18" charset="2"/>
              </a:rPr>
              <a:t></a:t>
            </a:r>
            <a:r>
              <a:rPr lang="en-US" altLang="zh-TW" sz="2400"/>
              <a:t> </a:t>
            </a:r>
            <a:r>
              <a:rPr lang="en-US" altLang="zh-TW" sz="2400" i="1"/>
              <a:t>Adj</a:t>
            </a:r>
            <a:r>
              <a:rPr lang="en-US" altLang="zh-TW" sz="2400"/>
              <a:t>[</a:t>
            </a:r>
            <a:r>
              <a:rPr lang="en-US" altLang="zh-TW" sz="2400" i="1"/>
              <a:t>u</a:t>
            </a:r>
            <a:r>
              <a:rPr lang="en-US" altLang="zh-TW" sz="2400"/>
              <a:t>] </a:t>
            </a:r>
          </a:p>
          <a:p>
            <a:pPr eaLnBrk="1" hangingPunct="1"/>
            <a:r>
              <a:rPr lang="en-US" altLang="zh-TW" sz="2400"/>
              <a:t>9                  </a:t>
            </a:r>
            <a:r>
              <a:rPr lang="en-US" altLang="zh-TW" sz="2400" b="1"/>
              <a:t>do if</a:t>
            </a:r>
            <a:r>
              <a:rPr lang="en-US" altLang="zh-TW" sz="2400"/>
              <a:t> </a:t>
            </a:r>
            <a:r>
              <a:rPr lang="en-US" altLang="zh-TW" sz="2400" i="1"/>
              <a:t>v</a:t>
            </a:r>
            <a:r>
              <a:rPr lang="en-US" altLang="zh-TW" sz="2400"/>
              <a:t> </a:t>
            </a:r>
            <a:r>
              <a:rPr lang="en-US" altLang="zh-TW" sz="2400">
                <a:sym typeface="Symbol" panose="05050102010706020507" pitchFamily="18" charset="2"/>
              </a:rPr>
              <a:t></a:t>
            </a:r>
            <a:r>
              <a:rPr lang="en-US" altLang="zh-TW" sz="2400"/>
              <a:t> </a:t>
            </a:r>
            <a:r>
              <a:rPr lang="en-US" altLang="zh-TW" sz="2400" i="1"/>
              <a:t>Q</a:t>
            </a:r>
            <a:r>
              <a:rPr lang="en-US" altLang="zh-TW" sz="2400"/>
              <a:t> and </a:t>
            </a:r>
            <a:r>
              <a:rPr lang="en-US" altLang="zh-TW" sz="2400" i="1"/>
              <a:t>w</a:t>
            </a:r>
            <a:r>
              <a:rPr lang="en-US" altLang="zh-TW" sz="2400"/>
              <a:t>(</a:t>
            </a:r>
            <a:r>
              <a:rPr lang="en-US" altLang="zh-TW" sz="2400" i="1"/>
              <a:t>u</a:t>
            </a:r>
            <a:r>
              <a:rPr lang="en-US" altLang="zh-TW" sz="2400"/>
              <a:t>, </a:t>
            </a:r>
            <a:r>
              <a:rPr lang="en-US" altLang="zh-TW" sz="2400" i="1"/>
              <a:t>v</a:t>
            </a:r>
            <a:r>
              <a:rPr lang="en-US" altLang="zh-TW" sz="2400"/>
              <a:t>) &lt; </a:t>
            </a:r>
            <a:r>
              <a:rPr lang="en-US" altLang="zh-TW" sz="2400" i="1"/>
              <a:t>key</a:t>
            </a:r>
            <a:r>
              <a:rPr lang="en-US" altLang="zh-TW" sz="2400"/>
              <a:t>[</a:t>
            </a:r>
            <a:r>
              <a:rPr lang="en-US" altLang="zh-TW" sz="2400" i="1"/>
              <a:t>v</a:t>
            </a:r>
            <a:r>
              <a:rPr lang="en-US" altLang="zh-TW" sz="2400"/>
              <a:t>] </a:t>
            </a:r>
          </a:p>
          <a:p>
            <a:pPr eaLnBrk="1" hangingPunct="1"/>
            <a:r>
              <a:rPr lang="en-US" altLang="zh-TW" sz="2400"/>
              <a:t>10                     </a:t>
            </a:r>
            <a:r>
              <a:rPr lang="en-US" altLang="zh-TW" sz="2400" b="1"/>
              <a:t>then</a:t>
            </a:r>
            <a:r>
              <a:rPr lang="en-US" altLang="zh-TW" sz="2400"/>
              <a:t> </a:t>
            </a:r>
            <a:r>
              <a:rPr lang="en-US" altLang="zh-TW" sz="2400" i="1">
                <a:sym typeface="Symbol" panose="05050102010706020507" pitchFamily="18" charset="2"/>
              </a:rPr>
              <a:t></a:t>
            </a:r>
            <a:r>
              <a:rPr lang="en-US" altLang="zh-TW" sz="2400"/>
              <a:t>[</a:t>
            </a:r>
            <a:r>
              <a:rPr lang="en-US" altLang="zh-TW" sz="2400" i="1"/>
              <a:t>v</a:t>
            </a:r>
            <a:r>
              <a:rPr lang="en-US" altLang="zh-TW" sz="2400"/>
              <a:t>] </a:t>
            </a:r>
            <a:r>
              <a:rPr lang="en-US" altLang="zh-TW" sz="2400">
                <a:sym typeface="Symbol" panose="05050102010706020507" pitchFamily="18" charset="2"/>
              </a:rPr>
              <a:t></a:t>
            </a:r>
            <a:r>
              <a:rPr lang="en-US" altLang="zh-TW" sz="2400"/>
              <a:t> </a:t>
            </a:r>
            <a:r>
              <a:rPr lang="en-US" altLang="zh-TW" sz="2400" i="1"/>
              <a:t>u</a:t>
            </a:r>
            <a:endParaRPr lang="en-US" altLang="zh-TW" sz="2400"/>
          </a:p>
          <a:p>
            <a:pPr eaLnBrk="1" hangingPunct="1"/>
            <a:r>
              <a:rPr lang="en-US" altLang="zh-TW" sz="2400"/>
              <a:t>11                              </a:t>
            </a:r>
            <a:r>
              <a:rPr lang="en-US" altLang="zh-TW" sz="2400" i="1"/>
              <a:t>key</a:t>
            </a:r>
            <a:r>
              <a:rPr lang="en-US" altLang="zh-TW" sz="2400"/>
              <a:t>[</a:t>
            </a:r>
            <a:r>
              <a:rPr lang="en-US" altLang="zh-TW" sz="2400" i="1"/>
              <a:t>v</a:t>
            </a:r>
            <a:r>
              <a:rPr lang="en-US" altLang="zh-TW" sz="2400"/>
              <a:t>] </a:t>
            </a:r>
            <a:r>
              <a:rPr lang="en-US" altLang="zh-TW" sz="2400">
                <a:sym typeface="Symbol" panose="05050102010706020507" pitchFamily="18" charset="2"/>
              </a:rPr>
              <a:t></a:t>
            </a:r>
            <a:r>
              <a:rPr lang="en-US" altLang="zh-TW" sz="2400"/>
              <a:t> </a:t>
            </a:r>
            <a:r>
              <a:rPr lang="en-US" altLang="zh-TW" sz="2400" i="1"/>
              <a:t>w</a:t>
            </a:r>
            <a:r>
              <a:rPr lang="en-US" altLang="zh-TW" sz="2400"/>
              <a:t>(</a:t>
            </a:r>
            <a:r>
              <a:rPr lang="en-US" altLang="zh-TW" sz="2400" i="1"/>
              <a:t>u</a:t>
            </a:r>
            <a:r>
              <a:rPr lang="en-US" altLang="zh-TW" sz="2400"/>
              <a:t>, </a:t>
            </a:r>
            <a:r>
              <a:rPr lang="en-US" altLang="zh-TW" sz="2400" i="1"/>
              <a:t>v</a:t>
            </a:r>
            <a:r>
              <a:rPr lang="en-US" altLang="zh-TW" sz="240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D0CF8F5-423F-4D95-9717-8002DC7FB34E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13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250825" y="1557338"/>
            <a:ext cx="8642350" cy="576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174" name="Rectangle 2"/>
          <p:cNvSpPr>
            <a:spLocks noChangeArrowheads="1"/>
          </p:cNvSpPr>
          <p:nvPr/>
        </p:nvSpPr>
        <p:spPr bwMode="auto">
          <a:xfrm>
            <a:off x="-36513" y="-919163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900113" y="854075"/>
          <a:ext cx="3506787" cy="559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VISIO" r:id="rId4" imgW="4684680" imgH="7362000" progId="Visio.Drawing.6">
                  <p:embed/>
                </p:oleObj>
              </mc:Choice>
              <mc:Fallback>
                <p:oleObj name="VISIO" r:id="rId4" imgW="4684680" imgH="73620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854075"/>
                        <a:ext cx="3506787" cy="55991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Rectangle 4"/>
          <p:cNvSpPr>
            <a:spLocks noChangeArrowheads="1"/>
          </p:cNvSpPr>
          <p:nvPr/>
        </p:nvSpPr>
        <p:spPr bwMode="auto">
          <a:xfrm>
            <a:off x="-36513" y="-923925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7171" name="Object 5"/>
          <p:cNvGraphicFramePr>
            <a:graphicFrameLocks noChangeAspect="1"/>
          </p:cNvGraphicFramePr>
          <p:nvPr/>
        </p:nvGraphicFramePr>
        <p:xfrm>
          <a:off x="4484688" y="981075"/>
          <a:ext cx="3795712" cy="537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VISIO" r:id="rId6" imgW="5098680" imgH="7054200" progId="Visio.Drawing.6">
                  <p:embed/>
                </p:oleObj>
              </mc:Choice>
              <mc:Fallback>
                <p:oleObj name="VISIO" r:id="rId6" imgW="5098680" imgH="70542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4688" y="981075"/>
                        <a:ext cx="3795712" cy="53736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82A0E5E-1072-494B-8FF8-5141FE889EB0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14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0" y="-752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250825" y="1557338"/>
            <a:ext cx="8642350" cy="576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592138" y="801688"/>
          <a:ext cx="4195762" cy="564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VISIO" r:id="rId4" imgW="5655240" imgH="7484400" progId="Visio.Drawing.6">
                  <p:embed/>
                </p:oleObj>
              </mc:Choice>
              <mc:Fallback>
                <p:oleObj name="VISIO" r:id="rId4" imgW="5655240" imgH="74844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801688"/>
                        <a:ext cx="4195762" cy="56499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1929C94-0B20-4D1B-B99F-8EDBE609A66D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15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Prim</a:t>
            </a:r>
            <a:r>
              <a:rPr lang="en-US" altLang="zh-TW" smtClean="0">
                <a:latin typeface="Arial" panose="020B0604020202020204" pitchFamily="34" charset="0"/>
              </a:rPr>
              <a:t>’</a:t>
            </a:r>
            <a:r>
              <a:rPr lang="en-US" altLang="zh-TW" smtClean="0"/>
              <a:t>s algorithm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292725" y="549275"/>
            <a:ext cx="3478213" cy="11969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/>
              <a:t>Complexity: </a:t>
            </a:r>
          </a:p>
          <a:p>
            <a:pPr eaLnBrk="1" hangingPunct="1"/>
            <a:r>
              <a:rPr lang="en-US" altLang="zh-TW" sz="2400"/>
              <a:t>    </a:t>
            </a:r>
            <a:r>
              <a:rPr lang="en-US" altLang="zh-TW" sz="2400" i="1"/>
              <a:t>O</a:t>
            </a:r>
            <a:r>
              <a:rPr lang="en-US" altLang="zh-TW" sz="2400"/>
              <a:t>(</a:t>
            </a:r>
            <a:r>
              <a:rPr lang="en-US" altLang="zh-TW" sz="2400" i="1"/>
              <a:t>V</a:t>
            </a:r>
            <a:r>
              <a:rPr lang="en-US" altLang="zh-TW" sz="2400"/>
              <a:t> log </a:t>
            </a:r>
            <a:r>
              <a:rPr lang="en-US" altLang="zh-TW" sz="2400" i="1"/>
              <a:t>V</a:t>
            </a:r>
            <a:r>
              <a:rPr lang="en-US" altLang="zh-TW" sz="2400"/>
              <a:t> + </a:t>
            </a:r>
            <a:r>
              <a:rPr lang="en-US" altLang="zh-TW" sz="2400" i="1"/>
              <a:t>E</a:t>
            </a:r>
            <a:r>
              <a:rPr lang="en-US" altLang="zh-TW" sz="2400"/>
              <a:t> log </a:t>
            </a:r>
            <a:r>
              <a:rPr lang="en-US" altLang="zh-TW" sz="2400" i="1"/>
              <a:t>V</a:t>
            </a:r>
            <a:r>
              <a:rPr lang="en-US" altLang="zh-TW" sz="2400"/>
              <a:t>), or</a:t>
            </a:r>
          </a:p>
          <a:p>
            <a:pPr eaLnBrk="1" hangingPunct="1"/>
            <a:r>
              <a:rPr lang="en-US" altLang="zh-TW" sz="2400"/>
              <a:t>    </a:t>
            </a:r>
            <a:r>
              <a:rPr lang="en-US" altLang="zh-TW" sz="2400" i="1"/>
              <a:t>O</a:t>
            </a:r>
            <a:r>
              <a:rPr lang="en-US" altLang="zh-TW" sz="2400"/>
              <a:t>(</a:t>
            </a:r>
            <a:r>
              <a:rPr lang="en-US" altLang="zh-TW" sz="2400" i="1"/>
              <a:t>E </a:t>
            </a:r>
            <a:r>
              <a:rPr lang="en-US" altLang="zh-TW" sz="2400"/>
              <a:t>+ </a:t>
            </a:r>
            <a:r>
              <a:rPr lang="en-US" altLang="zh-TW" sz="2400" i="1"/>
              <a:t>V</a:t>
            </a:r>
            <a:r>
              <a:rPr lang="en-US" altLang="zh-TW" sz="2400"/>
              <a:t> log </a:t>
            </a:r>
            <a:r>
              <a:rPr lang="en-US" altLang="zh-TW" sz="2400" i="1"/>
              <a:t>V</a:t>
            </a:r>
            <a:r>
              <a:rPr lang="en-US" altLang="zh-TW" sz="2400"/>
              <a:t>)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684213" y="1916113"/>
            <a:ext cx="5903912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34290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tabLst>
                <a:tab pos="34290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tabLst>
                <a:tab pos="34290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tabLst>
                <a:tab pos="34290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tabLst>
                <a:tab pos="34290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/>
              <a:t>MST-PRIM(</a:t>
            </a:r>
            <a:r>
              <a:rPr lang="en-US" altLang="zh-TW" sz="2400" i="1"/>
              <a:t>G, w, r</a:t>
            </a:r>
            <a:r>
              <a:rPr lang="en-US" altLang="zh-TW" sz="2400"/>
              <a:t>)</a:t>
            </a:r>
          </a:p>
          <a:p>
            <a:pPr eaLnBrk="1" hangingPunct="1"/>
            <a:r>
              <a:rPr lang="en-US" altLang="zh-TW" sz="2400"/>
              <a:t>1   </a:t>
            </a:r>
            <a:r>
              <a:rPr lang="en-US" altLang="zh-TW" sz="2400" i="1"/>
              <a:t>Q</a:t>
            </a:r>
            <a:r>
              <a:rPr lang="en-US" altLang="zh-TW" sz="2400"/>
              <a:t> </a:t>
            </a:r>
            <a:r>
              <a:rPr lang="en-US" altLang="zh-TW" sz="2400">
                <a:sym typeface="Symbol" panose="05050102010706020507" pitchFamily="18" charset="2"/>
              </a:rPr>
              <a:t></a:t>
            </a:r>
            <a:r>
              <a:rPr lang="en-US" altLang="zh-TW" sz="2400"/>
              <a:t> </a:t>
            </a:r>
            <a:r>
              <a:rPr lang="en-US" altLang="zh-TW" sz="2400" i="1"/>
              <a:t>V</a:t>
            </a:r>
            <a:r>
              <a:rPr lang="en-US" altLang="zh-TW" sz="2400"/>
              <a:t>[</a:t>
            </a:r>
            <a:r>
              <a:rPr lang="en-US" altLang="zh-TW" sz="2400" i="1"/>
              <a:t>G</a:t>
            </a:r>
            <a:r>
              <a:rPr lang="en-US" altLang="zh-TW" sz="2400"/>
              <a:t>] </a:t>
            </a:r>
          </a:p>
          <a:p>
            <a:pPr eaLnBrk="1" hangingPunct="1"/>
            <a:r>
              <a:rPr lang="en-US" altLang="zh-TW" sz="2400"/>
              <a:t>2   </a:t>
            </a:r>
            <a:r>
              <a:rPr lang="en-US" altLang="zh-TW" sz="2400" b="1"/>
              <a:t>for</a:t>
            </a:r>
            <a:r>
              <a:rPr lang="en-US" altLang="zh-TW" sz="2400"/>
              <a:t> each </a:t>
            </a:r>
            <a:r>
              <a:rPr lang="en-US" altLang="zh-TW" sz="2400" i="1"/>
              <a:t>u</a:t>
            </a:r>
            <a:r>
              <a:rPr lang="en-US" altLang="zh-TW" sz="2400"/>
              <a:t> </a:t>
            </a:r>
            <a:r>
              <a:rPr lang="en-US" altLang="zh-TW" sz="2400">
                <a:sym typeface="Symbol" panose="05050102010706020507" pitchFamily="18" charset="2"/>
              </a:rPr>
              <a:t></a:t>
            </a:r>
            <a:r>
              <a:rPr lang="en-US" altLang="zh-TW" sz="2400"/>
              <a:t> </a:t>
            </a:r>
            <a:r>
              <a:rPr lang="en-US" altLang="zh-TW" sz="2400" i="1"/>
              <a:t>Q</a:t>
            </a:r>
            <a:endParaRPr lang="en-US" altLang="zh-TW" sz="2400"/>
          </a:p>
          <a:p>
            <a:pPr eaLnBrk="1" hangingPunct="1"/>
            <a:r>
              <a:rPr lang="en-US" altLang="zh-TW" sz="2400"/>
              <a:t>3        </a:t>
            </a:r>
            <a:r>
              <a:rPr lang="en-US" altLang="zh-TW" sz="2400" b="1"/>
              <a:t>do</a:t>
            </a:r>
            <a:r>
              <a:rPr lang="en-US" altLang="zh-TW" sz="2400"/>
              <a:t> </a:t>
            </a:r>
            <a:r>
              <a:rPr lang="en-US" altLang="zh-TW" sz="2400" i="1"/>
              <a:t>key</a:t>
            </a:r>
            <a:r>
              <a:rPr lang="en-US" altLang="zh-TW" sz="2400"/>
              <a:t>[</a:t>
            </a:r>
            <a:r>
              <a:rPr lang="en-US" altLang="zh-TW" sz="2400" i="1"/>
              <a:t>u</a:t>
            </a:r>
            <a:r>
              <a:rPr lang="en-US" altLang="zh-TW" sz="2400"/>
              <a:t>] </a:t>
            </a:r>
            <a:r>
              <a:rPr lang="en-US" altLang="zh-TW" sz="2400">
                <a:sym typeface="Symbol" panose="05050102010706020507" pitchFamily="18" charset="2"/>
              </a:rPr>
              <a:t></a:t>
            </a:r>
          </a:p>
          <a:p>
            <a:pPr eaLnBrk="1" hangingPunct="1"/>
            <a:r>
              <a:rPr lang="en-US" altLang="zh-TW" sz="2400"/>
              <a:t>4             </a:t>
            </a:r>
            <a:r>
              <a:rPr lang="en-US" altLang="zh-TW" sz="2400" i="1">
                <a:sym typeface="Symbol" panose="05050102010706020507" pitchFamily="18" charset="2"/>
              </a:rPr>
              <a:t></a:t>
            </a:r>
            <a:r>
              <a:rPr lang="en-US" altLang="zh-TW" sz="2400"/>
              <a:t>[</a:t>
            </a:r>
            <a:r>
              <a:rPr lang="en-US" altLang="zh-TW" sz="2400" i="1"/>
              <a:t>u</a:t>
            </a:r>
            <a:r>
              <a:rPr lang="en-US" altLang="zh-TW" sz="2400"/>
              <a:t>] </a:t>
            </a:r>
            <a:r>
              <a:rPr lang="en-US" altLang="zh-TW" sz="2400">
                <a:sym typeface="Symbol" panose="05050102010706020507" pitchFamily="18" charset="2"/>
              </a:rPr>
              <a:t></a:t>
            </a:r>
            <a:r>
              <a:rPr lang="en-US" altLang="zh-TW" sz="2400"/>
              <a:t> NIL</a:t>
            </a:r>
          </a:p>
          <a:p>
            <a:pPr eaLnBrk="1" hangingPunct="1"/>
            <a:r>
              <a:rPr lang="en-US" altLang="zh-TW" sz="2400"/>
              <a:t>5   </a:t>
            </a:r>
            <a:r>
              <a:rPr lang="en-US" altLang="zh-TW" sz="2400" i="1"/>
              <a:t>key</a:t>
            </a:r>
            <a:r>
              <a:rPr lang="en-US" altLang="zh-TW" sz="2400"/>
              <a:t>[</a:t>
            </a:r>
            <a:r>
              <a:rPr lang="en-US" altLang="zh-TW" sz="2400" i="1"/>
              <a:t>r</a:t>
            </a:r>
            <a:r>
              <a:rPr lang="en-US" altLang="zh-TW" sz="2400"/>
              <a:t>] </a:t>
            </a:r>
            <a:r>
              <a:rPr lang="en-US" altLang="zh-TW" sz="2400">
                <a:sym typeface="Symbol" panose="05050102010706020507" pitchFamily="18" charset="2"/>
              </a:rPr>
              <a:t></a:t>
            </a:r>
            <a:r>
              <a:rPr lang="en-US" altLang="zh-TW" sz="2400"/>
              <a:t> 0</a:t>
            </a:r>
          </a:p>
          <a:p>
            <a:pPr eaLnBrk="1" hangingPunct="1"/>
            <a:r>
              <a:rPr lang="en-US" altLang="zh-TW" sz="2400"/>
              <a:t>6   </a:t>
            </a:r>
            <a:r>
              <a:rPr lang="en-US" altLang="zh-TW" sz="2400" b="1"/>
              <a:t>while</a:t>
            </a:r>
            <a:r>
              <a:rPr lang="en-US" altLang="zh-TW" sz="2400"/>
              <a:t> </a:t>
            </a:r>
            <a:r>
              <a:rPr lang="en-US" altLang="zh-TW" sz="2400" i="1"/>
              <a:t>Q</a:t>
            </a:r>
            <a:r>
              <a:rPr lang="en-US" altLang="zh-TW" sz="2400"/>
              <a:t> </a:t>
            </a:r>
            <a:r>
              <a:rPr lang="en-US" altLang="zh-TW" sz="2400">
                <a:sym typeface="Symbol" panose="05050102010706020507" pitchFamily="18" charset="2"/>
              </a:rPr>
              <a:t></a:t>
            </a:r>
            <a:r>
              <a:rPr lang="en-US" altLang="zh-TW" sz="2400"/>
              <a:t> </a:t>
            </a:r>
            <a:r>
              <a:rPr lang="en-US" altLang="zh-TW" sz="2400">
                <a:sym typeface="Symbol" panose="05050102010706020507" pitchFamily="18" charset="2"/>
              </a:rPr>
              <a:t></a:t>
            </a:r>
            <a:endParaRPr lang="en-US" altLang="zh-TW" sz="2400"/>
          </a:p>
          <a:p>
            <a:pPr eaLnBrk="1" hangingPunct="1"/>
            <a:r>
              <a:rPr lang="en-US" altLang="zh-TW" sz="2400"/>
              <a:t>7        </a:t>
            </a:r>
            <a:r>
              <a:rPr lang="en-US" altLang="zh-TW" sz="2400" b="1"/>
              <a:t>do</a:t>
            </a:r>
            <a:r>
              <a:rPr lang="en-US" altLang="zh-TW" sz="2400"/>
              <a:t> </a:t>
            </a:r>
            <a:r>
              <a:rPr lang="en-US" altLang="zh-TW" sz="2400" i="1"/>
              <a:t>u</a:t>
            </a:r>
            <a:r>
              <a:rPr lang="en-US" altLang="zh-TW" sz="2400"/>
              <a:t> </a:t>
            </a:r>
            <a:r>
              <a:rPr lang="en-US" altLang="zh-TW" sz="2400">
                <a:sym typeface="Symbol" panose="05050102010706020507" pitchFamily="18" charset="2"/>
              </a:rPr>
              <a:t></a:t>
            </a:r>
            <a:r>
              <a:rPr lang="en-US" altLang="zh-TW" sz="2400"/>
              <a:t> EXTRACT-MIN(</a:t>
            </a:r>
            <a:r>
              <a:rPr lang="en-US" altLang="zh-TW" sz="2400" i="1"/>
              <a:t>Q</a:t>
            </a:r>
            <a:r>
              <a:rPr lang="en-US" altLang="zh-TW" sz="2400"/>
              <a:t>) </a:t>
            </a:r>
          </a:p>
          <a:p>
            <a:pPr eaLnBrk="1" hangingPunct="1"/>
            <a:r>
              <a:rPr lang="en-US" altLang="zh-TW" sz="2400"/>
              <a:t>8             </a:t>
            </a:r>
            <a:r>
              <a:rPr lang="en-US" altLang="zh-TW" sz="2400" b="1"/>
              <a:t>for</a:t>
            </a:r>
            <a:r>
              <a:rPr lang="en-US" altLang="zh-TW" sz="2400"/>
              <a:t> each </a:t>
            </a:r>
            <a:r>
              <a:rPr lang="en-US" altLang="zh-TW" sz="2400" i="1"/>
              <a:t>v</a:t>
            </a:r>
            <a:r>
              <a:rPr lang="en-US" altLang="zh-TW" sz="2400"/>
              <a:t> </a:t>
            </a:r>
            <a:r>
              <a:rPr lang="en-US" altLang="zh-TW" sz="2400">
                <a:sym typeface="Symbol" panose="05050102010706020507" pitchFamily="18" charset="2"/>
              </a:rPr>
              <a:t></a:t>
            </a:r>
            <a:r>
              <a:rPr lang="en-US" altLang="zh-TW" sz="2400"/>
              <a:t> </a:t>
            </a:r>
            <a:r>
              <a:rPr lang="en-US" altLang="zh-TW" sz="2400" i="1"/>
              <a:t>Adj</a:t>
            </a:r>
            <a:r>
              <a:rPr lang="en-US" altLang="zh-TW" sz="2400"/>
              <a:t>[</a:t>
            </a:r>
            <a:r>
              <a:rPr lang="en-US" altLang="zh-TW" sz="2400" i="1"/>
              <a:t>u</a:t>
            </a:r>
            <a:r>
              <a:rPr lang="en-US" altLang="zh-TW" sz="2400"/>
              <a:t>] </a:t>
            </a:r>
          </a:p>
          <a:p>
            <a:pPr eaLnBrk="1" hangingPunct="1"/>
            <a:r>
              <a:rPr lang="en-US" altLang="zh-TW" sz="2400"/>
              <a:t>9                  </a:t>
            </a:r>
            <a:r>
              <a:rPr lang="en-US" altLang="zh-TW" sz="2400" b="1"/>
              <a:t>do if</a:t>
            </a:r>
            <a:r>
              <a:rPr lang="en-US" altLang="zh-TW" sz="2400"/>
              <a:t> </a:t>
            </a:r>
            <a:r>
              <a:rPr lang="en-US" altLang="zh-TW" sz="2400" i="1"/>
              <a:t>v</a:t>
            </a:r>
            <a:r>
              <a:rPr lang="en-US" altLang="zh-TW" sz="2400"/>
              <a:t> </a:t>
            </a:r>
            <a:r>
              <a:rPr lang="en-US" altLang="zh-TW" sz="2400">
                <a:sym typeface="Symbol" panose="05050102010706020507" pitchFamily="18" charset="2"/>
              </a:rPr>
              <a:t></a:t>
            </a:r>
            <a:r>
              <a:rPr lang="en-US" altLang="zh-TW" sz="2400"/>
              <a:t> </a:t>
            </a:r>
            <a:r>
              <a:rPr lang="en-US" altLang="zh-TW" sz="2400" i="1"/>
              <a:t>Q</a:t>
            </a:r>
            <a:r>
              <a:rPr lang="en-US" altLang="zh-TW" sz="2400"/>
              <a:t> and </a:t>
            </a:r>
            <a:r>
              <a:rPr lang="en-US" altLang="zh-TW" sz="2400" i="1"/>
              <a:t>w</a:t>
            </a:r>
            <a:r>
              <a:rPr lang="en-US" altLang="zh-TW" sz="2400"/>
              <a:t>(</a:t>
            </a:r>
            <a:r>
              <a:rPr lang="en-US" altLang="zh-TW" sz="2400" i="1"/>
              <a:t>u</a:t>
            </a:r>
            <a:r>
              <a:rPr lang="en-US" altLang="zh-TW" sz="2400"/>
              <a:t>, </a:t>
            </a:r>
            <a:r>
              <a:rPr lang="en-US" altLang="zh-TW" sz="2400" i="1"/>
              <a:t>v</a:t>
            </a:r>
            <a:r>
              <a:rPr lang="en-US" altLang="zh-TW" sz="2400"/>
              <a:t>) &lt; </a:t>
            </a:r>
            <a:r>
              <a:rPr lang="en-US" altLang="zh-TW" sz="2400" i="1"/>
              <a:t>key</a:t>
            </a:r>
            <a:r>
              <a:rPr lang="en-US" altLang="zh-TW" sz="2400"/>
              <a:t>[</a:t>
            </a:r>
            <a:r>
              <a:rPr lang="en-US" altLang="zh-TW" sz="2400" i="1"/>
              <a:t>v</a:t>
            </a:r>
            <a:r>
              <a:rPr lang="en-US" altLang="zh-TW" sz="2400"/>
              <a:t>] </a:t>
            </a:r>
          </a:p>
          <a:p>
            <a:pPr eaLnBrk="1" hangingPunct="1"/>
            <a:r>
              <a:rPr lang="en-US" altLang="zh-TW" sz="2400"/>
              <a:t>10                     </a:t>
            </a:r>
            <a:r>
              <a:rPr lang="en-US" altLang="zh-TW" sz="2400" b="1"/>
              <a:t>then</a:t>
            </a:r>
            <a:r>
              <a:rPr lang="en-US" altLang="zh-TW" sz="2400"/>
              <a:t> </a:t>
            </a:r>
            <a:r>
              <a:rPr lang="en-US" altLang="zh-TW" sz="2400" i="1">
                <a:sym typeface="Symbol" panose="05050102010706020507" pitchFamily="18" charset="2"/>
              </a:rPr>
              <a:t></a:t>
            </a:r>
            <a:r>
              <a:rPr lang="en-US" altLang="zh-TW" sz="2400"/>
              <a:t>[</a:t>
            </a:r>
            <a:r>
              <a:rPr lang="en-US" altLang="zh-TW" sz="2400" i="1"/>
              <a:t>v</a:t>
            </a:r>
            <a:r>
              <a:rPr lang="en-US" altLang="zh-TW" sz="2400"/>
              <a:t>] </a:t>
            </a:r>
            <a:r>
              <a:rPr lang="en-US" altLang="zh-TW" sz="2400">
                <a:sym typeface="Symbol" panose="05050102010706020507" pitchFamily="18" charset="2"/>
              </a:rPr>
              <a:t></a:t>
            </a:r>
            <a:r>
              <a:rPr lang="en-US" altLang="zh-TW" sz="2400"/>
              <a:t> </a:t>
            </a:r>
            <a:r>
              <a:rPr lang="en-US" altLang="zh-TW" sz="2400" i="1"/>
              <a:t>u</a:t>
            </a:r>
            <a:endParaRPr lang="en-US" altLang="zh-TW" sz="2400"/>
          </a:p>
          <a:p>
            <a:pPr eaLnBrk="1" hangingPunct="1"/>
            <a:r>
              <a:rPr lang="en-US" altLang="zh-TW" sz="2400"/>
              <a:t>11                              </a:t>
            </a:r>
            <a:r>
              <a:rPr lang="en-US" altLang="zh-TW" sz="2400" i="1"/>
              <a:t>key</a:t>
            </a:r>
            <a:r>
              <a:rPr lang="en-US" altLang="zh-TW" sz="2400"/>
              <a:t>[</a:t>
            </a:r>
            <a:r>
              <a:rPr lang="en-US" altLang="zh-TW" sz="2400" i="1"/>
              <a:t>v</a:t>
            </a:r>
            <a:r>
              <a:rPr lang="en-US" altLang="zh-TW" sz="2400"/>
              <a:t>] </a:t>
            </a:r>
            <a:r>
              <a:rPr lang="en-US" altLang="zh-TW" sz="2400">
                <a:sym typeface="Symbol" panose="05050102010706020507" pitchFamily="18" charset="2"/>
              </a:rPr>
              <a:t></a:t>
            </a:r>
            <a:r>
              <a:rPr lang="en-US" altLang="zh-TW" sz="2400"/>
              <a:t> </a:t>
            </a:r>
            <a:r>
              <a:rPr lang="en-US" altLang="zh-TW" sz="2400" i="1"/>
              <a:t>w</a:t>
            </a:r>
            <a:r>
              <a:rPr lang="en-US" altLang="zh-TW" sz="2400"/>
              <a:t>(</a:t>
            </a:r>
            <a:r>
              <a:rPr lang="en-US" altLang="zh-TW" sz="2400" i="1"/>
              <a:t>u</a:t>
            </a:r>
            <a:r>
              <a:rPr lang="en-US" altLang="zh-TW" sz="2400"/>
              <a:t>, </a:t>
            </a:r>
            <a:r>
              <a:rPr lang="en-US" altLang="zh-TW" sz="2400" i="1"/>
              <a:t>v</a:t>
            </a:r>
            <a:r>
              <a:rPr lang="en-US" altLang="zh-TW" sz="2400"/>
              <a:t>)</a:t>
            </a: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6300788" y="1916113"/>
            <a:ext cx="2446337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34290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tabLst>
                <a:tab pos="34290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tabLst>
                <a:tab pos="34290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tabLst>
                <a:tab pos="34290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tabLst>
                <a:tab pos="34290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2400"/>
          </a:p>
          <a:p>
            <a:pPr eaLnBrk="1" hangingPunct="1"/>
            <a:r>
              <a:rPr lang="en-US" altLang="zh-TW" sz="2400"/>
              <a:t>1</a:t>
            </a:r>
          </a:p>
          <a:p>
            <a:pPr eaLnBrk="1" hangingPunct="1"/>
            <a:r>
              <a:rPr lang="en-US" altLang="zh-TW" sz="2400"/>
              <a:t>2</a:t>
            </a:r>
          </a:p>
          <a:p>
            <a:pPr eaLnBrk="1" hangingPunct="1"/>
            <a:r>
              <a:rPr lang="en-US" altLang="zh-TW" sz="2400"/>
              <a:t>3</a:t>
            </a:r>
            <a:endParaRPr lang="en-US" altLang="zh-TW" sz="2400">
              <a:sym typeface="Symbol" panose="05050102010706020507" pitchFamily="18" charset="2"/>
            </a:endParaRPr>
          </a:p>
          <a:p>
            <a:pPr eaLnBrk="1" hangingPunct="1"/>
            <a:r>
              <a:rPr lang="en-US" altLang="zh-TW" sz="2400"/>
              <a:t>4</a:t>
            </a:r>
          </a:p>
          <a:p>
            <a:pPr eaLnBrk="1" hangingPunct="1"/>
            <a:r>
              <a:rPr lang="en-US" altLang="zh-TW" sz="2400"/>
              <a:t>5	</a:t>
            </a:r>
            <a:r>
              <a:rPr lang="en-US" altLang="zh-TW" sz="2400" i="1"/>
              <a:t>O</a:t>
            </a:r>
            <a:r>
              <a:rPr lang="en-US" altLang="zh-TW" sz="2400"/>
              <a:t>(lg </a:t>
            </a:r>
            <a:r>
              <a:rPr lang="en-US" altLang="zh-TW" sz="2400" i="1"/>
              <a:t>V</a:t>
            </a:r>
            <a:r>
              <a:rPr lang="en-US" altLang="zh-TW" sz="2400"/>
              <a:t>)</a:t>
            </a:r>
          </a:p>
          <a:p>
            <a:pPr eaLnBrk="1" hangingPunct="1"/>
            <a:r>
              <a:rPr lang="en-US" altLang="zh-TW" sz="2400"/>
              <a:t>6	</a:t>
            </a:r>
            <a:r>
              <a:rPr lang="en-US" altLang="zh-TW" sz="2400" i="1"/>
              <a:t>O</a:t>
            </a:r>
            <a:r>
              <a:rPr lang="en-US" altLang="zh-TW" sz="2400"/>
              <a:t>(</a:t>
            </a:r>
            <a:r>
              <a:rPr lang="en-US" altLang="zh-TW" sz="2400" i="1"/>
              <a:t>V</a:t>
            </a:r>
            <a:r>
              <a:rPr lang="en-US" altLang="zh-TW" sz="2400"/>
              <a:t> lg </a:t>
            </a:r>
            <a:r>
              <a:rPr lang="en-US" altLang="zh-TW" sz="2400" i="1"/>
              <a:t>V</a:t>
            </a:r>
            <a:r>
              <a:rPr lang="en-US" altLang="zh-TW" sz="2400"/>
              <a:t>)</a:t>
            </a:r>
          </a:p>
          <a:p>
            <a:pPr eaLnBrk="1" hangingPunct="1"/>
            <a:r>
              <a:rPr lang="en-US" altLang="zh-TW" sz="2400"/>
              <a:t>7</a:t>
            </a:r>
          </a:p>
          <a:p>
            <a:pPr eaLnBrk="1" hangingPunct="1"/>
            <a:r>
              <a:rPr lang="en-US" altLang="zh-TW" sz="2400"/>
              <a:t>8</a:t>
            </a:r>
          </a:p>
          <a:p>
            <a:pPr eaLnBrk="1" hangingPunct="1"/>
            <a:r>
              <a:rPr lang="en-US" altLang="zh-TW" sz="2400"/>
              <a:t>9</a:t>
            </a:r>
          </a:p>
          <a:p>
            <a:pPr eaLnBrk="1" hangingPunct="1"/>
            <a:r>
              <a:rPr lang="en-US" altLang="zh-TW" sz="2400"/>
              <a:t>10</a:t>
            </a:r>
          </a:p>
          <a:p>
            <a:pPr eaLnBrk="1" hangingPunct="1"/>
            <a:r>
              <a:rPr lang="en-US" altLang="zh-TW" sz="2400"/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5975F07-0A60-4597-8C69-17E40D00401E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2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Definition of MST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6243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Let </a:t>
            </a:r>
            <a:r>
              <a:rPr lang="en-US" altLang="zh-TW" sz="2800" i="1" smtClean="0"/>
              <a:t>G</a:t>
            </a:r>
            <a:r>
              <a:rPr lang="en-US" altLang="zh-TW" sz="2800" smtClean="0"/>
              <a:t> = (</a:t>
            </a:r>
            <a:r>
              <a:rPr lang="en-US" altLang="zh-TW" sz="2800" i="1" smtClean="0"/>
              <a:t>V,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E</a:t>
            </a:r>
            <a:r>
              <a:rPr lang="en-US" altLang="zh-TW" sz="2800" smtClean="0"/>
              <a:t>) be a connected, undirected graph. For each edge (</a:t>
            </a:r>
            <a:r>
              <a:rPr lang="en-US" altLang="zh-TW" sz="2800" i="1" smtClean="0"/>
              <a:t>u</a:t>
            </a:r>
            <a:r>
              <a:rPr lang="en-US" altLang="zh-TW" sz="2800" smtClean="0"/>
              <a:t>, </a:t>
            </a:r>
            <a:r>
              <a:rPr lang="en-US" altLang="zh-TW" sz="2800" i="1" smtClean="0"/>
              <a:t>v</a:t>
            </a:r>
            <a:r>
              <a:rPr lang="en-US" altLang="zh-TW" sz="2800" smtClean="0"/>
              <a:t>)</a:t>
            </a:r>
            <a:r>
              <a:rPr lang="en-US" altLang="zh-TW" sz="2800" smtClean="0">
                <a:sym typeface="Symbol" panose="05050102010706020507" pitchFamily="18" charset="2"/>
              </a:rPr>
              <a:t></a:t>
            </a:r>
            <a:r>
              <a:rPr lang="en-US" altLang="zh-TW" sz="2800" i="1" smtClean="0">
                <a:sym typeface="Symbol" panose="05050102010706020507" pitchFamily="18" charset="2"/>
              </a:rPr>
              <a:t>E</a:t>
            </a:r>
            <a:r>
              <a:rPr lang="en-US" altLang="zh-TW" sz="2800" smtClean="0"/>
              <a:t>, we have a weight </a:t>
            </a:r>
            <a:r>
              <a:rPr lang="en-US" altLang="zh-TW" sz="2800" i="1" smtClean="0"/>
              <a:t>w</a:t>
            </a:r>
            <a:r>
              <a:rPr lang="en-US" altLang="zh-TW" sz="2800" smtClean="0"/>
              <a:t>(</a:t>
            </a:r>
            <a:r>
              <a:rPr lang="en-US" altLang="zh-TW" sz="2800" i="1" smtClean="0"/>
              <a:t>u, v</a:t>
            </a:r>
            <a:r>
              <a:rPr lang="en-US" altLang="zh-TW" sz="2800" smtClean="0"/>
              <a:t>) specifying the cost to connect </a:t>
            </a:r>
            <a:r>
              <a:rPr lang="en-US" altLang="zh-TW" sz="2800" i="1" smtClean="0"/>
              <a:t>u</a:t>
            </a:r>
            <a:r>
              <a:rPr lang="en-US" altLang="zh-TW" sz="2800" smtClean="0"/>
              <a:t> and </a:t>
            </a:r>
            <a:r>
              <a:rPr lang="en-US" altLang="zh-TW" sz="2800" i="1" smtClean="0"/>
              <a:t>v</a:t>
            </a:r>
            <a:r>
              <a:rPr lang="en-US" altLang="zh-TW" sz="2800" smtClean="0"/>
              <a:t>. We wish to find an </a:t>
            </a:r>
            <a:r>
              <a:rPr lang="en-US" altLang="zh-TW" sz="2800" smtClean="0">
                <a:solidFill>
                  <a:srgbClr val="0000FF"/>
                </a:solidFill>
              </a:rPr>
              <a:t>acyclic subset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T</a:t>
            </a:r>
            <a:r>
              <a:rPr lang="en-US" altLang="zh-TW" sz="2800" smtClean="0"/>
              <a:t> </a:t>
            </a:r>
            <a:r>
              <a:rPr lang="en-US" altLang="zh-TW" sz="2800" smtClean="0">
                <a:sym typeface="Symbol" panose="05050102010706020507" pitchFamily="18" charset="2"/>
              </a:rPr>
              <a:t> </a:t>
            </a:r>
            <a:r>
              <a:rPr lang="en-US" altLang="zh-TW" sz="2800" i="1" smtClean="0">
                <a:sym typeface="Symbol" panose="05050102010706020507" pitchFamily="18" charset="2"/>
              </a:rPr>
              <a:t>E</a:t>
            </a:r>
            <a:r>
              <a:rPr lang="en-US" altLang="zh-TW" sz="2800" smtClean="0"/>
              <a:t> that </a:t>
            </a:r>
            <a:r>
              <a:rPr lang="en-US" altLang="zh-TW" sz="2800" smtClean="0">
                <a:solidFill>
                  <a:srgbClr val="0000FF"/>
                </a:solidFill>
              </a:rPr>
              <a:t>connects all of the vertices</a:t>
            </a:r>
            <a:r>
              <a:rPr lang="en-US" altLang="zh-TW" sz="2800" smtClean="0"/>
              <a:t> and whose total weight </a:t>
            </a:r>
            <a:endParaRPr lang="en-US" altLang="zh-TW" sz="2800" i="1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28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	is minimized. Since </a:t>
            </a:r>
            <a:r>
              <a:rPr lang="en-US" altLang="zh-TW" sz="2800" i="1" smtClean="0"/>
              <a:t>T</a:t>
            </a:r>
            <a:r>
              <a:rPr lang="en-US" altLang="zh-TW" sz="2800" smtClean="0"/>
              <a:t> is acyclic and connects all of the vertices, it must form a tree, which we call a </a:t>
            </a:r>
            <a:r>
              <a:rPr lang="en-US" altLang="zh-TW" sz="2800" b="1" i="1" smtClean="0">
                <a:solidFill>
                  <a:srgbClr val="FF0000"/>
                </a:solidFill>
              </a:rPr>
              <a:t>spanning tree</a:t>
            </a:r>
            <a:r>
              <a:rPr lang="en-US" altLang="zh-TW" sz="2800" smtClean="0"/>
              <a:t>. We call the problem of determine the tree </a:t>
            </a:r>
            <a:r>
              <a:rPr lang="en-US" altLang="zh-TW" sz="2800" i="1" smtClean="0"/>
              <a:t>T</a:t>
            </a:r>
            <a:r>
              <a:rPr lang="en-US" altLang="zh-TW" sz="2800" smtClean="0"/>
              <a:t> the </a:t>
            </a:r>
            <a:r>
              <a:rPr lang="en-US" altLang="zh-TW" sz="2800" b="1" i="1" smtClean="0">
                <a:solidFill>
                  <a:srgbClr val="FF0000"/>
                </a:solidFill>
              </a:rPr>
              <a:t>minimum spanning tree problem</a:t>
            </a:r>
            <a:r>
              <a:rPr lang="en-US" altLang="zh-TW" sz="2800" smtClean="0"/>
              <a:t>.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方程式" r:id="rId4" imgW="114120" imgH="215640" progId="Equation.3">
                  <p:embed/>
                </p:oleObj>
              </mc:Choice>
              <mc:Fallback>
                <p:oleObj name="方程式" r:id="rId4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1187450" y="4005263"/>
          <a:ext cx="2592388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方程式" r:id="rId6" imgW="1168200" imgH="355320" progId="Equation.3">
                  <p:embed/>
                </p:oleObj>
              </mc:Choice>
              <mc:Fallback>
                <p:oleObj name="方程式" r:id="rId6" imgW="1168200" imgH="3553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005263"/>
                        <a:ext cx="2592388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5325A8A-D1AD-4F06-B1E7-31D584FA96CA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3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An Example of MST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4797425"/>
            <a:ext cx="8424863" cy="172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Can we have two MSTs from the same graph such that one MST chooses the weights 2 and 5 and the other chooses the weights 3 and 4 where 2+5 = 3+4; that is, their weight totals are the same but not the individual weights? </a:t>
            </a:r>
            <a:r>
              <a:rPr lang="en-US" altLang="zh-TW" sz="2400" b="1" smtClean="0">
                <a:solidFill>
                  <a:srgbClr val="FF0000"/>
                </a:solidFill>
              </a:rPr>
              <a:t>No!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468313" y="2173288"/>
          <a:ext cx="4646612" cy="219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r:id="rId4" imgW="4646880" imgH="2192400" progId="">
                  <p:embed/>
                </p:oleObj>
              </mc:Choice>
              <mc:Fallback>
                <p:oleObj r:id="rId4" imgW="4646880" imgH="21924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173288"/>
                        <a:ext cx="4646612" cy="2192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方程式" r:id="rId6" imgW="114120" imgH="215640" progId="Equation.3">
                  <p:embed/>
                </p:oleObj>
              </mc:Choice>
              <mc:Fallback>
                <p:oleObj name="方程式" r:id="rId6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5435600" y="2060575"/>
            <a:ext cx="3529013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</a:pPr>
            <a:r>
              <a:rPr lang="en-US" altLang="zh-TW" sz="2400">
                <a:solidFill>
                  <a:srgbClr val="0000FF"/>
                </a:solidFill>
              </a:rPr>
              <a:t>MST has |</a:t>
            </a:r>
            <a:r>
              <a:rPr lang="en-US" altLang="zh-TW" sz="2400" i="1">
                <a:solidFill>
                  <a:srgbClr val="0000FF"/>
                </a:solidFill>
              </a:rPr>
              <a:t>V</a:t>
            </a:r>
            <a:r>
              <a:rPr lang="en-US" altLang="zh-TW" sz="2400">
                <a:solidFill>
                  <a:srgbClr val="0000FF"/>
                </a:solidFill>
              </a:rPr>
              <a:t>| </a:t>
            </a:r>
            <a:r>
              <a:rPr lang="en-US" altLang="zh-TW" sz="2400">
                <a:solidFill>
                  <a:srgbClr val="0000FF"/>
                </a:solidFill>
                <a:latin typeface="Arial" panose="020B0604020202020204" pitchFamily="34" charset="0"/>
              </a:rPr>
              <a:t>–</a:t>
            </a:r>
            <a:r>
              <a:rPr lang="en-US" altLang="zh-TW" sz="2400">
                <a:solidFill>
                  <a:srgbClr val="0000FF"/>
                </a:solidFill>
              </a:rPr>
              <a:t> 1 edges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</a:pPr>
            <a:r>
              <a:rPr lang="en-US" altLang="zh-TW" sz="2400">
                <a:solidFill>
                  <a:srgbClr val="0000FF"/>
                </a:solidFill>
              </a:rPr>
              <a:t>MST contains no cycles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</a:pPr>
            <a:r>
              <a:rPr lang="en-US" altLang="zh-TW" sz="2400"/>
              <a:t>MST may not be unique. However, their total weights are the same (of course)!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</a:pPr>
            <a:endParaRPr lang="en-US" altLang="zh-TW" sz="2400" i="1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40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C903A29-5268-4F7D-9E9D-8D71CD5B3478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4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362950" cy="1143000"/>
          </a:xfrm>
        </p:spPr>
        <p:txBody>
          <a:bodyPr/>
          <a:lstStyle/>
          <a:p>
            <a:pPr marL="838200" indent="-838200" eaLnBrk="1" hangingPunct="1"/>
            <a:r>
              <a:rPr lang="en-US" altLang="zh-TW" sz="3600" smtClean="0"/>
              <a:t>23.1 Growing a Minimum Spanning Tree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760413" y="1844675"/>
            <a:ext cx="77724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400" b="1"/>
              <a:t>GENERIC-MST(</a:t>
            </a:r>
            <a:r>
              <a:rPr lang="en-US" altLang="zh-TW" sz="2400" b="1" i="1"/>
              <a:t>G, w</a:t>
            </a:r>
            <a:r>
              <a:rPr lang="en-US" altLang="zh-TW" sz="2400" b="1"/>
              <a:t>)</a:t>
            </a:r>
            <a:endParaRPr lang="en-US" altLang="zh-TW" sz="2400"/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400"/>
              <a:t>1   </a:t>
            </a:r>
            <a:r>
              <a:rPr lang="en-US" altLang="zh-TW" sz="2400" i="1"/>
              <a:t>A</a:t>
            </a:r>
            <a:r>
              <a:rPr lang="en-US" altLang="zh-TW" sz="2400"/>
              <a:t> </a:t>
            </a:r>
            <a:r>
              <a:rPr lang="en-US" altLang="zh-TW" sz="2400">
                <a:sym typeface="Symbol" panose="05050102010706020507" pitchFamily="18" charset="2"/>
              </a:rPr>
              <a:t></a:t>
            </a:r>
            <a:r>
              <a:rPr lang="en-US" altLang="zh-TW" sz="2400"/>
              <a:t> </a:t>
            </a:r>
            <a:r>
              <a:rPr lang="en-US" altLang="zh-TW" sz="2400">
                <a:sym typeface="Symbol" panose="05050102010706020507" pitchFamily="18" charset="2"/>
              </a:rPr>
              <a:t></a:t>
            </a:r>
            <a:endParaRPr lang="en-US" altLang="zh-TW" sz="2400"/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400"/>
              <a:t>2   </a:t>
            </a:r>
            <a:r>
              <a:rPr lang="en-US" altLang="zh-TW" sz="2400" b="1"/>
              <a:t>while</a:t>
            </a:r>
            <a:r>
              <a:rPr lang="en-US" altLang="zh-TW" sz="2400"/>
              <a:t> </a:t>
            </a:r>
            <a:r>
              <a:rPr lang="en-US" altLang="zh-TW" sz="2400" i="1"/>
              <a:t>A</a:t>
            </a:r>
            <a:r>
              <a:rPr lang="en-US" altLang="zh-TW" sz="2400"/>
              <a:t> does not form a spanning tree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400"/>
              <a:t>3        </a:t>
            </a:r>
            <a:r>
              <a:rPr lang="en-US" altLang="zh-TW" sz="2400" b="1"/>
              <a:t>do</a:t>
            </a:r>
            <a:r>
              <a:rPr lang="en-US" altLang="zh-TW" sz="2400"/>
              <a:t> find an edge (</a:t>
            </a:r>
            <a:r>
              <a:rPr lang="en-US" altLang="zh-TW" sz="2400" i="1"/>
              <a:t>u, v</a:t>
            </a:r>
            <a:r>
              <a:rPr lang="en-US" altLang="zh-TW" sz="2400"/>
              <a:t>) that is </a:t>
            </a:r>
            <a:r>
              <a:rPr lang="en-US" altLang="zh-TW" sz="2400" b="1" i="1" u="sng">
                <a:solidFill>
                  <a:srgbClr val="0000FF"/>
                </a:solidFill>
              </a:rPr>
              <a:t>safe</a:t>
            </a:r>
            <a:r>
              <a:rPr lang="en-US" altLang="zh-TW" sz="2400"/>
              <a:t> for </a:t>
            </a:r>
            <a:r>
              <a:rPr lang="en-US" altLang="zh-TW" sz="2400" i="1"/>
              <a:t>A</a:t>
            </a:r>
            <a:endParaRPr lang="en-US" altLang="zh-TW" sz="2400"/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400"/>
              <a:t>4              </a:t>
            </a:r>
            <a:r>
              <a:rPr lang="en-US" altLang="zh-TW" sz="2400" i="1"/>
              <a:t>A</a:t>
            </a:r>
            <a:r>
              <a:rPr lang="en-US" altLang="zh-TW" sz="2400"/>
              <a:t> </a:t>
            </a:r>
            <a:r>
              <a:rPr lang="en-US" altLang="zh-TW" sz="2400">
                <a:sym typeface="Symbol" panose="05050102010706020507" pitchFamily="18" charset="2"/>
              </a:rPr>
              <a:t></a:t>
            </a:r>
            <a:r>
              <a:rPr lang="en-US" altLang="zh-TW" sz="2400"/>
              <a:t> </a:t>
            </a:r>
            <a:r>
              <a:rPr lang="en-US" altLang="zh-TW" sz="2400" i="1"/>
              <a:t>A</a:t>
            </a:r>
            <a:r>
              <a:rPr lang="en-US" altLang="zh-TW" sz="2400"/>
              <a:t> </a:t>
            </a:r>
            <a:r>
              <a:rPr lang="en-US" altLang="zh-TW" sz="2400">
                <a:sym typeface="Symbol" panose="05050102010706020507" pitchFamily="18" charset="2"/>
              </a:rPr>
              <a:t></a:t>
            </a:r>
            <a:r>
              <a:rPr lang="en-US" altLang="zh-TW" sz="2400"/>
              <a:t> {(</a:t>
            </a:r>
            <a:r>
              <a:rPr lang="en-US" altLang="zh-TW" sz="2400" i="1"/>
              <a:t>u</a:t>
            </a:r>
            <a:r>
              <a:rPr lang="en-US" altLang="zh-TW" sz="2400"/>
              <a:t>, </a:t>
            </a:r>
            <a:r>
              <a:rPr lang="en-US" altLang="zh-TW" sz="2400" i="1"/>
              <a:t>v</a:t>
            </a:r>
            <a:r>
              <a:rPr lang="en-US" altLang="zh-TW" sz="2400"/>
              <a:t>)} 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400"/>
              <a:t>5   </a:t>
            </a:r>
            <a:r>
              <a:rPr lang="en-US" altLang="zh-TW" sz="2400" b="1"/>
              <a:t>return</a:t>
            </a:r>
            <a:r>
              <a:rPr lang="en-US" altLang="zh-TW" sz="2400"/>
              <a:t> </a:t>
            </a:r>
            <a:r>
              <a:rPr lang="en-US" altLang="zh-TW" sz="2400" i="1"/>
              <a:t>A</a:t>
            </a:r>
            <a:endParaRPr lang="en-US" altLang="zh-TW" sz="2400"/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endParaRPr lang="en-US" altLang="zh-TW" sz="2400" i="1"/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400"/>
              <a:t>If </a:t>
            </a:r>
            <a:r>
              <a:rPr lang="en-US" altLang="zh-TW" sz="2400" i="1"/>
              <a:t>A</a:t>
            </a:r>
            <a:r>
              <a:rPr lang="en-US" altLang="zh-TW" sz="2400"/>
              <a:t> is a subset of some MST, an edge (</a:t>
            </a:r>
            <a:r>
              <a:rPr lang="en-US" altLang="zh-TW" sz="2400" i="1"/>
              <a:t>u</a:t>
            </a:r>
            <a:r>
              <a:rPr lang="en-US" altLang="zh-TW" sz="2400"/>
              <a:t>, </a:t>
            </a:r>
            <a:r>
              <a:rPr lang="en-US" altLang="zh-TW" sz="2400" i="1"/>
              <a:t>v</a:t>
            </a:r>
            <a:r>
              <a:rPr lang="en-US" altLang="zh-TW" sz="2400"/>
              <a:t>) is </a:t>
            </a:r>
            <a:r>
              <a:rPr lang="en-US" altLang="zh-TW" sz="2400" i="1"/>
              <a:t>safe</a:t>
            </a:r>
            <a:r>
              <a:rPr lang="en-US" altLang="zh-TW" sz="2400"/>
              <a:t> for </a:t>
            </a:r>
            <a:r>
              <a:rPr lang="en-US" altLang="zh-TW" sz="2400" i="1"/>
              <a:t>A</a:t>
            </a:r>
            <a:r>
              <a:rPr lang="en-US" altLang="zh-TW" sz="2400"/>
              <a:t> if and only if </a:t>
            </a:r>
            <a:r>
              <a:rPr lang="en-US" altLang="zh-TW" sz="2400" i="1"/>
              <a:t>A </a:t>
            </a:r>
            <a:r>
              <a:rPr lang="en-US" altLang="zh-TW" sz="2400">
                <a:sym typeface="Symbol" panose="05050102010706020507" pitchFamily="18" charset="2"/>
              </a:rPr>
              <a:t></a:t>
            </a:r>
            <a:r>
              <a:rPr lang="en-US" altLang="zh-TW" sz="2400"/>
              <a:t> {(</a:t>
            </a:r>
            <a:r>
              <a:rPr lang="en-US" altLang="zh-TW" sz="2400" i="1"/>
              <a:t>u</a:t>
            </a:r>
            <a:r>
              <a:rPr lang="en-US" altLang="zh-TW" sz="2400"/>
              <a:t>, </a:t>
            </a:r>
            <a:r>
              <a:rPr lang="en-US" altLang="zh-TW" sz="2400" i="1"/>
              <a:t>v</a:t>
            </a:r>
            <a:r>
              <a:rPr lang="en-US" altLang="zh-TW" sz="2400"/>
              <a:t>)} is also a subset of some MST.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1206F79-2A7D-441C-8A5A-B39ECDE551F0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5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Finding a Safe Edge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A </a:t>
            </a:r>
            <a:r>
              <a:rPr lang="en-US" altLang="zh-TW" sz="2800" b="1" i="1" smtClean="0">
                <a:solidFill>
                  <a:srgbClr val="FF0000"/>
                </a:solidFill>
              </a:rPr>
              <a:t>cut</a:t>
            </a:r>
            <a:r>
              <a:rPr lang="en-US" altLang="zh-TW" sz="2800" smtClean="0"/>
              <a:t> (</a:t>
            </a:r>
            <a:r>
              <a:rPr lang="en-US" altLang="zh-TW" sz="2800" i="1" smtClean="0"/>
              <a:t>S</a:t>
            </a:r>
            <a:r>
              <a:rPr lang="en-US" altLang="zh-TW" sz="2800" smtClean="0"/>
              <a:t>, </a:t>
            </a:r>
            <a:r>
              <a:rPr lang="en-US" altLang="zh-TW" sz="2800" i="1" smtClean="0"/>
              <a:t>V</a:t>
            </a:r>
            <a:r>
              <a:rPr lang="en-US" altLang="zh-TW" sz="2800" smtClean="0"/>
              <a:t> </a:t>
            </a:r>
            <a:r>
              <a:rPr lang="en-US" altLang="zh-TW" sz="2800" smtClean="0">
                <a:latin typeface="Arial" panose="020B0604020202020204" pitchFamily="34" charset="0"/>
              </a:rPr>
              <a:t>–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S</a:t>
            </a:r>
            <a:r>
              <a:rPr lang="en-US" altLang="zh-TW" sz="2800" smtClean="0"/>
              <a:t>) of an undirected graph </a:t>
            </a:r>
            <a:r>
              <a:rPr lang="en-US" altLang="zh-TW" sz="2800" i="1" smtClean="0"/>
              <a:t>G</a:t>
            </a:r>
            <a:r>
              <a:rPr lang="en-US" altLang="zh-TW" sz="2800" smtClean="0"/>
              <a:t> = (</a:t>
            </a:r>
            <a:r>
              <a:rPr lang="en-US" altLang="zh-TW" sz="2800" i="1" smtClean="0"/>
              <a:t>V</a:t>
            </a:r>
            <a:r>
              <a:rPr lang="en-US" altLang="zh-TW" sz="2800" smtClean="0"/>
              <a:t>,</a:t>
            </a:r>
            <a:r>
              <a:rPr lang="en-US" altLang="zh-TW" sz="2800" i="1" smtClean="0"/>
              <a:t> E</a:t>
            </a:r>
            <a:r>
              <a:rPr lang="en-US" altLang="zh-TW" sz="2800" smtClean="0"/>
              <a:t>) is a partition of </a:t>
            </a:r>
            <a:r>
              <a:rPr lang="en-US" altLang="zh-TW" sz="2800" i="1" smtClean="0"/>
              <a:t>V</a:t>
            </a:r>
            <a:r>
              <a:rPr lang="en-US" altLang="zh-TW" sz="2800" smtClean="0"/>
              <a:t> into disjoint sets </a:t>
            </a:r>
            <a:r>
              <a:rPr lang="en-US" altLang="zh-TW" sz="2800" i="1" smtClean="0"/>
              <a:t>S</a:t>
            </a:r>
            <a:r>
              <a:rPr lang="en-US" altLang="zh-TW" sz="2800" smtClean="0"/>
              <a:t> and </a:t>
            </a:r>
            <a:r>
              <a:rPr lang="en-US" altLang="zh-TW" sz="2800" i="1" smtClean="0"/>
              <a:t>V</a:t>
            </a:r>
            <a:r>
              <a:rPr lang="en-US" altLang="zh-TW" sz="2800" smtClean="0"/>
              <a:t> </a:t>
            </a:r>
            <a:r>
              <a:rPr lang="en-US" altLang="zh-TW" sz="2800" smtClean="0">
                <a:latin typeface="Arial" panose="020B0604020202020204" pitchFamily="34" charset="0"/>
              </a:rPr>
              <a:t>–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S</a:t>
            </a:r>
            <a:r>
              <a:rPr lang="en-US" altLang="zh-TW" sz="28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An edge (</a:t>
            </a:r>
            <a:r>
              <a:rPr lang="en-US" altLang="zh-TW" sz="2800" i="1" smtClean="0"/>
              <a:t>u</a:t>
            </a:r>
            <a:r>
              <a:rPr lang="en-US" altLang="zh-TW" sz="2800" smtClean="0"/>
              <a:t>, </a:t>
            </a:r>
            <a:r>
              <a:rPr lang="en-US" altLang="zh-TW" sz="2800" i="1" smtClean="0"/>
              <a:t>v</a:t>
            </a:r>
            <a:r>
              <a:rPr lang="en-US" altLang="zh-TW" sz="2800" smtClean="0"/>
              <a:t>)</a:t>
            </a:r>
            <a:r>
              <a:rPr lang="en-US" altLang="zh-TW" sz="2800" smtClean="0">
                <a:sym typeface="Symbol" panose="05050102010706020507" pitchFamily="18" charset="2"/>
              </a:rPr>
              <a:t></a:t>
            </a:r>
            <a:r>
              <a:rPr lang="en-US" altLang="zh-TW" sz="2800" i="1" smtClean="0">
                <a:sym typeface="Symbol" panose="05050102010706020507" pitchFamily="18" charset="2"/>
              </a:rPr>
              <a:t>E</a:t>
            </a:r>
            <a:r>
              <a:rPr lang="en-US" altLang="zh-TW" sz="2800" smtClean="0"/>
              <a:t> </a:t>
            </a:r>
            <a:r>
              <a:rPr lang="en-US" altLang="zh-TW" sz="2800" b="1" i="1" smtClean="0">
                <a:solidFill>
                  <a:srgbClr val="FF0000"/>
                </a:solidFill>
              </a:rPr>
              <a:t>crosses</a:t>
            </a:r>
            <a:r>
              <a:rPr lang="en-US" altLang="zh-TW" sz="2800" smtClean="0"/>
              <a:t> the cut (</a:t>
            </a:r>
            <a:r>
              <a:rPr lang="en-US" altLang="zh-TW" sz="2800" i="1" smtClean="0"/>
              <a:t>S</a:t>
            </a:r>
            <a:r>
              <a:rPr lang="en-US" altLang="zh-TW" sz="2800" smtClean="0"/>
              <a:t>, </a:t>
            </a:r>
            <a:r>
              <a:rPr lang="en-US" altLang="zh-TW" sz="2800" i="1" smtClean="0"/>
              <a:t>V</a:t>
            </a:r>
            <a:r>
              <a:rPr lang="en-US" altLang="zh-TW" sz="2800" smtClean="0"/>
              <a:t> </a:t>
            </a:r>
            <a:r>
              <a:rPr lang="en-US" altLang="zh-TW" sz="2800" smtClean="0">
                <a:latin typeface="Arial" panose="020B0604020202020204" pitchFamily="34" charset="0"/>
              </a:rPr>
              <a:t>–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S</a:t>
            </a:r>
            <a:r>
              <a:rPr lang="en-US" altLang="zh-TW" sz="2800" smtClean="0"/>
              <a:t>) if one of its endpoints is in </a:t>
            </a:r>
            <a:r>
              <a:rPr lang="en-US" altLang="zh-TW" sz="2800" i="1" smtClean="0"/>
              <a:t>S</a:t>
            </a:r>
            <a:r>
              <a:rPr lang="en-US" altLang="zh-TW" sz="2800" smtClean="0"/>
              <a:t> and the other is in </a:t>
            </a:r>
            <a:r>
              <a:rPr lang="en-US" altLang="zh-TW" sz="2800" i="1" smtClean="0"/>
              <a:t>V</a:t>
            </a:r>
            <a:r>
              <a:rPr lang="en-US" altLang="zh-TW" sz="2800" smtClean="0"/>
              <a:t> </a:t>
            </a:r>
            <a:r>
              <a:rPr lang="en-US" altLang="zh-TW" sz="2800" smtClean="0">
                <a:latin typeface="Arial" panose="020B0604020202020204" pitchFamily="34" charset="0"/>
              </a:rPr>
              <a:t>–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S</a:t>
            </a:r>
            <a:r>
              <a:rPr lang="en-US" altLang="zh-TW" sz="28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A cut </a:t>
            </a:r>
            <a:r>
              <a:rPr lang="en-US" altLang="zh-TW" sz="2800" b="1" i="1" smtClean="0">
                <a:solidFill>
                  <a:srgbClr val="FF0000"/>
                </a:solidFill>
              </a:rPr>
              <a:t>respects</a:t>
            </a:r>
            <a:r>
              <a:rPr lang="en-US" altLang="zh-TW" sz="2800" b="1" i="1" smtClean="0"/>
              <a:t> </a:t>
            </a:r>
            <a:r>
              <a:rPr lang="en-US" altLang="zh-TW" sz="2800" smtClean="0"/>
              <a:t>the set </a:t>
            </a:r>
            <a:r>
              <a:rPr lang="en-US" altLang="zh-TW" sz="2800" i="1" smtClean="0"/>
              <a:t>A</a:t>
            </a:r>
            <a:r>
              <a:rPr lang="en-US" altLang="zh-TW" sz="2800" smtClean="0"/>
              <a:t> if and only if no edge in </a:t>
            </a:r>
            <a:r>
              <a:rPr lang="en-US" altLang="zh-TW" sz="2800" i="1" smtClean="0"/>
              <a:t>A</a:t>
            </a:r>
            <a:r>
              <a:rPr lang="en-US" altLang="zh-TW" sz="2800" smtClean="0"/>
              <a:t> crosses the cut.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An edge is a </a:t>
            </a:r>
            <a:r>
              <a:rPr lang="en-US" altLang="zh-TW" sz="2800" b="1" i="1" smtClean="0">
                <a:solidFill>
                  <a:srgbClr val="FF0000"/>
                </a:solidFill>
              </a:rPr>
              <a:t>light edge</a:t>
            </a:r>
            <a:r>
              <a:rPr lang="en-US" altLang="zh-TW" sz="2800" smtClean="0"/>
              <a:t> crossing a cut if and only if  its weight is the minimum of any edge crossing the cut. Note that there can be more than one light edge crossing a cut in case of ties.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9F73607-AA38-4E89-8601-2FD04013A3E3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6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Cut with Light Edge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827088" y="765175"/>
          <a:ext cx="7354887" cy="523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Visio" r:id="rId4" imgW="7677188" imgH="5445252" progId="Visio.Drawing.6">
                  <p:embed/>
                </p:oleObj>
              </mc:Choice>
              <mc:Fallback>
                <p:oleObj name="Visio" r:id="rId4" imgW="7677188" imgH="5445252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765175"/>
                        <a:ext cx="7354887" cy="523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5580063" y="5646738"/>
            <a:ext cx="361950" cy="5191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i="1"/>
              <a:t>S</a:t>
            </a:r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6732588" y="5646738"/>
            <a:ext cx="955675" cy="5191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i="1"/>
              <a:t>V</a:t>
            </a:r>
            <a:r>
              <a:rPr lang="en-US" altLang="zh-TW" sz="2800"/>
              <a:t> </a:t>
            </a:r>
            <a:r>
              <a:rPr lang="en-US" altLang="zh-TW" sz="2800">
                <a:latin typeface="Arial" panose="020B0604020202020204" pitchFamily="34" charset="0"/>
              </a:rPr>
              <a:t>–</a:t>
            </a:r>
            <a:r>
              <a:rPr lang="en-US" altLang="zh-TW" sz="2800"/>
              <a:t> </a:t>
            </a:r>
            <a:r>
              <a:rPr lang="en-US" altLang="zh-TW" sz="2800" i="1"/>
              <a:t>S</a:t>
            </a:r>
          </a:p>
        </p:txBody>
      </p:sp>
      <p:sp>
        <p:nvSpPr>
          <p:cNvPr id="3079" name="Rectangle 8"/>
          <p:cNvSpPr>
            <a:spLocks noChangeArrowheads="1"/>
          </p:cNvSpPr>
          <p:nvPr/>
        </p:nvSpPr>
        <p:spPr bwMode="auto">
          <a:xfrm>
            <a:off x="4932363" y="5589588"/>
            <a:ext cx="431800" cy="7191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080" name="Rectangle 9"/>
          <p:cNvSpPr>
            <a:spLocks noChangeArrowheads="1"/>
          </p:cNvSpPr>
          <p:nvPr/>
        </p:nvSpPr>
        <p:spPr bwMode="auto">
          <a:xfrm>
            <a:off x="4500563" y="4221163"/>
            <a:ext cx="647700" cy="7191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4500563" y="2276475"/>
            <a:ext cx="647700" cy="647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082" name="Text Box 11"/>
          <p:cNvSpPr txBox="1">
            <a:spLocks noChangeArrowheads="1"/>
          </p:cNvSpPr>
          <p:nvPr/>
        </p:nvSpPr>
        <p:spPr bwMode="auto">
          <a:xfrm>
            <a:off x="2843213" y="4508500"/>
            <a:ext cx="361950" cy="5191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i="1"/>
              <a:t>S</a:t>
            </a:r>
          </a:p>
        </p:txBody>
      </p:sp>
      <p:sp>
        <p:nvSpPr>
          <p:cNvPr id="3083" name="Text Box 12"/>
          <p:cNvSpPr txBox="1">
            <a:spLocks noChangeArrowheads="1"/>
          </p:cNvSpPr>
          <p:nvPr/>
        </p:nvSpPr>
        <p:spPr bwMode="auto">
          <a:xfrm>
            <a:off x="3924300" y="2060575"/>
            <a:ext cx="955675" cy="5191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i="1"/>
              <a:t>V</a:t>
            </a:r>
            <a:r>
              <a:rPr lang="en-US" altLang="zh-TW" sz="2800"/>
              <a:t> </a:t>
            </a:r>
            <a:r>
              <a:rPr lang="en-US" altLang="zh-TW" sz="2800">
                <a:latin typeface="Arial" panose="020B0604020202020204" pitchFamily="34" charset="0"/>
              </a:rPr>
              <a:t>–</a:t>
            </a:r>
            <a:r>
              <a:rPr lang="en-US" altLang="zh-TW" sz="2800"/>
              <a:t> </a:t>
            </a:r>
            <a:r>
              <a:rPr lang="en-US" altLang="zh-TW" sz="2800" i="1"/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697B951-BCFC-4EE4-82AF-91A260D9452C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7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/>
              <a:t>Theorem 23.1</a:t>
            </a:r>
            <a:endParaRPr lang="zh-TW" altLang="zh-TW" dirty="0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4762500" cy="4840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Let </a:t>
            </a:r>
            <a:r>
              <a:rPr lang="en-US" altLang="zh-TW" sz="2800" i="1" dirty="0" smtClean="0"/>
              <a:t>G</a:t>
            </a:r>
            <a:r>
              <a:rPr lang="en-US" altLang="zh-TW" sz="2800" dirty="0" smtClean="0"/>
              <a:t> = (</a:t>
            </a:r>
            <a:r>
              <a:rPr lang="en-US" altLang="zh-TW" sz="2800" i="1" dirty="0" smtClean="0"/>
              <a:t>V</a:t>
            </a:r>
            <a:r>
              <a:rPr lang="en-US" altLang="zh-TW" sz="2800" dirty="0" smtClean="0"/>
              <a:t>, </a:t>
            </a:r>
            <a:r>
              <a:rPr lang="en-US" altLang="zh-TW" sz="2800" i="1" dirty="0" smtClean="0"/>
              <a:t>E</a:t>
            </a:r>
            <a:r>
              <a:rPr lang="en-US" altLang="zh-TW" sz="2800" dirty="0" smtClean="0"/>
              <a:t>) be a connected undirected graph with a real-valued weight function </a:t>
            </a:r>
            <a:r>
              <a:rPr lang="en-US" altLang="zh-TW" sz="2800" i="1" dirty="0" smtClean="0"/>
              <a:t>w</a:t>
            </a:r>
            <a:r>
              <a:rPr lang="en-US" altLang="zh-TW" sz="2800" dirty="0" smtClean="0"/>
              <a:t> defined on </a:t>
            </a:r>
            <a:r>
              <a:rPr lang="en-US" altLang="zh-TW" sz="2800" i="1" dirty="0" smtClean="0"/>
              <a:t>E</a:t>
            </a:r>
            <a:r>
              <a:rPr lang="en-US" altLang="zh-TW" sz="2800" dirty="0" smtClean="0"/>
              <a:t>.  Let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be a subset of </a:t>
            </a:r>
            <a:r>
              <a:rPr lang="en-US" altLang="zh-TW" sz="2800" i="1" dirty="0" smtClean="0"/>
              <a:t>E</a:t>
            </a:r>
            <a:r>
              <a:rPr lang="en-US" altLang="zh-TW" sz="2800" dirty="0" smtClean="0"/>
              <a:t> that is included in some MST for </a:t>
            </a:r>
            <a:r>
              <a:rPr lang="en-US" altLang="zh-TW" sz="2800" i="1" dirty="0" smtClean="0"/>
              <a:t>G</a:t>
            </a:r>
            <a:r>
              <a:rPr lang="en-US" altLang="zh-TW" sz="2800" dirty="0" smtClean="0"/>
              <a:t>, let (</a:t>
            </a:r>
            <a:r>
              <a:rPr lang="en-US" altLang="zh-TW" sz="2800" i="1" dirty="0" smtClean="0"/>
              <a:t>S</a:t>
            </a:r>
            <a:r>
              <a:rPr lang="en-US" altLang="zh-TW" sz="2800" dirty="0" smtClean="0"/>
              <a:t>, </a:t>
            </a:r>
            <a:r>
              <a:rPr lang="en-US" altLang="zh-TW" sz="2800" i="1" dirty="0" smtClean="0"/>
              <a:t>V</a:t>
            </a:r>
            <a:r>
              <a:rPr lang="en-US" altLang="zh-TW" sz="2800" dirty="0" smtClean="0"/>
              <a:t> </a:t>
            </a:r>
            <a:r>
              <a:rPr lang="en-US" altLang="zh-TW" sz="2800" dirty="0" smtClean="0">
                <a:latin typeface="Arial" panose="020B0604020202020204" pitchFamily="34" charset="0"/>
              </a:rPr>
              <a:t>–</a:t>
            </a:r>
            <a:r>
              <a:rPr lang="en-US" altLang="zh-TW" sz="2800" dirty="0" smtClean="0"/>
              <a:t> </a:t>
            </a:r>
            <a:r>
              <a:rPr lang="en-US" altLang="zh-TW" sz="2800" i="1" dirty="0" smtClean="0"/>
              <a:t>S</a:t>
            </a:r>
            <a:r>
              <a:rPr lang="en-US" altLang="zh-TW" sz="2800" dirty="0" smtClean="0"/>
              <a:t>) be any cut of </a:t>
            </a:r>
            <a:r>
              <a:rPr lang="en-US" altLang="zh-TW" sz="2800" i="1" dirty="0" smtClean="0"/>
              <a:t>G</a:t>
            </a:r>
            <a:r>
              <a:rPr lang="en-US" altLang="zh-TW" sz="2800" dirty="0" smtClean="0"/>
              <a:t> that respects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, and let (</a:t>
            </a:r>
            <a:r>
              <a:rPr lang="en-US" altLang="zh-TW" sz="2800" i="1" dirty="0" smtClean="0"/>
              <a:t>u</a:t>
            </a:r>
            <a:r>
              <a:rPr lang="en-US" altLang="zh-TW" sz="2800" dirty="0" smtClean="0"/>
              <a:t>, </a:t>
            </a:r>
            <a:r>
              <a:rPr lang="en-US" altLang="zh-TW" sz="2800" i="1" dirty="0" smtClean="0"/>
              <a:t>v</a:t>
            </a:r>
            <a:r>
              <a:rPr lang="en-US" altLang="zh-TW" sz="2800" dirty="0" smtClean="0"/>
              <a:t>) be a light edge crossing      (</a:t>
            </a:r>
            <a:r>
              <a:rPr lang="en-US" altLang="zh-TW" sz="2800" i="1" dirty="0" smtClean="0"/>
              <a:t>S</a:t>
            </a:r>
            <a:r>
              <a:rPr lang="en-US" altLang="zh-TW" sz="2800" dirty="0" smtClean="0"/>
              <a:t>, </a:t>
            </a:r>
            <a:r>
              <a:rPr lang="en-US" altLang="zh-TW" sz="2800" i="1" dirty="0" smtClean="0"/>
              <a:t>V</a:t>
            </a:r>
            <a:r>
              <a:rPr lang="en-US" altLang="zh-TW" sz="2800" dirty="0" smtClean="0"/>
              <a:t> </a:t>
            </a:r>
            <a:r>
              <a:rPr lang="en-US" altLang="zh-TW" sz="2800" dirty="0" smtClean="0">
                <a:latin typeface="Arial" panose="020B0604020202020204" pitchFamily="34" charset="0"/>
              </a:rPr>
              <a:t>–</a:t>
            </a:r>
            <a:r>
              <a:rPr lang="en-US" altLang="zh-TW" sz="2800" dirty="0" smtClean="0"/>
              <a:t> </a:t>
            </a:r>
            <a:r>
              <a:rPr lang="en-US" altLang="zh-TW" sz="2800" i="1" dirty="0" smtClean="0"/>
              <a:t>S</a:t>
            </a:r>
            <a:r>
              <a:rPr lang="en-US" altLang="zh-TW" sz="2800" dirty="0" smtClean="0"/>
              <a:t>).  Then, edge (</a:t>
            </a:r>
            <a:r>
              <a:rPr lang="en-US" altLang="zh-TW" sz="2800" i="1" dirty="0" smtClean="0"/>
              <a:t>u</a:t>
            </a:r>
            <a:r>
              <a:rPr lang="en-US" altLang="zh-TW" sz="2800" dirty="0" smtClean="0"/>
              <a:t>, </a:t>
            </a:r>
            <a:r>
              <a:rPr lang="en-US" altLang="zh-TW" sz="2800" i="1" dirty="0" smtClean="0"/>
              <a:t>v</a:t>
            </a:r>
            <a:r>
              <a:rPr lang="en-US" altLang="zh-TW" sz="2800" dirty="0" smtClean="0"/>
              <a:t>) is safe for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.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5521325" y="2454275"/>
          <a:ext cx="3279775" cy="327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r:id="rId4" imgW="3280680" imgH="3280680" progId="">
                  <p:embed/>
                </p:oleObj>
              </mc:Choice>
              <mc:Fallback>
                <p:oleObj r:id="rId4" imgW="3280680" imgH="32806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1325" y="2454275"/>
                        <a:ext cx="3279775" cy="327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6DD1CB9-354C-4EDA-9071-D58EEF35B71E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8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/>
              <a:t>Corollary 23.2</a:t>
            </a:r>
            <a:endParaRPr lang="zh-TW" altLang="zh-TW" dirty="0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Let</a:t>
            </a:r>
            <a:r>
              <a:rPr lang="en-US" altLang="zh-TW" i="1" dirty="0" smtClean="0"/>
              <a:t> </a:t>
            </a:r>
            <a:r>
              <a:rPr lang="en-US" altLang="zh-TW" i="1" dirty="0" smtClean="0"/>
              <a:t>G</a:t>
            </a:r>
            <a:r>
              <a:rPr lang="en-US" altLang="zh-TW" dirty="0" smtClean="0"/>
              <a:t> = (</a:t>
            </a:r>
            <a:r>
              <a:rPr lang="en-US" altLang="zh-TW" i="1" dirty="0" smtClean="0"/>
              <a:t>V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E</a:t>
            </a:r>
            <a:r>
              <a:rPr lang="en-US" altLang="zh-TW" dirty="0" smtClean="0"/>
              <a:t>) be a connected, undirected graph with a real-valued weighted function </a:t>
            </a:r>
            <a:r>
              <a:rPr lang="en-US" altLang="zh-TW" i="1" dirty="0" smtClean="0"/>
              <a:t>w</a:t>
            </a:r>
            <a:r>
              <a:rPr lang="en-US" altLang="zh-TW" dirty="0" smtClean="0"/>
              <a:t> defined on </a:t>
            </a:r>
            <a:r>
              <a:rPr lang="en-US" altLang="zh-TW" i="1" dirty="0" smtClean="0"/>
              <a:t>E</a:t>
            </a:r>
            <a:r>
              <a:rPr lang="en-US" altLang="zh-TW" dirty="0" smtClean="0"/>
              <a:t>. Let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be a subset of </a:t>
            </a:r>
            <a:r>
              <a:rPr lang="en-US" altLang="zh-TW" i="1" dirty="0" smtClean="0"/>
              <a:t>E</a:t>
            </a:r>
            <a:r>
              <a:rPr lang="en-US" altLang="zh-TW" dirty="0" smtClean="0"/>
              <a:t> that is induced in some MST for </a:t>
            </a:r>
            <a:r>
              <a:rPr lang="en-US" altLang="zh-TW" i="1" dirty="0" smtClean="0"/>
              <a:t>G</a:t>
            </a:r>
            <a:r>
              <a:rPr lang="en-US" altLang="zh-TW" dirty="0" smtClean="0"/>
              <a:t>, and let </a:t>
            </a:r>
            <a:r>
              <a:rPr lang="en-US" altLang="zh-TW" i="1" dirty="0" smtClean="0"/>
              <a:t>C</a:t>
            </a:r>
            <a:r>
              <a:rPr lang="en-US" altLang="zh-TW" dirty="0" smtClean="0"/>
              <a:t> be a connected component (tree) in the forest </a:t>
            </a:r>
            <a:r>
              <a:rPr lang="en-US" altLang="zh-TW" i="1" dirty="0" smtClean="0"/>
              <a:t>G</a:t>
            </a:r>
            <a:r>
              <a:rPr lang="en-US" altLang="zh-TW" i="1" baseline="-25000" dirty="0" smtClean="0"/>
              <a:t>A</a:t>
            </a:r>
            <a:r>
              <a:rPr lang="en-US" altLang="zh-TW" dirty="0" smtClean="0"/>
              <a:t> = (</a:t>
            </a:r>
            <a:r>
              <a:rPr lang="en-US" altLang="zh-TW" i="1" dirty="0" smtClean="0"/>
              <a:t>V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). If (</a:t>
            </a:r>
            <a:r>
              <a:rPr lang="en-US" altLang="zh-TW" i="1" dirty="0" smtClean="0"/>
              <a:t>u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v</a:t>
            </a:r>
            <a:r>
              <a:rPr lang="en-US" altLang="zh-TW" dirty="0" smtClean="0"/>
              <a:t>) is a light edge connecting </a:t>
            </a:r>
            <a:r>
              <a:rPr lang="en-US" altLang="zh-TW" i="1" dirty="0" smtClean="0"/>
              <a:t>C</a:t>
            </a:r>
            <a:r>
              <a:rPr lang="en-US" altLang="zh-TW" dirty="0" smtClean="0"/>
              <a:t> to some other component </a:t>
            </a:r>
            <a:r>
              <a:rPr lang="en-US" altLang="zh-TW" i="1" dirty="0" smtClean="0"/>
              <a:t>G</a:t>
            </a:r>
            <a:r>
              <a:rPr lang="en-US" altLang="zh-TW" i="1" baseline="-25000" dirty="0" smtClean="0"/>
              <a:t>A</a:t>
            </a:r>
            <a:r>
              <a:rPr lang="en-US" altLang="zh-TW" dirty="0" smtClean="0"/>
              <a:t>, then (</a:t>
            </a:r>
            <a:r>
              <a:rPr lang="en-US" altLang="zh-TW" i="1" dirty="0" smtClean="0"/>
              <a:t>u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v</a:t>
            </a:r>
            <a:r>
              <a:rPr lang="en-US" altLang="zh-TW" dirty="0" smtClean="0"/>
              <a:t>) is safe for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71E0AA3-1132-43B2-B363-11B8E6D68012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9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/>
            <a:r>
              <a:rPr lang="en-US" altLang="zh-TW" sz="3200" smtClean="0"/>
              <a:t>The Kruskal Algorithm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611188" y="1844675"/>
            <a:ext cx="798830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400"/>
              <a:t>MST-KRUSKAL(</a:t>
            </a:r>
            <a:r>
              <a:rPr lang="en-US" altLang="zh-TW" sz="2400" i="1"/>
              <a:t>G, w</a:t>
            </a:r>
            <a:r>
              <a:rPr lang="en-US" altLang="zh-TW" sz="240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400"/>
              <a:t>1  </a:t>
            </a:r>
            <a:r>
              <a:rPr lang="en-US" altLang="zh-TW" sz="2400" i="1"/>
              <a:t>A</a:t>
            </a:r>
            <a:r>
              <a:rPr lang="en-US" altLang="zh-TW" sz="2400"/>
              <a:t> </a:t>
            </a:r>
            <a:r>
              <a:rPr lang="en-US" altLang="zh-TW" sz="2400">
                <a:sym typeface="Symbol" panose="05050102010706020507" pitchFamily="18" charset="2"/>
              </a:rPr>
              <a:t></a:t>
            </a:r>
            <a:r>
              <a:rPr lang="en-US" altLang="zh-TW" sz="2400"/>
              <a:t> </a:t>
            </a:r>
            <a:r>
              <a:rPr lang="en-US" altLang="zh-TW" sz="2400">
                <a:sym typeface="Symbol" panose="05050102010706020507" pitchFamily="18" charset="2"/>
              </a:rPr>
              <a:t></a:t>
            </a:r>
            <a:endParaRPr lang="en-US" altLang="zh-TW" sz="2400"/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400"/>
              <a:t>2  </a:t>
            </a:r>
            <a:r>
              <a:rPr lang="en-US" altLang="zh-TW" sz="2400" b="1"/>
              <a:t>for</a:t>
            </a:r>
            <a:r>
              <a:rPr lang="en-US" altLang="zh-TW" sz="2400"/>
              <a:t> each vertex </a:t>
            </a:r>
            <a:r>
              <a:rPr lang="en-US" altLang="zh-TW" sz="2400" i="1"/>
              <a:t>v</a:t>
            </a:r>
            <a:r>
              <a:rPr lang="en-US" altLang="zh-TW" sz="2400">
                <a:sym typeface="Symbol" panose="05050102010706020507" pitchFamily="18" charset="2"/>
              </a:rPr>
              <a:t></a:t>
            </a:r>
            <a:r>
              <a:rPr lang="en-US" altLang="zh-TW" sz="2400" i="1"/>
              <a:t>V</a:t>
            </a:r>
            <a:r>
              <a:rPr lang="en-US" altLang="zh-TW" sz="2400"/>
              <a:t>[</a:t>
            </a:r>
            <a:r>
              <a:rPr lang="en-US" altLang="zh-TW" sz="2400" i="1"/>
              <a:t>G</a:t>
            </a:r>
            <a:r>
              <a:rPr lang="en-US" altLang="zh-TW" sz="2400"/>
              <a:t>] 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400"/>
              <a:t>3     </a:t>
            </a:r>
            <a:r>
              <a:rPr lang="en-US" altLang="zh-TW" sz="2400" b="1"/>
              <a:t>do</a:t>
            </a:r>
            <a:r>
              <a:rPr lang="en-US" altLang="zh-TW" sz="2400"/>
              <a:t> MAKE-SET(</a:t>
            </a:r>
            <a:r>
              <a:rPr lang="en-US" altLang="zh-TW" sz="2400" i="1"/>
              <a:t>v</a:t>
            </a:r>
            <a:r>
              <a:rPr lang="en-US" altLang="zh-TW" sz="240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400"/>
              <a:t>4  sort the edge of </a:t>
            </a:r>
            <a:r>
              <a:rPr lang="en-US" altLang="zh-TW" sz="2400" i="1"/>
              <a:t>E</a:t>
            </a:r>
            <a:r>
              <a:rPr lang="en-US" altLang="zh-TW" sz="2400"/>
              <a:t> into nondecreasing order by weight </a:t>
            </a:r>
            <a:r>
              <a:rPr lang="en-US" altLang="zh-TW" sz="2400" i="1"/>
              <a:t>w</a:t>
            </a:r>
            <a:endParaRPr lang="en-US" altLang="zh-TW" sz="2400"/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400"/>
              <a:t>5  </a:t>
            </a:r>
            <a:r>
              <a:rPr lang="en-US" altLang="zh-TW" sz="2400" b="1"/>
              <a:t>for</a:t>
            </a:r>
            <a:r>
              <a:rPr lang="en-US" altLang="zh-TW" sz="2400"/>
              <a:t> each edge (</a:t>
            </a:r>
            <a:r>
              <a:rPr lang="en-US" altLang="zh-TW" sz="2400" i="1"/>
              <a:t>u</a:t>
            </a:r>
            <a:r>
              <a:rPr lang="en-US" altLang="zh-TW" sz="2400"/>
              <a:t>, </a:t>
            </a:r>
            <a:r>
              <a:rPr lang="en-US" altLang="zh-TW" sz="2400" i="1"/>
              <a:t>v</a:t>
            </a:r>
            <a:r>
              <a:rPr lang="en-US" altLang="zh-TW" sz="2400"/>
              <a:t>) </a:t>
            </a:r>
            <a:r>
              <a:rPr lang="en-US" altLang="zh-TW" sz="2400">
                <a:sym typeface="Symbol" panose="05050102010706020507" pitchFamily="18" charset="2"/>
              </a:rPr>
              <a:t></a:t>
            </a:r>
            <a:r>
              <a:rPr lang="en-US" altLang="zh-TW" sz="2400"/>
              <a:t> </a:t>
            </a:r>
            <a:r>
              <a:rPr lang="en-US" altLang="zh-TW" sz="2400" i="1"/>
              <a:t>E</a:t>
            </a:r>
            <a:r>
              <a:rPr lang="en-US" altLang="zh-TW" sz="2400"/>
              <a:t>, taken in nondecreasing order by </a:t>
            </a:r>
            <a:r>
              <a:rPr lang="en-US" altLang="zh-TW" sz="2400" i="1"/>
              <a:t>w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400"/>
              <a:t>6	    </a:t>
            </a:r>
            <a:r>
              <a:rPr lang="en-US" altLang="zh-TW" sz="2400" b="1"/>
              <a:t>do if</a:t>
            </a:r>
            <a:r>
              <a:rPr lang="en-US" altLang="zh-TW" sz="2400"/>
              <a:t> FIND-SET(</a:t>
            </a:r>
            <a:r>
              <a:rPr lang="en-US" altLang="zh-TW" sz="2400" i="1"/>
              <a:t>u</a:t>
            </a:r>
            <a:r>
              <a:rPr lang="en-US" altLang="zh-TW" sz="2400"/>
              <a:t>) </a:t>
            </a:r>
            <a:r>
              <a:rPr lang="en-US" altLang="zh-TW" sz="2400">
                <a:sym typeface="Symbol" panose="05050102010706020507" pitchFamily="18" charset="2"/>
              </a:rPr>
              <a:t></a:t>
            </a:r>
            <a:r>
              <a:rPr lang="en-US" altLang="zh-TW" sz="2400"/>
              <a:t> FIND-SET(</a:t>
            </a:r>
            <a:r>
              <a:rPr lang="en-US" altLang="zh-TW" sz="2400" i="1"/>
              <a:t>v</a:t>
            </a:r>
            <a:r>
              <a:rPr lang="en-US" altLang="zh-TW" sz="240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400"/>
              <a:t>7	         </a:t>
            </a:r>
            <a:r>
              <a:rPr lang="en-US" altLang="zh-TW" sz="2400" b="1"/>
              <a:t>then</a:t>
            </a:r>
            <a:r>
              <a:rPr lang="en-US" altLang="zh-TW" sz="2400"/>
              <a:t> </a:t>
            </a:r>
            <a:r>
              <a:rPr lang="en-US" altLang="zh-TW" sz="2400" i="1"/>
              <a:t>A</a:t>
            </a:r>
            <a:r>
              <a:rPr lang="en-US" altLang="zh-TW" sz="2400"/>
              <a:t> </a:t>
            </a:r>
            <a:r>
              <a:rPr lang="en-US" altLang="zh-TW" sz="2400">
                <a:sym typeface="Symbol" panose="05050102010706020507" pitchFamily="18" charset="2"/>
              </a:rPr>
              <a:t></a:t>
            </a:r>
            <a:r>
              <a:rPr lang="en-US" altLang="zh-TW" sz="2400"/>
              <a:t> </a:t>
            </a:r>
            <a:r>
              <a:rPr lang="en-US" altLang="zh-TW" sz="2400" i="1"/>
              <a:t>A</a:t>
            </a:r>
            <a:r>
              <a:rPr lang="en-US" altLang="zh-TW" sz="2400"/>
              <a:t> </a:t>
            </a:r>
            <a:r>
              <a:rPr lang="en-US" altLang="zh-TW" sz="2400">
                <a:sym typeface="Symbol" panose="05050102010706020507" pitchFamily="18" charset="2"/>
              </a:rPr>
              <a:t></a:t>
            </a:r>
            <a:r>
              <a:rPr lang="en-US" altLang="zh-TW" sz="2400"/>
              <a:t> {(</a:t>
            </a:r>
            <a:r>
              <a:rPr lang="en-US" altLang="zh-TW" sz="2400" i="1"/>
              <a:t>u</a:t>
            </a:r>
            <a:r>
              <a:rPr lang="en-US" altLang="zh-TW" sz="2400"/>
              <a:t>, </a:t>
            </a:r>
            <a:r>
              <a:rPr lang="en-US" altLang="zh-TW" sz="2400" i="1"/>
              <a:t>v</a:t>
            </a:r>
            <a:r>
              <a:rPr lang="en-US" altLang="zh-TW" sz="2400"/>
              <a:t>)} 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400"/>
              <a:t>8	                 UNION(</a:t>
            </a:r>
            <a:r>
              <a:rPr lang="en-US" altLang="zh-TW" sz="2400" i="1"/>
              <a:t>u, v</a:t>
            </a:r>
            <a:r>
              <a:rPr lang="en-US" altLang="zh-TW" sz="240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400"/>
              <a:t>9  </a:t>
            </a:r>
            <a:r>
              <a:rPr lang="en-US" altLang="zh-TW" sz="2400" b="1"/>
              <a:t>return</a:t>
            </a:r>
            <a:r>
              <a:rPr lang="en-US" altLang="zh-TW" sz="2400"/>
              <a:t> </a:t>
            </a:r>
            <a:r>
              <a:rPr lang="en-US" altLang="zh-TW" sz="2400" i="1"/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5437</TotalTime>
  <Words>961</Words>
  <Application>Microsoft Office PowerPoint</Application>
  <PresentationFormat>如螢幕大小 (4:3)</PresentationFormat>
  <Paragraphs>120</Paragraphs>
  <Slides>15</Slides>
  <Notes>14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15</vt:i4>
      </vt:variant>
    </vt:vector>
  </HeadingPairs>
  <TitlesOfParts>
    <vt:vector size="25" baseType="lpstr">
      <vt:lpstr>新細明體</vt:lpstr>
      <vt:lpstr>Arial</vt:lpstr>
      <vt:lpstr>Symbol</vt:lpstr>
      <vt:lpstr>Tahoma</vt:lpstr>
      <vt:lpstr>Times New Roman</vt:lpstr>
      <vt:lpstr>Wingdings</vt:lpstr>
      <vt:lpstr>Quadrant</vt:lpstr>
      <vt:lpstr>方程式</vt:lpstr>
      <vt:lpstr>Visio</vt:lpstr>
      <vt:lpstr>VISIO</vt:lpstr>
      <vt:lpstr>23. Minimum Spanning Tree </vt:lpstr>
      <vt:lpstr>Definition of MST</vt:lpstr>
      <vt:lpstr>An Example of MST</vt:lpstr>
      <vt:lpstr>23.1 Growing a Minimum Spanning Tree</vt:lpstr>
      <vt:lpstr>Finding a Safe Edge</vt:lpstr>
      <vt:lpstr>A Cut with Light Edge</vt:lpstr>
      <vt:lpstr>Theorem 23.1</vt:lpstr>
      <vt:lpstr>Corollary 23.2</vt:lpstr>
      <vt:lpstr>The Kruskal Algorithm</vt:lpstr>
      <vt:lpstr>PowerPoint 簡報</vt:lpstr>
      <vt:lpstr>PowerPoint 簡報</vt:lpstr>
      <vt:lpstr>Prim’s algorithm</vt:lpstr>
      <vt:lpstr>PowerPoint 簡報</vt:lpstr>
      <vt:lpstr>PowerPoint 簡報</vt:lpstr>
      <vt:lpstr>Prim’s algorithm</vt:lpstr>
    </vt:vector>
  </TitlesOfParts>
  <Company>NCTU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MST</dc:title>
  <dc:creator>Kenneth Pao</dc:creator>
  <cp:lastModifiedBy>pao</cp:lastModifiedBy>
  <cp:revision>613</cp:revision>
  <dcterms:created xsi:type="dcterms:W3CDTF">2001-09-06T13:56:50Z</dcterms:created>
  <dcterms:modified xsi:type="dcterms:W3CDTF">2020-06-10T01:51:30Z</dcterms:modified>
</cp:coreProperties>
</file>