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9" r:id="rId3"/>
    <p:sldId id="309" r:id="rId4"/>
    <p:sldId id="310" r:id="rId5"/>
    <p:sldId id="317" r:id="rId6"/>
    <p:sldId id="321" r:id="rId7"/>
    <p:sldId id="322" r:id="rId8"/>
    <p:sldId id="323" r:id="rId9"/>
    <p:sldId id="324" r:id="rId10"/>
    <p:sldId id="314" r:id="rId11"/>
    <p:sldId id="325" r:id="rId12"/>
    <p:sldId id="326" r:id="rId13"/>
    <p:sldId id="328" r:id="rId14"/>
    <p:sldId id="327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00"/>
    <a:srgbClr val="0000FF"/>
    <a:srgbClr val="FF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87" d="100"/>
          <a:sy n="87" d="100"/>
        </p:scale>
        <p:origin x="3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57F7469B-7FE5-481C-A31D-7DB47A77F2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065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C8AC6555-8F94-4488-87ED-0166C325F2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930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CD109D7-933E-4F44-9E77-7E16C32F8536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1FCC-E1B6-4517-A1C9-F65858197B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86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7E37-D5AC-4040-8468-B8B3105CE6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361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</a:t>
            </a:r>
            <a:r>
              <a:rPr lang="zh-TW" altLang="en-US" dirty="0" smtClean="0"/>
              <a:t>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D53AE-C9BE-4050-AB5B-76992929F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19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6410-D1E5-4BAA-99F7-EF7342FD6F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17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8C56-3459-4721-B58F-5DB5D7A8C2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3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D115-8E94-42F3-B92D-2DBFE99873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41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2CF03-D4F4-4E3A-BF59-6BAE5B6E61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5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DFE60-3F78-4325-82F0-83F7C7889E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0BE44-9A3D-4A0C-872D-94864961A5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F678-7EE5-437E-B19C-E622043234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65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8174"/>
            <a:ext cx="82296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DFBDC10C-E6FF-4571-9217-47AA11691957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838200" indent="-838200"/>
            <a:r>
              <a:rPr lang="en-US" altLang="zh-TW" b="1" dirty="0">
                <a:latin typeface="Calibri" panose="020F0502020204030204" pitchFamily="34" charset="0"/>
              </a:rPr>
              <a:t>26. Maximum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Ford-Fulkerson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FORD-FULKERSON-METHOD(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 initialize flow </a:t>
            </a:r>
            <a:r>
              <a:rPr lang="en-US" altLang="zh-TW" i="1" dirty="0"/>
              <a:t>f</a:t>
            </a:r>
            <a:r>
              <a:rPr lang="en-US" altLang="zh-TW" dirty="0"/>
              <a:t> to 0</a:t>
            </a:r>
          </a:p>
          <a:p>
            <a:pPr marL="0" indent="0">
              <a:buNone/>
            </a:pPr>
            <a:r>
              <a:rPr lang="en-US" altLang="zh-TW" dirty="0"/>
              <a:t>2 </a:t>
            </a:r>
            <a:r>
              <a:rPr lang="en-US" altLang="zh-TW" b="1" dirty="0"/>
              <a:t>while </a:t>
            </a:r>
            <a:r>
              <a:rPr lang="en-US" altLang="zh-TW" dirty="0" smtClean="0"/>
              <a:t>there </a:t>
            </a:r>
            <a:r>
              <a:rPr lang="en-US" altLang="zh-TW" dirty="0"/>
              <a:t>exists an augmenting path 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 smtClean="0"/>
              <a:t>in the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en-US" altLang="zh-TW" dirty="0" smtClean="0"/>
              <a:t>       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residual </a:t>
            </a:r>
            <a:r>
              <a:rPr lang="en-US" altLang="zh-TW" dirty="0"/>
              <a:t>network 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f</a:t>
            </a:r>
            <a:endParaRPr lang="en-US" altLang="zh-TW" i="1" baseline="-25000" dirty="0"/>
          </a:p>
          <a:p>
            <a:pPr marL="0" indent="0">
              <a:buNone/>
            </a:pPr>
            <a:r>
              <a:rPr lang="en-US" altLang="zh-TW" dirty="0"/>
              <a:t>3 </a:t>
            </a:r>
            <a:r>
              <a:rPr lang="en-US" altLang="zh-TW" dirty="0" smtClean="0"/>
              <a:t>      augment </a:t>
            </a:r>
            <a:r>
              <a:rPr lang="en-US" altLang="zh-TW" dirty="0"/>
              <a:t>flow </a:t>
            </a:r>
            <a:r>
              <a:rPr lang="en-US" altLang="zh-TW" i="1" dirty="0"/>
              <a:t>f</a:t>
            </a:r>
            <a:r>
              <a:rPr lang="en-US" altLang="zh-TW" dirty="0"/>
              <a:t> along </a:t>
            </a:r>
            <a:r>
              <a:rPr lang="en-US" altLang="zh-TW" i="1" dirty="0"/>
              <a:t>p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 </a:t>
            </a:r>
            <a:r>
              <a:rPr lang="en-US" altLang="zh-TW" b="1" dirty="0"/>
              <a:t>return </a:t>
            </a:r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92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Networks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876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Given a flow network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 and a flow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 smtClean="0"/>
                  <a:t>, the </a:t>
                </a:r>
                <a:r>
                  <a:rPr lang="en-US" altLang="zh-TW" b="1" dirty="0" smtClean="0">
                    <a:solidFill>
                      <a:srgbClr val="6666FF"/>
                    </a:solidFill>
                  </a:rPr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 smtClean="0"/>
                  <a:t> consists of </a:t>
                </a:r>
                <a:r>
                  <a:rPr lang="en-US" altLang="zh-TW" dirty="0"/>
                  <a:t>edges with capacities that represent how we can change the flow on edges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/>
                  <a:t>An edge of the flow network can admit an amount of additional flow equal to </a:t>
                </a:r>
                <a:r>
                  <a:rPr lang="en-US" altLang="zh-TW" dirty="0" smtClean="0"/>
                  <a:t>the edge’s </a:t>
                </a:r>
                <a:r>
                  <a:rPr lang="en-US" altLang="zh-TW" dirty="0"/>
                  <a:t>capacity minus the flow on that </a:t>
                </a:r>
                <a:r>
                  <a:rPr lang="en-US" altLang="zh-TW" dirty="0" smtClean="0"/>
                  <a:t>edge: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placing an edge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/>
                  <a:t> with a “residual capacity</a:t>
                </a:r>
                <a:r>
                  <a:rPr lang="en-US" altLang="zh-TW" dirty="0" smtClean="0"/>
                  <a:t>”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/>
                  <a:t>The </a:t>
                </a:r>
                <a:r>
                  <a:rPr lang="en-US" altLang="zh-TW" dirty="0" smtClean="0"/>
                  <a:t>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/>
                  <a:t> not included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solidFill>
                      <a:srgbClr val="C00000"/>
                    </a:solidFill>
                  </a:rPr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may also contain edges that are not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876800"/>
              </a:xfrm>
              <a:blipFill rotWithShape="0">
                <a:blip r:embed="rId2"/>
                <a:stretch>
                  <a:fillRect l="-1407" t="-2000" r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265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Networks (cont’d)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419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As </a:t>
                </a:r>
                <a:r>
                  <a:rPr lang="en-US" altLang="zh-TW" dirty="0"/>
                  <a:t>an algorithm manipulates the flow, with the goal of increasing the total </a:t>
                </a:r>
                <a:r>
                  <a:rPr lang="en-US" altLang="zh-TW" dirty="0" smtClean="0"/>
                  <a:t>flow</a:t>
                </a:r>
                <a:r>
                  <a:rPr lang="en-US" altLang="zh-TW" dirty="0"/>
                  <a:t>:</a:t>
                </a: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solidFill>
                      <a:srgbClr val="6666FF"/>
                    </a:solidFill>
                  </a:rPr>
                  <a:t>Might decrease 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the flow on a particular </a:t>
                </a:r>
                <a:r>
                  <a:rPr lang="en-US" altLang="zh-TW" dirty="0" smtClean="0">
                    <a:solidFill>
                      <a:srgbClr val="6666FF"/>
                    </a:solidFill>
                  </a:rPr>
                  <a:t>edge</a:t>
                </a:r>
                <a:r>
                  <a:rPr lang="en-US" altLang="zh-TW" dirty="0" smtClean="0"/>
                  <a:t>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placing </a:t>
                </a:r>
                <a:r>
                  <a:rPr lang="en-US" altLang="zh-TW" dirty="0"/>
                  <a:t>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/>
                  <a:t> with residual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 smtClean="0"/>
                  <a:t> that </a:t>
                </a:r>
                <a:r>
                  <a:rPr lang="en-US" altLang="zh-TW" dirty="0"/>
                  <a:t>is, an edge that can </a:t>
                </a:r>
                <a:r>
                  <a:rPr lang="en-US" altLang="zh-TW" dirty="0" smtClean="0"/>
                  <a:t>admit flow </a:t>
                </a:r>
                <a:r>
                  <a:rPr lang="en-US" altLang="zh-TW" dirty="0"/>
                  <a:t>in the opposite direction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:r>
                  <a:rPr lang="en-US" altLang="zh-TW" dirty="0" smtClean="0">
                    <a:solidFill>
                      <a:srgbClr val="6666FF"/>
                    </a:solidFill>
                  </a:rPr>
                  <a:t>at 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most canceling out the flow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These </a:t>
                </a:r>
                <a:r>
                  <a:rPr lang="en-US" altLang="zh-TW" dirty="0"/>
                  <a:t>reverse edges </a:t>
                </a:r>
                <a:r>
                  <a:rPr lang="en-US" altLang="zh-TW" dirty="0" smtClean="0"/>
                  <a:t>send </a:t>
                </a:r>
                <a:r>
                  <a:rPr lang="en-US" altLang="zh-TW" dirty="0"/>
                  <a:t>back </a:t>
                </a:r>
                <a:r>
                  <a:rPr lang="en-US" altLang="zh-TW" dirty="0" smtClean="0"/>
                  <a:t>flow it </a:t>
                </a:r>
                <a:r>
                  <a:rPr lang="en-US" altLang="zh-TW" dirty="0"/>
                  <a:t>has already sent along an </a:t>
                </a:r>
                <a:r>
                  <a:rPr lang="en-US" altLang="zh-TW" dirty="0" smtClean="0"/>
                  <a:t>edge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solidFill>
                      <a:srgbClr val="6666FF"/>
                    </a:solidFill>
                  </a:rPr>
                  <a:t>Sending 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flow back along an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66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TW" dirty="0" smtClean="0">
                    <a:solidFill>
                      <a:srgbClr val="6666FF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6666FF"/>
                    </a:solidFill>
                  </a:rPr>
                  <a:t>decreasing 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the flow on the </a:t>
                </a:r>
                <a:r>
                  <a:rPr lang="en-US" altLang="zh-TW" dirty="0" smtClean="0">
                    <a:solidFill>
                      <a:srgbClr val="6666FF"/>
                    </a:solidFill>
                  </a:rPr>
                  <a:t>edge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!</a:t>
                </a:r>
                <a:endParaRPr lang="zh-TW" altLang="en-US" dirty="0">
                  <a:solidFill>
                    <a:srgbClr val="6666FF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419600"/>
              </a:xfrm>
              <a:blipFill rotWithShape="0">
                <a:blip r:embed="rId2"/>
                <a:stretch>
                  <a:fillRect l="-1407" t="-2897" r="-2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42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Networks in Formal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4196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Define the </a:t>
                </a:r>
                <a:r>
                  <a:rPr lang="en-US" altLang="zh-TW" b="1" dirty="0" smtClean="0">
                    <a:solidFill>
                      <a:srgbClr val="6666FF"/>
                    </a:solidFill>
                  </a:rPr>
                  <a:t>residual capacity </a:t>
                </a:r>
                <a:r>
                  <a:rPr lang="en-US" altLang="zh-TW" dirty="0" smtClean="0"/>
                  <a:t>by: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b="0" i="0" dirty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dirty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0                            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 a flow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 smtClean="0"/>
                  <a:t>, the residual network of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 induced by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is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where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419600"/>
              </a:xfrm>
              <a:blipFill rotWithShape="0">
                <a:blip r:embed="rId2"/>
                <a:stretch>
                  <a:fillRect l="-815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993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Networks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667431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>
            <a:off x="4283968" y="2996952"/>
            <a:ext cx="576064" cy="2880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4283968" y="5528320"/>
            <a:ext cx="576064" cy="2880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29187" y="3140968"/>
            <a:ext cx="228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r</a:t>
            </a:r>
            <a:r>
              <a:rPr lang="en-US" altLang="zh-TW" dirty="0" smtClean="0">
                <a:latin typeface="Calibri" panose="020F0502020204030204" pitchFamily="34" charset="0"/>
              </a:rPr>
              <a:t>esidual network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187" y="5703639"/>
            <a:ext cx="228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r</a:t>
            </a:r>
            <a:r>
              <a:rPr lang="en-US" altLang="zh-TW" dirty="0" smtClean="0">
                <a:latin typeface="Calibri" panose="020F0502020204030204" pitchFamily="34" charset="0"/>
              </a:rPr>
              <a:t>esidual network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 rot="8633305">
            <a:off x="3481765" y="3917648"/>
            <a:ext cx="2273980" cy="389657"/>
          </a:xfrm>
          <a:prstGeom prst="rightArrow">
            <a:avLst/>
          </a:prstGeom>
          <a:solidFill>
            <a:srgbClr val="FFC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35896" y="3717032"/>
            <a:ext cx="193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</a:rPr>
              <a:t>flow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r>
              <a:rPr lang="en-US" altLang="zh-TW" dirty="0" smtClean="0">
                <a:latin typeface="Calibri" panose="020F0502020204030204" pitchFamily="34" charset="0"/>
              </a:rPr>
              <a:t>augmentation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7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Augmenting Paths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Given a flow network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and a flow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smtClean="0"/>
                  <a:t>an augmenting path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</a:t>
                </a:r>
                <a:r>
                  <a:rPr lang="en-US" altLang="zh-TW" dirty="0" smtClean="0">
                    <a:solidFill>
                      <a:srgbClr val="6666FF"/>
                    </a:solidFill>
                  </a:rPr>
                  <a:t>simple path </a:t>
                </a:r>
                <a:r>
                  <a:rPr lang="en-US" altLang="zh-TW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We </a:t>
                </a:r>
                <a:r>
                  <a:rPr lang="en-US" altLang="zh-TW" dirty="0"/>
                  <a:t>call the </a:t>
                </a:r>
                <a:r>
                  <a:rPr lang="en-US" altLang="zh-TW" dirty="0" smtClean="0"/>
                  <a:t>maximum amount </a:t>
                </a:r>
                <a:r>
                  <a:rPr lang="en-US" altLang="zh-TW" dirty="0"/>
                  <a:t>by which we can increase the flow on each edge in an augmenting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 smtClean="0"/>
                  <a:t> the </a:t>
                </a:r>
                <a:r>
                  <a:rPr lang="en-US" altLang="zh-TW" b="1" i="1" dirty="0">
                    <a:solidFill>
                      <a:srgbClr val="6666FF"/>
                    </a:solidFill>
                  </a:rPr>
                  <a:t>residual capacity </a:t>
                </a:r>
                <a:r>
                  <a:rPr lang="en-US" altLang="zh-TW" dirty="0"/>
                  <a:t>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, given </a:t>
                </a:r>
                <a:r>
                  <a:rPr lang="en-US" altLang="zh-TW" dirty="0" smtClean="0"/>
                  <a:t>by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Increasing the flow without violating the residual capacity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2833" r="-2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461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Cuts of Flow Networks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A cut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of flow network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 smtClean="0"/>
                  <a:t>is a 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partition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into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 smtClean="0"/>
                  <a:t> such </a:t>
                </a:r>
                <a:r>
                  <a:rPr lang="en-US" altLang="zh-TW" dirty="0"/>
                  <a:t>that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(similar </a:t>
                </a:r>
                <a:r>
                  <a:rPr lang="en-US" altLang="zh-TW" dirty="0"/>
                  <a:t>to the </a:t>
                </a:r>
                <a:r>
                  <a:rPr lang="en-US" altLang="zh-TW" dirty="0" smtClean="0"/>
                  <a:t>definition of </a:t>
                </a:r>
                <a:r>
                  <a:rPr lang="en-US" altLang="zh-TW" dirty="0"/>
                  <a:t>“cut” </a:t>
                </a:r>
                <a:r>
                  <a:rPr lang="en-US" altLang="zh-TW" dirty="0" smtClean="0"/>
                  <a:t>in minimum </a:t>
                </a:r>
                <a:r>
                  <a:rPr lang="en-US" altLang="zh-TW" dirty="0"/>
                  <a:t>spanning trees </a:t>
                </a: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is a flow, then the </a:t>
                </a:r>
                <a:r>
                  <a:rPr lang="en-US" altLang="zh-TW" b="1" i="1" dirty="0">
                    <a:solidFill>
                      <a:srgbClr val="6666FF"/>
                    </a:solidFill>
                  </a:rPr>
                  <a:t>net flow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across </a:t>
                </a:r>
                <a:r>
                  <a:rPr lang="en-US" altLang="zh-TW" dirty="0" smtClean="0"/>
                  <a:t>the cut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defined to </a:t>
                </a:r>
                <a:r>
                  <a:rPr lang="en-US" altLang="zh-TW" dirty="0" smtClean="0"/>
                  <a:t>be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700" r="-1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29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Cuts of Flow Networks (cont’d)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The capacity of the cut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 smtClean="0"/>
                  <a:t>is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A </a:t>
                </a:r>
                <a:r>
                  <a:rPr lang="en-US" altLang="zh-TW" b="1" dirty="0" smtClean="0">
                    <a:solidFill>
                      <a:srgbClr val="6666FF"/>
                    </a:solidFill>
                  </a:rPr>
                  <a:t>minimum cut </a:t>
                </a:r>
                <a:r>
                  <a:rPr lang="en-US" altLang="zh-TW" dirty="0" smtClean="0"/>
                  <a:t>of a network is a cut </a:t>
                </a:r>
                <a:r>
                  <a:rPr lang="en-US" altLang="zh-TW" dirty="0"/>
                  <a:t>whose capacity is minimum over all cuts </a:t>
                </a:r>
                <a:r>
                  <a:rPr lang="en-US" altLang="zh-TW" dirty="0" smtClean="0"/>
                  <a:t>of the network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31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Cut Example of Cuts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9"/>
                <a:ext cx="8229600" cy="151216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The </a:t>
                </a:r>
                <a:r>
                  <a:rPr lang="en-US" altLang="zh-TW" dirty="0"/>
                  <a:t>net </a:t>
                </a:r>
                <a:r>
                  <a:rPr lang="en-US" altLang="zh-TW" dirty="0" smtClean="0"/>
                  <a:t>flow across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=12+11−4=19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, and the </a:t>
                </a:r>
                <a:r>
                  <a:rPr lang="en-US" altLang="zh-TW" dirty="0" smtClean="0"/>
                  <a:t>capacity is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12+14=26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9"/>
                <a:ext cx="8229600" cy="1512168"/>
              </a:xfrm>
              <a:blipFill rotWithShape="0">
                <a:blip r:embed="rId2"/>
                <a:stretch>
                  <a:fillRect l="-519" t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82" y="1835435"/>
            <a:ext cx="6028436" cy="32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3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Theorem 26.6 (Max-flow Min-cut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heorem)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is a flow in a flow network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with source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 and sink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, then </a:t>
                </a:r>
                <a:r>
                  <a:rPr lang="en-US" altLang="zh-TW" dirty="0" smtClean="0"/>
                  <a:t>the following </a:t>
                </a:r>
                <a:r>
                  <a:rPr lang="en-US" altLang="zh-TW" dirty="0"/>
                  <a:t>conditions are equivalent: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is a maximum flow 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The </a:t>
                </a:r>
                <a:r>
                  <a:rPr lang="en-US" altLang="zh-TW" dirty="0"/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/>
                  <a:t> contains no augmenting paths.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dirty="0" smtClean="0"/>
                  <a:t> for </a:t>
                </a:r>
                <a:r>
                  <a:rPr lang="en-US" altLang="zh-TW" dirty="0"/>
                  <a:t>some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00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0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Flow Networks and Maximum-flow Problem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363272" cy="462453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rgbClr val="6666FF"/>
                </a:solidFill>
                <a:latin typeface="Calibri" panose="020F0502020204030204" pitchFamily="34" charset="0"/>
              </a:rPr>
              <a:t>Flow network </a:t>
            </a:r>
            <a:r>
              <a:rPr lang="en-US" altLang="zh-TW" dirty="0" smtClean="0">
                <a:latin typeface="Calibri" panose="020F0502020204030204" pitchFamily="34" charset="0"/>
              </a:rPr>
              <a:t>can model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liquids flowing through pipes,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parts through assembly lines,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current through electrical networks, and 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information through communication networks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" panose="020F0502020204030204" pitchFamily="34" charset="0"/>
              </a:rPr>
              <a:t>In the network, we have</a:t>
            </a:r>
          </a:p>
          <a:p>
            <a:pPr lvl="1"/>
            <a:r>
              <a:rPr lang="en-US" altLang="zh-TW" dirty="0">
                <a:solidFill>
                  <a:srgbClr val="6666FF"/>
                </a:solidFill>
                <a:latin typeface="Calibri" panose="020F0502020204030204" pitchFamily="34" charset="0"/>
              </a:rPr>
              <a:t>s</a:t>
            </a:r>
            <a:r>
              <a:rPr lang="en-US" altLang="zh-TW" dirty="0" smtClean="0">
                <a:solidFill>
                  <a:srgbClr val="6666FF"/>
                </a:solidFill>
                <a:latin typeface="Calibri" panose="020F0502020204030204" pitchFamily="34" charset="0"/>
              </a:rPr>
              <a:t>ource</a:t>
            </a:r>
            <a:r>
              <a:rPr lang="en-US" altLang="zh-TW" dirty="0" smtClean="0">
                <a:latin typeface="Calibri" panose="020F0502020204030204" pitchFamily="34" charset="0"/>
              </a:rPr>
              <a:t>: the material is produced,</a:t>
            </a:r>
          </a:p>
          <a:p>
            <a:pPr lvl="1"/>
            <a:r>
              <a:rPr lang="en-US" altLang="zh-TW" dirty="0" smtClean="0">
                <a:solidFill>
                  <a:srgbClr val="6666FF"/>
                </a:solidFill>
                <a:latin typeface="Calibri" panose="020F0502020204030204" pitchFamily="34" charset="0"/>
              </a:rPr>
              <a:t>sink</a:t>
            </a:r>
            <a:r>
              <a:rPr lang="en-US" altLang="zh-TW" dirty="0" smtClean="0">
                <a:latin typeface="Calibri" panose="020F0502020204030204" pitchFamily="34" charset="0"/>
              </a:rPr>
              <a:t>: the material is consumed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" panose="020F0502020204030204" pitchFamily="34" charset="0"/>
              </a:rPr>
              <a:t>In the </a:t>
            </a:r>
            <a:r>
              <a:rPr lang="en-US" altLang="zh-TW" dirty="0" smtClean="0">
                <a:solidFill>
                  <a:srgbClr val="6666FF"/>
                </a:solidFill>
                <a:latin typeface="Calibri" panose="020F0502020204030204" pitchFamily="34" charset="0"/>
              </a:rPr>
              <a:t>maximum-flow problem</a:t>
            </a:r>
            <a:r>
              <a:rPr lang="en-US" altLang="zh-TW" dirty="0" smtClean="0">
                <a:latin typeface="Calibri" panose="020F0502020204030204" pitchFamily="34" charset="0"/>
              </a:rPr>
              <a:t>, we wish to compute the greatest rate at which we can ship material from the source to the sink following capacity constraints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38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Basic </a:t>
            </a:r>
            <a:r>
              <a:rPr lang="en-US" altLang="zh-TW" dirty="0"/>
              <a:t>Ford-Fulkerson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FORD-FULKERSON(</a:t>
                </a:r>
                <a:r>
                  <a:rPr lang="en-US" altLang="zh-TW" i="1" dirty="0" smtClean="0"/>
                  <a:t>G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s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t</a:t>
                </a:r>
                <a:r>
                  <a:rPr lang="en-US" altLang="zh-TW" dirty="0"/>
                  <a:t>)</a:t>
                </a:r>
              </a:p>
              <a:p>
                <a:pPr marL="514350" indent="-514350">
                  <a:buFont typeface="Wingdings" panose="05000000000000000000" pitchFamily="2" charset="2"/>
                  <a:buAutoNum type="arabicPlain"/>
                </a:pPr>
                <a:r>
                  <a:rPr lang="en-US" altLang="zh-TW" b="1" dirty="0" smtClean="0"/>
                  <a:t>for </a:t>
                </a:r>
                <a:r>
                  <a:rPr lang="en-US" altLang="zh-TW" dirty="0"/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i="1" dirty="0" smtClean="0"/>
              </a:p>
              <a:p>
                <a:pPr marL="514350" indent="-514350">
                  <a:buAutoNum type="arabicPlain" startAt="2"/>
                </a:pPr>
                <a:r>
                  <a:rPr lang="en-US" altLang="zh-TW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lain" startAt="2"/>
                </a:pPr>
                <a:r>
                  <a:rPr lang="en-US" altLang="zh-TW" b="1" dirty="0" smtClean="0"/>
                  <a:t>while </a:t>
                </a:r>
                <a:r>
                  <a:rPr lang="en-US" altLang="zh-TW" dirty="0"/>
                  <a:t>there exists a path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nl-NL" altLang="zh-TW" dirty="0" smtClean="0"/>
              </a:p>
              <a:p>
                <a:pPr marL="514350" indent="-514350">
                  <a:buAutoNum type="arabicPlain" startAt="2"/>
                </a:pPr>
                <a:r>
                  <a:rPr lang="nl-NL" altLang="zh-TW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nl-NL" altLang="zh-TW" dirty="0"/>
              </a:p>
              <a:p>
                <a:pPr marL="514350" indent="-514350">
                  <a:buAutoNum type="arabicPlain" startAt="5"/>
                </a:pPr>
                <a:r>
                  <a:rPr lang="en-US" altLang="zh-TW" b="1" dirty="0" smtClean="0"/>
                  <a:t>      for </a:t>
                </a:r>
                <a:r>
                  <a:rPr lang="en-US" altLang="zh-TW" dirty="0"/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TW" dirty="0" smtClean="0"/>
              </a:p>
              <a:p>
                <a:pPr marL="514350" indent="-514350">
                  <a:buFont typeface="Wingdings" panose="05000000000000000000" pitchFamily="2" charset="2"/>
                  <a:buAutoNum type="arabicPlain" startAt="5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</a:t>
                </a:r>
                <a:r>
                  <a:rPr lang="en-US" altLang="zh-TW" b="1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i="1" dirty="0"/>
              </a:p>
              <a:p>
                <a:pPr marL="514350" indent="-514350">
                  <a:buAutoNum type="arabicPlain" startAt="7"/>
                </a:pPr>
                <a:r>
                  <a:rPr lang="en-US" altLang="zh-TW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514350" indent="-514350">
                  <a:buAutoNum type="arabicPlain" startAt="7"/>
                </a:pPr>
                <a:r>
                  <a:rPr lang="en-US" altLang="zh-TW" dirty="0" smtClean="0"/>
                  <a:t>             </a:t>
                </a:r>
                <a:r>
                  <a:rPr lang="en-US" altLang="zh-TW" b="1" dirty="0" smtClean="0"/>
                  <a:t>else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975" b="-9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42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Execution of the Basic F-F Algorithm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827189"/>
            <a:ext cx="7524328" cy="48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Execution of the Basic F-F Algorithm (cont’d)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2" y="1844824"/>
            <a:ext cx="7701595" cy="4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Troublesome Flow Network for F-F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" y="2564904"/>
            <a:ext cx="9083352" cy="170429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23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/>
              <p:cNvSpPr txBox="1">
                <a:spLocks/>
              </p:cNvSpPr>
              <p:nvPr/>
            </p:nvSpPr>
            <p:spPr bwMode="auto">
              <a:xfrm>
                <a:off x="457200" y="4725144"/>
                <a:ext cx="8229600" cy="1512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kumimoji="1"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377950" indent="-468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kumimoji="1"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827213" indent="-4381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297113" indent="-468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kumimoji="1"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b="1" i="1" dirty="0" smtClean="0">
                    <a:solidFill>
                      <a:srgbClr val="6666FF"/>
                    </a:solidFill>
                  </a:rPr>
                  <a:t>Edmonds-Karp algorithm</a:t>
                </a:r>
                <a:r>
                  <a:rPr lang="en-US" altLang="zh-TW" dirty="0">
                    <a:solidFill>
                      <a:srgbClr val="6666FF"/>
                    </a:solidFill>
                  </a:rPr>
                  <a:t> </a:t>
                </a:r>
                <a:r>
                  <a:rPr lang="en-US" altLang="zh-TW" dirty="0" smtClean="0"/>
                  <a:t>can improve the performance and run in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time</a:t>
                </a: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Finding the augmenting path by </a:t>
                </a:r>
                <a:r>
                  <a:rPr lang="en-US" altLang="zh-TW" dirty="0" smtClean="0">
                    <a:solidFill>
                      <a:srgbClr val="6666FF"/>
                    </a:solidFill>
                  </a:rPr>
                  <a:t>BFS</a:t>
                </a: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725144"/>
                <a:ext cx="8229600" cy="1512168"/>
              </a:xfrm>
              <a:prstGeom prst="rect">
                <a:avLst/>
              </a:prstGeom>
              <a:blipFill rotWithShape="0">
                <a:blip r:embed="rId3"/>
                <a:stretch>
                  <a:fillRect l="-815" t="-8468" b="-129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alibri" panose="020F0502020204030204" pitchFamily="34" charset="0"/>
              </a:rPr>
              <a:t>26.1 Flow </a:t>
            </a:r>
            <a:r>
              <a:rPr lang="en-US" altLang="zh-TW" b="1" dirty="0" smtClean="0">
                <a:latin typeface="Calibri" panose="020F0502020204030204" pitchFamily="34" charset="0"/>
              </a:rPr>
              <a:t>Networks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63272" cy="4419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A </a:t>
                </a:r>
                <a:r>
                  <a:rPr lang="en-US" altLang="zh-TW" b="1" i="1" dirty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flow network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</a:rPr>
                  <a:t>is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a </a:t>
                </a:r>
                <a:r>
                  <a:rPr lang="en-US" altLang="zh-TW" dirty="0">
                    <a:latin typeface="Calibri" panose="020F0502020204030204" pitchFamily="34" charset="0"/>
                  </a:rPr>
                  <a:t>directed graph in which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has </a:t>
                </a:r>
                <a:r>
                  <a:rPr lang="en-US" altLang="zh-TW" dirty="0">
                    <a:latin typeface="Calibri" panose="020F0502020204030204" pitchFamily="34" charset="0"/>
                  </a:rPr>
                  <a:t>a nonnegative </a:t>
                </a:r>
                <a:r>
                  <a:rPr lang="en-US" altLang="zh-TW" b="1" i="1" dirty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capacity</a:t>
                </a:r>
                <a:r>
                  <a:rPr lang="en-US" altLang="zh-TW" b="1" i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altLang="zh-TW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US" altLang="zh-TW" dirty="0" smtClean="0">
                    <a:latin typeface="Calibri" panose="020F0502020204030204" pitchFamily="34" charset="0"/>
                  </a:rPr>
                  <a:t>Assume no edge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if</a:t>
                </a:r>
                <a:r>
                  <a:rPr lang="en-US" altLang="zh-TW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exists</a:t>
                </a:r>
              </a:p>
              <a:p>
                <a:pPr lvl="1"/>
                <a:r>
                  <a:rPr lang="en-US" altLang="zh-TW" dirty="0" smtClean="0">
                    <a:latin typeface="Calibri" panose="020F0502020204030204" pitchFamily="34" charset="0"/>
                  </a:rPr>
                  <a:t>Also assume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if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no edge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US" altLang="zh-TW" dirty="0" smtClean="0">
                    <a:latin typeface="Calibri" panose="020F0502020204030204" pitchFamily="34" charset="0"/>
                  </a:rPr>
                  <a:t>Self-loops not allowed! </a:t>
                </a:r>
              </a:p>
              <a:p>
                <a:endParaRPr lang="en-US" altLang="zh-TW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Two distinguished vertices: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:r>
                  <a:rPr lang="en-US" altLang="zh-TW" dirty="0" smtClean="0">
                    <a:latin typeface="Calibri" panose="020F0502020204030204" pitchFamily="34" charset="0"/>
                  </a:rPr>
                  <a:t>a </a:t>
                </a:r>
                <a:r>
                  <a:rPr lang="en-US" altLang="zh-TW" b="1" i="1" dirty="0" smtClean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source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and a </a:t>
                </a:r>
                <a:r>
                  <a:rPr lang="en-US" altLang="zh-TW" b="1" i="1" dirty="0" smtClean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sink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i="1" dirty="0" smtClean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Further assume each vertex on a path from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dirty="0">
                  <a:latin typeface="Calibri" panose="020F0502020204030204" pitchFamily="34" charset="0"/>
                </a:endParaRPr>
              </a:p>
              <a:p>
                <a:endParaRPr lang="en-US" altLang="zh-TW" dirty="0">
                  <a:latin typeface="Calibri" panose="020F0502020204030204" pitchFamily="34" charset="0"/>
                </a:endParaRPr>
              </a:p>
              <a:p>
                <a:endParaRPr lang="zh-TW" altLang="en-US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63272" cy="4419600"/>
              </a:xfrm>
              <a:blipFill rotWithShape="0">
                <a:blip r:embed="rId2"/>
                <a:stretch>
                  <a:fillRect l="-729" t="-3586" r="-2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4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Flow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A real-valued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that satisfies two properties: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Capacity constraint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: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:r>
                  <a:rPr lang="en-US" altLang="zh-TW" dirty="0" smtClean="0">
                    <a:latin typeface="Calibri" panose="020F05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, we require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US" altLang="zh-TW" b="1" dirty="0" smtClean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Flow conservation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: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:r>
                  <a:rPr lang="en-US" altLang="zh-TW" dirty="0" smtClean="0">
                    <a:latin typeface="Calibri" panose="020F05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, we require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dirty="0" smtClean="0">
                    <a:latin typeface="Calibri" panose="020F0502020204030204" pitchFamily="34" charset="0"/>
                  </a:rPr>
                  <a:t/>
                </a:r>
                <a:br>
                  <a:rPr lang="en-US" altLang="zh-TW" b="0" dirty="0" smtClean="0">
                    <a:latin typeface="Calibri" panose="020F0502020204030204" pitchFamily="34" charset="0"/>
                  </a:rPr>
                </a:br>
                <a:r>
                  <a:rPr lang="zh-TW" altLang="en-US" b="0" dirty="0" smtClean="0">
                    <a:latin typeface="Calibri" panose="020F050202020403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latin typeface="Calibri" panose="020F0502020204030204" pitchFamily="34" charset="0"/>
                        <a:ea typeface="標楷體" panose="03000509000000000000" pitchFamily="65" charset="-120"/>
                      </a:rPr>
                      <m:t>總流入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TW" altLang="en-US" dirty="0">
                        <a:latin typeface="Calibri" panose="020F0502020204030204" pitchFamily="34" charset="0"/>
                        <a:ea typeface="標楷體" panose="03000509000000000000" pitchFamily="65" charset="-120"/>
                      </a:rPr>
                      <m:t>總流出</m:t>
                    </m:r>
                  </m:oMath>
                </a14:m>
                <a:endParaRPr lang="en-US" altLang="zh-TW" dirty="0">
                  <a:latin typeface="Calibri" panose="020F0502020204030204" pitchFamily="34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876800"/>
              </a:xfrm>
              <a:blipFill rotWithShape="0">
                <a:blip r:embed="rId2"/>
                <a:stretch>
                  <a:fillRect l="-815" t="-1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03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Maximum-flow Problem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63272" cy="462453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The </a:t>
                </a:r>
                <a:r>
                  <a:rPr lang="en-US" altLang="zh-TW" b="1" dirty="0" smtClean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value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of a flow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</a:rPr>
                  <a:t>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is defined as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/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:r>
                  <a:rPr lang="en-US" altLang="zh-TW" dirty="0" smtClean="0">
                    <a:latin typeface="Calibri" panose="020F0502020204030204" pitchFamily="34" charset="0"/>
                  </a:rPr>
                  <a:t>that is the flow out of the source minus the flow into the source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By assumption: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at beginning</a:t>
                </a:r>
                <a:endParaRPr lang="en-US" altLang="zh-TW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dirty="0" smtClean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b="1" dirty="0" smtClean="0">
                    <a:solidFill>
                      <a:srgbClr val="6666FF"/>
                    </a:solidFill>
                    <a:latin typeface="Calibri" panose="020F0502020204030204" pitchFamily="34" charset="0"/>
                  </a:rPr>
                  <a:t>Maximum-flow problem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:</a:t>
                </a:r>
                <a:br>
                  <a:rPr lang="en-US" altLang="zh-TW" dirty="0" smtClean="0">
                    <a:latin typeface="Calibri" panose="020F0502020204030204" pitchFamily="34" charset="0"/>
                  </a:rPr>
                </a:br>
                <a:r>
                  <a:rPr lang="en-US" altLang="zh-TW" dirty="0" smtClean="0">
                    <a:latin typeface="Calibri" panose="020F0502020204030204" pitchFamily="34" charset="0"/>
                  </a:rPr>
                  <a:t>Given a flow network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i="1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with source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</a:rPr>
                  <a:t>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and sink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, we wish to find a flow of maximum value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dirty="0">
                  <a:latin typeface="Calibri" panose="020F0502020204030204" pitchFamily="34" charset="0"/>
                </a:endParaRPr>
              </a:p>
              <a:p>
                <a:endParaRPr lang="en-US" altLang="zh-TW" dirty="0">
                  <a:latin typeface="Calibri" panose="020F0502020204030204" pitchFamily="34" charset="0"/>
                </a:endParaRPr>
              </a:p>
              <a:p>
                <a:endParaRPr lang="zh-TW" altLang="en-US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63272" cy="4624536"/>
              </a:xfrm>
              <a:blipFill rotWithShape="0">
                <a:blip r:embed="rId2"/>
                <a:stretch>
                  <a:fillRect l="-729" t="-3426" r="-73" b="-2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090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latin typeface="Calibri" panose="020F0502020204030204" pitchFamily="34" charset="0"/>
              </a:rPr>
              <a:t>An Example of Flow Network and Flow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50838"/>
                <a:ext cx="8363272" cy="283454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A </a:t>
                </a:r>
                <a:r>
                  <a:rPr lang="en-US" altLang="zh-TW" dirty="0">
                    <a:latin typeface="Calibri" panose="020F0502020204030204" pitchFamily="34" charset="0"/>
                  </a:rPr>
                  <a:t>flow network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</a:rPr>
                  <a:t> for the Lucky Puck Company’s trucking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problem.</a:t>
                </a:r>
              </a:p>
              <a:p>
                <a:pPr lvl="1"/>
                <a:r>
                  <a:rPr lang="en-US" altLang="zh-TW" dirty="0" smtClean="0">
                    <a:latin typeface="Calibri" panose="020F0502020204030204" pitchFamily="34" charset="0"/>
                  </a:rPr>
                  <a:t>The source</a:t>
                </a:r>
                <a:r>
                  <a:rPr lang="en-US" altLang="zh-TW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: the Vancouver factory, </a:t>
                </a:r>
                <a:r>
                  <a:rPr lang="en-US" altLang="zh-TW" dirty="0">
                    <a:latin typeface="Calibri" panose="020F0502020204030204" pitchFamily="34" charset="0"/>
                  </a:rPr>
                  <a:t>the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sink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: the Winnipeg warehouse</a:t>
                </a:r>
              </a:p>
              <a:p>
                <a:pPr lvl="1"/>
                <a:r>
                  <a:rPr lang="en-US" altLang="zh-TW" dirty="0" smtClean="0">
                    <a:latin typeface="Calibri" panose="020F0502020204030204" pitchFamily="34" charset="0"/>
                  </a:rPr>
                  <a:t>The </a:t>
                </a:r>
                <a:r>
                  <a:rPr lang="en-US" altLang="zh-TW" dirty="0">
                    <a:latin typeface="Calibri" panose="020F0502020204030204" pitchFamily="34" charset="0"/>
                  </a:rPr>
                  <a:t>company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ships pucks </a:t>
                </a:r>
                <a:r>
                  <a:rPr lang="en-US" altLang="zh-TW" dirty="0">
                    <a:latin typeface="Calibri" panose="020F0502020204030204" pitchFamily="34" charset="0"/>
                  </a:rPr>
                  <a:t>through intermediate cities, but only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crates </a:t>
                </a:r>
                <a:r>
                  <a:rPr lang="en-US" altLang="zh-TW" dirty="0">
                    <a:latin typeface="Calibri" panose="020F0502020204030204" pitchFamily="34" charset="0"/>
                  </a:rPr>
                  <a:t>per day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from </a:t>
                </a:r>
                <a:r>
                  <a:rPr lang="en-US" altLang="zh-TW" dirty="0">
                    <a:latin typeface="Calibri" panose="020F0502020204030204" pitchFamily="34" charset="0"/>
                  </a:rPr>
                  <a:t>city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</a:rPr>
                  <a:t> to city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Calibri" panose="020F0502020204030204" pitchFamily="34" charset="0"/>
                  </a:rPr>
                  <a:t>Each edge </a:t>
                </a:r>
                <a:r>
                  <a:rPr lang="en-US" altLang="zh-TW" dirty="0">
                    <a:latin typeface="Calibri" panose="020F0502020204030204" pitchFamily="34" charset="0"/>
                  </a:rPr>
                  <a:t>is labeled with its capacity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.</a:t>
                </a:r>
                <a:endParaRPr lang="en-US" altLang="zh-TW" dirty="0" smtClean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A flow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with value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. Each edge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 is labeled by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</a:rPr>
                  <a:t>.</a:t>
                </a:r>
                <a:endParaRPr lang="en-US" altLang="zh-TW" dirty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dirty="0">
                  <a:latin typeface="Calibri" panose="020F0502020204030204" pitchFamily="34" charset="0"/>
                </a:endParaRPr>
              </a:p>
              <a:p>
                <a:endParaRPr lang="en-US" altLang="zh-TW" dirty="0">
                  <a:latin typeface="Calibri" panose="020F0502020204030204" pitchFamily="34" charset="0"/>
                </a:endParaRPr>
              </a:p>
              <a:p>
                <a:endParaRPr lang="zh-TW" altLang="en-US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50838"/>
                <a:ext cx="8363272" cy="2834545"/>
              </a:xfrm>
              <a:blipFill rotWithShape="0">
                <a:blip r:embed="rId2"/>
                <a:stretch>
                  <a:fillRect l="-219" t="-36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21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Necessary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7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No antiparallel edges are allowed!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930"/>
            <a:ext cx="9144000" cy="198521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 bwMode="auto">
          <a:xfrm>
            <a:off x="1166400" y="2703930"/>
            <a:ext cx="792088" cy="198521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5580112" y="2703930"/>
            <a:ext cx="1296144" cy="198521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9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Networks with Multiple Sources and Sinks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5022"/>
            <a:ext cx="7668344" cy="462154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 bwMode="auto">
          <a:xfrm>
            <a:off x="4283968" y="2708920"/>
            <a:ext cx="504056" cy="29523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7308304" y="3356992"/>
            <a:ext cx="504056" cy="17891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22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26.2 The Ford-Fulkerson </a:t>
            </a:r>
            <a:r>
              <a:rPr lang="en-US" altLang="zh-TW" dirty="0" smtClean="0"/>
              <a:t>Method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363272" cy="46245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The </a:t>
            </a:r>
            <a:r>
              <a:rPr lang="en-US" altLang="zh-TW" b="1" dirty="0">
                <a:solidFill>
                  <a:srgbClr val="6666FF"/>
                </a:solidFill>
              </a:rPr>
              <a:t>Ford-Fulkerson method </a:t>
            </a:r>
            <a:r>
              <a:rPr lang="en-US" altLang="zh-TW" dirty="0"/>
              <a:t>for solving the </a:t>
            </a:r>
            <a:r>
              <a:rPr lang="en-US" altLang="zh-TW" dirty="0" smtClean="0"/>
              <a:t>maximum-flow problem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We </a:t>
            </a:r>
            <a:r>
              <a:rPr lang="en-US" altLang="zh-TW" dirty="0"/>
              <a:t>call it a “method” rather than an “algorithm” because it </a:t>
            </a:r>
            <a:r>
              <a:rPr lang="en-US" altLang="zh-TW" dirty="0" smtClean="0"/>
              <a:t>encompasses several </a:t>
            </a:r>
            <a:r>
              <a:rPr lang="en-US" altLang="zh-TW" dirty="0"/>
              <a:t>implementations with differing running </a:t>
            </a:r>
            <a:r>
              <a:rPr lang="en-US" altLang="zh-TW" dirty="0" smtClean="0"/>
              <a:t>times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The </a:t>
            </a:r>
            <a:r>
              <a:rPr lang="en-US" altLang="zh-TW" dirty="0"/>
              <a:t>Ford-Fulkerson </a:t>
            </a:r>
            <a:r>
              <a:rPr lang="en-US" altLang="zh-TW" dirty="0" smtClean="0"/>
              <a:t>method depends </a:t>
            </a:r>
            <a:r>
              <a:rPr lang="en-US" altLang="zh-TW" dirty="0"/>
              <a:t>on three important </a:t>
            </a:r>
            <a:r>
              <a:rPr lang="en-US" altLang="zh-TW" dirty="0" smtClean="0"/>
              <a:t>ideas: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6666FF"/>
                </a:solidFill>
              </a:rPr>
              <a:t>residual </a:t>
            </a:r>
            <a:r>
              <a:rPr lang="en-US" altLang="zh-TW" b="1" dirty="0">
                <a:solidFill>
                  <a:srgbClr val="6666FF"/>
                </a:solidFill>
              </a:rPr>
              <a:t>networks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6666FF"/>
                </a:solidFill>
              </a:rPr>
              <a:t>augmenting </a:t>
            </a:r>
            <a:r>
              <a:rPr lang="en-US" altLang="zh-TW" b="1" dirty="0">
                <a:solidFill>
                  <a:srgbClr val="6666FF"/>
                </a:solidFill>
              </a:rPr>
              <a:t>paths</a:t>
            </a:r>
            <a:r>
              <a:rPr lang="en-US" altLang="zh-TW" dirty="0"/>
              <a:t>, </a:t>
            </a:r>
            <a:r>
              <a:rPr lang="en-US" altLang="zh-TW" dirty="0" smtClean="0"/>
              <a:t>and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6666FF"/>
                </a:solidFill>
              </a:rPr>
              <a:t>cuts</a:t>
            </a:r>
            <a:r>
              <a:rPr lang="en-US" altLang="zh-TW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E</a:t>
            </a:r>
            <a:r>
              <a:rPr lang="en-US" altLang="zh-TW" dirty="0" smtClean="0"/>
              <a:t>ssential </a:t>
            </a:r>
            <a:r>
              <a:rPr lang="en-US" altLang="zh-TW" dirty="0"/>
              <a:t>to the </a:t>
            </a:r>
            <a:r>
              <a:rPr lang="en-US" altLang="zh-TW" b="1" dirty="0" smtClean="0">
                <a:solidFill>
                  <a:srgbClr val="C00000"/>
                </a:solidFill>
              </a:rPr>
              <a:t>max-flow </a:t>
            </a:r>
            <a:r>
              <a:rPr lang="en-US" altLang="zh-TW" b="1" dirty="0">
                <a:solidFill>
                  <a:srgbClr val="C00000"/>
                </a:solidFill>
              </a:rPr>
              <a:t>min-cut </a:t>
            </a:r>
            <a:r>
              <a:rPr lang="en-US" altLang="zh-TW" dirty="0"/>
              <a:t>theorem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53AE-C9BE-4050-AB5B-76992929F8B2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21345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2352</TotalTime>
  <Words>671</Words>
  <Application>Microsoft Office PowerPoint</Application>
  <PresentationFormat>如螢幕大小 (4:3)</PresentationFormat>
  <Paragraphs>123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Quadrant</vt:lpstr>
      <vt:lpstr>26. Maximum Flow</vt:lpstr>
      <vt:lpstr>Flow Networks and Maximum-flow Problem</vt:lpstr>
      <vt:lpstr>26.1 Flow Networks</vt:lpstr>
      <vt:lpstr>Flow</vt:lpstr>
      <vt:lpstr>Maximum-flow Problem</vt:lpstr>
      <vt:lpstr>An Example of Flow Network and Flow</vt:lpstr>
      <vt:lpstr>Some Necessary Transformation</vt:lpstr>
      <vt:lpstr>Networks with Multiple Sources and Sinks</vt:lpstr>
      <vt:lpstr>26.2 The Ford-Fulkerson Method</vt:lpstr>
      <vt:lpstr>Ford-Fulkerson Method</vt:lpstr>
      <vt:lpstr>Residual Networks</vt:lpstr>
      <vt:lpstr>Residual Networks (cont’d)</vt:lpstr>
      <vt:lpstr>Residual Networks in Formal</vt:lpstr>
      <vt:lpstr>Residual Networks Example</vt:lpstr>
      <vt:lpstr>Augmenting Paths</vt:lpstr>
      <vt:lpstr>Cuts of Flow Networks</vt:lpstr>
      <vt:lpstr>Cuts of Flow Networks (cont’d)</vt:lpstr>
      <vt:lpstr>A Cut Example of Cuts</vt:lpstr>
      <vt:lpstr>Theorem 26.6 (Max-flow Min-cut Theorem)</vt:lpstr>
      <vt:lpstr>The Basic Ford-Fulkerson Algorithm</vt:lpstr>
      <vt:lpstr>The Execution of the Basic F-F Algorithm </vt:lpstr>
      <vt:lpstr>The Execution of the Basic F-F Algorithm (cont’d) </vt:lpstr>
      <vt:lpstr>A Troublesome Flow Network for F-F</vt:lpstr>
    </vt:vector>
  </TitlesOfParts>
  <Company>NCTU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Flow</dc:title>
  <dc:creator>Kenneth Pao</dc:creator>
  <cp:lastModifiedBy>Kenneth</cp:lastModifiedBy>
  <cp:revision>314</cp:revision>
  <dcterms:created xsi:type="dcterms:W3CDTF">2001-09-06T13:56:50Z</dcterms:created>
  <dcterms:modified xsi:type="dcterms:W3CDTF">2021-06-14T20:05:29Z</dcterms:modified>
</cp:coreProperties>
</file>