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0"/>
  </p:notesMasterIdLst>
  <p:handoutMasterIdLst>
    <p:handoutMasterId r:id="rId11"/>
  </p:handoutMasterIdLst>
  <p:sldIdLst>
    <p:sldId id="260" r:id="rId2"/>
    <p:sldId id="261" r:id="rId3"/>
    <p:sldId id="262" r:id="rId4"/>
    <p:sldId id="263" r:id="rId5"/>
    <p:sldId id="264" r:id="rId6"/>
    <p:sldId id="266" r:id="rId7"/>
    <p:sldId id="265" r:id="rId8"/>
    <p:sldId id="267" r:id="rId9"/>
  </p:sldIdLst>
  <p:sldSz cx="9144000" cy="6858000" type="screen4x3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99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80" d="100"/>
          <a:sy n="80" d="100"/>
        </p:scale>
        <p:origin x="84" y="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50" tIns="47775" rIns="95550" bIns="47775" numCol="1" anchor="t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50" tIns="47775" rIns="95550" bIns="47775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endParaRPr lang="en-US" altLang="zh-TW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50" tIns="47775" rIns="95550" bIns="47775" numCol="1" anchor="b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endParaRPr lang="en-US" altLang="zh-TW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50" tIns="47775" rIns="95550" bIns="47775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8CF0C81D-6BBB-4666-86CA-48D6C6941F2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50" tIns="47775" rIns="95550" bIns="47775" numCol="1" anchor="t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endParaRPr lang="en-US" altLang="zh-TW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50" tIns="47775" rIns="95550" bIns="47775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endParaRPr lang="en-US" altLang="zh-TW"/>
          </a:p>
        </p:txBody>
      </p:sp>
      <p:sp>
        <p:nvSpPr>
          <p:cNvPr id="2253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50" tIns="47775" rIns="95550" bIns="477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50" tIns="47775" rIns="95550" bIns="47775" numCol="1" anchor="b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endParaRPr lang="en-US" altLang="zh-TW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50" tIns="47775" rIns="95550" bIns="47775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D0FFC102-22C8-4B41-AFAC-775AF155ADF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TW" altLang="zh-TW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latin typeface="Arial" panose="020B0604020202020204" pitchFamily="34" charset="0"/>
              </a:defRPr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AF931140-6D35-4888-A290-9CFC44D66F65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57352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57353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0" lang="zh-TW" altLang="zh-TW"/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0" lang="zh-TW" altLang="zh-TW"/>
            </a:p>
          </p:txBody>
        </p:sp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0" lang="zh-TW" altLang="zh-TW"/>
            </a:p>
          </p:txBody>
        </p:sp>
        <p:sp>
          <p:nvSpPr>
            <p:cNvPr id="57356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0" lang="zh-TW" altLang="zh-TW"/>
            </a:p>
          </p:txBody>
        </p:sp>
        <p:sp>
          <p:nvSpPr>
            <p:cNvPr id="57357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8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CCDC2-6549-43BA-A015-D135DBACA6B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936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2703A-22D8-4AD7-B5C8-485194FDDFB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238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1BD83-6A0A-4D17-BEEA-98043D5F136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570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F52793-E186-45FE-9841-68F6CD8937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8FBD83-2A06-40E4-99D7-4DDB98D6213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95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F95B86-04BD-4CA6-9971-38650E74838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46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EF2966-FB58-4F47-BCF2-3844EF434CB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70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8DE8D-8AFD-4C9C-ADA6-64D5E8B61AA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805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399AB-CFD6-4185-942F-51C243FEAA2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119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57BCE-FF8D-4CDC-B4BB-BE01DE980E3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020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Arial" panose="020B0604020202020204" pitchFamily="34" charset="0"/>
              </a:defRPr>
            </a:lvl1pPr>
          </a:lstStyle>
          <a:p>
            <a:fld id="{7207151A-955A-4E2C-AF5B-799285203FCC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329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/>
            </a:p>
          </p:txBody>
        </p:sp>
        <p:sp>
          <p:nvSpPr>
            <p:cNvPr id="56330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/>
            </a:p>
          </p:txBody>
        </p:sp>
        <p:sp>
          <p:nvSpPr>
            <p:cNvPr id="56331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/>
            </a:p>
          </p:txBody>
        </p:sp>
        <p:sp>
          <p:nvSpPr>
            <p:cNvPr id="56332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/>
              <a:t>5.  Other Elementary Sorting Methods</a:t>
            </a:r>
            <a:r>
              <a:rPr lang="en-US" altLang="zh-TW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9FD3-2BB6-4693-B1EF-AF1F1F7D5A2E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sorting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827213"/>
            <a:ext cx="8270875" cy="4114800"/>
          </a:xfrm>
          <a:noFill/>
        </p:spPr>
        <p:txBody>
          <a:bodyPr/>
          <a:lstStyle/>
          <a:p>
            <a:pPr marL="609600" indent="-609600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/>
              <a:t>Sometimes the need to sort information is inherent in a application.</a:t>
            </a:r>
          </a:p>
          <a:p>
            <a:pPr marL="609600" indent="-609600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/>
              <a:t>Algorithms often use sorting as a key subroutine.</a:t>
            </a:r>
          </a:p>
          <a:p>
            <a:pPr marL="609600" indent="-609600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/>
              <a:t>There is a wide variety of sorting algorithms, and they use rich set of techniques.</a:t>
            </a:r>
          </a:p>
          <a:p>
            <a:pPr marL="609600" indent="-609600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/>
              <a:t>Sorting problem has a nontrivial lower bound.</a:t>
            </a:r>
          </a:p>
          <a:p>
            <a:pPr marL="609600" indent="-609600">
              <a:lnSpc>
                <a:spcPct val="90000"/>
              </a:lnSpc>
              <a:buSzTx/>
              <a:buFont typeface="Wingdings" panose="05000000000000000000" pitchFamily="2" charset="2"/>
              <a:buAutoNum type="arabicPeriod"/>
            </a:pPr>
            <a:r>
              <a:rPr lang="en-US" altLang="zh-TW" sz="2800"/>
              <a:t>Many engineering issues come to the fore when implementing sorting algorithms.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D848-6E8F-4F07-8AAC-F5690E35D8B8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Sorting algorithms	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624388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zh-TW">
                <a:solidFill>
                  <a:schemeClr val="hlink"/>
                </a:solidFill>
              </a:rPr>
              <a:t>Insertion sort</a:t>
            </a:r>
            <a:r>
              <a:rPr lang="en-US" altLang="zh-TW"/>
              <a:t> :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TW"/>
              <a:t>in place: only a constant number of elements of the input array are ever sorted outside the array.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>
                <a:solidFill>
                  <a:schemeClr val="hlink"/>
                </a:solidFill>
              </a:rPr>
              <a:t>Merge sort</a:t>
            </a:r>
            <a:r>
              <a:rPr lang="en-US" altLang="zh-TW"/>
              <a:t> :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TW"/>
              <a:t>not in place.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>
                <a:solidFill>
                  <a:schemeClr val="hlink"/>
                </a:solidFill>
              </a:rPr>
              <a:t>Other elementary sorting methods: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TW"/>
              <a:t>selection sort, bubble sort, etc.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>
                <a:solidFill>
                  <a:schemeClr val="hlink"/>
                </a:solidFill>
              </a:rPr>
              <a:t>Heap sort</a:t>
            </a:r>
            <a:r>
              <a:rPr lang="en-US" altLang="zh-TW"/>
              <a:t> : (Chapter 6)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TW"/>
              <a:t>sorts </a:t>
            </a:r>
            <a:r>
              <a:rPr lang="en-US" altLang="zh-TW" i="1"/>
              <a:t>n</a:t>
            </a:r>
            <a:r>
              <a:rPr lang="en-US" altLang="zh-TW"/>
              <a:t> numbers in place in </a:t>
            </a:r>
            <a:r>
              <a:rPr lang="en-US" altLang="zh-TW" i="1"/>
              <a:t>O</a:t>
            </a:r>
            <a:r>
              <a:rPr lang="en-US" altLang="zh-TW"/>
              <a:t>(</a:t>
            </a:r>
            <a:r>
              <a:rPr lang="en-US" altLang="zh-TW" i="1"/>
              <a:t>n</a:t>
            </a:r>
            <a:r>
              <a:rPr lang="en-US" altLang="zh-TW"/>
              <a:t> lg</a:t>
            </a:r>
            <a:r>
              <a:rPr lang="en-US" altLang="zh-TW" i="1"/>
              <a:t>n</a:t>
            </a:r>
            <a:r>
              <a:rPr lang="en-US" altLang="zh-TW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EB1D-2304-4162-BAF9-E5954EEFEA8F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Sorting algorithm	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827213"/>
            <a:ext cx="8229600" cy="4302125"/>
          </a:xfrm>
          <a:noFill/>
        </p:spPr>
        <p:txBody>
          <a:bodyPr/>
          <a:lstStyle/>
          <a:p>
            <a:pPr marL="342900" indent="-342900"/>
            <a:r>
              <a:rPr lang="en-US" altLang="zh-TW" sz="2800">
                <a:solidFill>
                  <a:schemeClr val="hlink"/>
                </a:solidFill>
              </a:rPr>
              <a:t>Quick sort</a:t>
            </a:r>
            <a:r>
              <a:rPr lang="en-US" altLang="zh-TW" sz="2800"/>
              <a:t> : (chapter 7)</a:t>
            </a:r>
          </a:p>
          <a:p>
            <a:pPr marL="742950" lvl="1" indent="-285750"/>
            <a:r>
              <a:rPr lang="en-US" altLang="zh-TW" sz="2400"/>
              <a:t>worst time complexity </a:t>
            </a:r>
            <a:r>
              <a:rPr lang="en-US" altLang="zh-TW" sz="2400" i="1"/>
              <a:t>O</a:t>
            </a:r>
            <a:r>
              <a:rPr lang="en-US" altLang="zh-TW" sz="2400"/>
              <a:t>(</a:t>
            </a:r>
            <a:r>
              <a:rPr lang="en-US" altLang="zh-TW" sz="2400" i="1"/>
              <a:t>n</a:t>
            </a:r>
            <a:r>
              <a:rPr lang="en-US" altLang="zh-TW" sz="2400" baseline="30000"/>
              <a:t>2</a:t>
            </a:r>
            <a:r>
              <a:rPr lang="en-US" altLang="zh-TW" sz="2400"/>
              <a:t>)</a:t>
            </a:r>
          </a:p>
          <a:p>
            <a:pPr marL="742950" lvl="1" indent="-285750"/>
            <a:r>
              <a:rPr lang="en-US" altLang="zh-TW" sz="2400"/>
              <a:t>Average time complexity </a:t>
            </a:r>
            <a:r>
              <a:rPr lang="en-US" altLang="zh-TW" sz="2400" i="1"/>
              <a:t>O</a:t>
            </a:r>
            <a:r>
              <a:rPr lang="en-US" altLang="zh-TW" sz="2400"/>
              <a:t>(</a:t>
            </a:r>
            <a:r>
              <a:rPr lang="en-US" altLang="zh-TW" sz="2400" i="1"/>
              <a:t>n</a:t>
            </a:r>
            <a:r>
              <a:rPr lang="en-US" altLang="zh-TW" sz="2400"/>
              <a:t> lg</a:t>
            </a:r>
            <a:r>
              <a:rPr lang="en-US" altLang="zh-TW" sz="2400" i="1"/>
              <a:t>n</a:t>
            </a:r>
            <a:r>
              <a:rPr lang="en-US" altLang="zh-TW" sz="2400"/>
              <a:t>)</a:t>
            </a:r>
          </a:p>
          <a:p>
            <a:pPr marL="342900" indent="-342900"/>
            <a:r>
              <a:rPr lang="en-US" altLang="zh-TW" sz="2800">
                <a:solidFill>
                  <a:schemeClr val="hlink"/>
                </a:solidFill>
              </a:rPr>
              <a:t>Decision tree model &amp;</a:t>
            </a:r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en-US" altLang="zh-TW" sz="2800">
                <a:solidFill>
                  <a:schemeClr val="hlink"/>
                </a:solidFill>
              </a:rPr>
              <a:t>	sorting in linear time</a:t>
            </a:r>
            <a:r>
              <a:rPr lang="en-US" altLang="zh-TW" sz="2800"/>
              <a:t>: (chapter 8)</a:t>
            </a:r>
          </a:p>
          <a:p>
            <a:pPr marL="742950" lvl="1" indent="-285750"/>
            <a:r>
              <a:rPr lang="en-US" altLang="zh-TW" sz="2400"/>
              <a:t>Lower bound </a:t>
            </a:r>
            <a:r>
              <a:rPr lang="en-US" altLang="zh-TW" sz="2400">
                <a:sym typeface="Symbol" panose="05050102010706020507" pitchFamily="18" charset="2"/>
              </a:rPr>
              <a:t></a:t>
            </a:r>
            <a:r>
              <a:rPr lang="en-US" altLang="zh-TW" sz="2400"/>
              <a:t>(</a:t>
            </a:r>
            <a:r>
              <a:rPr lang="en-US" altLang="zh-TW" sz="2400" i="1"/>
              <a:t>n</a:t>
            </a:r>
            <a:r>
              <a:rPr lang="en-US" altLang="zh-TW" sz="2400"/>
              <a:t> lg</a:t>
            </a:r>
            <a:r>
              <a:rPr lang="en-US" altLang="zh-TW" sz="2400" i="1"/>
              <a:t>n</a:t>
            </a:r>
            <a:r>
              <a:rPr lang="en-US" altLang="zh-TW" sz="2400"/>
              <a:t>)</a:t>
            </a:r>
          </a:p>
          <a:p>
            <a:pPr marL="742950" lvl="1" indent="-285750"/>
            <a:r>
              <a:rPr lang="en-US" altLang="zh-TW" sz="2400"/>
              <a:t>Counting sort</a:t>
            </a:r>
          </a:p>
          <a:p>
            <a:pPr marL="742950" lvl="1" indent="-285750"/>
            <a:r>
              <a:rPr lang="en-US" altLang="zh-TW" sz="2400"/>
              <a:t>Radix sort</a:t>
            </a:r>
          </a:p>
          <a:p>
            <a:pPr marL="342900" indent="-342900"/>
            <a:r>
              <a:rPr lang="en-US" altLang="zh-TW" sz="2800"/>
              <a:t>Order statistics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46EF-95DE-4D2E-9EDF-FE97689E81F3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>
                <a:solidFill>
                  <a:srgbClr val="FF99CC"/>
                </a:solidFill>
              </a:rPr>
              <a:t>Pseudocode of selection sort</a:t>
            </a:r>
            <a:r>
              <a:rPr lang="en-US" altLang="zh-TW"/>
              <a:t>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827213"/>
            <a:ext cx="5414962" cy="4114800"/>
          </a:xfrm>
          <a:noFill/>
          <a:ln/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None/>
            </a:pPr>
            <a:r>
              <a:rPr lang="en-US" altLang="zh-TW">
                <a:latin typeface="Arial" panose="020B0604020202020204" pitchFamily="34" charset="0"/>
                <a:cs typeface="Times New Roman" panose="02020603050405020304" pitchFamily="18" charset="0"/>
              </a:rPr>
              <a:t>  </a:t>
            </a:r>
            <a:r>
              <a:rPr lang="en-US" altLang="zh-TW">
                <a:cs typeface="Times New Roman" panose="02020603050405020304" pitchFamily="18" charset="0"/>
              </a:rPr>
              <a:t> </a:t>
            </a:r>
            <a:r>
              <a:rPr lang="en-US" altLang="zh-TW"/>
              <a:t>SELECTION-SORT(</a:t>
            </a:r>
            <a:r>
              <a:rPr lang="en-US" altLang="zh-TW" i="1"/>
              <a:t>A</a:t>
            </a:r>
            <a:r>
              <a:rPr lang="en-US" altLang="zh-TW"/>
              <a:t>)</a:t>
            </a:r>
          </a:p>
          <a:p>
            <a:pPr marL="742950" lvl="1" indent="-285750" algn="just">
              <a:buFont typeface="Wingdings" panose="05000000000000000000" pitchFamily="2" charset="2"/>
              <a:buNone/>
            </a:pPr>
            <a:r>
              <a:rPr lang="en-US" altLang="zh-TW"/>
              <a:t>1	</a:t>
            </a:r>
            <a:r>
              <a:rPr lang="en-US" altLang="zh-TW" b="1"/>
              <a:t>for</a:t>
            </a:r>
            <a:r>
              <a:rPr lang="en-US" altLang="zh-TW"/>
              <a:t> </a:t>
            </a:r>
            <a:r>
              <a:rPr lang="en-US" altLang="zh-TW" i="1"/>
              <a:t>i</a:t>
            </a:r>
            <a:r>
              <a:rPr lang="en-US" altLang="zh-TW"/>
              <a:t> </a:t>
            </a:r>
            <a:r>
              <a:rPr lang="en-US" altLang="zh-TW">
                <a:sym typeface="Symbol" panose="05050102010706020507" pitchFamily="18" charset="2"/>
              </a:rPr>
              <a:t></a:t>
            </a:r>
            <a:r>
              <a:rPr lang="en-US" altLang="zh-TW"/>
              <a:t>1 </a:t>
            </a:r>
            <a:r>
              <a:rPr lang="en-US" altLang="zh-TW" b="1"/>
              <a:t>to</a:t>
            </a:r>
            <a:r>
              <a:rPr lang="en-US" altLang="zh-TW"/>
              <a:t> length[</a:t>
            </a:r>
            <a:r>
              <a:rPr lang="en-US" altLang="zh-TW" i="1"/>
              <a:t>A</a:t>
            </a:r>
            <a:r>
              <a:rPr lang="en-US" altLang="zh-TW"/>
              <a:t>] </a:t>
            </a:r>
            <a:r>
              <a:rPr lang="en-US" altLang="zh-TW">
                <a:sym typeface="Symbol" panose="05050102010706020507" pitchFamily="18" charset="2"/>
              </a:rPr>
              <a:t> </a:t>
            </a:r>
            <a:r>
              <a:rPr lang="en-US" altLang="zh-TW"/>
              <a:t>1</a:t>
            </a:r>
          </a:p>
          <a:p>
            <a:pPr marL="742950" lvl="1" indent="-285750" algn="just">
              <a:buFont typeface="Wingdings" panose="05000000000000000000" pitchFamily="2" charset="2"/>
              <a:buNone/>
            </a:pPr>
            <a:r>
              <a:rPr lang="en-US" altLang="zh-TW"/>
              <a:t>2		    </a:t>
            </a:r>
            <a:r>
              <a:rPr lang="en-US" altLang="zh-TW" b="1"/>
              <a:t>do</a:t>
            </a:r>
            <a:r>
              <a:rPr lang="en-US" altLang="zh-TW"/>
              <a:t> </a:t>
            </a:r>
            <a:r>
              <a:rPr lang="en-US" altLang="zh-TW" i="1"/>
              <a:t>min</a:t>
            </a:r>
            <a:r>
              <a:rPr lang="en-US" altLang="zh-TW"/>
              <a:t> </a:t>
            </a:r>
            <a:r>
              <a:rPr lang="en-US" altLang="zh-TW">
                <a:sym typeface="Symbol" panose="05050102010706020507" pitchFamily="18" charset="2"/>
              </a:rPr>
              <a:t> </a:t>
            </a:r>
            <a:r>
              <a:rPr lang="en-US" altLang="zh-TW" i="1"/>
              <a:t>i</a:t>
            </a:r>
            <a:endParaRPr lang="en-US" altLang="zh-TW"/>
          </a:p>
          <a:p>
            <a:pPr marL="742950" lvl="1" indent="-285750" algn="just">
              <a:buFont typeface="Wingdings" panose="05000000000000000000" pitchFamily="2" charset="2"/>
              <a:buNone/>
            </a:pPr>
            <a:r>
              <a:rPr lang="en-US" altLang="zh-TW"/>
              <a:t>3		    </a:t>
            </a:r>
            <a:r>
              <a:rPr lang="en-US" altLang="zh-TW" b="1"/>
              <a:t>for</a:t>
            </a:r>
            <a:r>
              <a:rPr lang="en-US" altLang="zh-TW"/>
              <a:t> </a:t>
            </a:r>
            <a:r>
              <a:rPr lang="en-US" altLang="zh-TW" i="1"/>
              <a:t>j </a:t>
            </a:r>
            <a:r>
              <a:rPr lang="en-US" altLang="zh-TW">
                <a:sym typeface="Symbol" panose="05050102010706020507" pitchFamily="18" charset="2"/>
              </a:rPr>
              <a:t></a:t>
            </a:r>
            <a:r>
              <a:rPr lang="en-US" altLang="zh-TW" i="1"/>
              <a:t> i+</a:t>
            </a:r>
            <a:r>
              <a:rPr lang="en-US" altLang="zh-TW"/>
              <a:t>1</a:t>
            </a:r>
            <a:r>
              <a:rPr lang="en-US" altLang="zh-TW" i="1"/>
              <a:t> </a:t>
            </a:r>
            <a:r>
              <a:rPr lang="en-US" altLang="zh-TW" b="1"/>
              <a:t>to</a:t>
            </a:r>
            <a:r>
              <a:rPr lang="en-US" altLang="zh-TW"/>
              <a:t> length[</a:t>
            </a:r>
            <a:r>
              <a:rPr lang="en-US" altLang="zh-TW" i="1"/>
              <a:t>A</a:t>
            </a:r>
            <a:r>
              <a:rPr lang="en-US" altLang="zh-TW"/>
              <a:t>] </a:t>
            </a:r>
          </a:p>
          <a:p>
            <a:pPr marL="742950" lvl="1" indent="-285750" algn="just">
              <a:buFont typeface="Wingdings" panose="05000000000000000000" pitchFamily="2" charset="2"/>
              <a:buNone/>
            </a:pPr>
            <a:r>
              <a:rPr lang="en-US" altLang="zh-TW"/>
              <a:t>4			</a:t>
            </a:r>
            <a:r>
              <a:rPr lang="en-US" altLang="zh-TW" b="1"/>
              <a:t>if</a:t>
            </a:r>
            <a:r>
              <a:rPr lang="en-US" altLang="zh-TW"/>
              <a:t> </a:t>
            </a:r>
            <a:r>
              <a:rPr lang="en-US" altLang="zh-TW" i="1"/>
              <a:t>A</a:t>
            </a:r>
            <a:r>
              <a:rPr lang="en-US" altLang="zh-TW"/>
              <a:t>[</a:t>
            </a:r>
            <a:r>
              <a:rPr lang="en-US" altLang="zh-TW" i="1"/>
              <a:t>j</a:t>
            </a:r>
            <a:r>
              <a:rPr lang="en-US" altLang="zh-TW"/>
              <a:t>] &lt; </a:t>
            </a:r>
            <a:r>
              <a:rPr lang="en-US" altLang="zh-TW" i="1"/>
              <a:t>A</a:t>
            </a:r>
            <a:r>
              <a:rPr lang="en-US" altLang="zh-TW"/>
              <a:t>[</a:t>
            </a:r>
            <a:r>
              <a:rPr lang="en-US" altLang="zh-TW" i="1"/>
              <a:t>min</a:t>
            </a:r>
            <a:r>
              <a:rPr lang="en-US" altLang="zh-TW"/>
              <a:t>] </a:t>
            </a:r>
            <a:r>
              <a:rPr lang="en-US" altLang="zh-TW" b="1"/>
              <a:t>then</a:t>
            </a:r>
            <a:r>
              <a:rPr lang="en-US" altLang="zh-TW"/>
              <a:t> </a:t>
            </a:r>
          </a:p>
          <a:p>
            <a:pPr marL="742950" lvl="1" indent="-285750" algn="just">
              <a:buFont typeface="Wingdings" panose="05000000000000000000" pitchFamily="2" charset="2"/>
              <a:buNone/>
            </a:pPr>
            <a:r>
              <a:rPr lang="en-US" altLang="zh-TW"/>
              <a:t>5			      </a:t>
            </a:r>
            <a:r>
              <a:rPr lang="en-US" altLang="zh-TW" b="1"/>
              <a:t>do</a:t>
            </a:r>
            <a:r>
              <a:rPr lang="en-US" altLang="zh-TW"/>
              <a:t> </a:t>
            </a:r>
            <a:r>
              <a:rPr lang="en-US" altLang="zh-TW" i="1"/>
              <a:t>min</a:t>
            </a:r>
            <a:r>
              <a:rPr lang="en-US" altLang="zh-TW"/>
              <a:t> </a:t>
            </a:r>
            <a:r>
              <a:rPr lang="en-US" altLang="zh-TW">
                <a:sym typeface="Symbol" panose="05050102010706020507" pitchFamily="18" charset="2"/>
              </a:rPr>
              <a:t> </a:t>
            </a:r>
            <a:r>
              <a:rPr lang="en-US" altLang="zh-TW" i="1"/>
              <a:t>j</a:t>
            </a:r>
            <a:endParaRPr lang="en-US" altLang="zh-TW"/>
          </a:p>
          <a:p>
            <a:pPr marL="742950" lvl="1" indent="-285750" algn="just">
              <a:buFont typeface="Wingdings" panose="05000000000000000000" pitchFamily="2" charset="2"/>
              <a:buNone/>
            </a:pPr>
            <a:r>
              <a:rPr lang="en-US" altLang="zh-TW"/>
              <a:t>6		    SWAP(</a:t>
            </a:r>
            <a:r>
              <a:rPr lang="en-US" altLang="zh-TW" i="1"/>
              <a:t>A</a:t>
            </a:r>
            <a:r>
              <a:rPr lang="en-US" altLang="zh-TW"/>
              <a:t>[</a:t>
            </a:r>
            <a:r>
              <a:rPr lang="en-US" altLang="zh-TW" i="1"/>
              <a:t>i</a:t>
            </a:r>
            <a:r>
              <a:rPr lang="en-US" altLang="zh-TW"/>
              <a:t>], </a:t>
            </a:r>
            <a:r>
              <a:rPr lang="en-US" altLang="zh-TW" i="1"/>
              <a:t>A</a:t>
            </a:r>
            <a:r>
              <a:rPr lang="en-US" altLang="zh-TW"/>
              <a:t>[</a:t>
            </a:r>
            <a:r>
              <a:rPr lang="en-US" altLang="zh-TW" i="1"/>
              <a:t>min</a:t>
            </a:r>
            <a:r>
              <a:rPr lang="en-US" altLang="zh-TW"/>
              <a:t>] )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2214563" y="1847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6227763" y="1844675"/>
            <a:ext cx="1223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800"/>
              <a:t>cost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TW" sz="2800" i="1"/>
              <a:t>n</a:t>
            </a:r>
            <a:endParaRPr lang="en-US" altLang="zh-TW" sz="280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TW" sz="2800" i="1"/>
              <a:t>n </a:t>
            </a:r>
            <a:r>
              <a:rPr lang="en-US" altLang="zh-TW" sz="2800">
                <a:sym typeface="Symbol" panose="05050102010706020507" pitchFamily="18" charset="2"/>
              </a:rPr>
              <a:t></a:t>
            </a:r>
            <a:r>
              <a:rPr lang="en-US" altLang="zh-TW" sz="2800"/>
              <a:t> 1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zh-TW" sz="2800"/>
          </a:p>
          <a:p>
            <a:pPr algn="ctr">
              <a:buFont typeface="Wingdings" panose="05000000000000000000" pitchFamily="2" charset="2"/>
              <a:buNone/>
            </a:pPr>
            <a:endParaRPr lang="en-US" altLang="zh-TW" sz="2800"/>
          </a:p>
          <a:p>
            <a:pPr algn="ctr">
              <a:buFont typeface="Wingdings" panose="05000000000000000000" pitchFamily="2" charset="2"/>
              <a:buNone/>
            </a:pPr>
            <a:endParaRPr lang="en-US" altLang="zh-TW" sz="280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TW" sz="2800" i="1"/>
              <a:t>n </a:t>
            </a:r>
            <a:r>
              <a:rPr lang="en-US" altLang="zh-TW" sz="2800">
                <a:sym typeface="Symbol" panose="05050102010706020507" pitchFamily="18" charset="2"/>
              </a:rPr>
              <a:t></a:t>
            </a:r>
            <a:r>
              <a:rPr lang="en-US" altLang="zh-TW" sz="2800"/>
              <a:t> 1</a:t>
            </a:r>
          </a:p>
        </p:txBody>
      </p:sp>
      <p:graphicFrame>
        <p:nvGraphicFramePr>
          <p:cNvPr id="91147" name="Object 11"/>
          <p:cNvGraphicFramePr>
            <a:graphicFrameLocks noChangeAspect="1"/>
          </p:cNvGraphicFramePr>
          <p:nvPr/>
        </p:nvGraphicFramePr>
        <p:xfrm>
          <a:off x="6116638" y="3402013"/>
          <a:ext cx="14319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0" name="方程式" r:id="rId3" imgW="774360" imgH="431640" progId="Equation.3">
                  <p:embed/>
                </p:oleObj>
              </mc:Choice>
              <mc:Fallback>
                <p:oleObj name="方程式" r:id="rId3" imgW="77436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638" y="3402013"/>
                        <a:ext cx="1431925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8" name="Object 12"/>
          <p:cNvGraphicFramePr>
            <a:graphicFrameLocks noChangeAspect="1"/>
          </p:cNvGraphicFramePr>
          <p:nvPr/>
        </p:nvGraphicFramePr>
        <p:xfrm>
          <a:off x="7451725" y="3906838"/>
          <a:ext cx="1079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1" name="方程式" r:id="rId5" imgW="583920" imgH="431640" progId="Equation.3">
                  <p:embed/>
                </p:oleObj>
              </mc:Choice>
              <mc:Fallback>
                <p:oleObj name="方程式" r:id="rId5" imgW="58392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3906838"/>
                        <a:ext cx="10795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9" name="Object 13"/>
          <p:cNvGraphicFramePr>
            <a:graphicFrameLocks noChangeAspect="1"/>
          </p:cNvGraphicFramePr>
          <p:nvPr/>
        </p:nvGraphicFramePr>
        <p:xfrm>
          <a:off x="7235825" y="4554538"/>
          <a:ext cx="131445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2" name="方程式" r:id="rId7" imgW="711000" imgH="431640" progId="Equation.3">
                  <p:embed/>
                </p:oleObj>
              </mc:Choice>
              <mc:Fallback>
                <p:oleObj name="方程式" r:id="rId7" imgW="71100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4554538"/>
                        <a:ext cx="1314450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B261-8ECA-4ADA-95D6-AACA83F40689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8229600" cy="1055687"/>
          </a:xfrm>
        </p:spPr>
        <p:txBody>
          <a:bodyPr/>
          <a:lstStyle/>
          <a:p>
            <a:r>
              <a:rPr lang="en-US" altLang="zh-TW"/>
              <a:t>Analysis of selection sort</a:t>
            </a:r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839788" y="1714500"/>
          <a:ext cx="690403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2" name="方程式" r:id="rId3" imgW="3200400" imgH="431640" progId="Equation.3">
                  <p:embed/>
                </p:oleObj>
              </mc:Choice>
              <mc:Fallback>
                <p:oleObj name="方程式" r:id="rId3" imgW="32004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714500"/>
                        <a:ext cx="6904037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1539875" y="2578100"/>
          <a:ext cx="54800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3" name="方程式" r:id="rId5" imgW="2539800" imgH="393480" progId="Equation.3">
                  <p:embed/>
                </p:oleObj>
              </mc:Choice>
              <mc:Fallback>
                <p:oleObj name="方程式" r:id="rId5" imgW="25398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2578100"/>
                        <a:ext cx="548005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839788" y="4519613"/>
          <a:ext cx="22193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4" name="方程式" r:id="rId7" imgW="1028520" imgH="228600" progId="Equation.3">
                  <p:embed/>
                </p:oleObj>
              </mc:Choice>
              <mc:Fallback>
                <p:oleObj name="方程式" r:id="rId7" imgW="102852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4519613"/>
                        <a:ext cx="2219325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455613" y="5157788"/>
            <a:ext cx="7786687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The running time is insensitive to the input.</a:t>
            </a:r>
          </a:p>
          <a:p>
            <a:pPr>
              <a:lnSpc>
                <a:spcPct val="90000"/>
              </a:lnSpc>
            </a:pPr>
            <a:r>
              <a:rPr lang="en-US" altLang="zh-TW">
                <a:solidFill>
                  <a:srgbClr val="0000FF"/>
                </a:solidFill>
              </a:rPr>
              <a:t>It needs (only) linear exchanges.</a:t>
            </a:r>
          </a:p>
        </p:txBody>
      </p:sp>
      <p:graphicFrame>
        <p:nvGraphicFramePr>
          <p:cNvPr id="95241" name="Object 9"/>
          <p:cNvGraphicFramePr>
            <a:graphicFrameLocks noChangeAspect="1"/>
          </p:cNvGraphicFramePr>
          <p:nvPr/>
        </p:nvGraphicFramePr>
        <p:xfrm>
          <a:off x="839788" y="3500438"/>
          <a:ext cx="769778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5" name="方程式" r:id="rId9" imgW="3568680" imgH="431640" progId="Equation.3">
                  <p:embed/>
                </p:oleObj>
              </mc:Choice>
              <mc:Fallback>
                <p:oleObj name="方程式" r:id="rId9" imgW="356868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3500438"/>
                        <a:ext cx="7697787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546A-863C-4FA9-97C4-32204B034332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>
                <a:solidFill>
                  <a:srgbClr val="FF99CC"/>
                </a:solidFill>
              </a:rPr>
              <a:t>Pseudocode of bubble sort</a:t>
            </a:r>
            <a:r>
              <a:rPr lang="en-US" altLang="zh-TW"/>
              <a:t>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827213"/>
            <a:ext cx="5703887" cy="4114800"/>
          </a:xfrm>
          <a:noFill/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None/>
            </a:pPr>
            <a:r>
              <a:rPr lang="en-US" altLang="zh-TW">
                <a:latin typeface="Arial" panose="020B0604020202020204" pitchFamily="34" charset="0"/>
                <a:cs typeface="Times New Roman" panose="02020603050405020304" pitchFamily="18" charset="0"/>
              </a:rPr>
              <a:t>  </a:t>
            </a:r>
            <a:r>
              <a:rPr lang="en-US" altLang="zh-TW">
                <a:cs typeface="Times New Roman" panose="02020603050405020304" pitchFamily="18" charset="0"/>
              </a:rPr>
              <a:t> </a:t>
            </a:r>
            <a:r>
              <a:rPr lang="en-US" altLang="zh-TW"/>
              <a:t>BUBBLE-SORT(</a:t>
            </a:r>
            <a:r>
              <a:rPr lang="en-US" altLang="zh-TW" i="1"/>
              <a:t>A</a:t>
            </a:r>
            <a:r>
              <a:rPr lang="en-US" altLang="zh-TW"/>
              <a:t>)</a:t>
            </a:r>
          </a:p>
          <a:p>
            <a:pPr marL="742950" lvl="1" indent="-285750" algn="just">
              <a:buFont typeface="Wingdings" panose="05000000000000000000" pitchFamily="2" charset="2"/>
              <a:buNone/>
            </a:pPr>
            <a:r>
              <a:rPr lang="en-US" altLang="zh-TW"/>
              <a:t>1	</a:t>
            </a:r>
            <a:r>
              <a:rPr lang="en-US" altLang="zh-TW" b="1"/>
              <a:t>for</a:t>
            </a:r>
            <a:r>
              <a:rPr lang="en-US" altLang="zh-TW"/>
              <a:t> </a:t>
            </a:r>
            <a:r>
              <a:rPr lang="en-US" altLang="zh-TW" i="1"/>
              <a:t>i</a:t>
            </a:r>
            <a:r>
              <a:rPr lang="en-US" altLang="zh-TW"/>
              <a:t> </a:t>
            </a:r>
            <a:r>
              <a:rPr lang="en-US" altLang="zh-TW">
                <a:sym typeface="Symbol" panose="05050102010706020507" pitchFamily="18" charset="2"/>
              </a:rPr>
              <a:t> </a:t>
            </a:r>
            <a:r>
              <a:rPr lang="en-US" altLang="zh-TW"/>
              <a:t>length[</a:t>
            </a:r>
            <a:r>
              <a:rPr lang="en-US" altLang="zh-TW" i="1"/>
              <a:t>A</a:t>
            </a:r>
            <a:r>
              <a:rPr lang="en-US" altLang="zh-TW"/>
              <a:t>] </a:t>
            </a:r>
            <a:r>
              <a:rPr lang="en-US" altLang="zh-TW" b="1"/>
              <a:t>downto</a:t>
            </a:r>
            <a:r>
              <a:rPr lang="en-US" altLang="zh-TW"/>
              <a:t> 1</a:t>
            </a:r>
          </a:p>
          <a:p>
            <a:pPr marL="742950" lvl="1" indent="-285750" algn="just">
              <a:buFont typeface="Wingdings" panose="05000000000000000000" pitchFamily="2" charset="2"/>
              <a:buNone/>
            </a:pPr>
            <a:r>
              <a:rPr lang="en-US" altLang="zh-TW"/>
              <a:t>2		     </a:t>
            </a:r>
            <a:r>
              <a:rPr lang="en-US" altLang="zh-TW" b="1"/>
              <a:t>for</a:t>
            </a:r>
            <a:r>
              <a:rPr lang="en-US" altLang="zh-TW"/>
              <a:t> </a:t>
            </a:r>
            <a:r>
              <a:rPr lang="en-US" altLang="zh-TW" i="1"/>
              <a:t>j </a:t>
            </a:r>
            <a:r>
              <a:rPr lang="en-US" altLang="zh-TW">
                <a:sym typeface="Symbol" panose="05050102010706020507" pitchFamily="18" charset="2"/>
              </a:rPr>
              <a:t></a:t>
            </a:r>
            <a:r>
              <a:rPr lang="en-US" altLang="zh-TW" i="1"/>
              <a:t> </a:t>
            </a:r>
            <a:r>
              <a:rPr lang="en-US" altLang="zh-TW"/>
              <a:t>2</a:t>
            </a:r>
            <a:r>
              <a:rPr lang="en-US" altLang="zh-TW" i="1"/>
              <a:t> </a:t>
            </a:r>
            <a:r>
              <a:rPr lang="en-US" altLang="zh-TW" b="1"/>
              <a:t>to</a:t>
            </a:r>
            <a:r>
              <a:rPr lang="en-US" altLang="zh-TW"/>
              <a:t> </a:t>
            </a:r>
            <a:r>
              <a:rPr lang="en-US" altLang="zh-TW" i="1"/>
              <a:t>i</a:t>
            </a:r>
            <a:endParaRPr lang="en-US" altLang="zh-TW"/>
          </a:p>
          <a:p>
            <a:pPr marL="742950" lvl="1" indent="-285750" algn="just">
              <a:buFont typeface="Wingdings" panose="05000000000000000000" pitchFamily="2" charset="2"/>
              <a:buNone/>
            </a:pPr>
            <a:r>
              <a:rPr lang="en-US" altLang="zh-TW"/>
              <a:t>3			</a:t>
            </a:r>
            <a:r>
              <a:rPr lang="en-US" altLang="zh-TW" b="1"/>
              <a:t>if</a:t>
            </a:r>
            <a:r>
              <a:rPr lang="en-US" altLang="zh-TW"/>
              <a:t> </a:t>
            </a:r>
            <a:r>
              <a:rPr lang="en-US" altLang="zh-TW" i="1"/>
              <a:t>A</a:t>
            </a:r>
            <a:r>
              <a:rPr lang="en-US" altLang="zh-TW"/>
              <a:t>[</a:t>
            </a:r>
            <a:r>
              <a:rPr lang="en-US" altLang="zh-TW" i="1"/>
              <a:t>j</a:t>
            </a:r>
            <a:r>
              <a:rPr lang="en-US" altLang="zh-TW">
                <a:sym typeface="Symbol" panose="05050102010706020507" pitchFamily="18" charset="2"/>
              </a:rPr>
              <a:t></a:t>
            </a:r>
            <a:r>
              <a:rPr lang="en-US" altLang="zh-TW"/>
              <a:t>1] &gt; </a:t>
            </a:r>
            <a:r>
              <a:rPr lang="en-US" altLang="zh-TW" i="1"/>
              <a:t>A</a:t>
            </a:r>
            <a:r>
              <a:rPr lang="en-US" altLang="zh-TW"/>
              <a:t>[</a:t>
            </a:r>
            <a:r>
              <a:rPr lang="en-US" altLang="zh-TW" i="1"/>
              <a:t>j</a:t>
            </a:r>
            <a:r>
              <a:rPr lang="en-US" altLang="zh-TW"/>
              <a:t>] </a:t>
            </a:r>
            <a:r>
              <a:rPr lang="en-US" altLang="zh-TW" b="1"/>
              <a:t>then</a:t>
            </a:r>
            <a:endParaRPr lang="en-US" altLang="zh-TW"/>
          </a:p>
          <a:p>
            <a:pPr marL="742950" lvl="1" indent="-285750" algn="just">
              <a:buFont typeface="Wingdings" panose="05000000000000000000" pitchFamily="2" charset="2"/>
              <a:buNone/>
            </a:pPr>
            <a:r>
              <a:rPr lang="en-US" altLang="zh-TW"/>
              <a:t>4</a:t>
            </a:r>
            <a:r>
              <a:rPr lang="en-US" altLang="zh-TW" b="1"/>
              <a:t>			       </a:t>
            </a:r>
            <a:r>
              <a:rPr lang="en-US" altLang="zh-TW"/>
              <a:t>SWAP(</a:t>
            </a:r>
            <a:r>
              <a:rPr lang="en-US" altLang="zh-TW" i="1"/>
              <a:t>A</a:t>
            </a:r>
            <a:r>
              <a:rPr lang="en-US" altLang="zh-TW"/>
              <a:t>[</a:t>
            </a:r>
            <a:r>
              <a:rPr lang="en-US" altLang="zh-TW" i="1"/>
              <a:t>j </a:t>
            </a:r>
            <a:r>
              <a:rPr lang="en-US" altLang="zh-TW">
                <a:sym typeface="Symbol" panose="05050102010706020507" pitchFamily="18" charset="2"/>
              </a:rPr>
              <a:t></a:t>
            </a:r>
            <a:r>
              <a:rPr lang="en-US" altLang="zh-TW"/>
              <a:t>1], </a:t>
            </a:r>
            <a:r>
              <a:rPr lang="en-US" altLang="zh-TW" i="1"/>
              <a:t>A</a:t>
            </a:r>
            <a:r>
              <a:rPr lang="en-US" altLang="zh-TW"/>
              <a:t>[</a:t>
            </a:r>
            <a:r>
              <a:rPr lang="en-US" altLang="zh-TW" i="1"/>
              <a:t>j</a:t>
            </a:r>
            <a:r>
              <a:rPr lang="en-US" altLang="zh-TW"/>
              <a:t>] )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6227763" y="1835150"/>
            <a:ext cx="1223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800"/>
              <a:t>cost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TW" sz="2800" i="1"/>
              <a:t>n </a:t>
            </a:r>
            <a:r>
              <a:rPr lang="en-US" altLang="zh-TW" sz="2800">
                <a:sym typeface="Symbol" panose="05050102010706020507" pitchFamily="18" charset="2"/>
              </a:rPr>
              <a:t></a:t>
            </a:r>
            <a:r>
              <a:rPr lang="en-US" altLang="zh-TW" sz="2800" i="1"/>
              <a:t> </a:t>
            </a:r>
            <a:r>
              <a:rPr lang="en-US" altLang="zh-TW" sz="2800"/>
              <a:t>1</a:t>
            </a:r>
          </a:p>
        </p:txBody>
      </p:sp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7016750" y="3349625"/>
          <a:ext cx="5048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0" name="方程式" r:id="rId3" imgW="266400" imgH="431640" progId="Equation.3">
                  <p:embed/>
                </p:oleObj>
              </mc:Choice>
              <mc:Fallback>
                <p:oleObj name="方程式" r:id="rId3" imgW="26640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3349625"/>
                        <a:ext cx="5048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6837363" y="3998913"/>
          <a:ext cx="646112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1" name="方程式" r:id="rId5" imgW="393480" imgH="431640" progId="Equation.3">
                  <p:embed/>
                </p:oleObj>
              </mc:Choice>
              <mc:Fallback>
                <p:oleObj name="方程式" r:id="rId5" imgW="39348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363" y="3998913"/>
                        <a:ext cx="646112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6523038" y="2846388"/>
          <a:ext cx="4254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2" name="方程式" r:id="rId7" imgW="266400" imgH="431640" progId="Equation.3">
                  <p:embed/>
                </p:oleObj>
              </mc:Choice>
              <mc:Fallback>
                <p:oleObj name="方程式" r:id="rId7" imgW="26640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2846388"/>
                        <a:ext cx="42545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8D40-6BD4-4FFB-B42E-C9D622BEA548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455613" y="1827213"/>
            <a:ext cx="8437562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800"/>
              <a:t>The worst case:</a:t>
            </a:r>
          </a:p>
          <a:p>
            <a:pPr>
              <a:lnSpc>
                <a:spcPct val="90000"/>
              </a:lnSpc>
            </a:pPr>
            <a:endParaRPr lang="en-US" altLang="zh-TW" sz="2800"/>
          </a:p>
          <a:p>
            <a:pPr>
              <a:lnSpc>
                <a:spcPct val="90000"/>
              </a:lnSpc>
            </a:pPr>
            <a:endParaRPr lang="en-US" altLang="zh-TW" sz="2800"/>
          </a:p>
          <a:p>
            <a:pPr>
              <a:lnSpc>
                <a:spcPct val="90000"/>
              </a:lnSpc>
            </a:pPr>
            <a:endParaRPr lang="en-US" altLang="zh-TW" sz="2800"/>
          </a:p>
          <a:p>
            <a:pPr>
              <a:lnSpc>
                <a:spcPct val="90000"/>
              </a:lnSpc>
            </a:pPr>
            <a:endParaRPr lang="en-US" altLang="zh-TW" sz="2800"/>
          </a:p>
          <a:p>
            <a:pPr>
              <a:lnSpc>
                <a:spcPct val="90000"/>
              </a:lnSpc>
            </a:pPr>
            <a:endParaRPr lang="en-US" altLang="zh-TW" sz="2800"/>
          </a:p>
          <a:p>
            <a:pPr>
              <a:lnSpc>
                <a:spcPct val="90000"/>
              </a:lnSpc>
            </a:pPr>
            <a:r>
              <a:rPr lang="en-US" altLang="zh-TW" sz="2800"/>
              <a:t>(</a:t>
            </a:r>
            <a:r>
              <a:rPr lang="en-US" altLang="zh-TW" sz="2800" i="1"/>
              <a:t>Almost</a:t>
            </a:r>
            <a:r>
              <a:rPr lang="en-US" altLang="zh-TW" sz="2800"/>
              <a:t>) the complementary of selection sort.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The running time is about the same in the average case and </a:t>
            </a:r>
            <a:r>
              <a:rPr lang="en-US" altLang="zh-TW" sz="2800" i="1"/>
              <a:t>linear</a:t>
            </a:r>
            <a:r>
              <a:rPr lang="en-US" altLang="zh-TW" sz="2800"/>
              <a:t> in the best case (not by this implementation).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It needs much more exchanges than selection sort.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Analysis of bubble sort</a:t>
            </a:r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1258888" y="2141538"/>
          <a:ext cx="367188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3" name="方程式" r:id="rId3" imgW="1701720" imgH="431640" progId="Equation.3">
                  <p:embed/>
                </p:oleObj>
              </mc:Choice>
              <mc:Fallback>
                <p:oleObj name="方程式" r:id="rId3" imgW="170172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141538"/>
                        <a:ext cx="3671887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1936750" y="3016250"/>
          <a:ext cx="46021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4" name="方程式" r:id="rId5" imgW="2133360" imgH="393480" progId="Equation.3">
                  <p:embed/>
                </p:oleObj>
              </mc:Choice>
              <mc:Fallback>
                <p:oleObj name="方程式" r:id="rId5" imgW="21333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3016250"/>
                        <a:ext cx="460216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1933575" y="4014788"/>
          <a:ext cx="22193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5" name="方程式" r:id="rId7" imgW="1028520" imgH="228600" progId="Equation.3">
                  <p:embed/>
                </p:oleObj>
              </mc:Choice>
              <mc:Fallback>
                <p:oleObj name="方程式" r:id="rId7" imgW="10285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4014788"/>
                        <a:ext cx="2219325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1480</TotalTime>
  <Words>386</Words>
  <Application>Microsoft Office PowerPoint</Application>
  <PresentationFormat>如螢幕大小 (4:3)</PresentationFormat>
  <Paragraphs>69</Paragraphs>
  <Slides>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Times New Roman</vt:lpstr>
      <vt:lpstr>新細明體</vt:lpstr>
      <vt:lpstr>Arial</vt:lpstr>
      <vt:lpstr>Wingdings</vt:lpstr>
      <vt:lpstr>Symbol</vt:lpstr>
      <vt:lpstr>Quadrant</vt:lpstr>
      <vt:lpstr>Microsoft 方程式編輯器 3.0</vt:lpstr>
      <vt:lpstr>5.  Other Elementary Sorting Methods </vt:lpstr>
      <vt:lpstr>Why sorting</vt:lpstr>
      <vt:lpstr>Sorting algorithms </vt:lpstr>
      <vt:lpstr>Sorting algorithm </vt:lpstr>
      <vt:lpstr>Pseudocode of selection sort </vt:lpstr>
      <vt:lpstr>Analysis of selection sort</vt:lpstr>
      <vt:lpstr>Pseudocode of bubble sort </vt:lpstr>
      <vt:lpstr>Analysis of bubble sort</vt:lpstr>
    </vt:vector>
  </TitlesOfParts>
  <Company>NCTU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Sorting</dc:title>
  <dc:creator>Kenneth Pao</dc:creator>
  <cp:lastModifiedBy>pao</cp:lastModifiedBy>
  <cp:revision>239</cp:revision>
  <dcterms:created xsi:type="dcterms:W3CDTF">2001-09-06T13:56:50Z</dcterms:created>
  <dcterms:modified xsi:type="dcterms:W3CDTF">2020-03-04T01:24:20Z</dcterms:modified>
</cp:coreProperties>
</file>