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25"/>
  </p:notesMasterIdLst>
  <p:handoutMasterIdLst>
    <p:handoutMasterId r:id="rId26"/>
  </p:handoutMasterIdLst>
  <p:sldIdLst>
    <p:sldId id="256" r:id="rId2"/>
    <p:sldId id="280" r:id="rId3"/>
    <p:sldId id="258" r:id="rId4"/>
    <p:sldId id="259" r:id="rId5"/>
    <p:sldId id="279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797675" cy="99266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99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4660"/>
  </p:normalViewPr>
  <p:slideViewPr>
    <p:cSldViewPr>
      <p:cViewPr varScale="1">
        <p:scale>
          <a:sx n="80" d="100"/>
          <a:sy n="80" d="100"/>
        </p:scale>
        <p:origin x="84" y="7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0" tIns="47775" rIns="95550" bIns="47775" numCol="1" anchor="t" anchorCtr="0" compatLnSpc="1">
            <a:prstTxWarp prst="textNoShape">
              <a:avLst/>
            </a:prstTxWarp>
          </a:bodyPr>
          <a:lstStyle>
            <a:lvl1pPr defTabSz="955675">
              <a:defRPr sz="13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0" tIns="47775" rIns="95550" bIns="47775" numCol="1" anchor="t" anchorCtr="0" compatLnSpc="1">
            <a:prstTxWarp prst="textNoShape">
              <a:avLst/>
            </a:prstTxWarp>
          </a:bodyPr>
          <a:lstStyle>
            <a:lvl1pPr algn="r" defTabSz="955675">
              <a:defRPr sz="13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0" tIns="47775" rIns="95550" bIns="47775" numCol="1" anchor="b" anchorCtr="0" compatLnSpc="1">
            <a:prstTxWarp prst="textNoShape">
              <a:avLst/>
            </a:prstTxWarp>
          </a:bodyPr>
          <a:lstStyle>
            <a:lvl1pPr defTabSz="955675">
              <a:defRPr sz="13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0" tIns="47775" rIns="95550" bIns="47775" numCol="1" anchor="b" anchorCtr="0" compatLnSpc="1">
            <a:prstTxWarp prst="textNoShape">
              <a:avLst/>
            </a:prstTxWarp>
          </a:bodyPr>
          <a:lstStyle>
            <a:lvl1pPr algn="r" defTabSz="955675">
              <a:defRPr sz="1300"/>
            </a:lvl1pPr>
          </a:lstStyle>
          <a:p>
            <a:fld id="{EB9B0DD5-4432-42DB-BCA5-894EC2C19CAE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0" tIns="47775" rIns="95550" bIns="47775" numCol="1" anchor="t" anchorCtr="0" compatLnSpc="1">
            <a:prstTxWarp prst="textNoShape">
              <a:avLst/>
            </a:prstTxWarp>
          </a:bodyPr>
          <a:lstStyle>
            <a:lvl1pPr defTabSz="955675">
              <a:defRPr sz="13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0" tIns="47775" rIns="95550" bIns="47775" numCol="1" anchor="t" anchorCtr="0" compatLnSpc="1">
            <a:prstTxWarp prst="textNoShape">
              <a:avLst/>
            </a:prstTxWarp>
          </a:bodyPr>
          <a:lstStyle>
            <a:lvl1pPr algn="r" defTabSz="955675">
              <a:defRPr sz="13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662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0" tIns="47775" rIns="95550" bIns="477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0" tIns="47775" rIns="95550" bIns="47775" numCol="1" anchor="b" anchorCtr="0" compatLnSpc="1">
            <a:prstTxWarp prst="textNoShape">
              <a:avLst/>
            </a:prstTxWarp>
          </a:bodyPr>
          <a:lstStyle>
            <a:lvl1pPr defTabSz="955675">
              <a:defRPr sz="13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0" tIns="47775" rIns="95550" bIns="47775" numCol="1" anchor="b" anchorCtr="0" compatLnSpc="1">
            <a:prstTxWarp prst="textNoShape">
              <a:avLst/>
            </a:prstTxWarp>
          </a:bodyPr>
          <a:lstStyle>
            <a:lvl1pPr algn="r" defTabSz="955675">
              <a:defRPr sz="1300"/>
            </a:lvl1pPr>
          </a:lstStyle>
          <a:p>
            <a:fld id="{ED412864-8A37-4B87-9022-E1A08C99665A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zh-TW" altLang="zh-TW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zh-TW"/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zh-TW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zh-TW"/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zh-TW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/>
            </a:p>
          </p:txBody>
        </p:sp>
      </p:grpSp>
      <p:sp>
        <p:nvSpPr>
          <p:cNvPr id="573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latin typeface="Arial" charset="0"/>
              </a:defRPr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/>
            </a:lvl1pPr>
          </a:lstStyle>
          <a:p>
            <a:fld id="{5B87D168-E848-4C04-B7D3-44E3CFE3705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61431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58BDAC-0CD6-4AA0-8D6C-403B22368F9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0850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7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7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3A98B9-C0F2-4623-866F-0C0D3A337B1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94556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57200" y="533400"/>
            <a:ext cx="8229600" cy="5597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6BE83F-CA3A-4ED2-903F-9D0218EB8C2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79768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8CE59A-C34B-4B6A-A0E5-C08C0DFE3A5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3782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021896-AA2E-43A1-9305-EB246D33DEB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67119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1FE8D6-4CA4-4300-A2FE-E6DE38591C5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8796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50FDB-3ADB-4890-818E-5536EA00320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193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951AA9-792B-42A4-9579-E2986F54772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1083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F11BBB-2B35-4F7E-94EE-1291D572924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019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6A0EB8-0897-4350-8289-D4D463E2DCB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56552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2911CF-911E-4326-8A75-6C40F0E685B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63046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>
                <a:latin typeface="Arial" panose="020B0604020202020204" pitchFamily="34" charset="0"/>
              </a:defRPr>
            </a:lvl1pPr>
          </a:lstStyle>
          <a:p>
            <a:fld id="{E5F92DB7-D231-443C-9CA8-A3E1B2DA2ACB}" type="slidenum">
              <a:rPr lang="en-US" altLang="zh-TW"/>
              <a:pPr/>
              <a:t>‹#›</a:t>
            </a:fld>
            <a:endParaRPr lang="en-US" altLang="zh-TW"/>
          </a:p>
        </p:txBody>
      </p:sp>
      <p:grpSp>
        <p:nvGrpSpPr>
          <p:cNvPr id="15367" name="Group 7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56328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56329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/>
            </a:p>
          </p:txBody>
        </p:sp>
        <p:sp>
          <p:nvSpPr>
            <p:cNvPr id="56330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/>
            </a:p>
          </p:txBody>
        </p:sp>
        <p:sp>
          <p:nvSpPr>
            <p:cNvPr id="56331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/>
            </a:p>
          </p:txBody>
        </p:sp>
        <p:sp>
          <p:nvSpPr>
            <p:cNvPr id="56332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anose="05000000000000000000" pitchFamily="2" charset="2"/>
        <a:buChar char="o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377950" indent="-4683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o"/>
        <a:defRPr kumimoji="1" sz="2400">
          <a:solidFill>
            <a:schemeClr val="tx1"/>
          </a:solidFill>
          <a:latin typeface="+mn-lt"/>
          <a:ea typeface="+mn-ea"/>
        </a:defRPr>
      </a:lvl3pPr>
      <a:lvl4pPr marL="1827213" indent="-4381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297113" indent="-468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3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6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0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1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2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838200" indent="-838200" eaLnBrk="1" hangingPunct="1"/>
            <a:r>
              <a:rPr lang="en-US" altLang="zh-TW" smtClean="0"/>
              <a:t>7. Quicksort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DDE1B68-99FB-4CED-B9AA-7F359B5DCDFD}" type="slidenum">
              <a:rPr kumimoji="0" lang="en-US" altLang="zh-TW" sz="1000">
                <a:latin typeface="Arial" panose="020B0604020202020204" pitchFamily="34" charset="0"/>
              </a:rPr>
              <a:pPr eaLnBrk="1" hangingPunct="1"/>
              <a:t>10</a:t>
            </a:fld>
            <a:endParaRPr kumimoji="0" lang="en-US" altLang="zh-TW" sz="1000">
              <a:latin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/>
              <a:t>Intuition for the average case T(n) = </a:t>
            </a:r>
            <a:r>
              <a:rPr lang="en-US" altLang="zh-TW" sz="3200" smtClean="0">
                <a:sym typeface="Symbol" panose="05050102010706020507" pitchFamily="18" charset="2"/>
              </a:rPr>
              <a:t>(</a:t>
            </a:r>
            <a:r>
              <a:rPr lang="en-US" altLang="zh-TW" sz="3200" i="1" smtClean="0">
                <a:sym typeface="Symbol" panose="05050102010706020507" pitchFamily="18" charset="2"/>
              </a:rPr>
              <a:t>n</a:t>
            </a:r>
            <a:r>
              <a:rPr lang="en-US" altLang="zh-TW" sz="3200" smtClean="0">
                <a:sym typeface="Symbol" panose="05050102010706020507" pitchFamily="18" charset="2"/>
              </a:rPr>
              <a:t> log</a:t>
            </a:r>
            <a:r>
              <a:rPr lang="en-US" altLang="zh-TW" sz="3200" i="1" smtClean="0">
                <a:sym typeface="Symbol" panose="05050102010706020507" pitchFamily="18" charset="2"/>
              </a:rPr>
              <a:t>n</a:t>
            </a:r>
            <a:r>
              <a:rPr lang="en-US" altLang="zh-TW" sz="3200" smtClean="0">
                <a:sym typeface="Symbol" panose="05050102010706020507" pitchFamily="18" charset="2"/>
              </a:rPr>
              <a:t>)</a:t>
            </a:r>
          </a:p>
        </p:txBody>
      </p:sp>
      <p:pic>
        <p:nvPicPr>
          <p:cNvPr id="24580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650" y="1916113"/>
            <a:ext cx="7627938" cy="2795587"/>
          </a:xfrm>
        </p:spPr>
      </p:pic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663575" y="4832350"/>
            <a:ext cx="7653338" cy="183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</a:pPr>
            <a:r>
              <a:rPr lang="en-US" altLang="zh-TW" sz="1800"/>
              <a:t>(a) Two levels of a recursion tree for quicksort. The partitioning at the root costs </a:t>
            </a:r>
            <a:r>
              <a:rPr lang="en-US" altLang="zh-TW" sz="1800" i="1"/>
              <a:t>n</a:t>
            </a:r>
            <a:r>
              <a:rPr lang="en-US" altLang="zh-TW" sz="1800"/>
              <a:t> and produces a </a:t>
            </a:r>
            <a:r>
              <a:rPr lang="en-US" altLang="zh-TW" sz="1800">
                <a:latin typeface="Arial" panose="020B0604020202020204" pitchFamily="34" charset="0"/>
              </a:rPr>
              <a:t>“</a:t>
            </a:r>
            <a:r>
              <a:rPr lang="en-US" altLang="zh-TW" sz="1800"/>
              <a:t>bad</a:t>
            </a:r>
            <a:r>
              <a:rPr lang="en-US" altLang="zh-TW" sz="1800">
                <a:latin typeface="Arial" panose="020B0604020202020204" pitchFamily="34" charset="0"/>
              </a:rPr>
              <a:t>”</a:t>
            </a:r>
            <a:r>
              <a:rPr lang="en-US" altLang="zh-TW" sz="1800"/>
              <a:t> split: two subarrays of sizes 0 and </a:t>
            </a:r>
            <a:r>
              <a:rPr lang="en-US" altLang="zh-TW" sz="1800" i="1"/>
              <a:t>n </a:t>
            </a:r>
            <a:r>
              <a:rPr lang="en-US" altLang="zh-TW" sz="1800">
                <a:latin typeface="Arial" panose="020B0604020202020204" pitchFamily="34" charset="0"/>
              </a:rPr>
              <a:t>–</a:t>
            </a:r>
            <a:r>
              <a:rPr lang="en-US" altLang="zh-TW" sz="1800"/>
              <a:t> 1. The partitioning of the subarray of size </a:t>
            </a:r>
            <a:r>
              <a:rPr lang="en-US" altLang="zh-TW" sz="1800" i="1"/>
              <a:t>n </a:t>
            </a:r>
            <a:r>
              <a:rPr lang="en-US" altLang="zh-TW" sz="1800">
                <a:latin typeface="Arial" panose="020B0604020202020204" pitchFamily="34" charset="0"/>
              </a:rPr>
              <a:t>–</a:t>
            </a:r>
            <a:r>
              <a:rPr lang="en-US" altLang="zh-TW" sz="1800"/>
              <a:t> 1 costs </a:t>
            </a:r>
            <a:r>
              <a:rPr lang="en-US" altLang="zh-TW" sz="1800" i="1"/>
              <a:t>n </a:t>
            </a:r>
            <a:r>
              <a:rPr lang="en-US" altLang="zh-TW" sz="1800">
                <a:latin typeface="Arial" panose="020B0604020202020204" pitchFamily="34" charset="0"/>
              </a:rPr>
              <a:t>–</a:t>
            </a:r>
            <a:r>
              <a:rPr lang="en-US" altLang="zh-TW" sz="1800"/>
              <a:t> 1 and produces a </a:t>
            </a:r>
            <a:r>
              <a:rPr lang="en-US" altLang="zh-TW" sz="1800">
                <a:latin typeface="Arial" panose="020B0604020202020204" pitchFamily="34" charset="0"/>
              </a:rPr>
              <a:t>“</a:t>
            </a:r>
            <a:r>
              <a:rPr lang="en-US" altLang="zh-TW" sz="1800"/>
              <a:t>good</a:t>
            </a:r>
            <a:r>
              <a:rPr lang="en-US" altLang="zh-TW" sz="1800">
                <a:latin typeface="Arial" panose="020B0604020202020204" pitchFamily="34" charset="0"/>
              </a:rPr>
              <a:t>”</a:t>
            </a:r>
            <a:r>
              <a:rPr lang="en-US" altLang="zh-TW" sz="1800"/>
              <a:t> split: subarrays of size (</a:t>
            </a:r>
            <a:r>
              <a:rPr lang="en-US" altLang="zh-TW" sz="1800" i="1"/>
              <a:t>n </a:t>
            </a:r>
            <a:r>
              <a:rPr lang="en-US" altLang="zh-TW" sz="1800">
                <a:latin typeface="Arial" panose="020B0604020202020204" pitchFamily="34" charset="0"/>
              </a:rPr>
              <a:t>–</a:t>
            </a:r>
            <a:r>
              <a:rPr lang="en-US" altLang="zh-TW" sz="1800"/>
              <a:t> 1)/2 </a:t>
            </a:r>
            <a:r>
              <a:rPr lang="en-US" altLang="zh-TW" sz="1800">
                <a:latin typeface="Arial" panose="020B0604020202020204" pitchFamily="34" charset="0"/>
              </a:rPr>
              <a:t>–</a:t>
            </a:r>
            <a:r>
              <a:rPr lang="en-US" altLang="zh-TW" sz="1800"/>
              <a:t> 1 and (</a:t>
            </a:r>
            <a:r>
              <a:rPr lang="en-US" altLang="zh-TW" sz="1800" i="1"/>
              <a:t>n </a:t>
            </a:r>
            <a:r>
              <a:rPr lang="en-US" altLang="zh-TW" sz="1800">
                <a:latin typeface="Arial" panose="020B0604020202020204" pitchFamily="34" charset="0"/>
              </a:rPr>
              <a:t>–</a:t>
            </a:r>
            <a:r>
              <a:rPr lang="en-US" altLang="zh-TW" sz="1800"/>
              <a:t> 1)/2. (b) A single level of a recursion tree that is very well balanced. In both parts, the partitioning cost for the subproblems shown with elliptical shading is </a:t>
            </a:r>
            <a:r>
              <a:rPr lang="en-US" altLang="zh-TW" sz="1800">
                <a:sym typeface="Symbol" panose="05050102010706020507" pitchFamily="18" charset="2"/>
              </a:rPr>
              <a:t>(</a:t>
            </a:r>
            <a:r>
              <a:rPr lang="en-US" altLang="zh-TW" sz="1800" i="1">
                <a:sym typeface="Symbol" panose="05050102010706020507" pitchFamily="18" charset="2"/>
              </a:rPr>
              <a:t>n</a:t>
            </a:r>
            <a:r>
              <a:rPr lang="en-US" altLang="zh-TW" sz="1800">
                <a:sym typeface="Symbol" panose="05050102010706020507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4209E01-DB21-413D-B729-E56CA01392A3}" type="slidenum">
              <a:rPr kumimoji="0" lang="en-US" altLang="zh-TW" sz="1000">
                <a:latin typeface="Arial" panose="020B0604020202020204" pitchFamily="34" charset="0"/>
              </a:rPr>
              <a:pPr eaLnBrk="1" hangingPunct="1"/>
              <a:t>11</a:t>
            </a:fld>
            <a:endParaRPr kumimoji="0" lang="en-US" altLang="zh-TW" sz="1000">
              <a:latin typeface="Arial" panose="020B0604020202020204" pitchFamily="34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039100" cy="1143000"/>
          </a:xfrm>
        </p:spPr>
        <p:txBody>
          <a:bodyPr/>
          <a:lstStyle/>
          <a:p>
            <a:pPr eaLnBrk="1" hangingPunct="1"/>
            <a:r>
              <a:rPr lang="en-US" altLang="zh-TW" sz="3600" smtClean="0"/>
              <a:t>7.3 Randomized versions of partition</a:t>
            </a:r>
            <a:r>
              <a:rPr lang="en-US" altLang="zh-TW" smtClean="0"/>
              <a:t> 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>
            <p:ph idx="1"/>
          </p:nvPr>
        </p:nvGraphicFramePr>
        <p:xfrm>
          <a:off x="1393825" y="1887538"/>
          <a:ext cx="6284913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Document" r:id="rId3" imgW="6074706" imgH="4421009" progId="Word.Document.8">
                  <p:embed/>
                </p:oleObj>
              </mc:Choice>
              <mc:Fallback>
                <p:oleObj name="Document" r:id="rId3" imgW="6074706" imgH="4421009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3825" y="1887538"/>
                        <a:ext cx="6284913" cy="457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F130C4D-7692-485D-87B3-1F26A70B20BA}" type="slidenum">
              <a:rPr kumimoji="0" lang="en-US" altLang="zh-TW" sz="1000">
                <a:latin typeface="Arial" panose="020B0604020202020204" pitchFamily="34" charset="0"/>
              </a:rPr>
              <a:pPr eaLnBrk="1" hangingPunct="1"/>
              <a:t>12</a:t>
            </a:fld>
            <a:endParaRPr kumimoji="0" lang="en-US" altLang="zh-TW" sz="1000">
              <a:latin typeface="Arial" panose="020B0604020202020204" pitchFamily="34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039100" cy="1143000"/>
          </a:xfrm>
        </p:spPr>
        <p:txBody>
          <a:bodyPr/>
          <a:lstStyle/>
          <a:p>
            <a:pPr eaLnBrk="1" hangingPunct="1"/>
            <a:r>
              <a:rPr lang="en-US" altLang="zh-TW" smtClean="0"/>
              <a:t>Median-of-3 partitioning method </a:t>
            </a: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>
            <p:ph idx="1"/>
          </p:nvPr>
        </p:nvGraphicFramePr>
        <p:xfrm>
          <a:off x="1408113" y="1925638"/>
          <a:ext cx="6230937" cy="457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文件" r:id="rId3" imgW="6056693" imgH="4450859" progId="Word.Document.8">
                  <p:embed/>
                </p:oleObj>
              </mc:Choice>
              <mc:Fallback>
                <p:oleObj name="文件" r:id="rId3" imgW="6056693" imgH="4450859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8113" y="1925638"/>
                        <a:ext cx="6230937" cy="4579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31CF2AA-8648-4EB5-91BA-AD4636DB7FAD}" type="slidenum">
              <a:rPr kumimoji="0" lang="en-US" altLang="zh-TW" sz="1000">
                <a:latin typeface="Arial" panose="020B0604020202020204" pitchFamily="34" charset="0"/>
              </a:rPr>
              <a:pPr eaLnBrk="1" hangingPunct="1"/>
              <a:t>13</a:t>
            </a:fld>
            <a:endParaRPr kumimoji="0" lang="en-US" altLang="zh-TW" sz="1000">
              <a:latin typeface="Arial" panose="020B0604020202020204" pitchFamily="34" charset="0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039100" cy="1143000"/>
          </a:xfrm>
        </p:spPr>
        <p:txBody>
          <a:bodyPr/>
          <a:lstStyle/>
          <a:p>
            <a:pPr eaLnBrk="1" hangingPunct="1"/>
            <a:r>
              <a:rPr lang="en-US" altLang="zh-TW" smtClean="0"/>
              <a:t>Improvement on small subfiles </a:t>
            </a:r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>
            <p:ph idx="1"/>
          </p:nvPr>
        </p:nvGraphicFramePr>
        <p:xfrm>
          <a:off x="1416050" y="1916113"/>
          <a:ext cx="6583363" cy="317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文件" r:id="rId3" imgW="6163115" imgH="2971928" progId="Word.Document.8">
                  <p:embed/>
                </p:oleObj>
              </mc:Choice>
              <mc:Fallback>
                <p:oleObj name="文件" r:id="rId3" imgW="6163115" imgH="2971928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050" y="1916113"/>
                        <a:ext cx="6583363" cy="317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1331913" y="5445125"/>
            <a:ext cx="6480175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</a:pPr>
            <a:r>
              <a:rPr lang="en-US" altLang="zh-TW">
                <a:sym typeface="Symbol" panose="05050102010706020507" pitchFamily="18" charset="2"/>
              </a:rPr>
              <a:t>5 </a:t>
            </a:r>
            <a:r>
              <a:rPr lang="en-US" altLang="zh-TW"/>
              <a:t> </a:t>
            </a:r>
            <a:r>
              <a:rPr lang="en-US" altLang="zh-TW" i="1"/>
              <a:t>M</a:t>
            </a:r>
            <a:r>
              <a:rPr lang="en-US" altLang="zh-TW"/>
              <a:t> </a:t>
            </a:r>
            <a:r>
              <a:rPr lang="en-US" altLang="zh-TW">
                <a:sym typeface="Symbol" panose="05050102010706020507" pitchFamily="18" charset="2"/>
              </a:rPr>
              <a:t> 25 (empirically).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</a:pPr>
            <a:r>
              <a:rPr lang="en-US" altLang="zh-TW">
                <a:sym typeface="Symbol" panose="05050102010706020507" pitchFamily="18" charset="2"/>
              </a:rPr>
              <a:t>20</a:t>
            </a:r>
            <a:r>
              <a:rPr lang="en-US" altLang="zh-TW" i="1">
                <a:sym typeface="Symbol" panose="05050102010706020507" pitchFamily="18" charset="2"/>
              </a:rPr>
              <a:t>%</a:t>
            </a:r>
            <a:r>
              <a:rPr lang="en-US" altLang="zh-TW">
                <a:sym typeface="Symbol" panose="05050102010706020507" pitchFamily="18" charset="2"/>
              </a:rPr>
              <a:t> reduction in the running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3A317A4-FCDC-498B-91FF-BD20533F744C}" type="slidenum">
              <a:rPr kumimoji="0" lang="en-US" altLang="zh-TW" sz="1000">
                <a:latin typeface="Arial" panose="020B0604020202020204" pitchFamily="34" charset="0"/>
              </a:rPr>
              <a:pPr eaLnBrk="1" hangingPunct="1"/>
              <a:t>14</a:t>
            </a:fld>
            <a:endParaRPr kumimoji="0" lang="en-US" altLang="zh-TW" sz="100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7.4 Analysis of quicksort</a:t>
            </a:r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>
            <p:ph idx="1"/>
          </p:nvPr>
        </p:nvGraphicFramePr>
        <p:xfrm>
          <a:off x="1241425" y="1838325"/>
          <a:ext cx="6924675" cy="478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文件" r:id="rId3" imgW="8009091" imgH="5530577" progId="Word.Document.8">
                  <p:embed/>
                </p:oleObj>
              </mc:Choice>
              <mc:Fallback>
                <p:oleObj name="文件" r:id="rId3" imgW="8009091" imgH="5530577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1425" y="1838325"/>
                        <a:ext cx="6924675" cy="4781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5BAECD9-7D6A-4A47-91B6-88B77A41B51E}" type="slidenum">
              <a:rPr kumimoji="0" lang="en-US" altLang="zh-TW" sz="1000">
                <a:latin typeface="Arial" panose="020B0604020202020204" pitchFamily="34" charset="0"/>
              </a:rPr>
              <a:pPr eaLnBrk="1" hangingPunct="1"/>
              <a:t>15</a:t>
            </a:fld>
            <a:endParaRPr kumimoji="0" lang="en-US" altLang="zh-TW" sz="1000">
              <a:latin typeface="Arial" panose="020B0604020202020204" pitchFamily="34" charset="0"/>
            </a:endParaRP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7.4-2 </a:t>
            </a:r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>
            <p:ph idx="1"/>
          </p:nvPr>
        </p:nvGraphicFramePr>
        <p:xfrm>
          <a:off x="919163" y="1905000"/>
          <a:ext cx="5803900" cy="486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文件" r:id="rId3" imgW="5960309" imgH="5000521" progId="Word.Document.8">
                  <p:embed/>
                </p:oleObj>
              </mc:Choice>
              <mc:Fallback>
                <p:oleObj name="文件" r:id="rId3" imgW="5960309" imgH="5000521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3" y="1905000"/>
                        <a:ext cx="5803900" cy="4868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4"/>
          <p:cNvGraphicFramePr>
            <a:graphicFrameLocks noChangeAspect="1"/>
          </p:cNvGraphicFramePr>
          <p:nvPr/>
        </p:nvGraphicFramePr>
        <p:xfrm>
          <a:off x="4800600" y="2590800"/>
          <a:ext cx="3922713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工作表" r:id="rId5" imgW="3438763" imgH="2105263" progId="Excel.Sheet.8">
                  <p:embed/>
                </p:oleObj>
              </mc:Choice>
              <mc:Fallback>
                <p:oleObj name="工作表" r:id="rId5" imgW="3438763" imgH="2105263" progId="Excel.Sheet.8">
                  <p:embed/>
                  <p:pic>
                    <p:nvPicPr>
                      <p:cNvPr id="0" name="Object 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590800"/>
                        <a:ext cx="3922713" cy="164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45A746A-8AE8-494D-87D9-C25098D1829C}" type="slidenum">
              <a:rPr kumimoji="0" lang="en-US" altLang="zh-TW" sz="1000">
                <a:latin typeface="Arial" panose="020B0604020202020204" pitchFamily="34" charset="0"/>
              </a:rPr>
              <a:pPr eaLnBrk="1" hangingPunct="1"/>
              <a:t>16</a:t>
            </a:fld>
            <a:endParaRPr kumimoji="0" lang="en-US" altLang="zh-TW" sz="1000">
              <a:latin typeface="Arial" panose="020B0604020202020204" pitchFamily="34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7.4.2 Expected running time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altLang="zh-TW" smtClean="0"/>
              <a:t>Running time and comparisons</a:t>
            </a:r>
          </a:p>
          <a:p>
            <a:pPr marL="342900" indent="-342900" eaLnBrk="1" hangingPunct="1"/>
            <a:r>
              <a:rPr lang="en-US" altLang="zh-TW" smtClean="0"/>
              <a:t>Lemma 7.1</a:t>
            </a:r>
          </a:p>
          <a:p>
            <a:pPr marL="742950" lvl="1" indent="-285750" eaLnBrk="1" hangingPunct="1"/>
            <a:r>
              <a:rPr lang="en-US" altLang="zh-TW" smtClean="0"/>
              <a:t>Let X be the number of comparisons performed in line 4 of </a:t>
            </a:r>
            <a:r>
              <a:rPr lang="en-US" altLang="zh-TW" i="1" smtClean="0"/>
              <a:t>partition</a:t>
            </a:r>
            <a:r>
              <a:rPr lang="en-US" altLang="zh-TW" smtClean="0"/>
              <a:t> over the entire execution of </a:t>
            </a:r>
            <a:r>
              <a:rPr lang="en-US" altLang="zh-TW" i="1" smtClean="0"/>
              <a:t>Quicksort</a:t>
            </a:r>
            <a:r>
              <a:rPr lang="en-US" altLang="zh-TW" smtClean="0"/>
              <a:t> on an </a:t>
            </a:r>
            <a:r>
              <a:rPr lang="en-US" altLang="zh-TW" i="1" smtClean="0"/>
              <a:t>n</a:t>
            </a:r>
            <a:r>
              <a:rPr lang="en-US" altLang="zh-TW" smtClean="0"/>
              <a:t>-element array. Then the running rime of </a:t>
            </a:r>
            <a:r>
              <a:rPr lang="en-US" altLang="zh-TW" i="1" smtClean="0"/>
              <a:t>Quicksort</a:t>
            </a:r>
            <a:r>
              <a:rPr lang="en-US" altLang="zh-TW" smtClean="0"/>
              <a:t> is </a:t>
            </a:r>
            <a:r>
              <a:rPr lang="en-US" altLang="zh-TW" i="1" smtClean="0"/>
              <a:t>O</a:t>
            </a:r>
            <a:r>
              <a:rPr lang="en-US" altLang="zh-TW" smtClean="0"/>
              <a:t>(</a:t>
            </a:r>
            <a:r>
              <a:rPr lang="en-US" altLang="zh-TW" i="1" smtClean="0"/>
              <a:t>n</a:t>
            </a:r>
            <a:r>
              <a:rPr lang="en-US" altLang="zh-TW" smtClean="0"/>
              <a:t>+X)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89324D9-E3C8-4983-8EC9-4877E428620B}" type="slidenum">
              <a:rPr kumimoji="0" lang="en-US" altLang="zh-TW" sz="1000">
                <a:latin typeface="Arial" panose="020B0604020202020204" pitchFamily="34" charset="0"/>
              </a:rPr>
              <a:pPr eaLnBrk="1" hangingPunct="1"/>
              <a:t>17</a:t>
            </a:fld>
            <a:endParaRPr kumimoji="0" lang="en-US" altLang="zh-TW" sz="1000">
              <a:latin typeface="Arial" panose="020B0604020202020204" pitchFamily="34" charset="0"/>
            </a:endParaRPr>
          </a:p>
        </p:txBody>
      </p:sp>
      <p:sp>
        <p:nvSpPr>
          <p:cNvPr id="81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82688" y="620713"/>
            <a:ext cx="7772400" cy="5511800"/>
          </a:xfrm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 smtClean="0"/>
              <a:t>we define                           </a:t>
            </a:r>
          </a:p>
          <a:p>
            <a:pPr marL="342900" indent="-3429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 smtClean="0"/>
              <a:t>		     {z</a:t>
            </a:r>
            <a:r>
              <a:rPr lang="en-US" altLang="zh-TW" sz="2800" baseline="-25000" smtClean="0"/>
              <a:t>i</a:t>
            </a:r>
            <a:r>
              <a:rPr lang="en-US" altLang="zh-TW" sz="2800" smtClean="0"/>
              <a:t> is compared to z</a:t>
            </a:r>
            <a:r>
              <a:rPr lang="en-US" altLang="zh-TW" sz="2800" baseline="-25000" smtClean="0"/>
              <a:t>j</a:t>
            </a:r>
            <a:r>
              <a:rPr lang="en-US" altLang="zh-TW" sz="2800" smtClean="0"/>
              <a:t>},</a:t>
            </a:r>
          </a:p>
          <a:p>
            <a:pPr marL="342900" indent="-3429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sz="2800" smtClean="0"/>
          </a:p>
          <a:p>
            <a:pPr marL="342900" indent="-3429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sz="2800" smtClean="0"/>
          </a:p>
          <a:p>
            <a:pPr marL="342900" indent="-3429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sz="2800" smtClean="0"/>
          </a:p>
          <a:p>
            <a:pPr marL="342900" indent="-3429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sz="2800" smtClean="0"/>
          </a:p>
          <a:p>
            <a:pPr marL="342900" indent="-3429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sz="2800" smtClean="0"/>
          </a:p>
          <a:p>
            <a:pPr marL="342900" indent="-3429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sz="2800" smtClean="0"/>
          </a:p>
          <a:p>
            <a:pPr marL="342900" indent="-3429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sz="2800" smtClean="0"/>
          </a:p>
          <a:p>
            <a:pPr marL="342900" indent="-3429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 smtClean="0"/>
              <a:t>                               </a:t>
            </a:r>
          </a:p>
          <a:p>
            <a:pPr marL="342900" indent="-3429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 smtClean="0"/>
              <a:t>			{z</a:t>
            </a:r>
            <a:r>
              <a:rPr lang="en-US" altLang="zh-TW" sz="2800" baseline="-25000" smtClean="0"/>
              <a:t>i</a:t>
            </a:r>
            <a:r>
              <a:rPr lang="en-US" altLang="zh-TW" sz="2800" smtClean="0"/>
              <a:t> is compared to z</a:t>
            </a:r>
            <a:r>
              <a:rPr lang="en-US" altLang="zh-TW" sz="2800" baseline="-25000" smtClean="0"/>
              <a:t>j</a:t>
            </a:r>
            <a:r>
              <a:rPr lang="en-US" altLang="zh-TW" sz="2800" smtClean="0"/>
              <a:t>}</a:t>
            </a:r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/>
        </p:nvGraphicFramePr>
        <p:xfrm>
          <a:off x="1547813" y="1125538"/>
          <a:ext cx="10080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方程式" r:id="rId3" imgW="533160" imgH="266400" progId="Equation.3">
                  <p:embed/>
                </p:oleObj>
              </mc:Choice>
              <mc:Fallback>
                <p:oleObj name="方程式" r:id="rId3" imgW="533160" imgH="266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125538"/>
                        <a:ext cx="100806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4"/>
          <p:cNvGraphicFramePr>
            <a:graphicFrameLocks noChangeAspect="1"/>
          </p:cNvGraphicFramePr>
          <p:nvPr/>
        </p:nvGraphicFramePr>
        <p:xfrm>
          <a:off x="1403350" y="1989138"/>
          <a:ext cx="2087563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方程式" r:id="rId5" imgW="1079280" imgH="545760" progId="Equation.3">
                  <p:embed/>
                </p:oleObj>
              </mc:Choice>
              <mc:Fallback>
                <p:oleObj name="方程式" r:id="rId5" imgW="1079280" imgH="5457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989138"/>
                        <a:ext cx="2087563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5"/>
          <p:cNvGraphicFramePr>
            <a:graphicFrameLocks noChangeAspect="1"/>
          </p:cNvGraphicFramePr>
          <p:nvPr/>
        </p:nvGraphicFramePr>
        <p:xfrm>
          <a:off x="1403350" y="3068638"/>
          <a:ext cx="2809875" cy="308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方程式" r:id="rId7" imgW="1562040" imgH="1714320" progId="Equation.3">
                  <p:embed/>
                </p:oleObj>
              </mc:Choice>
              <mc:Fallback>
                <p:oleObj name="方程式" r:id="rId7" imgW="1562040" imgH="17143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068638"/>
                        <a:ext cx="2809875" cy="308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4B1C777-BF25-4E4E-9A82-94C0B2C00BF6}" type="slidenum">
              <a:rPr kumimoji="0" lang="en-US" altLang="zh-TW" sz="1000">
                <a:latin typeface="Arial" panose="020B0604020202020204" pitchFamily="34" charset="0"/>
              </a:rPr>
              <a:pPr eaLnBrk="1" hangingPunct="1"/>
              <a:t>18</a:t>
            </a:fld>
            <a:endParaRPr kumimoji="0" lang="en-US" altLang="zh-TW" sz="1000">
              <a:latin typeface="Arial" panose="020B0604020202020204" pitchFamily="34" charset="0"/>
            </a:endParaRPr>
          </a:p>
        </p:txBody>
      </p:sp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  <p:sp>
        <p:nvSpPr>
          <p:cNvPr id="92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017713"/>
            <a:ext cx="8343900" cy="4114800"/>
          </a:xfrm>
        </p:spPr>
        <p:txBody>
          <a:bodyPr/>
          <a:lstStyle/>
          <a:p>
            <a:pPr marL="342900" indent="-342900" eaLnBrk="1" hangingPunct="1">
              <a:buFont typeface="Wingdings" panose="05000000000000000000" pitchFamily="2" charset="2"/>
              <a:buNone/>
            </a:pPr>
            <a:r>
              <a:rPr lang="en-US" altLang="zh-TW" sz="2400" smtClean="0"/>
              <a:t>Pr{z</a:t>
            </a:r>
            <a:r>
              <a:rPr lang="en-US" altLang="zh-TW" sz="2400" baseline="-25000" smtClean="0"/>
              <a:t>i</a:t>
            </a:r>
            <a:r>
              <a:rPr lang="en-US" altLang="zh-TW" sz="2400" smtClean="0"/>
              <a:t> is compared to z</a:t>
            </a:r>
            <a:r>
              <a:rPr lang="en-US" altLang="zh-TW" sz="2400" baseline="-25000" smtClean="0"/>
              <a:t>j</a:t>
            </a:r>
            <a:r>
              <a:rPr lang="en-US" altLang="zh-TW" sz="2400" smtClean="0"/>
              <a:t>} = Pr{z</a:t>
            </a:r>
            <a:r>
              <a:rPr lang="en-US" altLang="zh-TW" sz="2400" baseline="-25000" smtClean="0"/>
              <a:t>i</a:t>
            </a:r>
            <a:r>
              <a:rPr lang="en-US" altLang="zh-TW" sz="2400" smtClean="0"/>
              <a:t> or z</a:t>
            </a:r>
            <a:r>
              <a:rPr lang="en-US" altLang="zh-TW" sz="2400" baseline="-25000" smtClean="0"/>
              <a:t>j</a:t>
            </a:r>
            <a:r>
              <a:rPr lang="en-US" altLang="zh-TW" sz="2400" smtClean="0"/>
              <a:t> is first pivot chosen from Z</a:t>
            </a:r>
            <a:r>
              <a:rPr lang="en-US" altLang="zh-TW" sz="2400" baseline="-25000" smtClean="0"/>
              <a:t>ij</a:t>
            </a:r>
            <a:r>
              <a:rPr lang="en-US" altLang="zh-TW" sz="2400" smtClean="0"/>
              <a:t>}</a:t>
            </a:r>
          </a:p>
          <a:p>
            <a:pPr marL="342900" indent="-342900" eaLnBrk="1" hangingPunct="1">
              <a:buFont typeface="Wingdings" panose="05000000000000000000" pitchFamily="2" charset="2"/>
              <a:buNone/>
            </a:pPr>
            <a:r>
              <a:rPr lang="en-US" altLang="zh-TW" sz="2400" smtClean="0"/>
              <a:t>				   = Pr{z</a:t>
            </a:r>
            <a:r>
              <a:rPr lang="en-US" altLang="zh-TW" sz="2400" baseline="-25000" smtClean="0"/>
              <a:t>i</a:t>
            </a:r>
            <a:r>
              <a:rPr lang="en-US" altLang="zh-TW" sz="2400" smtClean="0"/>
              <a:t> is first pivot chosen from Z</a:t>
            </a:r>
            <a:r>
              <a:rPr lang="en-US" altLang="zh-TW" sz="2400" baseline="-25000" smtClean="0"/>
              <a:t>ij</a:t>
            </a:r>
            <a:r>
              <a:rPr lang="en-US" altLang="zh-TW" sz="2400" smtClean="0"/>
              <a:t>}</a:t>
            </a:r>
            <a:endParaRPr lang="en-US" altLang="zh-TW" sz="2400" baseline="-25000" smtClean="0"/>
          </a:p>
          <a:p>
            <a:pPr marL="342900" indent="-342900" eaLnBrk="1" hangingPunct="1">
              <a:buFont typeface="Wingdings" panose="05000000000000000000" pitchFamily="2" charset="2"/>
              <a:buNone/>
            </a:pPr>
            <a:r>
              <a:rPr lang="en-US" altLang="zh-TW" sz="2400" baseline="-25000" smtClean="0"/>
              <a:t>				             </a:t>
            </a:r>
            <a:r>
              <a:rPr lang="en-US" altLang="zh-TW" sz="2400" smtClean="0"/>
              <a:t>+</a:t>
            </a:r>
            <a:r>
              <a:rPr lang="en-US" altLang="zh-TW" sz="2400" baseline="-25000" smtClean="0"/>
              <a:t> </a:t>
            </a:r>
            <a:r>
              <a:rPr lang="en-US" altLang="zh-TW" sz="2400" smtClean="0"/>
              <a:t>Pr{z</a:t>
            </a:r>
            <a:r>
              <a:rPr lang="en-US" altLang="zh-TW" sz="2400" baseline="-25000" smtClean="0"/>
              <a:t>j</a:t>
            </a:r>
            <a:r>
              <a:rPr lang="en-US" altLang="zh-TW" sz="2400" smtClean="0"/>
              <a:t> is first pivot chosen from Z</a:t>
            </a:r>
            <a:r>
              <a:rPr lang="en-US" altLang="zh-TW" sz="2400" baseline="-25000" smtClean="0"/>
              <a:t>ij</a:t>
            </a:r>
            <a:r>
              <a:rPr lang="en-US" altLang="zh-TW" sz="2400" smtClean="0"/>
              <a:t>}</a:t>
            </a:r>
          </a:p>
          <a:p>
            <a:pPr marL="342900" indent="-342900" eaLnBrk="1" hangingPunct="1">
              <a:buFont typeface="Wingdings" panose="05000000000000000000" pitchFamily="2" charset="2"/>
              <a:buNone/>
            </a:pPr>
            <a:endParaRPr lang="en-US" altLang="zh-TW" sz="2400" smtClean="0"/>
          </a:p>
          <a:p>
            <a:pPr marL="342900" indent="-342900" eaLnBrk="1" hangingPunct="1">
              <a:buFont typeface="Wingdings" panose="05000000000000000000" pitchFamily="2" charset="2"/>
              <a:buNone/>
            </a:pPr>
            <a:r>
              <a:rPr lang="en-US" altLang="zh-TW" sz="2400" smtClean="0"/>
              <a:t>				    </a:t>
            </a:r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3635375" y="3284538"/>
          <a:ext cx="2843213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方程式" r:id="rId3" imgW="1447560" imgH="482400" progId="Equation.3">
                  <p:embed/>
                </p:oleObj>
              </mc:Choice>
              <mc:Fallback>
                <p:oleObj name="方程式" r:id="rId3" imgW="144756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3284538"/>
                        <a:ext cx="2843213" cy="94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5"/>
          <p:cNvGraphicFramePr>
            <a:graphicFrameLocks noChangeAspect="1"/>
          </p:cNvGraphicFramePr>
          <p:nvPr/>
        </p:nvGraphicFramePr>
        <p:xfrm>
          <a:off x="3708400" y="4076700"/>
          <a:ext cx="141922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方程式" r:id="rId5" imgW="736560" imgH="482400" progId="Equation.3">
                  <p:embed/>
                </p:oleObj>
              </mc:Choice>
              <mc:Fallback>
                <p:oleObj name="方程式" r:id="rId5" imgW="736560" imgH="48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4076700"/>
                        <a:ext cx="1419225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6"/>
          <p:cNvGraphicFramePr>
            <a:graphicFrameLocks noChangeAspect="1"/>
          </p:cNvGraphicFramePr>
          <p:nvPr/>
        </p:nvGraphicFramePr>
        <p:xfrm>
          <a:off x="927100" y="5300663"/>
          <a:ext cx="3113088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方程式" r:id="rId7" imgW="1866600" imgH="545760" progId="Equation.3">
                  <p:embed/>
                </p:oleObj>
              </mc:Choice>
              <mc:Fallback>
                <p:oleObj name="方程式" r:id="rId7" imgW="1866600" imgH="5457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5300663"/>
                        <a:ext cx="3113088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7BA1D60-C37C-4206-B534-614DB302E2BC}" type="slidenum">
              <a:rPr kumimoji="0" lang="en-US" altLang="zh-TW" sz="1000">
                <a:latin typeface="Arial" panose="020B0604020202020204" pitchFamily="34" charset="0"/>
              </a:rPr>
              <a:pPr eaLnBrk="1" hangingPunct="1"/>
              <a:t>19</a:t>
            </a:fld>
            <a:endParaRPr kumimoji="0" lang="en-US" altLang="zh-TW" sz="1000">
              <a:latin typeface="Arial" panose="020B0604020202020204" pitchFamily="34" charset="0"/>
            </a:endParaRPr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1547813" y="1844675"/>
          <a:ext cx="3244850" cy="466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方程式" r:id="rId3" imgW="1676160" imgH="2412720" progId="Equation.3">
                  <p:embed/>
                </p:oleObj>
              </mc:Choice>
              <mc:Fallback>
                <p:oleObj name="方程式" r:id="rId3" imgW="1676160" imgH="24127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844675"/>
                        <a:ext cx="3244850" cy="466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9631981-ADC6-41C4-9C5D-9B945EB0D42C}" type="slidenum">
              <a:rPr kumimoji="0" lang="en-US" altLang="zh-TW" sz="1000">
                <a:latin typeface="Arial" panose="020B0604020202020204" pitchFamily="34" charset="0"/>
              </a:rPr>
              <a:pPr eaLnBrk="1" hangingPunct="1"/>
              <a:t>2</a:t>
            </a:fld>
            <a:endParaRPr kumimoji="0" lang="en-US" altLang="zh-TW" sz="1000">
              <a:latin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7.1 Description of quicksort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i="1" smtClean="0">
                <a:solidFill>
                  <a:schemeClr val="hlink"/>
                </a:solidFill>
              </a:rPr>
              <a:t>Probably the fastest and the most widely used sorting method.</a:t>
            </a:r>
          </a:p>
          <a:p>
            <a:pPr eaLnBrk="1" hangingPunct="1">
              <a:lnSpc>
                <a:spcPct val="80000"/>
              </a:lnSpc>
            </a:pPr>
            <a:endParaRPr lang="en-US" altLang="zh-TW" sz="800" i="1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800" i="1" smtClean="0">
                <a:solidFill>
                  <a:schemeClr val="hlink"/>
                </a:solidFill>
              </a:rPr>
              <a:t>By C. A. R. Hoare in 1960 (a variant is studied here).</a:t>
            </a:r>
          </a:p>
          <a:p>
            <a:pPr eaLnBrk="1" hangingPunct="1">
              <a:lnSpc>
                <a:spcPct val="80000"/>
              </a:lnSpc>
            </a:pPr>
            <a:endParaRPr lang="en-US" altLang="zh-TW" sz="800" i="1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800" i="1" smtClean="0">
                <a:solidFill>
                  <a:schemeClr val="hlink"/>
                </a:solidFill>
              </a:rPr>
              <a:t>Methods: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i="1" smtClean="0">
                <a:solidFill>
                  <a:schemeClr val="hlink"/>
                </a:solidFill>
              </a:rPr>
              <a:t>Divide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i="1" smtClean="0">
                <a:solidFill>
                  <a:schemeClr val="hlink"/>
                </a:solidFill>
              </a:rPr>
              <a:t>Conquer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i="1" smtClean="0">
                <a:solidFill>
                  <a:schemeClr val="hlink"/>
                </a:solidFill>
              </a:rPr>
              <a:t>Combine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sz="800" i="1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800" i="1" smtClean="0">
                <a:solidFill>
                  <a:schemeClr val="hlink"/>
                </a:solidFill>
              </a:rPr>
              <a:t>An in-place method (uses only a small stack).</a:t>
            </a:r>
          </a:p>
          <a:p>
            <a:pPr eaLnBrk="1" hangingPunct="1">
              <a:lnSpc>
                <a:spcPct val="80000"/>
              </a:lnSpc>
            </a:pPr>
            <a:endParaRPr lang="en-US" altLang="zh-TW" sz="800" i="1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800" i="1" smtClean="0">
                <a:solidFill>
                  <a:schemeClr val="hlink"/>
                </a:solidFill>
              </a:rPr>
              <a:t>A careful implementation is needed.</a:t>
            </a:r>
            <a:endParaRPr lang="en-US" altLang="zh-TW" sz="280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CE12382-0982-43B3-8055-297D68A8E47E}" type="slidenum">
              <a:rPr kumimoji="0" lang="en-US" altLang="zh-TW" sz="1000">
                <a:latin typeface="Arial" panose="020B0604020202020204" pitchFamily="34" charset="0"/>
              </a:rPr>
              <a:pPr eaLnBrk="1" hangingPunct="1"/>
              <a:t>20</a:t>
            </a:fld>
            <a:endParaRPr kumimoji="0" lang="en-US" altLang="zh-TW" sz="1000">
              <a:latin typeface="Arial" panose="020B0604020202020204" pitchFamily="34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800" smtClean="0"/>
              <a:t>another analysis</a:t>
            </a:r>
          </a:p>
        </p:txBody>
      </p:sp>
      <p:graphicFrame>
        <p:nvGraphicFramePr>
          <p:cNvPr id="11266" name="Object 3"/>
          <p:cNvGraphicFramePr>
            <a:graphicFrameLocks noChangeAspect="1"/>
          </p:cNvGraphicFramePr>
          <p:nvPr>
            <p:ph idx="1"/>
          </p:nvPr>
        </p:nvGraphicFramePr>
        <p:xfrm>
          <a:off x="1219200" y="1676400"/>
          <a:ext cx="5800725" cy="460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文件" r:id="rId3" imgW="7779240" imgH="6172200" progId="Word.Document.8">
                  <p:embed/>
                </p:oleObj>
              </mc:Choice>
              <mc:Fallback>
                <p:oleObj name="文件" r:id="rId3" imgW="7779240" imgH="61722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676400"/>
                        <a:ext cx="5800725" cy="460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EFF3FC7-59A0-4F11-9123-86DE73553D0D}" type="slidenum">
              <a:rPr kumimoji="0" lang="en-US" altLang="zh-TW" sz="1000">
                <a:latin typeface="Arial" panose="020B0604020202020204" pitchFamily="34" charset="0"/>
              </a:rPr>
              <a:pPr eaLnBrk="1" hangingPunct="1"/>
              <a:t>21</a:t>
            </a:fld>
            <a:endParaRPr kumimoji="0" lang="en-US" altLang="zh-TW" sz="1000">
              <a:latin typeface="Arial" panose="020B0604020202020204" pitchFamily="34" charset="0"/>
            </a:endParaRPr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>
            <p:ph/>
          </p:nvPr>
        </p:nvGraphicFramePr>
        <p:xfrm>
          <a:off x="1284288" y="2003425"/>
          <a:ext cx="7380287" cy="430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文件" r:id="rId3" imgW="7826400" imgH="4560840" progId="Word.Document.8">
                  <p:embed/>
                </p:oleObj>
              </mc:Choice>
              <mc:Fallback>
                <p:oleObj name="文件" r:id="rId3" imgW="7826400" imgH="456084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4288" y="2003425"/>
                        <a:ext cx="7380287" cy="4303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FF68FCD-022F-44BF-9A4B-90E07220613A}" type="slidenum">
              <a:rPr kumimoji="0" lang="en-US" altLang="zh-TW" sz="1000">
                <a:latin typeface="Arial" panose="020B0604020202020204" pitchFamily="34" charset="0"/>
              </a:rPr>
              <a:pPr eaLnBrk="1" hangingPunct="1"/>
              <a:t>22</a:t>
            </a:fld>
            <a:endParaRPr kumimoji="0" lang="en-US" altLang="zh-TW" sz="1000">
              <a:latin typeface="Arial" panose="020B0604020202020204" pitchFamily="34" charset="0"/>
            </a:endParaRPr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>
            <p:ph/>
          </p:nvPr>
        </p:nvGraphicFramePr>
        <p:xfrm>
          <a:off x="1150938" y="1970088"/>
          <a:ext cx="7640637" cy="450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文件" r:id="rId3" imgW="7830360" imgH="4620240" progId="Word.Document.8">
                  <p:embed/>
                </p:oleObj>
              </mc:Choice>
              <mc:Fallback>
                <p:oleObj name="文件" r:id="rId3" imgW="7830360" imgH="462024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1970088"/>
                        <a:ext cx="7640637" cy="4506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7C8925A-0081-42C4-A505-4D4F730F9E7F}" type="slidenum">
              <a:rPr kumimoji="0" lang="en-US" altLang="zh-TW" sz="1000">
                <a:latin typeface="Arial" panose="020B0604020202020204" pitchFamily="34" charset="0"/>
              </a:rPr>
              <a:pPr eaLnBrk="1" hangingPunct="1"/>
              <a:t>23</a:t>
            </a:fld>
            <a:endParaRPr kumimoji="0" lang="en-US" altLang="zh-TW" sz="1000">
              <a:latin typeface="Arial" panose="020B0604020202020204" pitchFamily="34" charset="0"/>
            </a:endParaRPr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>
            <p:ph/>
          </p:nvPr>
        </p:nvGraphicFramePr>
        <p:xfrm>
          <a:off x="1828800" y="1965325"/>
          <a:ext cx="5059363" cy="504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文件" r:id="rId3" imgW="5557680" imgH="5541480" progId="Word.Document.8">
                  <p:embed/>
                </p:oleObj>
              </mc:Choice>
              <mc:Fallback>
                <p:oleObj name="文件" r:id="rId3" imgW="5557680" imgH="554148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965325"/>
                        <a:ext cx="5059363" cy="5045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2749AD2-4B89-4469-9373-F300BDE8DEF6}" type="slidenum">
              <a:rPr kumimoji="0" lang="en-US" altLang="zh-TW" sz="1000">
                <a:latin typeface="Arial" panose="020B0604020202020204" pitchFamily="34" charset="0"/>
              </a:rPr>
              <a:pPr eaLnBrk="1" hangingPunct="1"/>
              <a:t>3</a:t>
            </a:fld>
            <a:endParaRPr kumimoji="0" lang="en-US" altLang="zh-TW" sz="100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u="sng" smtClean="0">
                <a:solidFill>
                  <a:srgbClr val="FF99CC"/>
                </a:solidFill>
              </a:rPr>
              <a:t>Pseudocode of quicksort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844675"/>
            <a:ext cx="7272338" cy="4086225"/>
          </a:xfrm>
          <a:noFill/>
        </p:spPr>
        <p:txBody>
          <a:bodyPr/>
          <a:lstStyle/>
          <a:p>
            <a:pPr marL="342900" indent="-342900" eaLnBrk="1" hangingPunct="1">
              <a:buFont typeface="Wingdings" panose="05000000000000000000" pitchFamily="2" charset="2"/>
              <a:buNone/>
            </a:pPr>
            <a:r>
              <a:rPr lang="en-US" altLang="zh-TW" smtClean="0"/>
              <a:t>QUICKSORT(</a:t>
            </a:r>
            <a:r>
              <a:rPr lang="en-US" altLang="zh-TW" i="1" smtClean="0"/>
              <a:t>A, p, r</a:t>
            </a:r>
            <a:r>
              <a:rPr lang="en-US" altLang="zh-TW" smtClean="0"/>
              <a:t>)</a:t>
            </a:r>
          </a:p>
          <a:p>
            <a:pPr marL="342900" indent="-342900" eaLnBrk="1" hangingPunct="1">
              <a:buFont typeface="Wingdings" panose="05000000000000000000" pitchFamily="2" charset="2"/>
              <a:buNone/>
            </a:pPr>
            <a:r>
              <a:rPr lang="en-US" altLang="zh-TW" i="1" smtClean="0"/>
              <a:t>1</a:t>
            </a:r>
            <a:r>
              <a:rPr lang="en-US" altLang="zh-TW" b="1" i="1" smtClean="0"/>
              <a:t>	   </a:t>
            </a:r>
            <a:r>
              <a:rPr lang="en-US" altLang="zh-TW" b="1" smtClean="0"/>
              <a:t>if</a:t>
            </a:r>
            <a:r>
              <a:rPr lang="en-US" altLang="zh-TW" b="1" i="1" smtClean="0"/>
              <a:t>  </a:t>
            </a:r>
            <a:r>
              <a:rPr lang="en-US" altLang="zh-TW" i="1" smtClean="0"/>
              <a:t>p &lt; r</a:t>
            </a:r>
          </a:p>
          <a:p>
            <a:pPr marL="342900" indent="-342900" eaLnBrk="1" hangingPunct="1">
              <a:buFont typeface="Wingdings" panose="05000000000000000000" pitchFamily="2" charset="2"/>
              <a:buNone/>
            </a:pPr>
            <a:r>
              <a:rPr lang="en-US" altLang="zh-TW" i="1" smtClean="0"/>
              <a:t>2	         </a:t>
            </a:r>
            <a:r>
              <a:rPr lang="en-US" altLang="zh-TW" b="1" smtClean="0"/>
              <a:t>then</a:t>
            </a:r>
            <a:r>
              <a:rPr lang="en-US" altLang="zh-TW" b="1" i="1" smtClean="0"/>
              <a:t> </a:t>
            </a:r>
            <a:r>
              <a:rPr lang="en-US" altLang="zh-TW" i="1" smtClean="0"/>
              <a:t>q </a:t>
            </a:r>
            <a:r>
              <a:rPr lang="en-US" altLang="zh-TW" smtClean="0">
                <a:sym typeface="Symbol" panose="05050102010706020507" pitchFamily="18" charset="2"/>
              </a:rPr>
              <a:t> </a:t>
            </a:r>
            <a:r>
              <a:rPr lang="en-US" altLang="zh-TW" smtClean="0"/>
              <a:t>PARTITION(</a:t>
            </a:r>
            <a:r>
              <a:rPr lang="en-US" altLang="zh-TW" i="1" smtClean="0"/>
              <a:t>A, p, r</a:t>
            </a:r>
            <a:r>
              <a:rPr lang="en-US" altLang="zh-TW" smtClean="0"/>
              <a:t>)</a:t>
            </a:r>
          </a:p>
          <a:p>
            <a:pPr marL="342900" indent="-342900" eaLnBrk="1" hangingPunct="1">
              <a:buFont typeface="Wingdings" panose="05000000000000000000" pitchFamily="2" charset="2"/>
              <a:buNone/>
            </a:pPr>
            <a:r>
              <a:rPr lang="en-US" altLang="zh-TW" i="1" smtClean="0"/>
              <a:t>3	  		  </a:t>
            </a:r>
            <a:r>
              <a:rPr lang="en-US" altLang="zh-TW" sz="1400" i="1" smtClean="0"/>
              <a:t> </a:t>
            </a:r>
            <a:r>
              <a:rPr lang="en-US" altLang="zh-TW" smtClean="0"/>
              <a:t>QUICKSORT(</a:t>
            </a:r>
            <a:r>
              <a:rPr lang="en-US" altLang="zh-TW" i="1" smtClean="0"/>
              <a:t>A, p, q</a:t>
            </a:r>
            <a:r>
              <a:rPr lang="en-US" altLang="zh-TW" smtClean="0">
                <a:latin typeface="Symbol" panose="05050102010706020507" pitchFamily="18" charset="2"/>
              </a:rPr>
              <a:t>-</a:t>
            </a:r>
            <a:r>
              <a:rPr lang="en-US" altLang="zh-TW" smtClean="0"/>
              <a:t>1)</a:t>
            </a:r>
          </a:p>
          <a:p>
            <a:pPr marL="342900" indent="-342900" eaLnBrk="1" hangingPunct="1">
              <a:buFont typeface="Wingdings" panose="05000000000000000000" pitchFamily="2" charset="2"/>
              <a:buNone/>
            </a:pPr>
            <a:r>
              <a:rPr lang="en-US" altLang="zh-TW" i="1" smtClean="0"/>
              <a:t>4	  		  </a:t>
            </a:r>
            <a:r>
              <a:rPr lang="en-US" altLang="zh-TW" sz="1400" i="1" smtClean="0"/>
              <a:t> </a:t>
            </a:r>
            <a:r>
              <a:rPr lang="en-US" altLang="zh-TW" smtClean="0"/>
              <a:t>QUICKSORT(</a:t>
            </a:r>
            <a:r>
              <a:rPr lang="en-US" altLang="zh-TW" i="1" smtClean="0"/>
              <a:t>A, q+</a:t>
            </a:r>
            <a:r>
              <a:rPr lang="en-US" altLang="zh-TW" smtClean="0"/>
              <a:t>1</a:t>
            </a:r>
            <a:r>
              <a:rPr lang="en-US" altLang="zh-TW" i="1" smtClean="0"/>
              <a:t>, r</a:t>
            </a:r>
            <a:r>
              <a:rPr lang="en-US" altLang="zh-TW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D49EC43-378E-4185-BCF2-FC58DF4C1265}" type="slidenum">
              <a:rPr kumimoji="0" lang="en-US" altLang="zh-TW" sz="1000">
                <a:latin typeface="Arial" panose="020B0604020202020204" pitchFamily="34" charset="0"/>
              </a:rPr>
              <a:pPr eaLnBrk="1" hangingPunct="1"/>
              <a:t>4</a:t>
            </a:fld>
            <a:endParaRPr kumimoji="0" lang="en-US" altLang="zh-TW" sz="1000">
              <a:latin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u="sng" smtClean="0">
                <a:solidFill>
                  <a:srgbClr val="FF99CC"/>
                </a:solidFill>
              </a:rPr>
              <a:t>Pseudocode of partition</a:t>
            </a:r>
            <a:endParaRPr lang="en-US" altLang="zh-TW" smtClean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695825"/>
          </a:xfrm>
        </p:spPr>
        <p:txBody>
          <a:bodyPr/>
          <a:lstStyle/>
          <a:p>
            <a:pPr marL="342900" indent="-342900" eaLnBrk="1" hangingPunct="1">
              <a:buFont typeface="Wingdings" panose="05000000000000000000" pitchFamily="2" charset="2"/>
              <a:buNone/>
            </a:pPr>
            <a:r>
              <a:rPr lang="en-US" altLang="zh-TW" sz="2800" smtClean="0"/>
              <a:t>PARTITION(</a:t>
            </a:r>
            <a:r>
              <a:rPr lang="en-US" altLang="zh-TW" sz="2800" i="1" smtClean="0"/>
              <a:t>A</a:t>
            </a:r>
            <a:r>
              <a:rPr lang="en-US" altLang="zh-TW" sz="2800" smtClean="0"/>
              <a:t>, </a:t>
            </a:r>
            <a:r>
              <a:rPr lang="en-US" altLang="zh-TW" sz="2800" i="1" smtClean="0"/>
              <a:t>p</a:t>
            </a:r>
            <a:r>
              <a:rPr lang="en-US" altLang="zh-TW" sz="2800" smtClean="0"/>
              <a:t>, </a:t>
            </a:r>
            <a:r>
              <a:rPr lang="en-US" altLang="zh-TW" sz="2800" i="1" smtClean="0"/>
              <a:t>r</a:t>
            </a:r>
            <a:r>
              <a:rPr lang="en-US" altLang="zh-TW" sz="2800" smtClean="0"/>
              <a:t>)</a:t>
            </a:r>
          </a:p>
          <a:p>
            <a:pPr marL="342900" indent="-342900" eaLnBrk="1" hangingPunct="1">
              <a:buFont typeface="Wingdings" panose="05000000000000000000" pitchFamily="2" charset="2"/>
              <a:buNone/>
            </a:pPr>
            <a:r>
              <a:rPr lang="en-US" altLang="zh-TW" sz="2800" smtClean="0"/>
              <a:t>1   </a:t>
            </a:r>
            <a:r>
              <a:rPr lang="en-US" altLang="zh-TW" sz="2800" i="1" smtClean="0"/>
              <a:t>x </a:t>
            </a:r>
            <a:r>
              <a:rPr lang="en-US" altLang="zh-TW" sz="2800" smtClean="0">
                <a:sym typeface="Symbol" panose="05050102010706020507" pitchFamily="18" charset="2"/>
              </a:rPr>
              <a:t> </a:t>
            </a:r>
            <a:r>
              <a:rPr lang="en-US" altLang="zh-TW" sz="2800" i="1" smtClean="0">
                <a:sym typeface="Symbol" panose="05050102010706020507" pitchFamily="18" charset="2"/>
              </a:rPr>
              <a:t>A</a:t>
            </a:r>
            <a:r>
              <a:rPr lang="en-US" altLang="zh-TW" sz="2800" smtClean="0">
                <a:sym typeface="Symbol" panose="05050102010706020507" pitchFamily="18" charset="2"/>
              </a:rPr>
              <a:t>[</a:t>
            </a:r>
            <a:r>
              <a:rPr lang="en-US" altLang="zh-TW" sz="2800" i="1" smtClean="0">
                <a:sym typeface="Symbol" panose="05050102010706020507" pitchFamily="18" charset="2"/>
              </a:rPr>
              <a:t>r</a:t>
            </a:r>
            <a:r>
              <a:rPr lang="en-US" altLang="zh-TW" sz="2800" smtClean="0">
                <a:sym typeface="Symbol" panose="05050102010706020507" pitchFamily="18" charset="2"/>
              </a:rPr>
              <a:t>]</a:t>
            </a:r>
          </a:p>
          <a:p>
            <a:pPr marL="342900" indent="-342900" eaLnBrk="1" hangingPunct="1">
              <a:buFont typeface="Wingdings" panose="05000000000000000000" pitchFamily="2" charset="2"/>
              <a:buNone/>
            </a:pPr>
            <a:r>
              <a:rPr lang="en-US" altLang="zh-TW" sz="2800" smtClean="0">
                <a:sym typeface="Symbol" panose="05050102010706020507" pitchFamily="18" charset="2"/>
              </a:rPr>
              <a:t>2   </a:t>
            </a:r>
            <a:r>
              <a:rPr lang="en-US" altLang="zh-TW" sz="2800" i="1" smtClean="0">
                <a:sym typeface="Symbol" panose="05050102010706020507" pitchFamily="18" charset="2"/>
              </a:rPr>
              <a:t>i</a:t>
            </a:r>
            <a:r>
              <a:rPr lang="en-US" altLang="zh-TW" sz="2800" smtClean="0">
                <a:sym typeface="Symbol" panose="05050102010706020507" pitchFamily="18" charset="2"/>
              </a:rPr>
              <a:t>  </a:t>
            </a:r>
            <a:r>
              <a:rPr lang="en-US" altLang="zh-TW" sz="2800" i="1" smtClean="0">
                <a:sym typeface="Symbol" panose="05050102010706020507" pitchFamily="18" charset="2"/>
              </a:rPr>
              <a:t>p</a:t>
            </a:r>
            <a:r>
              <a:rPr lang="en-US" altLang="zh-TW" sz="2800" smtClean="0">
                <a:sym typeface="Symbol" panose="05050102010706020507" pitchFamily="18" charset="2"/>
              </a:rPr>
              <a:t>  1</a:t>
            </a:r>
          </a:p>
          <a:p>
            <a:pPr marL="342900" indent="-342900" eaLnBrk="1" hangingPunct="1">
              <a:buFont typeface="Wingdings" panose="05000000000000000000" pitchFamily="2" charset="2"/>
              <a:buNone/>
            </a:pPr>
            <a:r>
              <a:rPr lang="en-US" altLang="zh-TW" sz="2800" smtClean="0">
                <a:sym typeface="Symbol" panose="05050102010706020507" pitchFamily="18" charset="2"/>
              </a:rPr>
              <a:t>3   </a:t>
            </a:r>
            <a:r>
              <a:rPr lang="en-US" altLang="zh-TW" sz="2800" b="1" smtClean="0">
                <a:sym typeface="Symbol" panose="05050102010706020507" pitchFamily="18" charset="2"/>
              </a:rPr>
              <a:t>for</a:t>
            </a:r>
            <a:r>
              <a:rPr lang="en-US" altLang="zh-TW" sz="2800" smtClean="0">
                <a:sym typeface="Symbol" panose="05050102010706020507" pitchFamily="18" charset="2"/>
              </a:rPr>
              <a:t> </a:t>
            </a:r>
            <a:r>
              <a:rPr lang="en-US" altLang="zh-TW" sz="2800" i="1" smtClean="0">
                <a:sym typeface="Symbol" panose="05050102010706020507" pitchFamily="18" charset="2"/>
              </a:rPr>
              <a:t>j</a:t>
            </a:r>
            <a:r>
              <a:rPr lang="en-US" altLang="zh-TW" sz="2800" smtClean="0">
                <a:sym typeface="Symbol" panose="05050102010706020507" pitchFamily="18" charset="2"/>
              </a:rPr>
              <a:t>  </a:t>
            </a:r>
            <a:r>
              <a:rPr lang="en-US" altLang="zh-TW" sz="2800" i="1" smtClean="0">
                <a:sym typeface="Symbol" panose="05050102010706020507" pitchFamily="18" charset="2"/>
              </a:rPr>
              <a:t>p</a:t>
            </a:r>
            <a:r>
              <a:rPr lang="en-US" altLang="zh-TW" sz="2800" smtClean="0">
                <a:sym typeface="Symbol" panose="05050102010706020507" pitchFamily="18" charset="2"/>
              </a:rPr>
              <a:t> </a:t>
            </a:r>
            <a:r>
              <a:rPr lang="en-US" altLang="zh-TW" sz="2800" b="1" smtClean="0">
                <a:sym typeface="Symbol" panose="05050102010706020507" pitchFamily="18" charset="2"/>
              </a:rPr>
              <a:t>to</a:t>
            </a:r>
            <a:r>
              <a:rPr lang="en-US" altLang="zh-TW" sz="2800" smtClean="0">
                <a:sym typeface="Symbol" panose="05050102010706020507" pitchFamily="18" charset="2"/>
              </a:rPr>
              <a:t> </a:t>
            </a:r>
            <a:r>
              <a:rPr lang="en-US" altLang="zh-TW" sz="2800" i="1" smtClean="0">
                <a:sym typeface="Symbol" panose="05050102010706020507" pitchFamily="18" charset="2"/>
              </a:rPr>
              <a:t>r</a:t>
            </a:r>
            <a:r>
              <a:rPr lang="en-US" altLang="zh-TW" sz="2800" smtClean="0">
                <a:sym typeface="Symbol" panose="05050102010706020507" pitchFamily="18" charset="2"/>
              </a:rPr>
              <a:t>  1 </a:t>
            </a:r>
          </a:p>
          <a:p>
            <a:pPr marL="342900" indent="-342900" eaLnBrk="1" hangingPunct="1">
              <a:buFont typeface="Wingdings" panose="05000000000000000000" pitchFamily="2" charset="2"/>
              <a:buNone/>
            </a:pPr>
            <a:r>
              <a:rPr lang="en-US" altLang="zh-TW" sz="2800" smtClean="0">
                <a:sym typeface="Symbol" panose="05050102010706020507" pitchFamily="18" charset="2"/>
              </a:rPr>
              <a:t>4   	  </a:t>
            </a:r>
            <a:r>
              <a:rPr lang="en-US" altLang="zh-TW" sz="2800" b="1" smtClean="0">
                <a:sym typeface="Symbol" panose="05050102010706020507" pitchFamily="18" charset="2"/>
              </a:rPr>
              <a:t>do if</a:t>
            </a:r>
            <a:r>
              <a:rPr lang="en-US" altLang="zh-TW" sz="2800" smtClean="0">
                <a:sym typeface="Symbol" panose="05050102010706020507" pitchFamily="18" charset="2"/>
              </a:rPr>
              <a:t> </a:t>
            </a:r>
            <a:r>
              <a:rPr lang="en-US" altLang="zh-TW" sz="2800" i="1" smtClean="0">
                <a:sym typeface="Symbol" panose="05050102010706020507" pitchFamily="18" charset="2"/>
              </a:rPr>
              <a:t>A</a:t>
            </a:r>
            <a:r>
              <a:rPr lang="en-US" altLang="zh-TW" sz="2800" smtClean="0">
                <a:sym typeface="Symbol" panose="05050102010706020507" pitchFamily="18" charset="2"/>
              </a:rPr>
              <a:t>[</a:t>
            </a:r>
            <a:r>
              <a:rPr lang="en-US" altLang="zh-TW" sz="2800" i="1" smtClean="0">
                <a:sym typeface="Symbol" panose="05050102010706020507" pitchFamily="18" charset="2"/>
              </a:rPr>
              <a:t>j</a:t>
            </a:r>
            <a:r>
              <a:rPr lang="en-US" altLang="zh-TW" sz="2800" smtClean="0">
                <a:sym typeface="Symbol" panose="05050102010706020507" pitchFamily="18" charset="2"/>
              </a:rPr>
              <a:t>] ≤ </a:t>
            </a:r>
            <a:r>
              <a:rPr lang="en-US" altLang="zh-TW" sz="2800" i="1" smtClean="0">
                <a:sym typeface="Symbol" panose="05050102010706020507" pitchFamily="18" charset="2"/>
              </a:rPr>
              <a:t>x</a:t>
            </a:r>
          </a:p>
          <a:p>
            <a:pPr marL="342900" indent="-342900" eaLnBrk="1" hangingPunct="1">
              <a:buFont typeface="Wingdings" panose="05000000000000000000" pitchFamily="2" charset="2"/>
              <a:buNone/>
            </a:pPr>
            <a:r>
              <a:rPr lang="en-US" altLang="zh-TW" sz="2800" smtClean="0">
                <a:sym typeface="Symbol" panose="05050102010706020507" pitchFamily="18" charset="2"/>
              </a:rPr>
              <a:t>5   		 </a:t>
            </a:r>
            <a:r>
              <a:rPr lang="en-US" altLang="zh-TW" sz="2800" b="1" smtClean="0">
                <a:sym typeface="Symbol" panose="05050102010706020507" pitchFamily="18" charset="2"/>
              </a:rPr>
              <a:t>then</a:t>
            </a:r>
            <a:r>
              <a:rPr lang="en-US" altLang="zh-TW" sz="2800" smtClean="0">
                <a:sym typeface="Symbol" panose="05050102010706020507" pitchFamily="18" charset="2"/>
              </a:rPr>
              <a:t> </a:t>
            </a:r>
            <a:r>
              <a:rPr lang="en-US" altLang="zh-TW" sz="2800" i="1" smtClean="0">
                <a:sym typeface="Symbol" panose="05050102010706020507" pitchFamily="18" charset="2"/>
              </a:rPr>
              <a:t>i</a:t>
            </a:r>
            <a:r>
              <a:rPr lang="en-US" altLang="zh-TW" sz="2800" smtClean="0">
                <a:sym typeface="Symbol" panose="05050102010706020507" pitchFamily="18" charset="2"/>
              </a:rPr>
              <a:t>  </a:t>
            </a:r>
            <a:r>
              <a:rPr lang="en-US" altLang="zh-TW" sz="2800" i="1" smtClean="0">
                <a:sym typeface="Symbol" panose="05050102010706020507" pitchFamily="18" charset="2"/>
              </a:rPr>
              <a:t>i</a:t>
            </a:r>
            <a:r>
              <a:rPr lang="en-US" altLang="zh-TW" sz="2800" smtClean="0">
                <a:sym typeface="Symbol" panose="05050102010706020507" pitchFamily="18" charset="2"/>
              </a:rPr>
              <a:t> </a:t>
            </a:r>
            <a:r>
              <a:rPr lang="en-US" altLang="zh-TW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TW" sz="2800" smtClean="0">
                <a:sym typeface="Symbol" panose="05050102010706020507" pitchFamily="18" charset="2"/>
              </a:rPr>
              <a:t> 1</a:t>
            </a:r>
          </a:p>
          <a:p>
            <a:pPr marL="342900" indent="-342900" eaLnBrk="1" hangingPunct="1">
              <a:buFont typeface="Wingdings" panose="05000000000000000000" pitchFamily="2" charset="2"/>
              <a:buNone/>
            </a:pPr>
            <a:r>
              <a:rPr lang="en-US" altLang="zh-TW" sz="2800" smtClean="0">
                <a:sym typeface="Symbol" panose="05050102010706020507" pitchFamily="18" charset="2"/>
              </a:rPr>
              <a:t>6   			SWAP(</a:t>
            </a:r>
            <a:r>
              <a:rPr lang="en-US" altLang="zh-TW" sz="2800" i="1" smtClean="0">
                <a:sym typeface="Symbol" panose="05050102010706020507" pitchFamily="18" charset="2"/>
              </a:rPr>
              <a:t>A</a:t>
            </a:r>
            <a:r>
              <a:rPr lang="en-US" altLang="zh-TW" sz="2800" smtClean="0">
                <a:sym typeface="Symbol" panose="05050102010706020507" pitchFamily="18" charset="2"/>
              </a:rPr>
              <a:t>[</a:t>
            </a:r>
            <a:r>
              <a:rPr lang="en-US" altLang="zh-TW" sz="2800" i="1" smtClean="0">
                <a:sym typeface="Symbol" panose="05050102010706020507" pitchFamily="18" charset="2"/>
              </a:rPr>
              <a:t>i</a:t>
            </a:r>
            <a:r>
              <a:rPr lang="en-US" altLang="zh-TW" sz="2800" smtClean="0">
                <a:sym typeface="Symbol" panose="05050102010706020507" pitchFamily="18" charset="2"/>
              </a:rPr>
              <a:t>]</a:t>
            </a:r>
            <a:r>
              <a:rPr lang="en-US" altLang="zh-TW" sz="2800" i="1" smtClean="0">
                <a:sym typeface="Symbol" panose="05050102010706020507" pitchFamily="18" charset="2"/>
              </a:rPr>
              <a:t>,</a:t>
            </a:r>
            <a:r>
              <a:rPr lang="en-US" altLang="zh-TW" sz="2800" smtClean="0">
                <a:sym typeface="Symbol" panose="05050102010706020507" pitchFamily="18" charset="2"/>
              </a:rPr>
              <a:t> </a:t>
            </a:r>
            <a:r>
              <a:rPr lang="en-US" altLang="zh-TW" sz="2800" i="1" smtClean="0">
                <a:sym typeface="Symbol" panose="05050102010706020507" pitchFamily="18" charset="2"/>
              </a:rPr>
              <a:t>A</a:t>
            </a:r>
            <a:r>
              <a:rPr lang="en-US" altLang="zh-TW" sz="2800" smtClean="0">
                <a:sym typeface="Symbol" panose="05050102010706020507" pitchFamily="18" charset="2"/>
              </a:rPr>
              <a:t>[</a:t>
            </a:r>
            <a:r>
              <a:rPr lang="en-US" altLang="zh-TW" sz="2800" i="1" smtClean="0">
                <a:sym typeface="Symbol" panose="05050102010706020507" pitchFamily="18" charset="2"/>
              </a:rPr>
              <a:t>j</a:t>
            </a:r>
            <a:r>
              <a:rPr lang="en-US" altLang="zh-TW" sz="2800" smtClean="0">
                <a:sym typeface="Symbol" panose="05050102010706020507" pitchFamily="18" charset="2"/>
              </a:rPr>
              <a:t>])</a:t>
            </a:r>
          </a:p>
          <a:p>
            <a:pPr marL="342900" indent="-342900" eaLnBrk="1" hangingPunct="1">
              <a:buFont typeface="Wingdings" panose="05000000000000000000" pitchFamily="2" charset="2"/>
              <a:buNone/>
            </a:pPr>
            <a:r>
              <a:rPr lang="en-US" altLang="zh-TW" sz="2800" smtClean="0">
                <a:sym typeface="Symbol" panose="05050102010706020507" pitchFamily="18" charset="2"/>
              </a:rPr>
              <a:t>7   SWAP(</a:t>
            </a:r>
            <a:r>
              <a:rPr lang="en-US" altLang="zh-TW" sz="2800" i="1" smtClean="0">
                <a:sym typeface="Symbol" panose="05050102010706020507" pitchFamily="18" charset="2"/>
              </a:rPr>
              <a:t>A</a:t>
            </a:r>
            <a:r>
              <a:rPr lang="en-US" altLang="zh-TW" sz="2800" smtClean="0">
                <a:sym typeface="Symbol" panose="05050102010706020507" pitchFamily="18" charset="2"/>
              </a:rPr>
              <a:t>[</a:t>
            </a:r>
            <a:r>
              <a:rPr lang="en-US" altLang="zh-TW" sz="2800" i="1" smtClean="0">
                <a:sym typeface="Symbol" panose="05050102010706020507" pitchFamily="18" charset="2"/>
              </a:rPr>
              <a:t>i</a:t>
            </a:r>
            <a:r>
              <a:rPr lang="en-US" altLang="zh-TW" sz="2800" smtClean="0">
                <a:sym typeface="Symbol" panose="05050102010706020507" pitchFamily="18" charset="2"/>
              </a:rPr>
              <a:t> </a:t>
            </a:r>
            <a:r>
              <a:rPr lang="en-US" altLang="zh-TW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TW" sz="2800" smtClean="0">
                <a:sym typeface="Symbol" panose="05050102010706020507" pitchFamily="18" charset="2"/>
              </a:rPr>
              <a:t> 1]</a:t>
            </a:r>
            <a:r>
              <a:rPr lang="en-US" altLang="zh-TW" sz="2800" i="1" smtClean="0">
                <a:sym typeface="Symbol" panose="05050102010706020507" pitchFamily="18" charset="2"/>
              </a:rPr>
              <a:t>,</a:t>
            </a:r>
            <a:r>
              <a:rPr lang="en-US" altLang="zh-TW" sz="2800" smtClean="0">
                <a:sym typeface="Symbol" panose="05050102010706020507" pitchFamily="18" charset="2"/>
              </a:rPr>
              <a:t> </a:t>
            </a:r>
            <a:r>
              <a:rPr lang="en-US" altLang="zh-TW" sz="2800" i="1" smtClean="0">
                <a:sym typeface="Symbol" panose="05050102010706020507" pitchFamily="18" charset="2"/>
              </a:rPr>
              <a:t>A</a:t>
            </a:r>
            <a:r>
              <a:rPr lang="en-US" altLang="zh-TW" sz="2800" smtClean="0">
                <a:sym typeface="Symbol" panose="05050102010706020507" pitchFamily="18" charset="2"/>
              </a:rPr>
              <a:t>[</a:t>
            </a:r>
            <a:r>
              <a:rPr lang="en-US" altLang="zh-TW" sz="2800" i="1" smtClean="0">
                <a:sym typeface="Symbol" panose="05050102010706020507" pitchFamily="18" charset="2"/>
              </a:rPr>
              <a:t>r</a:t>
            </a:r>
            <a:r>
              <a:rPr lang="en-US" altLang="zh-TW" sz="2800" smtClean="0">
                <a:sym typeface="Symbol" panose="05050102010706020507" pitchFamily="18" charset="2"/>
              </a:rPr>
              <a:t>]) </a:t>
            </a:r>
          </a:p>
          <a:p>
            <a:pPr marL="342900" indent="-342900" eaLnBrk="1" hangingPunct="1">
              <a:buFont typeface="Wingdings" panose="05000000000000000000" pitchFamily="2" charset="2"/>
              <a:buNone/>
            </a:pPr>
            <a:r>
              <a:rPr lang="en-US" altLang="zh-TW" sz="2800" smtClean="0">
                <a:sym typeface="Symbol" panose="05050102010706020507" pitchFamily="18" charset="2"/>
              </a:rPr>
              <a:t>8   </a:t>
            </a:r>
            <a:r>
              <a:rPr lang="en-US" altLang="zh-TW" sz="2800" b="1" smtClean="0">
                <a:sym typeface="Symbol" panose="05050102010706020507" pitchFamily="18" charset="2"/>
              </a:rPr>
              <a:t>return</a:t>
            </a:r>
            <a:r>
              <a:rPr lang="en-US" altLang="zh-TW" sz="2800" smtClean="0">
                <a:sym typeface="Symbol" panose="05050102010706020507" pitchFamily="18" charset="2"/>
              </a:rPr>
              <a:t>  </a:t>
            </a:r>
            <a:r>
              <a:rPr lang="en-US" altLang="zh-TW" sz="2800" i="1" smtClean="0">
                <a:sym typeface="Symbol" panose="05050102010706020507" pitchFamily="18" charset="2"/>
              </a:rPr>
              <a:t>i</a:t>
            </a:r>
            <a:r>
              <a:rPr lang="en-US" altLang="zh-TW" sz="2800" smtClean="0">
                <a:sym typeface="Symbol" panose="05050102010706020507" pitchFamily="18" charset="2"/>
              </a:rPr>
              <a:t> </a:t>
            </a:r>
            <a:r>
              <a:rPr lang="en-US" altLang="zh-TW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TW" sz="2800" smtClean="0">
                <a:sym typeface="Symbol" panose="05050102010706020507" pitchFamily="18" charset="2"/>
              </a:rPr>
              <a:t> 1</a:t>
            </a: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250825" y="3429000"/>
            <a:ext cx="5689600" cy="201612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0144720-B94B-473B-9CF8-626E07D0807D}" type="slidenum">
              <a:rPr kumimoji="0" lang="en-US" altLang="zh-TW" sz="1000">
                <a:latin typeface="Arial" panose="020B0604020202020204" pitchFamily="34" charset="0"/>
              </a:rPr>
              <a:pPr eaLnBrk="1" hangingPunct="1"/>
              <a:t>5</a:t>
            </a:fld>
            <a:endParaRPr kumimoji="0" lang="en-US" altLang="zh-TW" sz="1000">
              <a:latin typeface="Arial" panose="020B0604020202020204" pitchFamily="34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partitioning process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For the subarray </a:t>
            </a:r>
            <a:r>
              <a:rPr lang="en-US" altLang="zh-TW" i="1" smtClean="0"/>
              <a:t>A</a:t>
            </a:r>
            <a:r>
              <a:rPr lang="en-US" altLang="zh-TW" smtClean="0"/>
              <a:t>[</a:t>
            </a:r>
            <a:r>
              <a:rPr lang="en-US" altLang="zh-TW" i="1" smtClean="0"/>
              <a:t>p</a:t>
            </a:r>
            <a:r>
              <a:rPr lang="en-US" altLang="zh-TW" smtClean="0"/>
              <a:t>..</a:t>
            </a:r>
            <a:r>
              <a:rPr lang="en-US" altLang="zh-TW" i="1" smtClean="0"/>
              <a:t>r</a:t>
            </a:r>
            <a:r>
              <a:rPr lang="en-US" altLang="zh-TW" smtClean="0"/>
              <a:t>], at the beginning of each iteration of the loop in lines 3-6, for any array index </a:t>
            </a:r>
            <a:r>
              <a:rPr lang="en-US" altLang="zh-TW" i="1" smtClean="0"/>
              <a:t>k</a:t>
            </a:r>
            <a:r>
              <a:rPr lang="en-US" altLang="zh-TW" smtClean="0"/>
              <a:t>,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mtClean="0"/>
              <a:t>	1.	If  </a:t>
            </a:r>
            <a:r>
              <a:rPr lang="en-US" altLang="zh-TW" i="1" smtClean="0"/>
              <a:t>p </a:t>
            </a:r>
            <a:r>
              <a:rPr lang="en-US" altLang="zh-TW" smtClean="0"/>
              <a:t>≤</a:t>
            </a:r>
            <a:r>
              <a:rPr lang="en-US" altLang="zh-TW" i="1" smtClean="0"/>
              <a:t> k </a:t>
            </a:r>
            <a:r>
              <a:rPr lang="en-US" altLang="zh-TW" smtClean="0"/>
              <a:t>≤</a:t>
            </a:r>
            <a:r>
              <a:rPr lang="en-US" altLang="zh-TW" i="1" smtClean="0"/>
              <a:t> i</a:t>
            </a:r>
            <a:r>
              <a:rPr lang="en-US" altLang="zh-TW" smtClean="0"/>
              <a:t>, then </a:t>
            </a:r>
            <a:r>
              <a:rPr lang="en-US" altLang="zh-TW" i="1" smtClean="0"/>
              <a:t>A</a:t>
            </a:r>
            <a:r>
              <a:rPr lang="en-US" altLang="zh-TW" smtClean="0"/>
              <a:t>[</a:t>
            </a:r>
            <a:r>
              <a:rPr lang="en-US" altLang="zh-TW" i="1" smtClean="0"/>
              <a:t>k</a:t>
            </a:r>
            <a:r>
              <a:rPr lang="en-US" altLang="zh-TW" smtClean="0"/>
              <a:t>] ≤ </a:t>
            </a:r>
            <a:r>
              <a:rPr lang="en-US" altLang="zh-TW" i="1" smtClean="0"/>
              <a:t>x</a:t>
            </a:r>
            <a:r>
              <a:rPr lang="en-US" altLang="zh-TW" smtClean="0"/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mtClean="0"/>
              <a:t>	2.	If  </a:t>
            </a:r>
            <a:r>
              <a:rPr lang="en-US" altLang="zh-TW" i="1" smtClean="0"/>
              <a:t>i</a:t>
            </a:r>
            <a:r>
              <a:rPr lang="en-US" altLang="zh-TW" smtClean="0"/>
              <a:t> + 1 ≤ </a:t>
            </a:r>
            <a:r>
              <a:rPr lang="en-US" altLang="zh-TW" i="1" smtClean="0"/>
              <a:t>k </a:t>
            </a:r>
            <a:r>
              <a:rPr lang="en-US" altLang="zh-TW" smtClean="0"/>
              <a:t>≤ </a:t>
            </a:r>
            <a:r>
              <a:rPr lang="en-US" altLang="zh-TW" i="1" smtClean="0"/>
              <a:t>j</a:t>
            </a:r>
            <a:r>
              <a:rPr lang="en-US" altLang="zh-TW" smtClean="0"/>
              <a:t> </a:t>
            </a:r>
            <a:r>
              <a:rPr lang="en-US" altLang="zh-TW" smtClean="0">
                <a:sym typeface="Symbol" panose="05050102010706020507" pitchFamily="18" charset="2"/>
              </a:rPr>
              <a:t></a:t>
            </a:r>
            <a:r>
              <a:rPr lang="en-US" altLang="zh-TW" smtClean="0"/>
              <a:t>1, then </a:t>
            </a:r>
            <a:r>
              <a:rPr lang="en-US" altLang="zh-TW" i="1" smtClean="0"/>
              <a:t>A</a:t>
            </a:r>
            <a:r>
              <a:rPr lang="en-US" altLang="zh-TW" smtClean="0"/>
              <a:t>[</a:t>
            </a:r>
            <a:r>
              <a:rPr lang="en-US" altLang="zh-TW" i="1" smtClean="0"/>
              <a:t>k</a:t>
            </a:r>
            <a:r>
              <a:rPr lang="en-US" altLang="zh-TW" smtClean="0"/>
              <a:t>] &gt; </a:t>
            </a:r>
            <a:r>
              <a:rPr lang="en-US" altLang="zh-TW" i="1" smtClean="0"/>
              <a:t>x</a:t>
            </a:r>
            <a:r>
              <a:rPr lang="en-US" altLang="zh-TW" smtClean="0"/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mtClean="0"/>
              <a:t>	3.	If  </a:t>
            </a:r>
            <a:r>
              <a:rPr lang="en-US" altLang="zh-TW" i="1" smtClean="0"/>
              <a:t>k</a:t>
            </a:r>
            <a:r>
              <a:rPr lang="en-US" altLang="zh-TW" smtClean="0"/>
              <a:t> </a:t>
            </a:r>
            <a:r>
              <a:rPr lang="en-US" altLang="zh-TW" i="1" smtClean="0"/>
              <a:t>=</a:t>
            </a:r>
            <a:r>
              <a:rPr lang="en-US" altLang="zh-TW" smtClean="0"/>
              <a:t> </a:t>
            </a:r>
            <a:r>
              <a:rPr lang="en-US" altLang="zh-TW" i="1" smtClean="0"/>
              <a:t>r</a:t>
            </a:r>
            <a:r>
              <a:rPr lang="en-US" altLang="zh-TW" smtClean="0"/>
              <a:t>, then </a:t>
            </a:r>
            <a:r>
              <a:rPr lang="en-US" altLang="zh-TW" i="1" smtClean="0"/>
              <a:t>A</a:t>
            </a:r>
            <a:r>
              <a:rPr lang="en-US" altLang="zh-TW" smtClean="0"/>
              <a:t>[</a:t>
            </a:r>
            <a:r>
              <a:rPr lang="en-US" altLang="zh-TW" i="1" smtClean="0"/>
              <a:t>k</a:t>
            </a:r>
            <a:r>
              <a:rPr lang="en-US" altLang="zh-TW" smtClean="0"/>
              <a:t>] </a:t>
            </a:r>
            <a:r>
              <a:rPr lang="en-US" altLang="zh-TW" i="1" smtClean="0"/>
              <a:t>=</a:t>
            </a:r>
            <a:r>
              <a:rPr lang="en-US" altLang="zh-TW" smtClean="0"/>
              <a:t> </a:t>
            </a:r>
            <a:r>
              <a:rPr lang="en-US" altLang="zh-TW" i="1" smtClean="0"/>
              <a:t>x</a:t>
            </a:r>
            <a:r>
              <a:rPr lang="en-US" altLang="zh-TW" smtClean="0"/>
              <a:t>, the </a:t>
            </a:r>
            <a:r>
              <a:rPr lang="en-US" altLang="zh-TW" i="1" smtClean="0"/>
              <a:t>pivot</a:t>
            </a:r>
            <a:r>
              <a:rPr lang="en-US" altLang="zh-TW" smtClean="0"/>
              <a:t> element.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FB1F92F-585F-4E54-B6BB-36130C3B6F4F}" type="slidenum">
              <a:rPr kumimoji="0" lang="en-US" altLang="zh-TW" sz="1000">
                <a:latin typeface="Arial" panose="020B0604020202020204" pitchFamily="34" charset="0"/>
              </a:rPr>
              <a:pPr eaLnBrk="1" hangingPunct="1"/>
              <a:t>6</a:t>
            </a:fld>
            <a:endParaRPr kumimoji="0" lang="en-US" altLang="zh-TW" sz="1000">
              <a:latin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/>
              <a:t>Two cases for one iteration of procedure </a:t>
            </a:r>
            <a:r>
              <a:rPr lang="en-US" altLang="zh-TW" sz="3200" i="1" smtClean="0"/>
              <a:t>Partition</a:t>
            </a:r>
          </a:p>
        </p:txBody>
      </p:sp>
      <p:pic>
        <p:nvPicPr>
          <p:cNvPr id="22532" name="Picture 3"/>
          <p:cNvPicPr>
            <a:picLocks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086" b="52779"/>
          <a:stretch>
            <a:fillRect/>
          </a:stretch>
        </p:blipFill>
        <p:spPr>
          <a:xfrm>
            <a:off x="322263" y="2708275"/>
            <a:ext cx="3744912" cy="1008063"/>
          </a:xfrm>
        </p:spPr>
      </p:pic>
      <p:pic>
        <p:nvPicPr>
          <p:cNvPr id="2253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513" y="1917700"/>
            <a:ext cx="4321175" cy="410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Text Box 5"/>
          <p:cNvSpPr txBox="1">
            <a:spLocks noChangeArrowheads="1"/>
          </p:cNvSpPr>
          <p:nvPr/>
        </p:nvSpPr>
        <p:spPr bwMode="auto">
          <a:xfrm>
            <a:off x="323850" y="4652963"/>
            <a:ext cx="35655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Complexity: </a:t>
            </a:r>
          </a:p>
          <a:p>
            <a:pPr eaLnBrk="1" hangingPunct="1"/>
            <a:r>
              <a:rPr lang="en-US" altLang="zh-TW" i="1"/>
              <a:t>Partition </a:t>
            </a:r>
            <a:r>
              <a:rPr lang="en-US" altLang="zh-TW"/>
              <a:t>on </a:t>
            </a:r>
            <a:r>
              <a:rPr lang="en-US" altLang="zh-TW" i="1"/>
              <a:t>A</a:t>
            </a:r>
            <a:r>
              <a:rPr lang="en-US" altLang="zh-TW"/>
              <a:t>[</a:t>
            </a:r>
            <a:r>
              <a:rPr lang="en-US" altLang="zh-TW" i="1"/>
              <a:t>p</a:t>
            </a:r>
            <a:r>
              <a:rPr lang="en-US" altLang="zh-TW"/>
              <a:t>..</a:t>
            </a:r>
            <a:r>
              <a:rPr lang="en-US" altLang="zh-TW" i="1"/>
              <a:t>r</a:t>
            </a:r>
            <a:r>
              <a:rPr lang="en-US" altLang="zh-TW"/>
              <a:t>] is </a:t>
            </a:r>
            <a:r>
              <a:rPr lang="en-US" altLang="zh-TW">
                <a:sym typeface="Symbol" panose="05050102010706020507" pitchFamily="18" charset="2"/>
              </a:rPr>
              <a:t>(</a:t>
            </a:r>
            <a:r>
              <a:rPr lang="en-US" altLang="zh-TW" i="1">
                <a:sym typeface="Symbol" panose="05050102010706020507" pitchFamily="18" charset="2"/>
              </a:rPr>
              <a:t>n</a:t>
            </a:r>
            <a:r>
              <a:rPr lang="en-US" altLang="zh-TW">
                <a:sym typeface="Symbol" panose="05050102010706020507" pitchFamily="18" charset="2"/>
              </a:rPr>
              <a:t>) </a:t>
            </a:r>
          </a:p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where </a:t>
            </a:r>
            <a:r>
              <a:rPr lang="en-US" altLang="zh-TW" i="1">
                <a:sym typeface="Symbol" panose="05050102010706020507" pitchFamily="18" charset="2"/>
              </a:rPr>
              <a:t>n</a:t>
            </a:r>
            <a:r>
              <a:rPr lang="en-US" altLang="zh-TW">
                <a:sym typeface="Symbol" panose="05050102010706020507" pitchFamily="18" charset="2"/>
              </a:rPr>
              <a:t> = </a:t>
            </a:r>
            <a:r>
              <a:rPr lang="en-US" altLang="zh-TW" i="1">
                <a:sym typeface="Symbol" panose="05050102010706020507" pitchFamily="18" charset="2"/>
              </a:rPr>
              <a:t>r</a:t>
            </a:r>
            <a:r>
              <a:rPr lang="en-US" altLang="zh-TW">
                <a:sym typeface="Symbol" panose="05050102010706020507" pitchFamily="18" charset="2"/>
              </a:rPr>
              <a:t> – </a:t>
            </a:r>
            <a:r>
              <a:rPr lang="en-US" altLang="zh-TW" i="1">
                <a:sym typeface="Symbol" panose="05050102010706020507" pitchFamily="18" charset="2"/>
              </a:rPr>
              <a:t>p</a:t>
            </a:r>
            <a:r>
              <a:rPr lang="en-US" altLang="zh-TW">
                <a:sym typeface="Symbol" panose="05050102010706020507" pitchFamily="18" charset="2"/>
              </a:rPr>
              <a:t> +1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D9D0A09-4FEA-4410-90E3-05271EB40681}" type="slidenum">
              <a:rPr kumimoji="0" lang="en-US" altLang="zh-TW" sz="1000">
                <a:latin typeface="Arial" panose="020B0604020202020204" pitchFamily="34" charset="0"/>
              </a:rPr>
              <a:pPr eaLnBrk="1" hangingPunct="1"/>
              <a:t>7</a:t>
            </a:fld>
            <a:endParaRPr kumimoji="0" lang="en-US" altLang="zh-TW" sz="1000">
              <a:latin typeface="Arial" panose="020B0604020202020204" pitchFamily="34" charset="0"/>
            </a:endParaRPr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2586038" y="-7667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/>
              <a:t>The operation of Partition() on a sample array</a:t>
            </a:r>
          </a:p>
        </p:txBody>
      </p:sp>
      <p:grpSp>
        <p:nvGrpSpPr>
          <p:cNvPr id="23557" name="Group 4"/>
          <p:cNvGrpSpPr>
            <a:grpSpLocks/>
          </p:cNvGrpSpPr>
          <p:nvPr/>
        </p:nvGrpSpPr>
        <p:grpSpPr bwMode="auto">
          <a:xfrm>
            <a:off x="827088" y="2060575"/>
            <a:ext cx="3025775" cy="792163"/>
            <a:chOff x="295" y="1298"/>
            <a:chExt cx="1906" cy="499"/>
          </a:xfrm>
        </p:grpSpPr>
        <p:sp>
          <p:nvSpPr>
            <p:cNvPr id="23688" name="Rectangle 5"/>
            <p:cNvSpPr>
              <a:spLocks noChangeArrowheads="1"/>
            </p:cNvSpPr>
            <p:nvPr/>
          </p:nvSpPr>
          <p:spPr bwMode="auto">
            <a:xfrm>
              <a:off x="749" y="1570"/>
              <a:ext cx="182" cy="1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2</a:t>
              </a:r>
            </a:p>
          </p:txBody>
        </p:sp>
        <p:sp>
          <p:nvSpPr>
            <p:cNvPr id="23689" name="Rectangle 6"/>
            <p:cNvSpPr>
              <a:spLocks noChangeArrowheads="1"/>
            </p:cNvSpPr>
            <p:nvPr/>
          </p:nvSpPr>
          <p:spPr bwMode="auto">
            <a:xfrm>
              <a:off x="931" y="1570"/>
              <a:ext cx="182" cy="1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8</a:t>
              </a:r>
            </a:p>
          </p:txBody>
        </p:sp>
        <p:sp>
          <p:nvSpPr>
            <p:cNvPr id="23690" name="Rectangle 7"/>
            <p:cNvSpPr>
              <a:spLocks noChangeArrowheads="1"/>
            </p:cNvSpPr>
            <p:nvPr/>
          </p:nvSpPr>
          <p:spPr bwMode="auto">
            <a:xfrm>
              <a:off x="1112" y="1570"/>
              <a:ext cx="182" cy="1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7</a:t>
              </a:r>
            </a:p>
          </p:txBody>
        </p:sp>
        <p:sp>
          <p:nvSpPr>
            <p:cNvPr id="23691" name="Rectangle 8"/>
            <p:cNvSpPr>
              <a:spLocks noChangeArrowheads="1"/>
            </p:cNvSpPr>
            <p:nvPr/>
          </p:nvSpPr>
          <p:spPr bwMode="auto">
            <a:xfrm>
              <a:off x="1293" y="1570"/>
              <a:ext cx="182" cy="1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1</a:t>
              </a:r>
            </a:p>
          </p:txBody>
        </p:sp>
        <p:sp>
          <p:nvSpPr>
            <p:cNvPr id="23692" name="Rectangle 9"/>
            <p:cNvSpPr>
              <a:spLocks noChangeArrowheads="1"/>
            </p:cNvSpPr>
            <p:nvPr/>
          </p:nvSpPr>
          <p:spPr bwMode="auto">
            <a:xfrm>
              <a:off x="1474" y="1570"/>
              <a:ext cx="182" cy="1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3</a:t>
              </a:r>
            </a:p>
          </p:txBody>
        </p:sp>
        <p:sp>
          <p:nvSpPr>
            <p:cNvPr id="23693" name="Rectangle 10"/>
            <p:cNvSpPr>
              <a:spLocks noChangeArrowheads="1"/>
            </p:cNvSpPr>
            <p:nvPr/>
          </p:nvSpPr>
          <p:spPr bwMode="auto">
            <a:xfrm>
              <a:off x="1656" y="1570"/>
              <a:ext cx="182" cy="1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5</a:t>
              </a:r>
            </a:p>
          </p:txBody>
        </p:sp>
        <p:sp>
          <p:nvSpPr>
            <p:cNvPr id="23694" name="Rectangle 11"/>
            <p:cNvSpPr>
              <a:spLocks noChangeArrowheads="1"/>
            </p:cNvSpPr>
            <p:nvPr/>
          </p:nvSpPr>
          <p:spPr bwMode="auto">
            <a:xfrm>
              <a:off x="1837" y="1570"/>
              <a:ext cx="182" cy="1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6</a:t>
              </a:r>
            </a:p>
          </p:txBody>
        </p:sp>
        <p:sp>
          <p:nvSpPr>
            <p:cNvPr id="23695" name="Rectangle 12"/>
            <p:cNvSpPr>
              <a:spLocks noChangeArrowheads="1"/>
            </p:cNvSpPr>
            <p:nvPr/>
          </p:nvSpPr>
          <p:spPr bwMode="auto">
            <a:xfrm>
              <a:off x="2019" y="1570"/>
              <a:ext cx="182" cy="1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4</a:t>
              </a:r>
            </a:p>
          </p:txBody>
        </p:sp>
        <p:sp>
          <p:nvSpPr>
            <p:cNvPr id="23696" name="Text Box 13"/>
            <p:cNvSpPr txBox="1">
              <a:spLocks noChangeArrowheads="1"/>
            </p:cNvSpPr>
            <p:nvPr/>
          </p:nvSpPr>
          <p:spPr bwMode="auto">
            <a:xfrm>
              <a:off x="295" y="1525"/>
              <a:ext cx="29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000"/>
                <a:t>(a)</a:t>
              </a:r>
            </a:p>
          </p:txBody>
        </p:sp>
        <p:sp>
          <p:nvSpPr>
            <p:cNvPr id="23697" name="Line 14"/>
            <p:cNvSpPr>
              <a:spLocks noChangeShapeType="1"/>
            </p:cNvSpPr>
            <p:nvPr/>
          </p:nvSpPr>
          <p:spPr bwMode="auto">
            <a:xfrm>
              <a:off x="2019" y="1525"/>
              <a:ext cx="0" cy="27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3698" name="Line 15"/>
            <p:cNvSpPr>
              <a:spLocks noChangeShapeType="1"/>
            </p:cNvSpPr>
            <p:nvPr/>
          </p:nvSpPr>
          <p:spPr bwMode="auto">
            <a:xfrm>
              <a:off x="749" y="1525"/>
              <a:ext cx="0" cy="27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3699" name="Text Box 16"/>
            <p:cNvSpPr txBox="1">
              <a:spLocks noChangeArrowheads="1"/>
            </p:cNvSpPr>
            <p:nvPr/>
          </p:nvSpPr>
          <p:spPr bwMode="auto">
            <a:xfrm>
              <a:off x="555" y="1298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800" i="1"/>
                <a:t>i</a:t>
              </a:r>
            </a:p>
          </p:txBody>
        </p:sp>
        <p:sp>
          <p:nvSpPr>
            <p:cNvPr id="23700" name="Text Box 17"/>
            <p:cNvSpPr txBox="1">
              <a:spLocks noChangeArrowheads="1"/>
            </p:cNvSpPr>
            <p:nvPr/>
          </p:nvSpPr>
          <p:spPr bwMode="auto">
            <a:xfrm>
              <a:off x="703" y="1298"/>
              <a:ext cx="2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 i="1"/>
                <a:t>p,j</a:t>
              </a:r>
            </a:p>
          </p:txBody>
        </p:sp>
        <p:sp>
          <p:nvSpPr>
            <p:cNvPr id="23701" name="Text Box 18"/>
            <p:cNvSpPr txBox="1">
              <a:spLocks noChangeArrowheads="1"/>
            </p:cNvSpPr>
            <p:nvPr/>
          </p:nvSpPr>
          <p:spPr bwMode="auto">
            <a:xfrm>
              <a:off x="2028" y="1298"/>
              <a:ext cx="1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 i="1"/>
                <a:t>r</a:t>
              </a:r>
            </a:p>
          </p:txBody>
        </p:sp>
      </p:grpSp>
      <p:grpSp>
        <p:nvGrpSpPr>
          <p:cNvPr id="23558" name="Group 19"/>
          <p:cNvGrpSpPr>
            <a:grpSpLocks/>
          </p:cNvGrpSpPr>
          <p:nvPr/>
        </p:nvGrpSpPr>
        <p:grpSpPr bwMode="auto">
          <a:xfrm>
            <a:off x="827088" y="2852738"/>
            <a:ext cx="3025775" cy="792162"/>
            <a:chOff x="295" y="1797"/>
            <a:chExt cx="1906" cy="499"/>
          </a:xfrm>
        </p:grpSpPr>
        <p:sp>
          <p:nvSpPr>
            <p:cNvPr id="23673" name="Text Box 20"/>
            <p:cNvSpPr txBox="1">
              <a:spLocks noChangeArrowheads="1"/>
            </p:cNvSpPr>
            <p:nvPr/>
          </p:nvSpPr>
          <p:spPr bwMode="auto">
            <a:xfrm>
              <a:off x="295" y="1976"/>
              <a:ext cx="3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000"/>
                <a:t>(b)</a:t>
              </a:r>
            </a:p>
          </p:txBody>
        </p:sp>
        <p:sp>
          <p:nvSpPr>
            <p:cNvPr id="23674" name="Text Box 21"/>
            <p:cNvSpPr txBox="1">
              <a:spLocks noChangeArrowheads="1"/>
            </p:cNvSpPr>
            <p:nvPr/>
          </p:nvSpPr>
          <p:spPr bwMode="auto">
            <a:xfrm>
              <a:off x="2028" y="1797"/>
              <a:ext cx="1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 i="1"/>
                <a:t>r</a:t>
              </a:r>
            </a:p>
          </p:txBody>
        </p:sp>
        <p:sp>
          <p:nvSpPr>
            <p:cNvPr id="23675" name="Rectangle 22"/>
            <p:cNvSpPr>
              <a:spLocks noChangeArrowheads="1"/>
            </p:cNvSpPr>
            <p:nvPr/>
          </p:nvSpPr>
          <p:spPr bwMode="auto">
            <a:xfrm>
              <a:off x="749" y="2069"/>
              <a:ext cx="182" cy="181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2</a:t>
              </a:r>
            </a:p>
          </p:txBody>
        </p:sp>
        <p:sp>
          <p:nvSpPr>
            <p:cNvPr id="23676" name="Rectangle 23"/>
            <p:cNvSpPr>
              <a:spLocks noChangeArrowheads="1"/>
            </p:cNvSpPr>
            <p:nvPr/>
          </p:nvSpPr>
          <p:spPr bwMode="auto">
            <a:xfrm>
              <a:off x="931" y="2069"/>
              <a:ext cx="182" cy="1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8</a:t>
              </a:r>
            </a:p>
          </p:txBody>
        </p:sp>
        <p:sp>
          <p:nvSpPr>
            <p:cNvPr id="23677" name="Rectangle 24"/>
            <p:cNvSpPr>
              <a:spLocks noChangeArrowheads="1"/>
            </p:cNvSpPr>
            <p:nvPr/>
          </p:nvSpPr>
          <p:spPr bwMode="auto">
            <a:xfrm>
              <a:off x="1112" y="2069"/>
              <a:ext cx="182" cy="1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7</a:t>
              </a:r>
            </a:p>
          </p:txBody>
        </p:sp>
        <p:sp>
          <p:nvSpPr>
            <p:cNvPr id="23678" name="Rectangle 25"/>
            <p:cNvSpPr>
              <a:spLocks noChangeArrowheads="1"/>
            </p:cNvSpPr>
            <p:nvPr/>
          </p:nvSpPr>
          <p:spPr bwMode="auto">
            <a:xfrm>
              <a:off x="1293" y="2069"/>
              <a:ext cx="182" cy="1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1</a:t>
              </a:r>
            </a:p>
          </p:txBody>
        </p:sp>
        <p:sp>
          <p:nvSpPr>
            <p:cNvPr id="23679" name="Rectangle 26"/>
            <p:cNvSpPr>
              <a:spLocks noChangeArrowheads="1"/>
            </p:cNvSpPr>
            <p:nvPr/>
          </p:nvSpPr>
          <p:spPr bwMode="auto">
            <a:xfrm>
              <a:off x="1474" y="2069"/>
              <a:ext cx="182" cy="1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3</a:t>
              </a:r>
            </a:p>
          </p:txBody>
        </p:sp>
        <p:sp>
          <p:nvSpPr>
            <p:cNvPr id="23680" name="Rectangle 27"/>
            <p:cNvSpPr>
              <a:spLocks noChangeArrowheads="1"/>
            </p:cNvSpPr>
            <p:nvPr/>
          </p:nvSpPr>
          <p:spPr bwMode="auto">
            <a:xfrm>
              <a:off x="1656" y="2069"/>
              <a:ext cx="182" cy="1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5</a:t>
              </a:r>
            </a:p>
          </p:txBody>
        </p:sp>
        <p:sp>
          <p:nvSpPr>
            <p:cNvPr id="23681" name="Rectangle 28"/>
            <p:cNvSpPr>
              <a:spLocks noChangeArrowheads="1"/>
            </p:cNvSpPr>
            <p:nvPr/>
          </p:nvSpPr>
          <p:spPr bwMode="auto">
            <a:xfrm>
              <a:off x="1837" y="2069"/>
              <a:ext cx="182" cy="1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6</a:t>
              </a:r>
            </a:p>
          </p:txBody>
        </p:sp>
        <p:sp>
          <p:nvSpPr>
            <p:cNvPr id="23682" name="Rectangle 29"/>
            <p:cNvSpPr>
              <a:spLocks noChangeArrowheads="1"/>
            </p:cNvSpPr>
            <p:nvPr/>
          </p:nvSpPr>
          <p:spPr bwMode="auto">
            <a:xfrm>
              <a:off x="2019" y="2069"/>
              <a:ext cx="182" cy="1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4</a:t>
              </a:r>
            </a:p>
          </p:txBody>
        </p:sp>
        <p:sp>
          <p:nvSpPr>
            <p:cNvPr id="23683" name="Line 30"/>
            <p:cNvSpPr>
              <a:spLocks noChangeShapeType="1"/>
            </p:cNvSpPr>
            <p:nvPr/>
          </p:nvSpPr>
          <p:spPr bwMode="auto">
            <a:xfrm>
              <a:off x="2019" y="2024"/>
              <a:ext cx="0" cy="27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3684" name="Line 31"/>
            <p:cNvSpPr>
              <a:spLocks noChangeShapeType="1"/>
            </p:cNvSpPr>
            <p:nvPr/>
          </p:nvSpPr>
          <p:spPr bwMode="auto">
            <a:xfrm>
              <a:off x="930" y="2024"/>
              <a:ext cx="0" cy="27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3685" name="Line 32"/>
            <p:cNvSpPr>
              <a:spLocks noChangeShapeType="1"/>
            </p:cNvSpPr>
            <p:nvPr/>
          </p:nvSpPr>
          <p:spPr bwMode="auto">
            <a:xfrm>
              <a:off x="749" y="2024"/>
              <a:ext cx="0" cy="27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3686" name="Text Box 33"/>
            <p:cNvSpPr txBox="1">
              <a:spLocks noChangeArrowheads="1"/>
            </p:cNvSpPr>
            <p:nvPr/>
          </p:nvSpPr>
          <p:spPr bwMode="auto">
            <a:xfrm>
              <a:off x="703" y="1797"/>
              <a:ext cx="2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 i="1"/>
                <a:t>p,i</a:t>
              </a:r>
            </a:p>
          </p:txBody>
        </p:sp>
        <p:sp>
          <p:nvSpPr>
            <p:cNvPr id="23687" name="Text Box 34"/>
            <p:cNvSpPr txBox="1">
              <a:spLocks noChangeArrowheads="1"/>
            </p:cNvSpPr>
            <p:nvPr/>
          </p:nvSpPr>
          <p:spPr bwMode="auto">
            <a:xfrm>
              <a:off x="947" y="1797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 i="1"/>
                <a:t>j</a:t>
              </a:r>
            </a:p>
          </p:txBody>
        </p:sp>
      </p:grpSp>
      <p:grpSp>
        <p:nvGrpSpPr>
          <p:cNvPr id="23559" name="Group 35"/>
          <p:cNvGrpSpPr>
            <a:grpSpLocks/>
          </p:cNvGrpSpPr>
          <p:nvPr/>
        </p:nvGrpSpPr>
        <p:grpSpPr bwMode="auto">
          <a:xfrm>
            <a:off x="827088" y="3716338"/>
            <a:ext cx="3025775" cy="725487"/>
            <a:chOff x="295" y="2341"/>
            <a:chExt cx="1906" cy="457"/>
          </a:xfrm>
        </p:grpSpPr>
        <p:sp>
          <p:nvSpPr>
            <p:cNvPr id="23658" name="Rectangle 36"/>
            <p:cNvSpPr>
              <a:spLocks noChangeArrowheads="1"/>
            </p:cNvSpPr>
            <p:nvPr/>
          </p:nvSpPr>
          <p:spPr bwMode="auto">
            <a:xfrm>
              <a:off x="749" y="2572"/>
              <a:ext cx="182" cy="181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2</a:t>
              </a:r>
            </a:p>
          </p:txBody>
        </p:sp>
        <p:sp>
          <p:nvSpPr>
            <p:cNvPr id="23659" name="Rectangle 37"/>
            <p:cNvSpPr>
              <a:spLocks noChangeArrowheads="1"/>
            </p:cNvSpPr>
            <p:nvPr/>
          </p:nvSpPr>
          <p:spPr bwMode="auto">
            <a:xfrm>
              <a:off x="931" y="2572"/>
              <a:ext cx="182" cy="181"/>
            </a:xfrm>
            <a:prstGeom prst="rect">
              <a:avLst/>
            </a:prstGeom>
            <a:solidFill>
              <a:srgbClr val="808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8</a:t>
              </a:r>
            </a:p>
          </p:txBody>
        </p:sp>
        <p:sp>
          <p:nvSpPr>
            <p:cNvPr id="23660" name="Rectangle 38"/>
            <p:cNvSpPr>
              <a:spLocks noChangeArrowheads="1"/>
            </p:cNvSpPr>
            <p:nvPr/>
          </p:nvSpPr>
          <p:spPr bwMode="auto">
            <a:xfrm>
              <a:off x="1112" y="2572"/>
              <a:ext cx="182" cy="1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7</a:t>
              </a:r>
            </a:p>
          </p:txBody>
        </p:sp>
        <p:sp>
          <p:nvSpPr>
            <p:cNvPr id="23661" name="Rectangle 39"/>
            <p:cNvSpPr>
              <a:spLocks noChangeArrowheads="1"/>
            </p:cNvSpPr>
            <p:nvPr/>
          </p:nvSpPr>
          <p:spPr bwMode="auto">
            <a:xfrm>
              <a:off x="1293" y="2572"/>
              <a:ext cx="182" cy="1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1</a:t>
              </a:r>
            </a:p>
          </p:txBody>
        </p:sp>
        <p:sp>
          <p:nvSpPr>
            <p:cNvPr id="23662" name="Rectangle 40"/>
            <p:cNvSpPr>
              <a:spLocks noChangeArrowheads="1"/>
            </p:cNvSpPr>
            <p:nvPr/>
          </p:nvSpPr>
          <p:spPr bwMode="auto">
            <a:xfrm>
              <a:off x="1474" y="2572"/>
              <a:ext cx="182" cy="1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3</a:t>
              </a:r>
            </a:p>
          </p:txBody>
        </p:sp>
        <p:sp>
          <p:nvSpPr>
            <p:cNvPr id="23663" name="Rectangle 41"/>
            <p:cNvSpPr>
              <a:spLocks noChangeArrowheads="1"/>
            </p:cNvSpPr>
            <p:nvPr/>
          </p:nvSpPr>
          <p:spPr bwMode="auto">
            <a:xfrm>
              <a:off x="1656" y="2572"/>
              <a:ext cx="182" cy="1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5</a:t>
              </a:r>
            </a:p>
          </p:txBody>
        </p:sp>
        <p:sp>
          <p:nvSpPr>
            <p:cNvPr id="23664" name="Rectangle 42"/>
            <p:cNvSpPr>
              <a:spLocks noChangeArrowheads="1"/>
            </p:cNvSpPr>
            <p:nvPr/>
          </p:nvSpPr>
          <p:spPr bwMode="auto">
            <a:xfrm>
              <a:off x="1837" y="2572"/>
              <a:ext cx="182" cy="1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6</a:t>
              </a:r>
            </a:p>
          </p:txBody>
        </p:sp>
        <p:sp>
          <p:nvSpPr>
            <p:cNvPr id="23665" name="Rectangle 43"/>
            <p:cNvSpPr>
              <a:spLocks noChangeArrowheads="1"/>
            </p:cNvSpPr>
            <p:nvPr/>
          </p:nvSpPr>
          <p:spPr bwMode="auto">
            <a:xfrm>
              <a:off x="2019" y="2572"/>
              <a:ext cx="182" cy="1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4</a:t>
              </a:r>
            </a:p>
          </p:txBody>
        </p:sp>
        <p:sp>
          <p:nvSpPr>
            <p:cNvPr id="23666" name="Text Box 44"/>
            <p:cNvSpPr txBox="1">
              <a:spLocks noChangeArrowheads="1"/>
            </p:cNvSpPr>
            <p:nvPr/>
          </p:nvSpPr>
          <p:spPr bwMode="auto">
            <a:xfrm>
              <a:off x="295" y="2519"/>
              <a:ext cx="29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000"/>
                <a:t>(c)</a:t>
              </a:r>
            </a:p>
          </p:txBody>
        </p:sp>
        <p:sp>
          <p:nvSpPr>
            <p:cNvPr id="23667" name="Line 45"/>
            <p:cNvSpPr>
              <a:spLocks noChangeShapeType="1"/>
            </p:cNvSpPr>
            <p:nvPr/>
          </p:nvSpPr>
          <p:spPr bwMode="auto">
            <a:xfrm>
              <a:off x="2019" y="2526"/>
              <a:ext cx="0" cy="27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3668" name="Line 46"/>
            <p:cNvSpPr>
              <a:spLocks noChangeShapeType="1"/>
            </p:cNvSpPr>
            <p:nvPr/>
          </p:nvSpPr>
          <p:spPr bwMode="auto">
            <a:xfrm>
              <a:off x="930" y="2526"/>
              <a:ext cx="0" cy="27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3669" name="Line 47"/>
            <p:cNvSpPr>
              <a:spLocks noChangeShapeType="1"/>
            </p:cNvSpPr>
            <p:nvPr/>
          </p:nvSpPr>
          <p:spPr bwMode="auto">
            <a:xfrm>
              <a:off x="1112" y="2526"/>
              <a:ext cx="0" cy="27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3670" name="Text Box 48"/>
            <p:cNvSpPr txBox="1">
              <a:spLocks noChangeArrowheads="1"/>
            </p:cNvSpPr>
            <p:nvPr/>
          </p:nvSpPr>
          <p:spPr bwMode="auto">
            <a:xfrm>
              <a:off x="703" y="2341"/>
              <a:ext cx="2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 i="1"/>
                <a:t>p,i</a:t>
              </a:r>
            </a:p>
          </p:txBody>
        </p:sp>
        <p:sp>
          <p:nvSpPr>
            <p:cNvPr id="23671" name="Text Box 49"/>
            <p:cNvSpPr txBox="1">
              <a:spLocks noChangeArrowheads="1"/>
            </p:cNvSpPr>
            <p:nvPr/>
          </p:nvSpPr>
          <p:spPr bwMode="auto">
            <a:xfrm>
              <a:off x="2028" y="2341"/>
              <a:ext cx="1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 i="1"/>
                <a:t>r</a:t>
              </a:r>
            </a:p>
          </p:txBody>
        </p:sp>
        <p:sp>
          <p:nvSpPr>
            <p:cNvPr id="23672" name="Text Box 50"/>
            <p:cNvSpPr txBox="1">
              <a:spLocks noChangeArrowheads="1"/>
            </p:cNvSpPr>
            <p:nvPr/>
          </p:nvSpPr>
          <p:spPr bwMode="auto">
            <a:xfrm>
              <a:off x="1137" y="2341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 i="1"/>
                <a:t>j</a:t>
              </a:r>
            </a:p>
          </p:txBody>
        </p:sp>
      </p:grpSp>
      <p:grpSp>
        <p:nvGrpSpPr>
          <p:cNvPr id="23560" name="Group 51"/>
          <p:cNvGrpSpPr>
            <a:grpSpLocks/>
          </p:cNvGrpSpPr>
          <p:nvPr/>
        </p:nvGrpSpPr>
        <p:grpSpPr bwMode="auto">
          <a:xfrm>
            <a:off x="827088" y="4508500"/>
            <a:ext cx="3025775" cy="727075"/>
            <a:chOff x="2517" y="2700"/>
            <a:chExt cx="1906" cy="458"/>
          </a:xfrm>
        </p:grpSpPr>
        <p:sp>
          <p:nvSpPr>
            <p:cNvPr id="23643" name="Rectangle 52"/>
            <p:cNvSpPr>
              <a:spLocks noChangeArrowheads="1"/>
            </p:cNvSpPr>
            <p:nvPr/>
          </p:nvSpPr>
          <p:spPr bwMode="auto">
            <a:xfrm>
              <a:off x="2971" y="2932"/>
              <a:ext cx="182" cy="181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2</a:t>
              </a:r>
            </a:p>
          </p:txBody>
        </p:sp>
        <p:sp>
          <p:nvSpPr>
            <p:cNvPr id="23644" name="Rectangle 53"/>
            <p:cNvSpPr>
              <a:spLocks noChangeArrowheads="1"/>
            </p:cNvSpPr>
            <p:nvPr/>
          </p:nvSpPr>
          <p:spPr bwMode="auto">
            <a:xfrm>
              <a:off x="3153" y="2932"/>
              <a:ext cx="182" cy="181"/>
            </a:xfrm>
            <a:prstGeom prst="rect">
              <a:avLst/>
            </a:prstGeom>
            <a:solidFill>
              <a:srgbClr val="808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8</a:t>
              </a:r>
            </a:p>
          </p:txBody>
        </p:sp>
        <p:sp>
          <p:nvSpPr>
            <p:cNvPr id="23645" name="Rectangle 54"/>
            <p:cNvSpPr>
              <a:spLocks noChangeArrowheads="1"/>
            </p:cNvSpPr>
            <p:nvPr/>
          </p:nvSpPr>
          <p:spPr bwMode="auto">
            <a:xfrm>
              <a:off x="3334" y="2932"/>
              <a:ext cx="182" cy="181"/>
            </a:xfrm>
            <a:prstGeom prst="rect">
              <a:avLst/>
            </a:prstGeom>
            <a:solidFill>
              <a:srgbClr val="808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7</a:t>
              </a:r>
            </a:p>
          </p:txBody>
        </p:sp>
        <p:sp>
          <p:nvSpPr>
            <p:cNvPr id="23646" name="Rectangle 55"/>
            <p:cNvSpPr>
              <a:spLocks noChangeArrowheads="1"/>
            </p:cNvSpPr>
            <p:nvPr/>
          </p:nvSpPr>
          <p:spPr bwMode="auto">
            <a:xfrm>
              <a:off x="3515" y="2932"/>
              <a:ext cx="182" cy="1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1</a:t>
              </a:r>
            </a:p>
          </p:txBody>
        </p:sp>
        <p:sp>
          <p:nvSpPr>
            <p:cNvPr id="23647" name="Rectangle 56"/>
            <p:cNvSpPr>
              <a:spLocks noChangeArrowheads="1"/>
            </p:cNvSpPr>
            <p:nvPr/>
          </p:nvSpPr>
          <p:spPr bwMode="auto">
            <a:xfrm>
              <a:off x="3696" y="2932"/>
              <a:ext cx="182" cy="1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3</a:t>
              </a:r>
            </a:p>
          </p:txBody>
        </p:sp>
        <p:sp>
          <p:nvSpPr>
            <p:cNvPr id="23648" name="Rectangle 57"/>
            <p:cNvSpPr>
              <a:spLocks noChangeArrowheads="1"/>
            </p:cNvSpPr>
            <p:nvPr/>
          </p:nvSpPr>
          <p:spPr bwMode="auto">
            <a:xfrm>
              <a:off x="3878" y="2932"/>
              <a:ext cx="182" cy="1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5</a:t>
              </a:r>
            </a:p>
          </p:txBody>
        </p:sp>
        <p:sp>
          <p:nvSpPr>
            <p:cNvPr id="23649" name="Rectangle 58"/>
            <p:cNvSpPr>
              <a:spLocks noChangeArrowheads="1"/>
            </p:cNvSpPr>
            <p:nvPr/>
          </p:nvSpPr>
          <p:spPr bwMode="auto">
            <a:xfrm>
              <a:off x="4059" y="2932"/>
              <a:ext cx="182" cy="1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6</a:t>
              </a:r>
            </a:p>
          </p:txBody>
        </p:sp>
        <p:sp>
          <p:nvSpPr>
            <p:cNvPr id="23650" name="Rectangle 59"/>
            <p:cNvSpPr>
              <a:spLocks noChangeArrowheads="1"/>
            </p:cNvSpPr>
            <p:nvPr/>
          </p:nvSpPr>
          <p:spPr bwMode="auto">
            <a:xfrm>
              <a:off x="4241" y="2932"/>
              <a:ext cx="182" cy="1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4</a:t>
              </a:r>
            </a:p>
          </p:txBody>
        </p:sp>
        <p:sp>
          <p:nvSpPr>
            <p:cNvPr id="23651" name="Text Box 60"/>
            <p:cNvSpPr txBox="1">
              <a:spLocks noChangeArrowheads="1"/>
            </p:cNvSpPr>
            <p:nvPr/>
          </p:nvSpPr>
          <p:spPr bwMode="auto">
            <a:xfrm>
              <a:off x="2517" y="2879"/>
              <a:ext cx="3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000"/>
                <a:t>(d)</a:t>
              </a:r>
            </a:p>
          </p:txBody>
        </p:sp>
        <p:sp>
          <p:nvSpPr>
            <p:cNvPr id="23652" name="Line 61"/>
            <p:cNvSpPr>
              <a:spLocks noChangeShapeType="1"/>
            </p:cNvSpPr>
            <p:nvPr/>
          </p:nvSpPr>
          <p:spPr bwMode="auto">
            <a:xfrm>
              <a:off x="4241" y="2886"/>
              <a:ext cx="0" cy="27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3653" name="Line 62"/>
            <p:cNvSpPr>
              <a:spLocks noChangeShapeType="1"/>
            </p:cNvSpPr>
            <p:nvPr/>
          </p:nvSpPr>
          <p:spPr bwMode="auto">
            <a:xfrm>
              <a:off x="3515" y="2886"/>
              <a:ext cx="0" cy="27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3654" name="Line 63"/>
            <p:cNvSpPr>
              <a:spLocks noChangeShapeType="1"/>
            </p:cNvSpPr>
            <p:nvPr/>
          </p:nvSpPr>
          <p:spPr bwMode="auto">
            <a:xfrm>
              <a:off x="3152" y="2886"/>
              <a:ext cx="0" cy="27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3655" name="Text Box 64"/>
            <p:cNvSpPr txBox="1">
              <a:spLocks noChangeArrowheads="1"/>
            </p:cNvSpPr>
            <p:nvPr/>
          </p:nvSpPr>
          <p:spPr bwMode="auto">
            <a:xfrm>
              <a:off x="2925" y="2700"/>
              <a:ext cx="2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 i="1"/>
                <a:t>p,i</a:t>
              </a:r>
            </a:p>
          </p:txBody>
        </p:sp>
        <p:sp>
          <p:nvSpPr>
            <p:cNvPr id="23656" name="Text Box 65"/>
            <p:cNvSpPr txBox="1">
              <a:spLocks noChangeArrowheads="1"/>
            </p:cNvSpPr>
            <p:nvPr/>
          </p:nvSpPr>
          <p:spPr bwMode="auto">
            <a:xfrm>
              <a:off x="4250" y="2700"/>
              <a:ext cx="1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 i="1"/>
                <a:t>r</a:t>
              </a:r>
            </a:p>
          </p:txBody>
        </p:sp>
        <p:sp>
          <p:nvSpPr>
            <p:cNvPr id="23657" name="Text Box 66"/>
            <p:cNvSpPr txBox="1">
              <a:spLocks noChangeArrowheads="1"/>
            </p:cNvSpPr>
            <p:nvPr/>
          </p:nvSpPr>
          <p:spPr bwMode="auto">
            <a:xfrm>
              <a:off x="3540" y="2700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 i="1"/>
                <a:t>j</a:t>
              </a:r>
            </a:p>
          </p:txBody>
        </p:sp>
      </p:grpSp>
      <p:grpSp>
        <p:nvGrpSpPr>
          <p:cNvPr id="23561" name="Group 67"/>
          <p:cNvGrpSpPr>
            <a:grpSpLocks/>
          </p:cNvGrpSpPr>
          <p:nvPr/>
        </p:nvGrpSpPr>
        <p:grpSpPr bwMode="auto">
          <a:xfrm>
            <a:off x="827088" y="5300663"/>
            <a:ext cx="3025775" cy="727075"/>
            <a:chOff x="2517" y="3154"/>
            <a:chExt cx="1906" cy="458"/>
          </a:xfrm>
        </p:grpSpPr>
        <p:sp>
          <p:nvSpPr>
            <p:cNvPr id="23627" name="Rectangle 68"/>
            <p:cNvSpPr>
              <a:spLocks noChangeArrowheads="1"/>
            </p:cNvSpPr>
            <p:nvPr/>
          </p:nvSpPr>
          <p:spPr bwMode="auto">
            <a:xfrm>
              <a:off x="2971" y="3385"/>
              <a:ext cx="182" cy="181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2</a:t>
              </a:r>
            </a:p>
          </p:txBody>
        </p:sp>
        <p:sp>
          <p:nvSpPr>
            <p:cNvPr id="23628" name="Rectangle 69"/>
            <p:cNvSpPr>
              <a:spLocks noChangeArrowheads="1"/>
            </p:cNvSpPr>
            <p:nvPr/>
          </p:nvSpPr>
          <p:spPr bwMode="auto">
            <a:xfrm>
              <a:off x="3153" y="3385"/>
              <a:ext cx="182" cy="181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1</a:t>
              </a:r>
            </a:p>
          </p:txBody>
        </p:sp>
        <p:sp>
          <p:nvSpPr>
            <p:cNvPr id="23629" name="Rectangle 70"/>
            <p:cNvSpPr>
              <a:spLocks noChangeArrowheads="1"/>
            </p:cNvSpPr>
            <p:nvPr/>
          </p:nvSpPr>
          <p:spPr bwMode="auto">
            <a:xfrm>
              <a:off x="3334" y="3385"/>
              <a:ext cx="182" cy="181"/>
            </a:xfrm>
            <a:prstGeom prst="rect">
              <a:avLst/>
            </a:prstGeom>
            <a:solidFill>
              <a:srgbClr val="808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7</a:t>
              </a:r>
            </a:p>
          </p:txBody>
        </p:sp>
        <p:sp>
          <p:nvSpPr>
            <p:cNvPr id="23630" name="Rectangle 71"/>
            <p:cNvSpPr>
              <a:spLocks noChangeArrowheads="1"/>
            </p:cNvSpPr>
            <p:nvPr/>
          </p:nvSpPr>
          <p:spPr bwMode="auto">
            <a:xfrm>
              <a:off x="3515" y="3385"/>
              <a:ext cx="182" cy="181"/>
            </a:xfrm>
            <a:prstGeom prst="rect">
              <a:avLst/>
            </a:prstGeom>
            <a:solidFill>
              <a:srgbClr val="808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8</a:t>
              </a:r>
            </a:p>
          </p:txBody>
        </p:sp>
        <p:sp>
          <p:nvSpPr>
            <p:cNvPr id="23631" name="Rectangle 72"/>
            <p:cNvSpPr>
              <a:spLocks noChangeArrowheads="1"/>
            </p:cNvSpPr>
            <p:nvPr/>
          </p:nvSpPr>
          <p:spPr bwMode="auto">
            <a:xfrm>
              <a:off x="3696" y="3385"/>
              <a:ext cx="182" cy="1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3</a:t>
              </a:r>
            </a:p>
          </p:txBody>
        </p:sp>
        <p:sp>
          <p:nvSpPr>
            <p:cNvPr id="23632" name="Rectangle 73"/>
            <p:cNvSpPr>
              <a:spLocks noChangeArrowheads="1"/>
            </p:cNvSpPr>
            <p:nvPr/>
          </p:nvSpPr>
          <p:spPr bwMode="auto">
            <a:xfrm>
              <a:off x="3878" y="3385"/>
              <a:ext cx="182" cy="1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5</a:t>
              </a:r>
            </a:p>
          </p:txBody>
        </p:sp>
        <p:sp>
          <p:nvSpPr>
            <p:cNvPr id="23633" name="Rectangle 74"/>
            <p:cNvSpPr>
              <a:spLocks noChangeArrowheads="1"/>
            </p:cNvSpPr>
            <p:nvPr/>
          </p:nvSpPr>
          <p:spPr bwMode="auto">
            <a:xfrm>
              <a:off x="4059" y="3385"/>
              <a:ext cx="182" cy="1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6</a:t>
              </a:r>
            </a:p>
          </p:txBody>
        </p:sp>
        <p:sp>
          <p:nvSpPr>
            <p:cNvPr id="23634" name="Rectangle 75"/>
            <p:cNvSpPr>
              <a:spLocks noChangeArrowheads="1"/>
            </p:cNvSpPr>
            <p:nvPr/>
          </p:nvSpPr>
          <p:spPr bwMode="auto">
            <a:xfrm>
              <a:off x="4241" y="3385"/>
              <a:ext cx="182" cy="1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4</a:t>
              </a:r>
            </a:p>
          </p:txBody>
        </p:sp>
        <p:sp>
          <p:nvSpPr>
            <p:cNvPr id="23635" name="Text Box 76"/>
            <p:cNvSpPr txBox="1">
              <a:spLocks noChangeArrowheads="1"/>
            </p:cNvSpPr>
            <p:nvPr/>
          </p:nvSpPr>
          <p:spPr bwMode="auto">
            <a:xfrm>
              <a:off x="2517" y="3332"/>
              <a:ext cx="29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000"/>
                <a:t>(e)</a:t>
              </a:r>
            </a:p>
          </p:txBody>
        </p:sp>
        <p:sp>
          <p:nvSpPr>
            <p:cNvPr id="23636" name="Line 77"/>
            <p:cNvSpPr>
              <a:spLocks noChangeShapeType="1"/>
            </p:cNvSpPr>
            <p:nvPr/>
          </p:nvSpPr>
          <p:spPr bwMode="auto">
            <a:xfrm>
              <a:off x="4241" y="3340"/>
              <a:ext cx="0" cy="27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3637" name="Line 78"/>
            <p:cNvSpPr>
              <a:spLocks noChangeShapeType="1"/>
            </p:cNvSpPr>
            <p:nvPr/>
          </p:nvSpPr>
          <p:spPr bwMode="auto">
            <a:xfrm>
              <a:off x="3696" y="3339"/>
              <a:ext cx="0" cy="27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3638" name="Line 79"/>
            <p:cNvSpPr>
              <a:spLocks noChangeShapeType="1"/>
            </p:cNvSpPr>
            <p:nvPr/>
          </p:nvSpPr>
          <p:spPr bwMode="auto">
            <a:xfrm>
              <a:off x="3334" y="3339"/>
              <a:ext cx="0" cy="27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3639" name="Text Box 80"/>
            <p:cNvSpPr txBox="1">
              <a:spLocks noChangeArrowheads="1"/>
            </p:cNvSpPr>
            <p:nvPr/>
          </p:nvSpPr>
          <p:spPr bwMode="auto">
            <a:xfrm>
              <a:off x="2963" y="315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 i="1"/>
                <a:t>p</a:t>
              </a:r>
            </a:p>
          </p:txBody>
        </p:sp>
        <p:sp>
          <p:nvSpPr>
            <p:cNvPr id="23640" name="Text Box 81"/>
            <p:cNvSpPr txBox="1">
              <a:spLocks noChangeArrowheads="1"/>
            </p:cNvSpPr>
            <p:nvPr/>
          </p:nvSpPr>
          <p:spPr bwMode="auto">
            <a:xfrm>
              <a:off x="4250" y="3158"/>
              <a:ext cx="1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 i="1"/>
                <a:t>r</a:t>
              </a:r>
            </a:p>
          </p:txBody>
        </p:sp>
        <p:sp>
          <p:nvSpPr>
            <p:cNvPr id="23641" name="Text Box 82"/>
            <p:cNvSpPr txBox="1">
              <a:spLocks noChangeArrowheads="1"/>
            </p:cNvSpPr>
            <p:nvPr/>
          </p:nvSpPr>
          <p:spPr bwMode="auto">
            <a:xfrm>
              <a:off x="3722" y="3154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 i="1"/>
                <a:t>j</a:t>
              </a:r>
            </a:p>
          </p:txBody>
        </p:sp>
        <p:sp>
          <p:nvSpPr>
            <p:cNvPr id="23642" name="Text Box 83"/>
            <p:cNvSpPr txBox="1">
              <a:spLocks noChangeArrowheads="1"/>
            </p:cNvSpPr>
            <p:nvPr/>
          </p:nvSpPr>
          <p:spPr bwMode="auto">
            <a:xfrm>
              <a:off x="3152" y="3158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 i="1"/>
                <a:t>i</a:t>
              </a:r>
            </a:p>
          </p:txBody>
        </p:sp>
      </p:grpSp>
      <p:grpSp>
        <p:nvGrpSpPr>
          <p:cNvPr id="23562" name="Group 84"/>
          <p:cNvGrpSpPr>
            <a:grpSpLocks/>
          </p:cNvGrpSpPr>
          <p:nvPr/>
        </p:nvGrpSpPr>
        <p:grpSpPr bwMode="auto">
          <a:xfrm>
            <a:off x="5075238" y="2060575"/>
            <a:ext cx="3025775" cy="800100"/>
            <a:chOff x="2971" y="1298"/>
            <a:chExt cx="1906" cy="504"/>
          </a:xfrm>
        </p:grpSpPr>
        <p:sp>
          <p:nvSpPr>
            <p:cNvPr id="23611" name="Rectangle 85"/>
            <p:cNvSpPr>
              <a:spLocks noChangeArrowheads="1"/>
            </p:cNvSpPr>
            <p:nvPr/>
          </p:nvSpPr>
          <p:spPr bwMode="auto">
            <a:xfrm>
              <a:off x="3425" y="1575"/>
              <a:ext cx="182" cy="181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2</a:t>
              </a:r>
            </a:p>
          </p:txBody>
        </p:sp>
        <p:sp>
          <p:nvSpPr>
            <p:cNvPr id="23612" name="Rectangle 86"/>
            <p:cNvSpPr>
              <a:spLocks noChangeArrowheads="1"/>
            </p:cNvSpPr>
            <p:nvPr/>
          </p:nvSpPr>
          <p:spPr bwMode="auto">
            <a:xfrm>
              <a:off x="3607" y="1575"/>
              <a:ext cx="182" cy="181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1</a:t>
              </a:r>
            </a:p>
          </p:txBody>
        </p:sp>
        <p:sp>
          <p:nvSpPr>
            <p:cNvPr id="23613" name="Rectangle 87"/>
            <p:cNvSpPr>
              <a:spLocks noChangeArrowheads="1"/>
            </p:cNvSpPr>
            <p:nvPr/>
          </p:nvSpPr>
          <p:spPr bwMode="auto">
            <a:xfrm>
              <a:off x="4150" y="1575"/>
              <a:ext cx="182" cy="181"/>
            </a:xfrm>
            <a:prstGeom prst="rect">
              <a:avLst/>
            </a:prstGeom>
            <a:solidFill>
              <a:srgbClr val="808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7</a:t>
              </a:r>
            </a:p>
          </p:txBody>
        </p:sp>
        <p:sp>
          <p:nvSpPr>
            <p:cNvPr id="23614" name="Rectangle 88"/>
            <p:cNvSpPr>
              <a:spLocks noChangeArrowheads="1"/>
            </p:cNvSpPr>
            <p:nvPr/>
          </p:nvSpPr>
          <p:spPr bwMode="auto">
            <a:xfrm>
              <a:off x="3969" y="1575"/>
              <a:ext cx="182" cy="181"/>
            </a:xfrm>
            <a:prstGeom prst="rect">
              <a:avLst/>
            </a:prstGeom>
            <a:solidFill>
              <a:srgbClr val="808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8</a:t>
              </a:r>
            </a:p>
          </p:txBody>
        </p:sp>
        <p:sp>
          <p:nvSpPr>
            <p:cNvPr id="23615" name="Rectangle 89"/>
            <p:cNvSpPr>
              <a:spLocks noChangeArrowheads="1"/>
            </p:cNvSpPr>
            <p:nvPr/>
          </p:nvSpPr>
          <p:spPr bwMode="auto">
            <a:xfrm>
              <a:off x="3787" y="1575"/>
              <a:ext cx="182" cy="181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3</a:t>
              </a:r>
            </a:p>
          </p:txBody>
        </p:sp>
        <p:sp>
          <p:nvSpPr>
            <p:cNvPr id="23616" name="Rectangle 90"/>
            <p:cNvSpPr>
              <a:spLocks noChangeArrowheads="1"/>
            </p:cNvSpPr>
            <p:nvPr/>
          </p:nvSpPr>
          <p:spPr bwMode="auto">
            <a:xfrm>
              <a:off x="4332" y="1575"/>
              <a:ext cx="182" cy="1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5</a:t>
              </a:r>
            </a:p>
          </p:txBody>
        </p:sp>
        <p:sp>
          <p:nvSpPr>
            <p:cNvPr id="23617" name="Rectangle 91"/>
            <p:cNvSpPr>
              <a:spLocks noChangeArrowheads="1"/>
            </p:cNvSpPr>
            <p:nvPr/>
          </p:nvSpPr>
          <p:spPr bwMode="auto">
            <a:xfrm>
              <a:off x="4513" y="1575"/>
              <a:ext cx="182" cy="1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6</a:t>
              </a:r>
            </a:p>
          </p:txBody>
        </p:sp>
        <p:sp>
          <p:nvSpPr>
            <p:cNvPr id="23618" name="Rectangle 92"/>
            <p:cNvSpPr>
              <a:spLocks noChangeArrowheads="1"/>
            </p:cNvSpPr>
            <p:nvPr/>
          </p:nvSpPr>
          <p:spPr bwMode="auto">
            <a:xfrm>
              <a:off x="4695" y="1575"/>
              <a:ext cx="182" cy="1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4</a:t>
              </a:r>
            </a:p>
          </p:txBody>
        </p:sp>
        <p:sp>
          <p:nvSpPr>
            <p:cNvPr id="23619" name="Text Box 93"/>
            <p:cNvSpPr txBox="1">
              <a:spLocks noChangeArrowheads="1"/>
            </p:cNvSpPr>
            <p:nvPr/>
          </p:nvSpPr>
          <p:spPr bwMode="auto">
            <a:xfrm>
              <a:off x="2971" y="1522"/>
              <a:ext cx="27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000"/>
                <a:t>(f)</a:t>
              </a:r>
            </a:p>
          </p:txBody>
        </p:sp>
        <p:sp>
          <p:nvSpPr>
            <p:cNvPr id="23620" name="Line 94"/>
            <p:cNvSpPr>
              <a:spLocks noChangeShapeType="1"/>
            </p:cNvSpPr>
            <p:nvPr/>
          </p:nvSpPr>
          <p:spPr bwMode="auto">
            <a:xfrm>
              <a:off x="4695" y="1530"/>
              <a:ext cx="0" cy="27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3621" name="Line 95"/>
            <p:cNvSpPr>
              <a:spLocks noChangeShapeType="1"/>
            </p:cNvSpPr>
            <p:nvPr/>
          </p:nvSpPr>
          <p:spPr bwMode="auto">
            <a:xfrm>
              <a:off x="4332" y="1529"/>
              <a:ext cx="0" cy="27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3622" name="Line 96"/>
            <p:cNvSpPr>
              <a:spLocks noChangeShapeType="1"/>
            </p:cNvSpPr>
            <p:nvPr/>
          </p:nvSpPr>
          <p:spPr bwMode="auto">
            <a:xfrm>
              <a:off x="3969" y="1529"/>
              <a:ext cx="0" cy="27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3623" name="Text Box 97"/>
            <p:cNvSpPr txBox="1">
              <a:spLocks noChangeArrowheads="1"/>
            </p:cNvSpPr>
            <p:nvPr/>
          </p:nvSpPr>
          <p:spPr bwMode="auto">
            <a:xfrm>
              <a:off x="3417" y="130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 i="1"/>
                <a:t>p</a:t>
              </a:r>
            </a:p>
          </p:txBody>
        </p:sp>
        <p:sp>
          <p:nvSpPr>
            <p:cNvPr id="23624" name="Text Box 98"/>
            <p:cNvSpPr txBox="1">
              <a:spLocks noChangeArrowheads="1"/>
            </p:cNvSpPr>
            <p:nvPr/>
          </p:nvSpPr>
          <p:spPr bwMode="auto">
            <a:xfrm>
              <a:off x="4704" y="1302"/>
              <a:ext cx="1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 i="1"/>
                <a:t>r</a:t>
              </a:r>
            </a:p>
          </p:txBody>
        </p:sp>
        <p:sp>
          <p:nvSpPr>
            <p:cNvPr id="23625" name="Text Box 99"/>
            <p:cNvSpPr txBox="1">
              <a:spLocks noChangeArrowheads="1"/>
            </p:cNvSpPr>
            <p:nvPr/>
          </p:nvSpPr>
          <p:spPr bwMode="auto">
            <a:xfrm>
              <a:off x="4357" y="1298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 i="1"/>
                <a:t>j</a:t>
              </a:r>
            </a:p>
          </p:txBody>
        </p:sp>
        <p:sp>
          <p:nvSpPr>
            <p:cNvPr id="23626" name="Text Box 100"/>
            <p:cNvSpPr txBox="1">
              <a:spLocks noChangeArrowheads="1"/>
            </p:cNvSpPr>
            <p:nvPr/>
          </p:nvSpPr>
          <p:spPr bwMode="auto">
            <a:xfrm>
              <a:off x="3813" y="1302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 i="1"/>
                <a:t>i</a:t>
              </a:r>
            </a:p>
          </p:txBody>
        </p:sp>
      </p:grpSp>
      <p:grpSp>
        <p:nvGrpSpPr>
          <p:cNvPr id="23563" name="Group 101"/>
          <p:cNvGrpSpPr>
            <a:grpSpLocks/>
          </p:cNvGrpSpPr>
          <p:nvPr/>
        </p:nvGrpSpPr>
        <p:grpSpPr bwMode="auto">
          <a:xfrm>
            <a:off x="5075238" y="2852738"/>
            <a:ext cx="3025775" cy="800100"/>
            <a:chOff x="2971" y="1797"/>
            <a:chExt cx="1906" cy="504"/>
          </a:xfrm>
        </p:grpSpPr>
        <p:sp>
          <p:nvSpPr>
            <p:cNvPr id="23595" name="Rectangle 102"/>
            <p:cNvSpPr>
              <a:spLocks noChangeArrowheads="1"/>
            </p:cNvSpPr>
            <p:nvPr/>
          </p:nvSpPr>
          <p:spPr bwMode="auto">
            <a:xfrm>
              <a:off x="3425" y="2074"/>
              <a:ext cx="182" cy="181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2</a:t>
              </a:r>
            </a:p>
          </p:txBody>
        </p:sp>
        <p:sp>
          <p:nvSpPr>
            <p:cNvPr id="23596" name="Rectangle 103"/>
            <p:cNvSpPr>
              <a:spLocks noChangeArrowheads="1"/>
            </p:cNvSpPr>
            <p:nvPr/>
          </p:nvSpPr>
          <p:spPr bwMode="auto">
            <a:xfrm>
              <a:off x="3607" y="2074"/>
              <a:ext cx="182" cy="181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1</a:t>
              </a:r>
            </a:p>
          </p:txBody>
        </p:sp>
        <p:sp>
          <p:nvSpPr>
            <p:cNvPr id="23597" name="Rectangle 104"/>
            <p:cNvSpPr>
              <a:spLocks noChangeArrowheads="1"/>
            </p:cNvSpPr>
            <p:nvPr/>
          </p:nvSpPr>
          <p:spPr bwMode="auto">
            <a:xfrm>
              <a:off x="4150" y="2074"/>
              <a:ext cx="182" cy="181"/>
            </a:xfrm>
            <a:prstGeom prst="rect">
              <a:avLst/>
            </a:prstGeom>
            <a:solidFill>
              <a:srgbClr val="808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7</a:t>
              </a:r>
            </a:p>
          </p:txBody>
        </p:sp>
        <p:sp>
          <p:nvSpPr>
            <p:cNvPr id="23598" name="Rectangle 105"/>
            <p:cNvSpPr>
              <a:spLocks noChangeArrowheads="1"/>
            </p:cNvSpPr>
            <p:nvPr/>
          </p:nvSpPr>
          <p:spPr bwMode="auto">
            <a:xfrm>
              <a:off x="3969" y="2074"/>
              <a:ext cx="182" cy="181"/>
            </a:xfrm>
            <a:prstGeom prst="rect">
              <a:avLst/>
            </a:prstGeom>
            <a:solidFill>
              <a:srgbClr val="808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8</a:t>
              </a:r>
            </a:p>
          </p:txBody>
        </p:sp>
        <p:sp>
          <p:nvSpPr>
            <p:cNvPr id="23599" name="Rectangle 106"/>
            <p:cNvSpPr>
              <a:spLocks noChangeArrowheads="1"/>
            </p:cNvSpPr>
            <p:nvPr/>
          </p:nvSpPr>
          <p:spPr bwMode="auto">
            <a:xfrm>
              <a:off x="3787" y="2074"/>
              <a:ext cx="182" cy="181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3</a:t>
              </a:r>
            </a:p>
          </p:txBody>
        </p:sp>
        <p:sp>
          <p:nvSpPr>
            <p:cNvPr id="23600" name="Rectangle 107"/>
            <p:cNvSpPr>
              <a:spLocks noChangeArrowheads="1"/>
            </p:cNvSpPr>
            <p:nvPr/>
          </p:nvSpPr>
          <p:spPr bwMode="auto">
            <a:xfrm>
              <a:off x="4332" y="2074"/>
              <a:ext cx="182" cy="181"/>
            </a:xfrm>
            <a:prstGeom prst="rect">
              <a:avLst/>
            </a:prstGeom>
            <a:solidFill>
              <a:srgbClr val="808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5</a:t>
              </a:r>
            </a:p>
          </p:txBody>
        </p:sp>
        <p:sp>
          <p:nvSpPr>
            <p:cNvPr id="23601" name="Rectangle 108"/>
            <p:cNvSpPr>
              <a:spLocks noChangeArrowheads="1"/>
            </p:cNvSpPr>
            <p:nvPr/>
          </p:nvSpPr>
          <p:spPr bwMode="auto">
            <a:xfrm>
              <a:off x="4513" y="2074"/>
              <a:ext cx="182" cy="1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6</a:t>
              </a:r>
            </a:p>
          </p:txBody>
        </p:sp>
        <p:sp>
          <p:nvSpPr>
            <p:cNvPr id="23602" name="Rectangle 109"/>
            <p:cNvSpPr>
              <a:spLocks noChangeArrowheads="1"/>
            </p:cNvSpPr>
            <p:nvPr/>
          </p:nvSpPr>
          <p:spPr bwMode="auto">
            <a:xfrm>
              <a:off x="4695" y="2074"/>
              <a:ext cx="182" cy="1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4</a:t>
              </a:r>
            </a:p>
          </p:txBody>
        </p:sp>
        <p:sp>
          <p:nvSpPr>
            <p:cNvPr id="23603" name="Text Box 110"/>
            <p:cNvSpPr txBox="1">
              <a:spLocks noChangeArrowheads="1"/>
            </p:cNvSpPr>
            <p:nvPr/>
          </p:nvSpPr>
          <p:spPr bwMode="auto">
            <a:xfrm>
              <a:off x="2971" y="2021"/>
              <a:ext cx="3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000"/>
                <a:t>(g)</a:t>
              </a:r>
            </a:p>
          </p:txBody>
        </p:sp>
        <p:sp>
          <p:nvSpPr>
            <p:cNvPr id="23604" name="Line 111"/>
            <p:cNvSpPr>
              <a:spLocks noChangeShapeType="1"/>
            </p:cNvSpPr>
            <p:nvPr/>
          </p:nvSpPr>
          <p:spPr bwMode="auto">
            <a:xfrm>
              <a:off x="4695" y="2029"/>
              <a:ext cx="0" cy="27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3605" name="Line 112"/>
            <p:cNvSpPr>
              <a:spLocks noChangeShapeType="1"/>
            </p:cNvSpPr>
            <p:nvPr/>
          </p:nvSpPr>
          <p:spPr bwMode="auto">
            <a:xfrm>
              <a:off x="4513" y="2028"/>
              <a:ext cx="0" cy="27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3606" name="Line 113"/>
            <p:cNvSpPr>
              <a:spLocks noChangeShapeType="1"/>
            </p:cNvSpPr>
            <p:nvPr/>
          </p:nvSpPr>
          <p:spPr bwMode="auto">
            <a:xfrm>
              <a:off x="3969" y="2028"/>
              <a:ext cx="0" cy="27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3607" name="Text Box 114"/>
            <p:cNvSpPr txBox="1">
              <a:spLocks noChangeArrowheads="1"/>
            </p:cNvSpPr>
            <p:nvPr/>
          </p:nvSpPr>
          <p:spPr bwMode="auto">
            <a:xfrm>
              <a:off x="3417" y="180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 i="1"/>
                <a:t>p</a:t>
              </a:r>
            </a:p>
          </p:txBody>
        </p:sp>
        <p:sp>
          <p:nvSpPr>
            <p:cNvPr id="23608" name="Text Box 115"/>
            <p:cNvSpPr txBox="1">
              <a:spLocks noChangeArrowheads="1"/>
            </p:cNvSpPr>
            <p:nvPr/>
          </p:nvSpPr>
          <p:spPr bwMode="auto">
            <a:xfrm>
              <a:off x="4704" y="1801"/>
              <a:ext cx="1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 i="1"/>
                <a:t>r</a:t>
              </a:r>
            </a:p>
          </p:txBody>
        </p:sp>
        <p:sp>
          <p:nvSpPr>
            <p:cNvPr id="23609" name="Text Box 116"/>
            <p:cNvSpPr txBox="1">
              <a:spLocks noChangeArrowheads="1"/>
            </p:cNvSpPr>
            <p:nvPr/>
          </p:nvSpPr>
          <p:spPr bwMode="auto">
            <a:xfrm>
              <a:off x="4538" y="1797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 i="1"/>
                <a:t>j</a:t>
              </a:r>
            </a:p>
          </p:txBody>
        </p:sp>
        <p:sp>
          <p:nvSpPr>
            <p:cNvPr id="23610" name="Text Box 117"/>
            <p:cNvSpPr txBox="1">
              <a:spLocks noChangeArrowheads="1"/>
            </p:cNvSpPr>
            <p:nvPr/>
          </p:nvSpPr>
          <p:spPr bwMode="auto">
            <a:xfrm>
              <a:off x="3813" y="1801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 i="1"/>
                <a:t>i</a:t>
              </a:r>
            </a:p>
          </p:txBody>
        </p:sp>
      </p:grpSp>
      <p:grpSp>
        <p:nvGrpSpPr>
          <p:cNvPr id="23564" name="Group 118"/>
          <p:cNvGrpSpPr>
            <a:grpSpLocks/>
          </p:cNvGrpSpPr>
          <p:nvPr/>
        </p:nvGrpSpPr>
        <p:grpSpPr bwMode="auto">
          <a:xfrm>
            <a:off x="5075238" y="3709988"/>
            <a:ext cx="3025775" cy="727075"/>
            <a:chOff x="2971" y="2337"/>
            <a:chExt cx="1906" cy="458"/>
          </a:xfrm>
        </p:grpSpPr>
        <p:sp>
          <p:nvSpPr>
            <p:cNvPr id="23581" name="Rectangle 119"/>
            <p:cNvSpPr>
              <a:spLocks noChangeArrowheads="1"/>
            </p:cNvSpPr>
            <p:nvPr/>
          </p:nvSpPr>
          <p:spPr bwMode="auto">
            <a:xfrm>
              <a:off x="3425" y="2568"/>
              <a:ext cx="182" cy="181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2</a:t>
              </a:r>
            </a:p>
          </p:txBody>
        </p:sp>
        <p:sp>
          <p:nvSpPr>
            <p:cNvPr id="23582" name="Rectangle 120"/>
            <p:cNvSpPr>
              <a:spLocks noChangeArrowheads="1"/>
            </p:cNvSpPr>
            <p:nvPr/>
          </p:nvSpPr>
          <p:spPr bwMode="auto">
            <a:xfrm>
              <a:off x="3607" y="2568"/>
              <a:ext cx="182" cy="181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1</a:t>
              </a:r>
            </a:p>
          </p:txBody>
        </p:sp>
        <p:sp>
          <p:nvSpPr>
            <p:cNvPr id="23583" name="Rectangle 121"/>
            <p:cNvSpPr>
              <a:spLocks noChangeArrowheads="1"/>
            </p:cNvSpPr>
            <p:nvPr/>
          </p:nvSpPr>
          <p:spPr bwMode="auto">
            <a:xfrm>
              <a:off x="4150" y="2568"/>
              <a:ext cx="182" cy="181"/>
            </a:xfrm>
            <a:prstGeom prst="rect">
              <a:avLst/>
            </a:prstGeom>
            <a:solidFill>
              <a:srgbClr val="808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7</a:t>
              </a:r>
            </a:p>
          </p:txBody>
        </p:sp>
        <p:sp>
          <p:nvSpPr>
            <p:cNvPr id="23584" name="Rectangle 122"/>
            <p:cNvSpPr>
              <a:spLocks noChangeArrowheads="1"/>
            </p:cNvSpPr>
            <p:nvPr/>
          </p:nvSpPr>
          <p:spPr bwMode="auto">
            <a:xfrm>
              <a:off x="3969" y="2568"/>
              <a:ext cx="182" cy="181"/>
            </a:xfrm>
            <a:prstGeom prst="rect">
              <a:avLst/>
            </a:prstGeom>
            <a:solidFill>
              <a:srgbClr val="808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8</a:t>
              </a:r>
            </a:p>
          </p:txBody>
        </p:sp>
        <p:sp>
          <p:nvSpPr>
            <p:cNvPr id="23585" name="Rectangle 123"/>
            <p:cNvSpPr>
              <a:spLocks noChangeArrowheads="1"/>
            </p:cNvSpPr>
            <p:nvPr/>
          </p:nvSpPr>
          <p:spPr bwMode="auto">
            <a:xfrm>
              <a:off x="3787" y="2568"/>
              <a:ext cx="182" cy="181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3</a:t>
              </a:r>
            </a:p>
          </p:txBody>
        </p:sp>
        <p:sp>
          <p:nvSpPr>
            <p:cNvPr id="23586" name="Rectangle 124"/>
            <p:cNvSpPr>
              <a:spLocks noChangeArrowheads="1"/>
            </p:cNvSpPr>
            <p:nvPr/>
          </p:nvSpPr>
          <p:spPr bwMode="auto">
            <a:xfrm>
              <a:off x="4332" y="2568"/>
              <a:ext cx="182" cy="181"/>
            </a:xfrm>
            <a:prstGeom prst="rect">
              <a:avLst/>
            </a:prstGeom>
            <a:solidFill>
              <a:srgbClr val="808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5</a:t>
              </a:r>
            </a:p>
          </p:txBody>
        </p:sp>
        <p:sp>
          <p:nvSpPr>
            <p:cNvPr id="23587" name="Rectangle 125"/>
            <p:cNvSpPr>
              <a:spLocks noChangeArrowheads="1"/>
            </p:cNvSpPr>
            <p:nvPr/>
          </p:nvSpPr>
          <p:spPr bwMode="auto">
            <a:xfrm>
              <a:off x="4513" y="2568"/>
              <a:ext cx="182" cy="181"/>
            </a:xfrm>
            <a:prstGeom prst="rect">
              <a:avLst/>
            </a:prstGeom>
            <a:solidFill>
              <a:srgbClr val="808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6</a:t>
              </a:r>
            </a:p>
          </p:txBody>
        </p:sp>
        <p:sp>
          <p:nvSpPr>
            <p:cNvPr id="23588" name="Rectangle 126"/>
            <p:cNvSpPr>
              <a:spLocks noChangeArrowheads="1"/>
            </p:cNvSpPr>
            <p:nvPr/>
          </p:nvSpPr>
          <p:spPr bwMode="auto">
            <a:xfrm>
              <a:off x="4695" y="2568"/>
              <a:ext cx="182" cy="1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4</a:t>
              </a:r>
            </a:p>
          </p:txBody>
        </p:sp>
        <p:sp>
          <p:nvSpPr>
            <p:cNvPr id="23589" name="Text Box 127"/>
            <p:cNvSpPr txBox="1">
              <a:spLocks noChangeArrowheads="1"/>
            </p:cNvSpPr>
            <p:nvPr/>
          </p:nvSpPr>
          <p:spPr bwMode="auto">
            <a:xfrm>
              <a:off x="2971" y="2515"/>
              <a:ext cx="3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000"/>
                <a:t>(h)</a:t>
              </a:r>
            </a:p>
          </p:txBody>
        </p:sp>
        <p:sp>
          <p:nvSpPr>
            <p:cNvPr id="23590" name="Line 128"/>
            <p:cNvSpPr>
              <a:spLocks noChangeShapeType="1"/>
            </p:cNvSpPr>
            <p:nvPr/>
          </p:nvSpPr>
          <p:spPr bwMode="auto">
            <a:xfrm>
              <a:off x="4695" y="2523"/>
              <a:ext cx="0" cy="27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3591" name="Line 129"/>
            <p:cNvSpPr>
              <a:spLocks noChangeShapeType="1"/>
            </p:cNvSpPr>
            <p:nvPr/>
          </p:nvSpPr>
          <p:spPr bwMode="auto">
            <a:xfrm>
              <a:off x="3969" y="2522"/>
              <a:ext cx="0" cy="27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3592" name="Text Box 130"/>
            <p:cNvSpPr txBox="1">
              <a:spLocks noChangeArrowheads="1"/>
            </p:cNvSpPr>
            <p:nvPr/>
          </p:nvSpPr>
          <p:spPr bwMode="auto">
            <a:xfrm>
              <a:off x="3417" y="233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 i="1"/>
                <a:t>p</a:t>
              </a:r>
            </a:p>
          </p:txBody>
        </p:sp>
        <p:sp>
          <p:nvSpPr>
            <p:cNvPr id="23593" name="Text Box 131"/>
            <p:cNvSpPr txBox="1">
              <a:spLocks noChangeArrowheads="1"/>
            </p:cNvSpPr>
            <p:nvPr/>
          </p:nvSpPr>
          <p:spPr bwMode="auto">
            <a:xfrm>
              <a:off x="4704" y="2337"/>
              <a:ext cx="1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 i="1"/>
                <a:t>r</a:t>
              </a:r>
            </a:p>
          </p:txBody>
        </p:sp>
        <p:sp>
          <p:nvSpPr>
            <p:cNvPr id="23594" name="Text Box 132"/>
            <p:cNvSpPr txBox="1">
              <a:spLocks noChangeArrowheads="1"/>
            </p:cNvSpPr>
            <p:nvPr/>
          </p:nvSpPr>
          <p:spPr bwMode="auto">
            <a:xfrm>
              <a:off x="3813" y="2337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 i="1"/>
                <a:t>i</a:t>
              </a:r>
            </a:p>
          </p:txBody>
        </p:sp>
      </p:grpSp>
      <p:grpSp>
        <p:nvGrpSpPr>
          <p:cNvPr id="23565" name="Group 133"/>
          <p:cNvGrpSpPr>
            <a:grpSpLocks/>
          </p:cNvGrpSpPr>
          <p:nvPr/>
        </p:nvGrpSpPr>
        <p:grpSpPr bwMode="auto">
          <a:xfrm>
            <a:off x="5075238" y="4502150"/>
            <a:ext cx="3024187" cy="727075"/>
            <a:chOff x="2971" y="2836"/>
            <a:chExt cx="1905" cy="458"/>
          </a:xfrm>
        </p:grpSpPr>
        <p:sp>
          <p:nvSpPr>
            <p:cNvPr id="23566" name="Rectangle 134"/>
            <p:cNvSpPr>
              <a:spLocks noChangeArrowheads="1"/>
            </p:cNvSpPr>
            <p:nvPr/>
          </p:nvSpPr>
          <p:spPr bwMode="auto">
            <a:xfrm>
              <a:off x="3425" y="3067"/>
              <a:ext cx="182" cy="181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2</a:t>
              </a:r>
            </a:p>
          </p:txBody>
        </p:sp>
        <p:sp>
          <p:nvSpPr>
            <p:cNvPr id="23567" name="Rectangle 135"/>
            <p:cNvSpPr>
              <a:spLocks noChangeArrowheads="1"/>
            </p:cNvSpPr>
            <p:nvPr/>
          </p:nvSpPr>
          <p:spPr bwMode="auto">
            <a:xfrm>
              <a:off x="3607" y="3067"/>
              <a:ext cx="182" cy="181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1</a:t>
              </a:r>
            </a:p>
          </p:txBody>
        </p:sp>
        <p:sp>
          <p:nvSpPr>
            <p:cNvPr id="23568" name="Rectangle 136"/>
            <p:cNvSpPr>
              <a:spLocks noChangeArrowheads="1"/>
            </p:cNvSpPr>
            <p:nvPr/>
          </p:nvSpPr>
          <p:spPr bwMode="auto">
            <a:xfrm>
              <a:off x="4150" y="3067"/>
              <a:ext cx="182" cy="181"/>
            </a:xfrm>
            <a:prstGeom prst="rect">
              <a:avLst/>
            </a:prstGeom>
            <a:solidFill>
              <a:srgbClr val="808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7</a:t>
              </a:r>
            </a:p>
          </p:txBody>
        </p:sp>
        <p:sp>
          <p:nvSpPr>
            <p:cNvPr id="23569" name="Rectangle 137"/>
            <p:cNvSpPr>
              <a:spLocks noChangeArrowheads="1"/>
            </p:cNvSpPr>
            <p:nvPr/>
          </p:nvSpPr>
          <p:spPr bwMode="auto">
            <a:xfrm>
              <a:off x="4694" y="3067"/>
              <a:ext cx="182" cy="181"/>
            </a:xfrm>
            <a:prstGeom prst="rect">
              <a:avLst/>
            </a:prstGeom>
            <a:solidFill>
              <a:srgbClr val="808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8</a:t>
              </a:r>
            </a:p>
          </p:txBody>
        </p:sp>
        <p:sp>
          <p:nvSpPr>
            <p:cNvPr id="23570" name="Rectangle 138"/>
            <p:cNvSpPr>
              <a:spLocks noChangeArrowheads="1"/>
            </p:cNvSpPr>
            <p:nvPr/>
          </p:nvSpPr>
          <p:spPr bwMode="auto">
            <a:xfrm>
              <a:off x="3787" y="3067"/>
              <a:ext cx="182" cy="181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3</a:t>
              </a:r>
            </a:p>
          </p:txBody>
        </p:sp>
        <p:sp>
          <p:nvSpPr>
            <p:cNvPr id="23571" name="Rectangle 139"/>
            <p:cNvSpPr>
              <a:spLocks noChangeArrowheads="1"/>
            </p:cNvSpPr>
            <p:nvPr/>
          </p:nvSpPr>
          <p:spPr bwMode="auto">
            <a:xfrm>
              <a:off x="4332" y="3067"/>
              <a:ext cx="182" cy="181"/>
            </a:xfrm>
            <a:prstGeom prst="rect">
              <a:avLst/>
            </a:prstGeom>
            <a:solidFill>
              <a:srgbClr val="808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5</a:t>
              </a:r>
            </a:p>
          </p:txBody>
        </p:sp>
        <p:sp>
          <p:nvSpPr>
            <p:cNvPr id="23572" name="Rectangle 140"/>
            <p:cNvSpPr>
              <a:spLocks noChangeArrowheads="1"/>
            </p:cNvSpPr>
            <p:nvPr/>
          </p:nvSpPr>
          <p:spPr bwMode="auto">
            <a:xfrm>
              <a:off x="4513" y="3067"/>
              <a:ext cx="182" cy="181"/>
            </a:xfrm>
            <a:prstGeom prst="rect">
              <a:avLst/>
            </a:prstGeom>
            <a:solidFill>
              <a:srgbClr val="808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6</a:t>
              </a:r>
            </a:p>
          </p:txBody>
        </p:sp>
        <p:sp>
          <p:nvSpPr>
            <p:cNvPr id="23573" name="Rectangle 141"/>
            <p:cNvSpPr>
              <a:spLocks noChangeArrowheads="1"/>
            </p:cNvSpPr>
            <p:nvPr/>
          </p:nvSpPr>
          <p:spPr bwMode="auto">
            <a:xfrm>
              <a:off x="3969" y="3067"/>
              <a:ext cx="182" cy="1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/>
                <a:t>4</a:t>
              </a:r>
            </a:p>
          </p:txBody>
        </p:sp>
        <p:sp>
          <p:nvSpPr>
            <p:cNvPr id="23574" name="Text Box 142"/>
            <p:cNvSpPr txBox="1">
              <a:spLocks noChangeArrowheads="1"/>
            </p:cNvSpPr>
            <p:nvPr/>
          </p:nvSpPr>
          <p:spPr bwMode="auto">
            <a:xfrm>
              <a:off x="2971" y="3014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000"/>
                <a:t>(i)</a:t>
              </a:r>
            </a:p>
          </p:txBody>
        </p:sp>
        <p:sp>
          <p:nvSpPr>
            <p:cNvPr id="23575" name="Line 143"/>
            <p:cNvSpPr>
              <a:spLocks noChangeShapeType="1"/>
            </p:cNvSpPr>
            <p:nvPr/>
          </p:nvSpPr>
          <p:spPr bwMode="auto">
            <a:xfrm>
              <a:off x="4876" y="3022"/>
              <a:ext cx="0" cy="27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3576" name="Line 144"/>
            <p:cNvSpPr>
              <a:spLocks noChangeShapeType="1"/>
            </p:cNvSpPr>
            <p:nvPr/>
          </p:nvSpPr>
          <p:spPr bwMode="auto">
            <a:xfrm>
              <a:off x="3969" y="3021"/>
              <a:ext cx="0" cy="27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3577" name="Text Box 145"/>
            <p:cNvSpPr txBox="1">
              <a:spLocks noChangeArrowheads="1"/>
            </p:cNvSpPr>
            <p:nvPr/>
          </p:nvSpPr>
          <p:spPr bwMode="auto">
            <a:xfrm>
              <a:off x="3417" y="283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 i="1"/>
                <a:t>p</a:t>
              </a:r>
            </a:p>
          </p:txBody>
        </p:sp>
        <p:sp>
          <p:nvSpPr>
            <p:cNvPr id="23578" name="Text Box 146"/>
            <p:cNvSpPr txBox="1">
              <a:spLocks noChangeArrowheads="1"/>
            </p:cNvSpPr>
            <p:nvPr/>
          </p:nvSpPr>
          <p:spPr bwMode="auto">
            <a:xfrm>
              <a:off x="4704" y="2836"/>
              <a:ext cx="1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 i="1"/>
                <a:t>r</a:t>
              </a:r>
            </a:p>
          </p:txBody>
        </p:sp>
        <p:sp>
          <p:nvSpPr>
            <p:cNvPr id="23579" name="Text Box 147"/>
            <p:cNvSpPr txBox="1">
              <a:spLocks noChangeArrowheads="1"/>
            </p:cNvSpPr>
            <p:nvPr/>
          </p:nvSpPr>
          <p:spPr bwMode="auto">
            <a:xfrm>
              <a:off x="3813" y="2836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 i="1"/>
                <a:t>i</a:t>
              </a:r>
            </a:p>
          </p:txBody>
        </p:sp>
        <p:sp>
          <p:nvSpPr>
            <p:cNvPr id="23580" name="Line 148"/>
            <p:cNvSpPr>
              <a:spLocks noChangeShapeType="1"/>
            </p:cNvSpPr>
            <p:nvPr/>
          </p:nvSpPr>
          <p:spPr bwMode="auto">
            <a:xfrm>
              <a:off x="4150" y="3022"/>
              <a:ext cx="0" cy="27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4A5FCD2-748A-4584-9109-9F3E99C787CD}" type="slidenum">
              <a:rPr kumimoji="0" lang="en-US" altLang="zh-TW" sz="1000">
                <a:latin typeface="Arial" panose="020B0604020202020204" pitchFamily="34" charset="0"/>
              </a:rPr>
              <a:pPr eaLnBrk="1" hangingPunct="1"/>
              <a:t>8</a:t>
            </a:fld>
            <a:endParaRPr kumimoji="0" lang="en-US" altLang="zh-TW" sz="1000">
              <a:latin typeface="Arial" panose="020B0604020202020204" pitchFamily="34" charset="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7.2 Performance of quicksort 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>
            <p:ph idx="1"/>
          </p:nvPr>
        </p:nvGraphicFramePr>
        <p:xfrm>
          <a:off x="1319213" y="1949450"/>
          <a:ext cx="5557837" cy="464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文件" r:id="rId3" imgW="4663482" imgH="3899100" progId="Word.Document.8">
                  <p:embed/>
                </p:oleObj>
              </mc:Choice>
              <mc:Fallback>
                <p:oleObj name="文件" r:id="rId3" imgW="4663482" imgH="38991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213" y="1949450"/>
                        <a:ext cx="5557837" cy="4646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340DF42-1CFC-4364-8ECD-DD0DF72B7B69}" type="slidenum">
              <a:rPr kumimoji="0" lang="en-US" altLang="zh-TW" sz="1000">
                <a:latin typeface="Arial" panose="020B0604020202020204" pitchFamily="34" charset="0"/>
              </a:rPr>
              <a:pPr eaLnBrk="1" hangingPunct="1"/>
              <a:t>9</a:t>
            </a:fld>
            <a:endParaRPr kumimoji="0" lang="en-US" altLang="zh-TW" sz="1000">
              <a:latin typeface="Arial" panose="020B0604020202020204" pitchFamily="34" charset="0"/>
            </a:endParaRPr>
          </a:p>
        </p:txBody>
      </p:sp>
      <p:sp>
        <p:nvSpPr>
          <p:cNvPr id="2052" name="Rectangle 2"/>
          <p:cNvSpPr>
            <a:spLocks noChangeArrowheads="1"/>
          </p:cNvSpPr>
          <p:nvPr/>
        </p:nvSpPr>
        <p:spPr bwMode="auto">
          <a:xfrm>
            <a:off x="250825" y="1484313"/>
            <a:ext cx="8785225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>
            <p:ph idx="4294967295"/>
          </p:nvPr>
        </p:nvGraphicFramePr>
        <p:xfrm>
          <a:off x="1257300" y="4967288"/>
          <a:ext cx="5029200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文件" r:id="rId3" imgW="4337200" imgH="1462703" progId="Word.Document.8">
                  <p:embed/>
                </p:oleObj>
              </mc:Choice>
              <mc:Fallback>
                <p:oleObj name="文件" r:id="rId3" imgW="4337200" imgH="1462703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4967288"/>
                        <a:ext cx="5029200" cy="169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3" name="Picture 4"/>
          <p:cNvPicPr>
            <a:picLocks noChangeAspect="1" noChangeArrowheads="1"/>
          </p:cNvPicPr>
          <p:nvPr>
            <p:ph type="body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54088" y="765175"/>
            <a:ext cx="7234237" cy="40767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1557</TotalTime>
  <Words>732</Words>
  <Application>Microsoft Office PowerPoint</Application>
  <PresentationFormat>如螢幕大小 (4:3)</PresentationFormat>
  <Paragraphs>205</Paragraphs>
  <Slides>23</Slides>
  <Notes>0</Notes>
  <HiddenSlides>8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4</vt:i4>
      </vt:variant>
      <vt:variant>
        <vt:lpstr>投影片標題</vt:lpstr>
      </vt:variant>
      <vt:variant>
        <vt:i4>23</vt:i4>
      </vt:variant>
    </vt:vector>
  </HeadingPairs>
  <TitlesOfParts>
    <vt:vector size="33" baseType="lpstr">
      <vt:lpstr>Times New Roman</vt:lpstr>
      <vt:lpstr>新細明體</vt:lpstr>
      <vt:lpstr>Arial</vt:lpstr>
      <vt:lpstr>Wingdings</vt:lpstr>
      <vt:lpstr>Symbol</vt:lpstr>
      <vt:lpstr>Quadrant</vt:lpstr>
      <vt:lpstr>Microsoft Word 文件</vt:lpstr>
      <vt:lpstr>Microsoft Office Word 97 - 2003 Document</vt:lpstr>
      <vt:lpstr>Microsoft Excel Worksheet</vt:lpstr>
      <vt:lpstr>Microsoft 方程式編輯器 3.0</vt:lpstr>
      <vt:lpstr>7. Quicksort</vt:lpstr>
      <vt:lpstr>7.1 Description of quicksort</vt:lpstr>
      <vt:lpstr>Pseudocode of quicksort</vt:lpstr>
      <vt:lpstr>Pseudocode of partition</vt:lpstr>
      <vt:lpstr>The partitioning process</vt:lpstr>
      <vt:lpstr>Two cases for one iteration of procedure Partition</vt:lpstr>
      <vt:lpstr>The operation of Partition() on a sample array</vt:lpstr>
      <vt:lpstr>7.2 Performance of quicksort </vt:lpstr>
      <vt:lpstr>PowerPoint 簡報</vt:lpstr>
      <vt:lpstr>Intuition for the average case T(n) = (n logn)</vt:lpstr>
      <vt:lpstr>7.3 Randomized versions of partition </vt:lpstr>
      <vt:lpstr>Median-of-3 partitioning method </vt:lpstr>
      <vt:lpstr>Improvement on small subfiles </vt:lpstr>
      <vt:lpstr>7.4 Analysis of quicksort</vt:lpstr>
      <vt:lpstr>7.4-2 </vt:lpstr>
      <vt:lpstr>7.4.2 Expected running time</vt:lpstr>
      <vt:lpstr>PowerPoint 簡報</vt:lpstr>
      <vt:lpstr>PowerPoint 簡報</vt:lpstr>
      <vt:lpstr>PowerPoint 簡報</vt:lpstr>
      <vt:lpstr>another analysis</vt:lpstr>
      <vt:lpstr>PowerPoint 簡報</vt:lpstr>
      <vt:lpstr>PowerPoint 簡報</vt:lpstr>
      <vt:lpstr>PowerPoint 簡報</vt:lpstr>
    </vt:vector>
  </TitlesOfParts>
  <Company>NCTU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Quicksort</dc:title>
  <dc:creator>Kenneth Pao</dc:creator>
  <cp:lastModifiedBy>pao</cp:lastModifiedBy>
  <cp:revision>273</cp:revision>
  <dcterms:created xsi:type="dcterms:W3CDTF">2001-09-06T13:56:50Z</dcterms:created>
  <dcterms:modified xsi:type="dcterms:W3CDTF">2020-03-04T01:25:15Z</dcterms:modified>
</cp:coreProperties>
</file>