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66" r:id="rId9"/>
    <p:sldId id="265" r:id="rId10"/>
    <p:sldId id="263" r:id="rId11"/>
    <p:sldId id="264" r:id="rId12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43C90303-6363-40E3-B2E0-8FE1FD1C8D0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FF1D7E0F-0ECA-40EB-B96D-2EE3FF9F555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zh-TW" sz="24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97F6B94B-0253-4597-9833-91F8D38AE23F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B9A81-DDBA-497F-AA01-6EBCDC86EE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879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041F5-35E0-42C4-9574-E0C28DB7EB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574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9E4321-6DFA-44B3-B729-B089098EC2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580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1551F-23ED-4CED-BF16-3DECB93BB1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10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4A3A6-3FD6-4859-9FCC-B32C638FF9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910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F30CE-51F2-4895-B2A9-ECF3F14DAB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53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499BE-1173-442B-B0C6-AE13C76D7E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687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C0F06-7E19-43A0-AA7D-4D5211B1A48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913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B17AF-5A5F-495F-BFCF-BC7B864031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84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0F7DA-FAD5-42F8-B132-6E4E0C8FCF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669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45939-06A0-4555-90F1-178FF1AFF8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5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anose="020B0604020202020204" pitchFamily="34" charset="0"/>
              </a:defRPr>
            </a:lvl1pPr>
          </a:lstStyle>
          <a:p>
            <a:fld id="{EFE48E4C-1AE6-4215-9B44-88EABFE2A5FF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838200" indent="-838200"/>
            <a:r>
              <a:rPr lang="en-US" altLang="zh-TW"/>
              <a:t>8. Sorting in Linear Time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DC67-57F6-4B5C-8C33-7F597EAB48A5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Complexity analysis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b="1" i="1"/>
              <a:t>Lemma 8.3</a:t>
            </a:r>
            <a:endParaRPr lang="en-US" altLang="zh-TW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	Given </a:t>
            </a:r>
            <a:r>
              <a:rPr lang="en-US" altLang="zh-TW" sz="2800" i="1"/>
              <a:t>n</a:t>
            </a:r>
            <a:r>
              <a:rPr lang="en-US" altLang="zh-TW" sz="2800"/>
              <a:t> </a:t>
            </a:r>
            <a:r>
              <a:rPr lang="en-US" altLang="zh-TW" sz="2800" i="1"/>
              <a:t>d</a:t>
            </a:r>
            <a:r>
              <a:rPr lang="en-US" altLang="zh-TW" sz="2800"/>
              <a:t>-digit numbers in which each digit can take on up to </a:t>
            </a:r>
            <a:r>
              <a:rPr lang="en-US" altLang="zh-TW" sz="2800" i="1"/>
              <a:t>k </a:t>
            </a:r>
            <a:r>
              <a:rPr lang="en-US" altLang="zh-TW" sz="2800"/>
              <a:t>possible values, RADIX-SORT correctly sorts these numbers in </a:t>
            </a:r>
            <a:r>
              <a:rPr lang="en-US" altLang="zh-TW" sz="2800">
                <a:sym typeface="Symbol" panose="05050102010706020507" pitchFamily="18" charset="2"/>
              </a:rPr>
              <a:t></a:t>
            </a:r>
            <a:r>
              <a:rPr lang="en-US" altLang="zh-TW" sz="2800"/>
              <a:t>(</a:t>
            </a:r>
            <a:r>
              <a:rPr lang="en-US" altLang="zh-TW" sz="2800" i="1"/>
              <a:t>d</a:t>
            </a:r>
            <a:r>
              <a:rPr lang="en-US" altLang="zh-TW" sz="2800"/>
              <a:t>(</a:t>
            </a:r>
            <a:r>
              <a:rPr lang="en-US" altLang="zh-TW" sz="2800" i="1"/>
              <a:t>n</a:t>
            </a:r>
            <a:r>
              <a:rPr lang="en-US" altLang="zh-TW" sz="2800"/>
              <a:t> + </a:t>
            </a:r>
            <a:r>
              <a:rPr lang="en-US" altLang="zh-TW" sz="2800" i="1"/>
              <a:t>k</a:t>
            </a:r>
            <a:r>
              <a:rPr lang="en-US" altLang="zh-TW" sz="2800"/>
              <a:t>)) time.</a:t>
            </a:r>
          </a:p>
          <a:p>
            <a:endParaRPr lang="en-US" altLang="zh-TW" sz="2800"/>
          </a:p>
          <a:p>
            <a:r>
              <a:rPr lang="en-US" altLang="zh-TW" sz="2800"/>
              <a:t>NOTE:  </a:t>
            </a:r>
            <a:r>
              <a:rPr lang="en-US" altLang="zh-TW" sz="2800">
                <a:solidFill>
                  <a:srgbClr val="0000FF"/>
                </a:solidFill>
              </a:rPr>
              <a:t>not </a:t>
            </a:r>
            <a:r>
              <a:rPr lang="en-US" altLang="zh-TW" sz="2800" b="1" i="1">
                <a:solidFill>
                  <a:srgbClr val="0000FF"/>
                </a:solidFill>
              </a:rPr>
              <a:t>in-place</a:t>
            </a:r>
            <a:r>
              <a:rPr lang="en-US" altLang="zh-TW" sz="2800"/>
              <a:t> (in-place: only constant number of elements of the input array are ever stored outside the array.)</a:t>
            </a:r>
            <a:endParaRPr lang="en-US" altLang="zh-TW" sz="2800" b="1" i="1"/>
          </a:p>
          <a:p>
            <a:endParaRPr lang="en-US" altLang="zh-TW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B89-3A19-4162-B2E9-40F0D946547C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Complexity analysis (cont.)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35975" cy="4840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i="1"/>
              <a:t>Lemma 8.4</a:t>
            </a:r>
            <a:endParaRPr lang="en-US" altLang="zh-TW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Given </a:t>
            </a:r>
            <a:r>
              <a:rPr lang="en-US" altLang="zh-TW" sz="2400" i="1"/>
              <a:t>n</a:t>
            </a:r>
            <a:r>
              <a:rPr lang="en-US" altLang="zh-TW" sz="2400"/>
              <a:t> </a:t>
            </a:r>
            <a:r>
              <a:rPr lang="en-US" altLang="zh-TW" sz="2400" i="1"/>
              <a:t>b</a:t>
            </a:r>
            <a:r>
              <a:rPr lang="en-US" altLang="zh-TW" sz="2400"/>
              <a:t>-bit numbers and any positive integer </a:t>
            </a:r>
            <a:r>
              <a:rPr lang="en-US" altLang="zh-TW" sz="2400" i="1"/>
              <a:t>r </a:t>
            </a:r>
            <a:r>
              <a:rPr lang="en-US" altLang="zh-TW" sz="2400"/>
              <a:t>≤ </a:t>
            </a:r>
            <a:r>
              <a:rPr lang="en-US" altLang="zh-TW" sz="2400" i="1"/>
              <a:t>b</a:t>
            </a:r>
            <a:r>
              <a:rPr lang="en-US" altLang="zh-TW" sz="2400"/>
              <a:t>, RADIX-SORT correctly sorts these numbers in  </a:t>
            </a:r>
            <a:r>
              <a:rPr lang="en-US" altLang="zh-TW" sz="2400">
                <a:sym typeface="Symbol" panose="05050102010706020507" pitchFamily="18" charset="2"/>
              </a:rPr>
              <a:t></a:t>
            </a:r>
            <a:r>
              <a:rPr lang="en-US" altLang="zh-TW" sz="2400"/>
              <a:t>((</a:t>
            </a:r>
            <a:r>
              <a:rPr lang="en-US" altLang="zh-TW" sz="2400" i="1"/>
              <a:t>b</a:t>
            </a:r>
            <a:r>
              <a:rPr lang="en-US" altLang="zh-TW" sz="2400"/>
              <a:t>/</a:t>
            </a:r>
            <a:r>
              <a:rPr lang="en-US" altLang="zh-TW" sz="2400" i="1"/>
              <a:t>r</a:t>
            </a:r>
            <a:r>
              <a:rPr lang="en-US" altLang="zh-TW" sz="2400"/>
              <a:t>)(</a:t>
            </a:r>
            <a:r>
              <a:rPr lang="en-US" altLang="zh-TW" sz="2400" i="1"/>
              <a:t>n</a:t>
            </a:r>
            <a:r>
              <a:rPr lang="en-US" altLang="zh-TW" sz="2400"/>
              <a:t>+2</a:t>
            </a:r>
            <a:r>
              <a:rPr lang="en-US" altLang="zh-TW" sz="2400" i="1" baseline="30000"/>
              <a:t>r</a:t>
            </a:r>
            <a:r>
              <a:rPr lang="en-US" altLang="zh-TW" sz="2400"/>
              <a:t>)) time.</a:t>
            </a:r>
            <a:endParaRPr lang="en-US" altLang="zh-TW" sz="2400" b="1" i="1"/>
          </a:p>
          <a:p>
            <a:pPr>
              <a:lnSpc>
                <a:spcPct val="90000"/>
              </a:lnSpc>
            </a:pPr>
            <a:endParaRPr lang="en-US" altLang="zh-TW" sz="2400" b="1" i="1"/>
          </a:p>
          <a:p>
            <a:pPr>
              <a:lnSpc>
                <a:spcPct val="90000"/>
              </a:lnSpc>
            </a:pPr>
            <a:r>
              <a:rPr lang="en-US" altLang="zh-TW" sz="2400" b="1" i="1"/>
              <a:t>Proof</a:t>
            </a:r>
            <a:r>
              <a:rPr lang="en-US" altLang="zh-TW" sz="2400"/>
              <a:t>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Choose </a:t>
            </a:r>
            <a:r>
              <a:rPr lang="en-US" altLang="zh-TW" sz="2400" i="1"/>
              <a:t>d</a:t>
            </a:r>
            <a:r>
              <a:rPr lang="en-US" altLang="zh-TW" sz="2400" b="1"/>
              <a:t> </a:t>
            </a:r>
            <a:r>
              <a:rPr lang="en-US" altLang="zh-TW" sz="2400"/>
              <a:t>= </a:t>
            </a:r>
            <a:r>
              <a:rPr lang="en-US" altLang="zh-TW" sz="2400">
                <a:sym typeface="Symbol" panose="05050102010706020507" pitchFamily="18" charset="2"/>
              </a:rPr>
              <a:t></a:t>
            </a:r>
            <a:r>
              <a:rPr lang="en-US" altLang="zh-TW" sz="2400" i="1"/>
              <a:t>b / r</a:t>
            </a:r>
            <a:r>
              <a:rPr lang="en-US" altLang="zh-TW" sz="2400">
                <a:sym typeface="Symbol" panose="05050102010706020507" pitchFamily="18" charset="2"/>
              </a:rPr>
              <a:t></a:t>
            </a:r>
            <a:r>
              <a:rPr lang="en-US" altLang="zh-TW" sz="2400"/>
              <a:t>. 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400" b="1" i="1"/>
              <a:t>Discussion</a:t>
            </a:r>
            <a:r>
              <a:rPr lang="en-US" altLang="zh-TW" sz="240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Case 1: If </a:t>
            </a:r>
            <a:r>
              <a:rPr lang="en-US" altLang="zh-TW" sz="2400" i="1"/>
              <a:t>b</a:t>
            </a:r>
            <a:r>
              <a:rPr lang="en-US" altLang="zh-TW" sz="2400"/>
              <a:t> &lt; </a:t>
            </a:r>
            <a:r>
              <a:rPr lang="en-US" altLang="zh-TW" sz="2400">
                <a:sym typeface="Symbol" panose="05050102010706020507" pitchFamily="18" charset="2"/>
              </a:rPr>
              <a:t></a:t>
            </a:r>
            <a:r>
              <a:rPr lang="en-US" altLang="zh-TW" sz="2400"/>
              <a:t>lg </a:t>
            </a:r>
            <a:r>
              <a:rPr lang="en-US" altLang="zh-TW" sz="2400" i="1"/>
              <a:t>n</a:t>
            </a:r>
            <a:r>
              <a:rPr lang="en-US" altLang="zh-TW" sz="2400">
                <a:sym typeface="Symbol" panose="05050102010706020507" pitchFamily="18" charset="2"/>
              </a:rPr>
              <a:t></a:t>
            </a:r>
            <a:r>
              <a:rPr lang="en-US" altLang="zh-TW" sz="2400"/>
              <a:t>, choose </a:t>
            </a:r>
            <a:r>
              <a:rPr lang="en-US" altLang="zh-TW" sz="2400" i="1"/>
              <a:t>r</a:t>
            </a:r>
            <a:r>
              <a:rPr lang="en-US" altLang="zh-TW" sz="2400"/>
              <a:t> = </a:t>
            </a:r>
            <a:r>
              <a:rPr lang="en-US" altLang="zh-TW" sz="2400" i="1"/>
              <a:t>b</a:t>
            </a:r>
            <a:r>
              <a:rPr lang="en-US" altLang="zh-TW" sz="2400"/>
              <a:t>, </a:t>
            </a:r>
            <a:r>
              <a:rPr lang="en-US" altLang="zh-TW" sz="2400">
                <a:sym typeface="Symbol" panose="05050102010706020507" pitchFamily="18" charset="2"/>
              </a:rPr>
              <a:t></a:t>
            </a:r>
            <a:r>
              <a:rPr lang="en-US" altLang="zh-TW" sz="2400"/>
              <a:t>((</a:t>
            </a:r>
            <a:r>
              <a:rPr lang="en-US" altLang="zh-TW" sz="2400" i="1"/>
              <a:t>b</a:t>
            </a:r>
            <a:r>
              <a:rPr lang="en-US" altLang="zh-TW" sz="2400"/>
              <a:t>/</a:t>
            </a:r>
            <a:r>
              <a:rPr lang="en-US" altLang="zh-TW" sz="2400" i="1"/>
              <a:t>r</a:t>
            </a:r>
            <a:r>
              <a:rPr lang="en-US" altLang="zh-TW" sz="2400"/>
              <a:t>)(</a:t>
            </a:r>
            <a:r>
              <a:rPr lang="en-US" altLang="zh-TW" sz="2400" i="1"/>
              <a:t>n</a:t>
            </a:r>
            <a:r>
              <a:rPr lang="en-US" altLang="zh-TW" sz="2400"/>
              <a:t>+2</a:t>
            </a:r>
            <a:r>
              <a:rPr lang="en-US" altLang="zh-TW" sz="2400" i="1" baseline="30000"/>
              <a:t>r</a:t>
            </a:r>
            <a:r>
              <a:rPr lang="en-US" altLang="zh-TW" sz="2400"/>
              <a:t>)) = </a:t>
            </a:r>
            <a:r>
              <a:rPr lang="en-US" altLang="zh-TW" sz="2400">
                <a:sym typeface="Symbol" panose="05050102010706020507" pitchFamily="18" charset="2"/>
              </a:rPr>
              <a:t></a:t>
            </a:r>
            <a:r>
              <a:rPr lang="en-US" altLang="zh-TW" sz="2400"/>
              <a:t>(</a:t>
            </a:r>
            <a:r>
              <a:rPr lang="en-US" altLang="zh-TW" sz="2400" i="1"/>
              <a:t>n</a:t>
            </a:r>
            <a:r>
              <a:rPr lang="en-US" altLang="zh-TW" sz="2400"/>
              <a:t>)</a:t>
            </a:r>
            <a:endParaRPr lang="en-US" altLang="zh-TW" sz="24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ym typeface="Symbol" panose="05050102010706020507" pitchFamily="18" charset="2"/>
              </a:rPr>
              <a:t>	Case 2: If </a:t>
            </a:r>
            <a:r>
              <a:rPr lang="en-US" altLang="zh-TW" sz="2400" i="1"/>
              <a:t>b</a:t>
            </a:r>
            <a:r>
              <a:rPr lang="en-US" altLang="zh-TW" sz="2400"/>
              <a:t> </a:t>
            </a:r>
            <a:r>
              <a:rPr lang="en-US" altLang="zh-TW" sz="2400">
                <a:cs typeface="Times New Roman" panose="02020603050405020304" pitchFamily="18" charset="0"/>
              </a:rPr>
              <a:t>≥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</a:t>
            </a:r>
            <a:r>
              <a:rPr lang="en-US" altLang="zh-TW" sz="2400"/>
              <a:t>lg </a:t>
            </a:r>
            <a:r>
              <a:rPr lang="en-US" altLang="zh-TW" sz="2400" i="1"/>
              <a:t>n</a:t>
            </a:r>
            <a:r>
              <a:rPr lang="en-US" altLang="zh-TW" sz="2400">
                <a:sym typeface="Symbol" panose="05050102010706020507" pitchFamily="18" charset="2"/>
              </a:rPr>
              <a:t>, choose </a:t>
            </a:r>
            <a:r>
              <a:rPr lang="en-US" altLang="zh-TW" sz="2400" i="1"/>
              <a:t>r</a:t>
            </a:r>
            <a:r>
              <a:rPr lang="en-US" altLang="zh-TW" sz="2400"/>
              <a:t> = </a:t>
            </a:r>
            <a:r>
              <a:rPr lang="en-US" altLang="zh-TW" sz="2400">
                <a:sym typeface="Symbol" panose="05050102010706020507" pitchFamily="18" charset="2"/>
              </a:rPr>
              <a:t></a:t>
            </a:r>
            <a:r>
              <a:rPr lang="en-US" altLang="zh-TW" sz="2400"/>
              <a:t>lg </a:t>
            </a:r>
            <a:r>
              <a:rPr lang="en-US" altLang="zh-TW" sz="2400" i="1"/>
              <a:t>n</a:t>
            </a:r>
            <a:r>
              <a:rPr lang="en-US" altLang="zh-TW" sz="2400">
                <a:sym typeface="Symbol" panose="05050102010706020507" pitchFamily="18" charset="2"/>
              </a:rPr>
              <a:t>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ym typeface="Symbol" panose="05050102010706020507" pitchFamily="18" charset="2"/>
              </a:rPr>
              <a:t>		       </a:t>
            </a:r>
            <a:r>
              <a:rPr lang="en-US" altLang="zh-TW" sz="2400"/>
              <a:t>((</a:t>
            </a:r>
            <a:r>
              <a:rPr lang="en-US" altLang="zh-TW" sz="2400" i="1"/>
              <a:t>b</a:t>
            </a:r>
            <a:r>
              <a:rPr lang="en-US" altLang="zh-TW" sz="2400"/>
              <a:t>/</a:t>
            </a:r>
            <a:r>
              <a:rPr lang="en-US" altLang="zh-TW" sz="2400" i="1"/>
              <a:t>r</a:t>
            </a:r>
            <a:r>
              <a:rPr lang="en-US" altLang="zh-TW" sz="2400"/>
              <a:t>)(</a:t>
            </a:r>
            <a:r>
              <a:rPr lang="en-US" altLang="zh-TW" sz="2400" i="1"/>
              <a:t>n</a:t>
            </a:r>
            <a:r>
              <a:rPr lang="en-US" altLang="zh-TW" sz="2400"/>
              <a:t>+2</a:t>
            </a:r>
            <a:r>
              <a:rPr lang="en-US" altLang="zh-TW" sz="2400" i="1" baseline="30000"/>
              <a:t>r</a:t>
            </a:r>
            <a:r>
              <a:rPr lang="en-US" altLang="zh-TW" sz="2400"/>
              <a:t>)) = </a:t>
            </a:r>
            <a:r>
              <a:rPr lang="en-US" altLang="zh-TW" sz="2400">
                <a:sym typeface="Symbol" panose="05050102010706020507" pitchFamily="18" charset="2"/>
              </a:rPr>
              <a:t></a:t>
            </a:r>
            <a:r>
              <a:rPr lang="en-US" altLang="zh-TW" sz="2400"/>
              <a:t>(</a:t>
            </a:r>
            <a:r>
              <a:rPr lang="en-US" altLang="zh-TW" sz="2400" i="1"/>
              <a:t>bn / </a:t>
            </a:r>
            <a:r>
              <a:rPr lang="en-US" altLang="zh-TW" sz="2400"/>
              <a:t>lg</a:t>
            </a:r>
            <a:r>
              <a:rPr lang="en-US" altLang="zh-TW" sz="2400" i="1"/>
              <a:t>n</a:t>
            </a:r>
            <a:r>
              <a:rPr lang="en-US" altLang="zh-TW" sz="2400"/>
              <a:t>)</a:t>
            </a:r>
            <a:br>
              <a:rPr lang="en-US" altLang="zh-TW" sz="2400"/>
            </a:br>
            <a:endParaRPr lang="en-US" altLang="zh-TW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32F3-C227-4242-A33A-DB5C38B86063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8.1 Lower bound for sorting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905000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TW" sz="3200">
                <a:solidFill>
                  <a:srgbClr val="FF0000"/>
                </a:solidFill>
              </a:rPr>
              <a:t>The decision tree model</a:t>
            </a:r>
            <a:endParaRPr lang="en-US" altLang="zh-TW" sz="320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938338" y="1509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897063" y="2638425"/>
          <a:ext cx="5267325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Visio" r:id="rId3" imgW="6329553" imgH="4922723" progId="Visio.Drawing.6">
                  <p:embed/>
                </p:oleObj>
              </mc:Choice>
              <mc:Fallback>
                <p:oleObj name="Visio" r:id="rId3" imgW="6329553" imgH="4922723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638425"/>
                        <a:ext cx="5267325" cy="383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A9B2-13F5-45C5-A072-FC146CC550F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lower bound for the worse case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/>
              <a:t>Theorem 8.1.</a:t>
            </a:r>
            <a:r>
              <a:rPr lang="en-US" altLang="zh-TW"/>
              <a:t>  Any decision tree that sorts </a:t>
            </a:r>
            <a:r>
              <a:rPr lang="en-US" altLang="zh-TW" i="1"/>
              <a:t>n</a:t>
            </a:r>
            <a:r>
              <a:rPr lang="en-US" altLang="zh-TW"/>
              <a:t> elements has height </a:t>
            </a:r>
            <a:r>
              <a:rPr lang="en-US" altLang="zh-TW">
                <a:sym typeface="Symbol" panose="05050102010706020507" pitchFamily="18" charset="2"/>
              </a:rPr>
              <a:t>(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 lg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)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/>
              <a:t>Proof: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		</a:t>
            </a:r>
            <a:r>
              <a:rPr lang="en-US" altLang="zh-TW" i="1"/>
              <a:t>n</a:t>
            </a:r>
            <a:r>
              <a:rPr lang="en-US" altLang="zh-TW"/>
              <a:t>! </a:t>
            </a:r>
            <a:r>
              <a:rPr lang="en-US" altLang="zh-TW">
                <a:cs typeface="Times New Roman" panose="02020603050405020304" pitchFamily="18" charset="0"/>
              </a:rPr>
              <a:t>≤ </a:t>
            </a:r>
            <a:r>
              <a:rPr lang="en-US" altLang="zh-TW" i="1">
                <a:cs typeface="Times New Roman" panose="02020603050405020304" pitchFamily="18" charset="0"/>
              </a:rPr>
              <a:t>l</a:t>
            </a:r>
            <a:r>
              <a:rPr lang="en-US" altLang="zh-TW">
                <a:cs typeface="Times New Roman" panose="02020603050405020304" pitchFamily="18" charset="0"/>
              </a:rPr>
              <a:t> ≤ 2</a:t>
            </a:r>
            <a:r>
              <a:rPr lang="en-US" altLang="zh-TW" i="1" baseline="30000">
                <a:cs typeface="Times New Roman" panose="02020603050405020304" pitchFamily="18" charset="0"/>
              </a:rPr>
              <a:t>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		</a:t>
            </a:r>
            <a:r>
              <a:rPr lang="en-US" altLang="zh-TW" i="1"/>
              <a:t>h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 lg 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!) = (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 lg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zh-TW" b="1"/>
          </a:p>
          <a:p>
            <a:pPr>
              <a:lnSpc>
                <a:spcPct val="90000"/>
              </a:lnSpc>
            </a:pPr>
            <a:r>
              <a:rPr lang="en-US" altLang="zh-TW" b="1"/>
              <a:t>Corollary 8.2 </a:t>
            </a:r>
            <a:r>
              <a:rPr lang="en-US" altLang="zh-TW"/>
              <a:t>Heapsort and merge sort are asymptotically optimal comparisons.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4E9-659C-46A7-88EA-2CD7D8F0B595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>
                <a:solidFill>
                  <a:srgbClr val="FF99CC"/>
                </a:solidFill>
              </a:rPr>
              <a:t>Pseudocode of counting sort</a:t>
            </a:r>
            <a:r>
              <a:rPr lang="en-US" altLang="zh-TW"/>
              <a:t>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7056437" cy="4841875"/>
          </a:xfrm>
          <a:noFill/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  </a:t>
            </a:r>
            <a:r>
              <a:rPr lang="en-US" altLang="zh-TW" sz="2800">
                <a:cs typeface="Times New Roman" panose="02020603050405020304" pitchFamily="18" charset="0"/>
              </a:rPr>
              <a:t> </a:t>
            </a:r>
            <a:r>
              <a:rPr lang="en-US" altLang="zh-TW" sz="2800"/>
              <a:t>COUNTING-SORT(</a:t>
            </a:r>
            <a:r>
              <a:rPr lang="en-US" altLang="zh-TW" sz="2800" i="1"/>
              <a:t>A, B</a:t>
            </a:r>
            <a:r>
              <a:rPr lang="en-US" altLang="zh-TW" sz="2800"/>
              <a:t>)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 sz="2400"/>
              <a:t>1  </a:t>
            </a:r>
            <a:r>
              <a:rPr lang="en-US" altLang="zh-TW" sz="2400" b="1"/>
              <a:t>for</a:t>
            </a:r>
            <a:r>
              <a:rPr lang="en-US" altLang="zh-TW" sz="2400"/>
              <a:t> </a:t>
            </a:r>
            <a:r>
              <a:rPr lang="en-US" altLang="zh-TW" sz="2400" i="1"/>
              <a:t>j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 0 </a:t>
            </a:r>
            <a:r>
              <a:rPr lang="en-US" altLang="zh-TW" sz="2400" b="1">
                <a:sym typeface="Symbol" panose="05050102010706020507" pitchFamily="18" charset="2"/>
              </a:rPr>
              <a:t>to</a:t>
            </a:r>
            <a:r>
              <a:rPr lang="en-US" altLang="zh-TW" sz="2400">
                <a:sym typeface="Symbol" panose="05050102010706020507" pitchFamily="18" charset="2"/>
              </a:rPr>
              <a:t> </a:t>
            </a:r>
            <a:r>
              <a:rPr lang="en-US" altLang="zh-TW" sz="2400" i="1">
                <a:sym typeface="Symbol" panose="05050102010706020507" pitchFamily="18" charset="2"/>
              </a:rPr>
              <a:t>m   </a:t>
            </a:r>
            <a:r>
              <a:rPr lang="en-US" altLang="zh-TW" sz="2400" b="1">
                <a:sym typeface="Symbol" panose="05050102010706020507" pitchFamily="18" charset="2"/>
              </a:rPr>
              <a:t>do </a:t>
            </a:r>
            <a:r>
              <a:rPr lang="en-US" altLang="zh-TW" sz="2400" i="1">
                <a:sym typeface="Symbol" panose="05050102010706020507" pitchFamily="18" charset="2"/>
              </a:rPr>
              <a:t>C</a:t>
            </a:r>
            <a:r>
              <a:rPr lang="en-US" altLang="zh-TW" sz="2400">
                <a:sym typeface="Symbol" panose="05050102010706020507" pitchFamily="18" charset="2"/>
              </a:rPr>
              <a:t>[</a:t>
            </a:r>
            <a:r>
              <a:rPr lang="en-US" altLang="zh-TW" sz="2400" i="1">
                <a:sym typeface="Symbol" panose="05050102010706020507" pitchFamily="18" charset="2"/>
              </a:rPr>
              <a:t>j</a:t>
            </a:r>
            <a:r>
              <a:rPr lang="en-US" altLang="zh-TW" sz="2400">
                <a:sym typeface="Symbol" panose="05050102010706020507" pitchFamily="18" charset="2"/>
              </a:rPr>
              <a:t>]  0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 sz="2400">
                <a:sym typeface="Symbol" panose="05050102010706020507" pitchFamily="18" charset="2"/>
              </a:rPr>
              <a:t>2  </a:t>
            </a:r>
            <a:r>
              <a:rPr lang="en-US" altLang="zh-TW" sz="2400" b="1">
                <a:sym typeface="Symbol" panose="05050102010706020507" pitchFamily="18" charset="2"/>
              </a:rPr>
              <a:t>for</a:t>
            </a:r>
            <a:r>
              <a:rPr lang="en-US" altLang="zh-TW" sz="2400">
                <a:sym typeface="Symbol" panose="05050102010706020507" pitchFamily="18" charset="2"/>
              </a:rPr>
              <a:t> </a:t>
            </a:r>
            <a:r>
              <a:rPr lang="en-US" altLang="zh-TW" sz="2400" i="1">
                <a:sym typeface="Symbol" panose="05050102010706020507" pitchFamily="18" charset="2"/>
              </a:rPr>
              <a:t>i</a:t>
            </a:r>
            <a:r>
              <a:rPr lang="en-US" altLang="zh-TW" sz="2400">
                <a:sym typeface="Symbol" panose="05050102010706020507" pitchFamily="18" charset="2"/>
              </a:rPr>
              <a:t>  1 </a:t>
            </a:r>
            <a:r>
              <a:rPr lang="en-US" altLang="zh-TW" sz="2400" b="1">
                <a:sym typeface="Symbol" panose="05050102010706020507" pitchFamily="18" charset="2"/>
              </a:rPr>
              <a:t>to</a:t>
            </a:r>
            <a:r>
              <a:rPr lang="en-US" altLang="zh-TW" sz="2400">
                <a:sym typeface="Symbol" panose="05050102010706020507" pitchFamily="18" charset="2"/>
              </a:rPr>
              <a:t> length[</a:t>
            </a:r>
            <a:r>
              <a:rPr lang="en-US" altLang="zh-TW" sz="2400" i="1"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]   INCR(</a:t>
            </a:r>
            <a:r>
              <a:rPr lang="en-US" altLang="zh-TW" sz="2400" i="1">
                <a:sym typeface="Symbol" panose="05050102010706020507" pitchFamily="18" charset="2"/>
              </a:rPr>
              <a:t>C</a:t>
            </a:r>
            <a:r>
              <a:rPr lang="en-US" altLang="zh-TW" sz="2400">
                <a:sym typeface="Symbol" panose="05050102010706020507" pitchFamily="18" charset="2"/>
              </a:rPr>
              <a:t>[</a:t>
            </a:r>
            <a:r>
              <a:rPr lang="en-US" altLang="zh-TW" sz="2400" i="1"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[</a:t>
            </a:r>
            <a:r>
              <a:rPr lang="en-US" altLang="zh-TW" sz="2400" i="1">
                <a:sym typeface="Symbol" panose="05050102010706020507" pitchFamily="18" charset="2"/>
              </a:rPr>
              <a:t>i</a:t>
            </a:r>
            <a:r>
              <a:rPr lang="en-US" altLang="zh-TW" sz="2400">
                <a:sym typeface="Symbol" panose="05050102010706020507" pitchFamily="18" charset="2"/>
              </a:rPr>
              <a:t>]])</a:t>
            </a:r>
            <a:endParaRPr lang="en-US" altLang="zh-TW" sz="2400" i="1"/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 sz="2400"/>
              <a:t>3  </a:t>
            </a:r>
            <a:r>
              <a:rPr lang="en-US" altLang="zh-TW" sz="2400" b="1"/>
              <a:t>for</a:t>
            </a:r>
            <a:r>
              <a:rPr lang="en-US" altLang="zh-TW" sz="2400"/>
              <a:t> </a:t>
            </a:r>
            <a:r>
              <a:rPr lang="en-US" altLang="zh-TW" sz="2400" i="1"/>
              <a:t>j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 1 </a:t>
            </a:r>
            <a:r>
              <a:rPr lang="en-US" altLang="zh-TW" sz="2400" b="1">
                <a:sym typeface="Symbol" panose="05050102010706020507" pitchFamily="18" charset="2"/>
              </a:rPr>
              <a:t>to</a:t>
            </a:r>
            <a:r>
              <a:rPr lang="en-US" altLang="zh-TW" sz="2400">
                <a:sym typeface="Symbol" panose="05050102010706020507" pitchFamily="18" charset="2"/>
              </a:rPr>
              <a:t> </a:t>
            </a:r>
            <a:r>
              <a:rPr lang="en-US" altLang="zh-TW" sz="2400" i="1">
                <a:sym typeface="Symbol" panose="05050102010706020507" pitchFamily="18" charset="2"/>
              </a:rPr>
              <a:t>m   </a:t>
            </a:r>
            <a:r>
              <a:rPr lang="en-US" altLang="zh-TW" sz="2400" b="1">
                <a:sym typeface="Symbol" panose="05050102010706020507" pitchFamily="18" charset="2"/>
              </a:rPr>
              <a:t>do </a:t>
            </a:r>
            <a:r>
              <a:rPr lang="en-US" altLang="zh-TW" sz="2400" i="1"/>
              <a:t>C</a:t>
            </a:r>
            <a:r>
              <a:rPr lang="en-US" altLang="zh-TW" sz="2400"/>
              <a:t>[</a:t>
            </a:r>
            <a:r>
              <a:rPr lang="en-US" altLang="zh-TW" sz="2400" i="1"/>
              <a:t>j</a:t>
            </a:r>
            <a:r>
              <a:rPr lang="en-US" altLang="zh-TW" sz="2400"/>
              <a:t>] = </a:t>
            </a:r>
            <a:r>
              <a:rPr lang="en-US" altLang="zh-TW" sz="2400" i="1"/>
              <a:t>C</a:t>
            </a:r>
            <a:r>
              <a:rPr lang="en-US" altLang="zh-TW" sz="2400"/>
              <a:t>[</a:t>
            </a:r>
            <a:r>
              <a:rPr lang="en-US" altLang="zh-TW" sz="2400" i="1"/>
              <a:t>j</a:t>
            </a:r>
            <a:r>
              <a:rPr lang="en-US" altLang="zh-TW" sz="2400"/>
              <a:t>-1]+</a:t>
            </a:r>
            <a:r>
              <a:rPr lang="en-US" altLang="zh-TW" sz="2400" i="1"/>
              <a:t>C</a:t>
            </a:r>
            <a:r>
              <a:rPr lang="en-US" altLang="zh-TW" sz="2400"/>
              <a:t>[</a:t>
            </a:r>
            <a:r>
              <a:rPr lang="en-US" altLang="zh-TW" sz="2400" i="1"/>
              <a:t>j</a:t>
            </a:r>
            <a:r>
              <a:rPr lang="en-US" altLang="zh-TW" sz="2400"/>
              <a:t>]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 sz="2400"/>
              <a:t>4  </a:t>
            </a:r>
            <a:r>
              <a:rPr lang="en-US" altLang="zh-TW" sz="2400" b="1"/>
              <a:t>for</a:t>
            </a:r>
            <a:r>
              <a:rPr lang="en-US" altLang="zh-TW" sz="2400"/>
              <a:t> </a:t>
            </a:r>
            <a:r>
              <a:rPr lang="en-US" altLang="zh-TW" sz="2400" i="1"/>
              <a:t>i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 i="1"/>
              <a:t> </a:t>
            </a:r>
            <a:r>
              <a:rPr lang="en-US" altLang="zh-TW" sz="2400">
                <a:sym typeface="Symbol" panose="05050102010706020507" pitchFamily="18" charset="2"/>
              </a:rPr>
              <a:t>length[</a:t>
            </a:r>
            <a:r>
              <a:rPr lang="en-US" altLang="zh-TW" sz="2400" i="1">
                <a:sym typeface="Symbol" panose="05050102010706020507" pitchFamily="18" charset="2"/>
              </a:rPr>
              <a:t>A</a:t>
            </a:r>
            <a:r>
              <a:rPr lang="en-US" altLang="zh-TW" sz="2400">
                <a:sym typeface="Symbol" panose="05050102010706020507" pitchFamily="18" charset="2"/>
              </a:rPr>
              <a:t>]</a:t>
            </a:r>
            <a:r>
              <a:rPr lang="en-US" altLang="zh-TW" sz="2400" i="1"/>
              <a:t> </a:t>
            </a:r>
            <a:r>
              <a:rPr lang="en-US" altLang="zh-TW" sz="2400" b="1"/>
              <a:t>downto</a:t>
            </a:r>
            <a:r>
              <a:rPr lang="en-US" altLang="zh-TW" sz="2400"/>
              <a:t> 1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 sz="2400"/>
              <a:t>5		    </a:t>
            </a:r>
            <a:r>
              <a:rPr lang="en-US" altLang="zh-TW" sz="2400" b="1">
                <a:sym typeface="Symbol" panose="05050102010706020507" pitchFamily="18" charset="2"/>
              </a:rPr>
              <a:t>do </a:t>
            </a:r>
            <a:r>
              <a:rPr lang="en-US" altLang="zh-TW" sz="2400" i="1"/>
              <a:t>B</a:t>
            </a:r>
            <a:r>
              <a:rPr lang="en-US" altLang="zh-TW" sz="2400"/>
              <a:t>[</a:t>
            </a:r>
            <a:r>
              <a:rPr lang="en-US" altLang="zh-TW" sz="2400" i="1"/>
              <a:t>C</a:t>
            </a:r>
            <a:r>
              <a:rPr lang="en-US" altLang="zh-TW" sz="2400"/>
              <a:t>[</a:t>
            </a:r>
            <a:r>
              <a:rPr lang="en-US" altLang="zh-TW" sz="2400" i="1"/>
              <a:t>A</a:t>
            </a:r>
            <a:r>
              <a:rPr lang="en-US" altLang="zh-TW" sz="2400"/>
              <a:t>[</a:t>
            </a:r>
            <a:r>
              <a:rPr lang="en-US" altLang="zh-TW" sz="2400" i="1"/>
              <a:t>i</a:t>
            </a:r>
            <a:r>
              <a:rPr lang="en-US" altLang="zh-TW" sz="2400"/>
              <a:t>]]] </a:t>
            </a:r>
            <a:r>
              <a:rPr lang="en-US" altLang="zh-TW" sz="2400">
                <a:sym typeface="Symbol" panose="05050102010706020507" pitchFamily="18" charset="2"/>
              </a:rPr>
              <a:t> A[</a:t>
            </a:r>
            <a:r>
              <a:rPr lang="en-US" altLang="zh-TW" sz="2400" i="1">
                <a:sym typeface="Symbol" panose="05050102010706020507" pitchFamily="18" charset="2"/>
              </a:rPr>
              <a:t>i</a:t>
            </a:r>
            <a:r>
              <a:rPr lang="en-US" altLang="zh-TW" sz="2400">
                <a:sym typeface="Symbol" panose="05050102010706020507" pitchFamily="18" charset="2"/>
              </a:rPr>
              <a:t>]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 sz="2400"/>
              <a:t>6	      DESC</a:t>
            </a:r>
            <a:r>
              <a:rPr lang="en-US" altLang="zh-TW" sz="2400">
                <a:sym typeface="Symbol" panose="05050102010706020507" pitchFamily="18" charset="2"/>
              </a:rPr>
              <a:t>(</a:t>
            </a:r>
            <a:r>
              <a:rPr lang="en-US" altLang="zh-TW" sz="2400" i="1"/>
              <a:t>C</a:t>
            </a:r>
            <a:r>
              <a:rPr lang="en-US" altLang="zh-TW" sz="2400"/>
              <a:t>[</a:t>
            </a:r>
            <a:r>
              <a:rPr lang="en-US" altLang="zh-TW" sz="2400" i="1"/>
              <a:t>A</a:t>
            </a:r>
            <a:r>
              <a:rPr lang="en-US" altLang="zh-TW" sz="2400"/>
              <a:t>[</a:t>
            </a:r>
            <a:r>
              <a:rPr lang="en-US" altLang="zh-TW" sz="2400" i="1"/>
              <a:t>i</a:t>
            </a:r>
            <a:r>
              <a:rPr lang="en-US" altLang="zh-TW" sz="2400"/>
              <a:t>]]</a:t>
            </a:r>
            <a:r>
              <a:rPr lang="en-US" altLang="zh-TW" sz="2400">
                <a:sym typeface="Symbol" panose="05050102010706020507" pitchFamily="18" charset="2"/>
              </a:rPr>
              <a:t>)</a:t>
            </a:r>
            <a:endParaRPr lang="en-US" altLang="zh-TW" sz="2400"/>
          </a:p>
          <a:p>
            <a:pPr marL="742950" lvl="1" indent="-285750" algn="just">
              <a:buFont typeface="Wingdings" panose="05000000000000000000" pitchFamily="2" charset="2"/>
              <a:buNone/>
            </a:pPr>
            <a:endParaRPr lang="en-US" altLang="zh-TW" sz="2400"/>
          </a:p>
          <a:p>
            <a:pPr marL="742950" lvl="1" indent="-285750" algn="just"/>
            <a:r>
              <a:rPr lang="en-US" altLang="zh-TW" sz="2400"/>
              <a:t>Assume all keys are in the range from 0 to </a:t>
            </a:r>
            <a:r>
              <a:rPr lang="en-US" altLang="zh-TW" sz="2400" i="1"/>
              <a:t>m</a:t>
            </a:r>
            <a:r>
              <a:rPr lang="en-US" altLang="zh-TW" sz="2400"/>
              <a:t> and </a:t>
            </a:r>
            <a:r>
              <a:rPr lang="en-US" altLang="zh-TW" sz="2400">
                <a:solidFill>
                  <a:srgbClr val="0000FF"/>
                </a:solidFill>
              </a:rPr>
              <a:t>the result is stored in </a:t>
            </a:r>
            <a:r>
              <a:rPr lang="en-US" altLang="zh-TW" sz="2400" i="1">
                <a:solidFill>
                  <a:srgbClr val="0000FF"/>
                </a:solidFill>
              </a:rPr>
              <a:t>B</a:t>
            </a:r>
            <a:r>
              <a:rPr lang="en-US" altLang="zh-TW" sz="2400"/>
              <a:t>. </a:t>
            </a:r>
            <a:r>
              <a:rPr lang="en-US" altLang="zh-TW" sz="2400" i="1"/>
              <a:t>C</a:t>
            </a:r>
            <a:r>
              <a:rPr lang="en-US" altLang="zh-TW" sz="2400"/>
              <a:t> is a temporary working storage for </a:t>
            </a:r>
            <a:r>
              <a:rPr lang="en-US" altLang="zh-TW" sz="2400">
                <a:latin typeface="Arial" panose="020B0604020202020204" pitchFamily="34" charset="0"/>
              </a:rPr>
              <a:t>“</a:t>
            </a:r>
            <a:r>
              <a:rPr lang="en-US" altLang="zh-TW" sz="2400"/>
              <a:t>counting</a:t>
            </a:r>
            <a:r>
              <a:rPr lang="en-US" altLang="zh-TW" sz="2400">
                <a:latin typeface="Arial" panose="020B0604020202020204" pitchFamily="34" charset="0"/>
              </a:rPr>
              <a:t>”</a:t>
            </a:r>
            <a:r>
              <a:rPr lang="en-US" altLang="zh-TW" sz="2400"/>
              <a:t> of each numbers.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7164388" y="1835150"/>
            <a:ext cx="1223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800"/>
              <a:t>cost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400" i="1"/>
              <a:t>m+1</a:t>
            </a:r>
            <a:endParaRPr lang="en-US" altLang="zh-TW" sz="24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400" i="1"/>
              <a:t>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400" i="1"/>
              <a:t>m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400" i="1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47EE-21BF-41E5-BCE3-BE880CB6FA4E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55613" y="2347913"/>
            <a:ext cx="85693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09800" indent="-381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		        when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solidFill>
                  <a:srgbClr val="0000FF"/>
                </a:solidFill>
              </a:rPr>
              <a:t>Not a comparison sort</a:t>
            </a:r>
            <a:r>
              <a:rPr lang="en-US" altLang="zh-TW" sz="2800"/>
              <a:t> (</a:t>
            </a:r>
            <a:r>
              <a:rPr lang="en-US" altLang="zh-TW" sz="2800" i="1"/>
              <a:t>T</a:t>
            </a:r>
            <a:r>
              <a:rPr lang="en-US" altLang="zh-TW" sz="2800"/>
              <a:t>(</a:t>
            </a:r>
            <a:r>
              <a:rPr lang="en-US" altLang="zh-TW" sz="2800" i="1"/>
              <a:t>n</a:t>
            </a:r>
            <a:r>
              <a:rPr lang="en-US" altLang="zh-TW" sz="2800"/>
              <a:t>) = </a:t>
            </a:r>
            <a:r>
              <a:rPr lang="en-US" altLang="zh-TW" sz="2800">
                <a:sym typeface="Symbol" panose="05050102010706020507" pitchFamily="18" charset="2"/>
              </a:rPr>
              <a:t>(</a:t>
            </a:r>
            <a:r>
              <a:rPr lang="en-US" altLang="zh-TW" sz="2800" i="1">
                <a:sym typeface="Symbol" panose="05050102010706020507" pitchFamily="18" charset="2"/>
              </a:rPr>
              <a:t>n</a:t>
            </a:r>
            <a:r>
              <a:rPr lang="en-US" altLang="zh-TW" sz="2800">
                <a:sym typeface="Symbol" panose="05050102010706020507" pitchFamily="18" charset="2"/>
              </a:rPr>
              <a:t> lg</a:t>
            </a:r>
            <a:r>
              <a:rPr lang="en-US" altLang="zh-TW" sz="2800" i="1">
                <a:sym typeface="Symbol" panose="05050102010706020507" pitchFamily="18" charset="2"/>
              </a:rPr>
              <a:t>n</a:t>
            </a:r>
            <a:r>
              <a:rPr lang="en-US" altLang="zh-TW" sz="2800">
                <a:sym typeface="Symbol" panose="05050102010706020507" pitchFamily="18" charset="2"/>
              </a:rPr>
              <a:t>) for all sorting methods based on </a:t>
            </a:r>
            <a:r>
              <a:rPr lang="en-US" altLang="zh-TW" sz="2800" i="1">
                <a:sym typeface="Symbol" panose="05050102010706020507" pitchFamily="18" charset="2"/>
              </a:rPr>
              <a:t>comparison</a:t>
            </a:r>
            <a:r>
              <a:rPr lang="en-US" altLang="zh-TW" sz="2800">
                <a:sym typeface="Symbol" panose="05050102010706020507" pitchFamily="18" charset="2"/>
              </a:rPr>
              <a:t>)</a:t>
            </a:r>
            <a:r>
              <a:rPr lang="en-US" altLang="zh-TW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Property: </a:t>
            </a:r>
            <a:r>
              <a:rPr lang="en-US" altLang="zh-TW" sz="2800" b="1" i="1">
                <a:solidFill>
                  <a:srgbClr val="FF0000"/>
                </a:solidFill>
              </a:rPr>
              <a:t>stable</a:t>
            </a:r>
            <a:r>
              <a:rPr lang="en-US" altLang="zh-TW" sz="2800"/>
              <a:t> (numbers with the same value appear in the output array in the same order as they do in the input array.).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Useful in the </a:t>
            </a:r>
            <a:r>
              <a:rPr lang="en-US" altLang="zh-TW" sz="2800">
                <a:solidFill>
                  <a:srgbClr val="0000FF"/>
                </a:solidFill>
              </a:rPr>
              <a:t>number-can-be-quantized</a:t>
            </a:r>
            <a:r>
              <a:rPr lang="en-US" altLang="zh-TW" sz="2800"/>
              <a:t> situations, especially </a:t>
            </a:r>
            <a:r>
              <a:rPr lang="en-US" altLang="zh-TW" sz="2800">
                <a:solidFill>
                  <a:srgbClr val="0000FF"/>
                </a:solidFill>
              </a:rPr>
              <a:t>when </a:t>
            </a:r>
            <a:r>
              <a:rPr lang="en-US" altLang="zh-TW" sz="2800" i="1">
                <a:solidFill>
                  <a:srgbClr val="0000FF"/>
                </a:solidFill>
              </a:rPr>
              <a:t>m</a:t>
            </a:r>
            <a:r>
              <a:rPr lang="en-US" altLang="zh-TW" sz="2800">
                <a:solidFill>
                  <a:srgbClr val="0000FF"/>
                </a:solidFill>
              </a:rPr>
              <a:t> is small relative to </a:t>
            </a:r>
            <a:r>
              <a:rPr lang="en-US" altLang="zh-TW" sz="2800" i="1">
                <a:solidFill>
                  <a:srgbClr val="0000FF"/>
                </a:solidFill>
              </a:rPr>
              <a:t>n</a:t>
            </a:r>
            <a:r>
              <a:rPr lang="en-US" altLang="zh-TW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Can work with other sorting methods like </a:t>
            </a:r>
            <a:r>
              <a:rPr lang="en-US" altLang="zh-TW" sz="2800" i="1"/>
              <a:t>radix sort</a:t>
            </a:r>
            <a:r>
              <a:rPr lang="en-US" altLang="zh-TW" sz="2800"/>
              <a:t>.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Analysis of counting sort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258888" y="1844675"/>
          <a:ext cx="22209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方程式" r:id="rId3" imgW="1028520" imgH="203040" progId="Equation.3">
                  <p:embed/>
                </p:oleObj>
              </mc:Choice>
              <mc:Fallback>
                <p:oleObj name="方程式" r:id="rId3" imgW="10285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22209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935163" y="2384425"/>
          <a:ext cx="10144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方程式" r:id="rId5" imgW="469800" imgH="203040" progId="Equation.3">
                  <p:embed/>
                </p:oleObj>
              </mc:Choice>
              <mc:Fallback>
                <p:oleObj name="方程式" r:id="rId5" imgW="4698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384425"/>
                        <a:ext cx="10144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4054475" y="2384425"/>
          <a:ext cx="13160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方程式" r:id="rId7" imgW="609480" imgH="203040" progId="Equation.3">
                  <p:embed/>
                </p:oleObj>
              </mc:Choice>
              <mc:Fallback>
                <p:oleObj name="方程式" r:id="rId7" imgW="6094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2384425"/>
                        <a:ext cx="13160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41A-D9B4-4091-9563-E257BBE53C3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2771775" y="-963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817245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55613" y="1128713"/>
            <a:ext cx="812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2"/>
                </a:solidFill>
              </a:rPr>
              <a:t>The operation of counting-sort on an input array </a:t>
            </a:r>
            <a:r>
              <a:rPr lang="en-US" altLang="zh-TW" sz="2800" i="1">
                <a:solidFill>
                  <a:schemeClr val="tx2"/>
                </a:solidFill>
              </a:rPr>
              <a:t>A</a:t>
            </a:r>
            <a:r>
              <a:rPr lang="en-US" altLang="zh-TW" sz="2800">
                <a:solidFill>
                  <a:schemeClr val="tx2"/>
                </a:solidFill>
              </a:rPr>
              <a:t>[1..8]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FA40-45F6-44A6-AD48-8AB9304747C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idea of radix sort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68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Used by the card-sorting machines you can now find only in computer museums.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F"/>
            </a:pPr>
            <a:r>
              <a:rPr lang="en-US" altLang="zh-TW" sz="2400"/>
              <a:t>Any number can be represented in radix-</a:t>
            </a:r>
            <a:r>
              <a:rPr lang="en-US" altLang="zh-TW" sz="2400" i="1"/>
              <a:t>b</a:t>
            </a:r>
            <a:r>
              <a:rPr lang="en-US" altLang="zh-TW" sz="2400"/>
              <a:t> notation.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F"/>
            </a:pPr>
            <a:r>
              <a:rPr lang="en-US" altLang="zh-TW" sz="2400" b="1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16536 = 1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10</a:t>
            </a:r>
            <a:r>
              <a:rPr lang="en-US" altLang="zh-TW" sz="2400" baseline="33000"/>
              <a:t>4</a:t>
            </a:r>
            <a:r>
              <a:rPr lang="en-US" altLang="zh-TW" sz="2000"/>
              <a:t> + 6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10</a:t>
            </a:r>
            <a:r>
              <a:rPr lang="en-US" altLang="zh-TW" sz="2400" baseline="33000">
                <a:solidFill>
                  <a:srgbClr val="3D3D67"/>
                </a:solidFill>
              </a:rPr>
              <a:t>3</a:t>
            </a:r>
            <a:r>
              <a:rPr lang="en-US" altLang="zh-TW" sz="2000"/>
              <a:t> + 5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10</a:t>
            </a:r>
            <a:r>
              <a:rPr lang="en-US" altLang="zh-TW" sz="2400" baseline="33000">
                <a:solidFill>
                  <a:srgbClr val="3D3D67"/>
                </a:solidFill>
              </a:rPr>
              <a:t>2</a:t>
            </a:r>
            <a:r>
              <a:rPr lang="en-US" altLang="zh-TW" sz="2000"/>
              <a:t> + 3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10</a:t>
            </a:r>
            <a:r>
              <a:rPr lang="en-US" altLang="zh-TW" sz="2400" baseline="33000">
                <a:solidFill>
                  <a:srgbClr val="3D3D67"/>
                </a:solidFill>
              </a:rPr>
              <a:t>1</a:t>
            </a:r>
            <a:r>
              <a:rPr lang="en-US" altLang="zh-TW" sz="2000"/>
              <a:t> + 6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10</a:t>
            </a:r>
            <a:r>
              <a:rPr lang="en-US" altLang="zh-TW" sz="2400" baseline="33000">
                <a:solidFill>
                  <a:srgbClr val="3D3D67"/>
                </a:solidFill>
              </a:rPr>
              <a:t>0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ym typeface="Symbol" panose="05050102010706020507" pitchFamily="18" charset="2"/>
              </a:rPr>
              <a:t></a:t>
            </a:r>
            <a:r>
              <a:rPr lang="en-US" altLang="zh-TW" sz="2000"/>
              <a:t>101101</a:t>
            </a:r>
            <a:r>
              <a:rPr lang="en-US" altLang="zh-TW" sz="2000">
                <a:sym typeface="Symbol" panose="05050102010706020507" pitchFamily="18" charset="2"/>
              </a:rPr>
              <a:t></a:t>
            </a:r>
            <a:r>
              <a:rPr lang="en-US" altLang="zh-TW" sz="2400" baseline="-33000"/>
              <a:t>2</a:t>
            </a:r>
            <a:r>
              <a:rPr lang="en-US" altLang="zh-TW" sz="2000"/>
              <a:t> = 1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2</a:t>
            </a:r>
            <a:r>
              <a:rPr lang="en-US" altLang="zh-TW" sz="2400" baseline="33000">
                <a:solidFill>
                  <a:srgbClr val="3D3D67"/>
                </a:solidFill>
              </a:rPr>
              <a:t>5</a:t>
            </a:r>
            <a:r>
              <a:rPr lang="en-US" altLang="zh-TW" sz="2000"/>
              <a:t> + 0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2</a:t>
            </a:r>
            <a:r>
              <a:rPr lang="en-US" altLang="zh-TW" sz="2400" baseline="33000">
                <a:solidFill>
                  <a:srgbClr val="3D3D67"/>
                </a:solidFill>
              </a:rPr>
              <a:t>4</a:t>
            </a:r>
            <a:r>
              <a:rPr lang="en-US" altLang="zh-TW" sz="2000"/>
              <a:t> + 1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2</a:t>
            </a:r>
            <a:r>
              <a:rPr lang="en-US" altLang="zh-TW" sz="2400" baseline="33000">
                <a:solidFill>
                  <a:srgbClr val="3D3D67"/>
                </a:solidFill>
              </a:rPr>
              <a:t>3</a:t>
            </a:r>
            <a:r>
              <a:rPr lang="en-US" altLang="zh-TW" sz="2000"/>
              <a:t> + 1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2</a:t>
            </a:r>
            <a:r>
              <a:rPr lang="en-US" altLang="zh-TW" sz="2400" baseline="33000">
                <a:solidFill>
                  <a:srgbClr val="3D3D67"/>
                </a:solidFill>
              </a:rPr>
              <a:t>2</a:t>
            </a:r>
            <a:r>
              <a:rPr lang="en-US" altLang="zh-TW" sz="2000"/>
              <a:t> + 0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2</a:t>
            </a:r>
            <a:r>
              <a:rPr lang="en-US" altLang="zh-TW" sz="2400" baseline="33000">
                <a:solidFill>
                  <a:srgbClr val="3D3D67"/>
                </a:solidFill>
              </a:rPr>
              <a:t>1</a:t>
            </a:r>
            <a:r>
              <a:rPr lang="en-US" altLang="zh-TW" sz="2000"/>
              <a:t> + 1 </a:t>
            </a:r>
            <a:r>
              <a:rPr lang="en-US" altLang="zh-TW" sz="2000">
                <a:latin typeface="Σψμβολ" pitchFamily="34" charset="0"/>
              </a:rPr>
              <a:t>⋅</a:t>
            </a:r>
            <a:r>
              <a:rPr lang="en-US" altLang="zh-TW" sz="2000"/>
              <a:t> 2</a:t>
            </a:r>
            <a:r>
              <a:rPr lang="en-US" altLang="zh-TW" sz="2400" baseline="33000">
                <a:solidFill>
                  <a:srgbClr val="3D3D67"/>
                </a:solidFill>
              </a:rPr>
              <a:t>0 </a:t>
            </a:r>
            <a:r>
              <a:rPr lang="en-US" altLang="zh-TW" sz="2000"/>
              <a:t>= 45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F"/>
            </a:pPr>
            <a:r>
              <a:rPr lang="en-US" altLang="zh-TW" sz="2400"/>
              <a:t>In general, we choose some basis </a:t>
            </a:r>
            <a:r>
              <a:rPr lang="en-US" altLang="zh-TW" sz="2400" i="1"/>
              <a:t>b</a:t>
            </a:r>
            <a:r>
              <a:rPr lang="en-US" altLang="zh-TW" sz="2400"/>
              <a:t> and write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i="1"/>
              <a:t>	x</a:t>
            </a:r>
            <a:r>
              <a:rPr lang="en-US" altLang="zh-TW" sz="2400"/>
              <a:t> = </a:t>
            </a:r>
            <a:r>
              <a:rPr lang="en-US" altLang="zh-TW" sz="2400">
                <a:sym typeface="Symbol" panose="05050102010706020507" pitchFamily="18" charset="2"/>
              </a:rPr>
              <a:t></a:t>
            </a:r>
            <a:r>
              <a:rPr lang="en-US" altLang="zh-TW" sz="2400">
                <a:latin typeface="Σψμβολ" pitchFamily="34" charset="0"/>
              </a:rPr>
              <a:t> </a:t>
            </a:r>
            <a:r>
              <a:rPr lang="en-US" altLang="zh-TW" sz="2400" i="1"/>
              <a:t>x</a:t>
            </a:r>
            <a:r>
              <a:rPr lang="en-US" altLang="zh-TW" sz="2800" i="1" baseline="-33000">
                <a:solidFill>
                  <a:srgbClr val="3D3D67"/>
                </a:solidFill>
              </a:rPr>
              <a:t>k</a:t>
            </a:r>
            <a:r>
              <a:rPr lang="en-US" altLang="zh-TW" sz="2400" i="1"/>
              <a:t>x</a:t>
            </a:r>
            <a:r>
              <a:rPr lang="en-US" altLang="zh-TW" sz="2800" i="1" baseline="-33000">
                <a:solidFill>
                  <a:srgbClr val="3D3D67"/>
                </a:solidFill>
              </a:rPr>
              <a:t>k</a:t>
            </a:r>
            <a:r>
              <a:rPr lang="en-US" altLang="zh-TW" sz="2800" baseline="-33000">
                <a:solidFill>
                  <a:srgbClr val="3D3D67"/>
                </a:solidFill>
              </a:rPr>
              <a:t> </a:t>
            </a:r>
            <a:r>
              <a:rPr lang="en-US" altLang="zh-TW" sz="2800" baseline="-33000">
                <a:solidFill>
                  <a:srgbClr val="3D3D67"/>
                </a:solidFill>
                <a:latin typeface="Gadget"/>
              </a:rPr>
              <a:t>–</a:t>
            </a:r>
            <a:r>
              <a:rPr lang="en-US" altLang="zh-TW" sz="2800" baseline="-33000">
                <a:solidFill>
                  <a:srgbClr val="3D3D67"/>
                </a:solidFill>
              </a:rPr>
              <a:t> 1</a:t>
            </a:r>
            <a:r>
              <a:rPr lang="en-US" altLang="zh-TW" sz="2400"/>
              <a:t>...</a:t>
            </a:r>
            <a:r>
              <a:rPr lang="en-US" altLang="zh-TW" sz="2400" i="1"/>
              <a:t>x</a:t>
            </a:r>
            <a:r>
              <a:rPr lang="en-US" altLang="zh-TW" sz="2800" baseline="-33000">
                <a:solidFill>
                  <a:srgbClr val="3D3D67"/>
                </a:solidFill>
              </a:rPr>
              <a:t>0 </a:t>
            </a:r>
            <a:r>
              <a:rPr lang="en-US" altLang="zh-TW" sz="2400">
                <a:sym typeface="Symbol" panose="05050102010706020507" pitchFamily="18" charset="2"/>
              </a:rPr>
              <a:t></a:t>
            </a:r>
            <a:r>
              <a:rPr lang="en-US" altLang="zh-TW" sz="2800" i="1" baseline="-33000">
                <a:solidFill>
                  <a:srgbClr val="3D3D67"/>
                </a:solidFill>
              </a:rPr>
              <a:t>b</a:t>
            </a:r>
            <a:r>
              <a:rPr lang="en-US" altLang="zh-TW" sz="2400"/>
              <a:t> = </a:t>
            </a:r>
            <a:r>
              <a:rPr lang="en-US" altLang="zh-TW" sz="2400" i="1"/>
              <a:t>x</a:t>
            </a:r>
            <a:r>
              <a:rPr lang="en-US" altLang="zh-TW" sz="2800" i="1" baseline="-33000">
                <a:solidFill>
                  <a:srgbClr val="3D3D67"/>
                </a:solidFill>
              </a:rPr>
              <a:t>k</a:t>
            </a:r>
            <a:r>
              <a:rPr lang="en-US" altLang="zh-TW" sz="2400"/>
              <a:t> </a:t>
            </a:r>
            <a:r>
              <a:rPr lang="en-US" altLang="zh-TW" sz="2400">
                <a:latin typeface="Σψμβολ" pitchFamily="34" charset="0"/>
              </a:rPr>
              <a:t>⋅</a:t>
            </a:r>
            <a:r>
              <a:rPr lang="en-US" altLang="zh-TW" sz="2400"/>
              <a:t> </a:t>
            </a:r>
            <a:r>
              <a:rPr lang="en-US" altLang="zh-TW" sz="2400" i="1"/>
              <a:t>b</a:t>
            </a:r>
            <a:r>
              <a:rPr lang="en-US" altLang="zh-TW" sz="2800" i="1" baseline="33000">
                <a:solidFill>
                  <a:srgbClr val="3D3D67"/>
                </a:solidFill>
              </a:rPr>
              <a:t>k</a:t>
            </a:r>
            <a:r>
              <a:rPr lang="en-US" altLang="zh-TW" sz="2400"/>
              <a:t> + </a:t>
            </a:r>
            <a:r>
              <a:rPr lang="en-US" altLang="zh-TW" sz="2400" i="1"/>
              <a:t>x</a:t>
            </a:r>
            <a:r>
              <a:rPr lang="en-US" altLang="zh-TW" sz="2800" i="1" baseline="-33000">
                <a:solidFill>
                  <a:srgbClr val="3D3D67"/>
                </a:solidFill>
              </a:rPr>
              <a:t>k</a:t>
            </a:r>
            <a:r>
              <a:rPr lang="en-US" altLang="zh-TW" sz="2800" baseline="-33000">
                <a:solidFill>
                  <a:srgbClr val="3D3D67"/>
                </a:solidFill>
              </a:rPr>
              <a:t> </a:t>
            </a:r>
            <a:r>
              <a:rPr lang="en-US" altLang="zh-TW" sz="2800" baseline="-33000">
                <a:solidFill>
                  <a:srgbClr val="3D3D67"/>
                </a:solidFill>
                <a:latin typeface="Gadget"/>
              </a:rPr>
              <a:t>–</a:t>
            </a:r>
            <a:r>
              <a:rPr lang="en-US" altLang="zh-TW" sz="2800" baseline="-33000">
                <a:solidFill>
                  <a:srgbClr val="3D3D67"/>
                </a:solidFill>
              </a:rPr>
              <a:t> 1</a:t>
            </a:r>
            <a:r>
              <a:rPr lang="en-US" altLang="zh-TW" sz="2400"/>
              <a:t> </a:t>
            </a:r>
            <a:r>
              <a:rPr lang="en-US" altLang="zh-TW" sz="2400">
                <a:latin typeface="Σψμβολ" pitchFamily="34" charset="0"/>
              </a:rPr>
              <a:t>⋅</a:t>
            </a:r>
            <a:r>
              <a:rPr lang="en-US" altLang="zh-TW" sz="2400"/>
              <a:t> </a:t>
            </a:r>
            <a:r>
              <a:rPr lang="en-US" altLang="zh-TW" sz="2400" i="1"/>
              <a:t>b</a:t>
            </a:r>
            <a:r>
              <a:rPr lang="en-US" altLang="zh-TW" sz="2800" i="1" baseline="33000">
                <a:solidFill>
                  <a:srgbClr val="3D3D67"/>
                </a:solidFill>
              </a:rPr>
              <a:t>k</a:t>
            </a:r>
            <a:r>
              <a:rPr lang="en-US" altLang="zh-TW" sz="2800" baseline="33000">
                <a:solidFill>
                  <a:srgbClr val="3D3D67"/>
                </a:solidFill>
              </a:rPr>
              <a:t> </a:t>
            </a:r>
            <a:r>
              <a:rPr lang="en-US" altLang="zh-TW" sz="2800" baseline="33000">
                <a:solidFill>
                  <a:srgbClr val="3D3D67"/>
                </a:solidFill>
                <a:latin typeface="Gadget"/>
              </a:rPr>
              <a:t>–</a:t>
            </a:r>
            <a:r>
              <a:rPr lang="en-US" altLang="zh-TW" sz="2800" baseline="33000">
                <a:solidFill>
                  <a:srgbClr val="3D3D67"/>
                </a:solidFill>
              </a:rPr>
              <a:t> 1</a:t>
            </a:r>
            <a:r>
              <a:rPr lang="en-US" altLang="zh-TW" sz="2400"/>
              <a:t> + </a:t>
            </a:r>
            <a:r>
              <a:rPr lang="en-US" altLang="zh-TW" sz="2400">
                <a:cs typeface="Times New Roman" panose="02020603050405020304" pitchFamily="18" charset="0"/>
              </a:rPr>
              <a:t>···</a:t>
            </a:r>
            <a:r>
              <a:rPr lang="en-US" altLang="zh-TW" sz="2400"/>
              <a:t> + </a:t>
            </a:r>
            <a:r>
              <a:rPr lang="en-US" altLang="zh-TW" sz="2400" i="1"/>
              <a:t>x</a:t>
            </a:r>
            <a:r>
              <a:rPr lang="en-US" altLang="zh-TW" sz="2800" baseline="-33000">
                <a:solidFill>
                  <a:srgbClr val="3D3D67"/>
                </a:solidFill>
              </a:rPr>
              <a:t>0</a:t>
            </a:r>
            <a:r>
              <a:rPr lang="en-US" altLang="zh-TW" sz="2400"/>
              <a:t> </a:t>
            </a:r>
            <a:r>
              <a:rPr lang="en-US" altLang="zh-TW" sz="2400">
                <a:latin typeface="Σψμβολ" pitchFamily="34" charset="0"/>
              </a:rPr>
              <a:t>⋅</a:t>
            </a:r>
            <a:r>
              <a:rPr lang="en-US" altLang="zh-TW" sz="2400"/>
              <a:t> </a:t>
            </a:r>
            <a:r>
              <a:rPr lang="en-US" altLang="zh-TW" sz="2400" i="1"/>
              <a:t>b</a:t>
            </a:r>
            <a:r>
              <a:rPr lang="en-US" altLang="zh-TW" sz="2800" baseline="33000">
                <a:solidFill>
                  <a:srgbClr val="3D3D67"/>
                </a:solidFill>
              </a:rPr>
              <a:t>0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F"/>
            </a:pPr>
            <a:r>
              <a:rPr lang="en-US" altLang="zh-TW" sz="2400"/>
              <a:t>How do we compare two numbers in radix-10 notation?</a:t>
            </a:r>
            <a:br>
              <a:rPr lang="en-US" altLang="zh-TW" sz="2400"/>
            </a:br>
            <a:r>
              <a:rPr lang="en-US" altLang="zh-TW" sz="2400"/>
              <a:t>How would we sort them?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23D6-FE6E-4792-B836-A0556741C73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8316913" y="4797425"/>
            <a:ext cx="539750" cy="360363"/>
          </a:xfrm>
          <a:prstGeom prst="rect">
            <a:avLst/>
          </a:prstGeom>
          <a:solidFill>
            <a:srgbClr val="CCFFCC">
              <a:alpha val="57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Radix sort (</a:t>
            </a:r>
            <a:r>
              <a:rPr lang="en-US" altLang="zh-TW">
                <a:solidFill>
                  <a:srgbClr val="FF3300"/>
                </a:solidFill>
              </a:rPr>
              <a:t>high to low</a:t>
            </a:r>
            <a:r>
              <a:rPr lang="en-US" altLang="zh-TW"/>
              <a:t>)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5976937" cy="4608512"/>
          </a:xfr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RADIX_SORTH2L(</a:t>
            </a:r>
            <a:r>
              <a:rPr lang="en-US" altLang="zh-TW" sz="2000" i="1"/>
              <a:t>A, d</a:t>
            </a:r>
            <a:r>
              <a:rPr lang="en-US" altLang="zh-TW" sz="2000"/>
              <a:t>)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1   </a:t>
            </a:r>
            <a:r>
              <a:rPr lang="en-US" altLang="zh-TW" sz="2000">
                <a:sym typeface="Symbol" panose="05050102010706020507" pitchFamily="18" charset="2"/>
              </a:rPr>
              <a:t>RADIX_SORTH2L(</a:t>
            </a:r>
            <a:r>
              <a:rPr lang="en-US" altLang="zh-TW" sz="2000" i="1">
                <a:sym typeface="Symbol" panose="05050102010706020507" pitchFamily="18" charset="2"/>
              </a:rPr>
              <a:t>A, d, </a:t>
            </a:r>
            <a:r>
              <a:rPr lang="en-US" altLang="zh-TW" sz="2000">
                <a:sym typeface="Symbol" panose="05050102010706020507" pitchFamily="18" charset="2"/>
              </a:rPr>
              <a:t>1</a:t>
            </a:r>
            <a:r>
              <a:rPr lang="en-US" altLang="zh-TW" sz="2000" i="1">
                <a:sym typeface="Symbol" panose="05050102010706020507" pitchFamily="18" charset="2"/>
              </a:rPr>
              <a:t>, </a:t>
            </a:r>
            <a:r>
              <a:rPr lang="en-US" altLang="zh-TW" sz="2000">
                <a:sym typeface="Symbol" panose="05050102010706020507" pitchFamily="18" charset="2"/>
              </a:rPr>
              <a:t>length[</a:t>
            </a:r>
            <a:r>
              <a:rPr lang="en-US" altLang="zh-TW" sz="2000" i="1">
                <a:sym typeface="Symbol" panose="05050102010706020507" pitchFamily="18" charset="2"/>
              </a:rPr>
              <a:t>A</a:t>
            </a:r>
            <a:r>
              <a:rPr lang="en-US" altLang="zh-TW" sz="2000">
                <a:sym typeface="Symbol" panose="05050102010706020507" pitchFamily="18" charset="2"/>
              </a:rPr>
              <a:t>])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i="1">
              <a:sym typeface="Symbol" panose="05050102010706020507" pitchFamily="18" charset="2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i="1">
              <a:sym typeface="Symbol" panose="05050102010706020507" pitchFamily="18" charset="2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i="1">
              <a:sym typeface="Symbol" panose="05050102010706020507" pitchFamily="18" charset="2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i="1">
              <a:sym typeface="Symbol" panose="05050102010706020507" pitchFamily="18" charset="2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RADIX_SORTH2L(</a:t>
            </a:r>
            <a:r>
              <a:rPr lang="en-US" altLang="zh-TW" sz="2000" i="1">
                <a:sym typeface="Symbol" panose="05050102010706020507" pitchFamily="18" charset="2"/>
              </a:rPr>
              <a:t>A, d, p, q</a:t>
            </a:r>
            <a:r>
              <a:rPr lang="en-US" altLang="zh-TW" sz="2000">
                <a:sym typeface="Symbol" panose="05050102010706020507" pitchFamily="18" charset="2"/>
              </a:rPr>
              <a:t>)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1   </a:t>
            </a:r>
            <a:r>
              <a:rPr lang="en-US" altLang="zh-TW" sz="2000" b="1">
                <a:sym typeface="Symbol" panose="05050102010706020507" pitchFamily="18" charset="2"/>
              </a:rPr>
              <a:t>do</a:t>
            </a:r>
            <a:r>
              <a:rPr lang="en-US" altLang="zh-TW" sz="2000">
                <a:sym typeface="Symbol" panose="05050102010706020507" pitchFamily="18" charset="2"/>
              </a:rPr>
              <a:t> sort array </a:t>
            </a:r>
            <a:r>
              <a:rPr lang="en-US" altLang="zh-TW" sz="2000" i="1">
                <a:sym typeface="Symbol" panose="05050102010706020507" pitchFamily="18" charset="2"/>
              </a:rPr>
              <a:t>A</a:t>
            </a:r>
            <a:r>
              <a:rPr lang="en-US" altLang="zh-TW" sz="2000">
                <a:sym typeface="Symbol" panose="05050102010706020507" pitchFamily="18" charset="2"/>
              </a:rPr>
              <a:t> on digit </a:t>
            </a:r>
            <a:r>
              <a:rPr lang="en-US" altLang="zh-TW" sz="2000" i="1">
                <a:sym typeface="Symbol" panose="05050102010706020507" pitchFamily="18" charset="2"/>
              </a:rPr>
              <a:t>d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2   </a:t>
            </a:r>
            <a:r>
              <a:rPr lang="en-US" altLang="zh-TW" sz="2000" b="1">
                <a:sym typeface="Symbol" panose="05050102010706020507" pitchFamily="18" charset="2"/>
              </a:rPr>
              <a:t>if</a:t>
            </a:r>
            <a:r>
              <a:rPr lang="en-US" altLang="zh-TW" sz="2000">
                <a:sym typeface="Symbol" panose="05050102010706020507" pitchFamily="18" charset="2"/>
              </a:rPr>
              <a:t> </a:t>
            </a:r>
            <a:r>
              <a:rPr lang="en-US" altLang="zh-TW" sz="2000" i="1">
                <a:sym typeface="Symbol" panose="05050102010706020507" pitchFamily="18" charset="2"/>
              </a:rPr>
              <a:t>d</a:t>
            </a:r>
            <a:r>
              <a:rPr lang="en-US" altLang="zh-TW" sz="2000">
                <a:sym typeface="Symbol" panose="05050102010706020507" pitchFamily="18" charset="2"/>
              </a:rPr>
              <a:t> &gt; 1</a:t>
            </a:r>
            <a:r>
              <a:rPr lang="en-US" altLang="zh-TW" sz="2000" i="1">
                <a:sym typeface="Symbol" panose="05050102010706020507" pitchFamily="18" charset="2"/>
              </a:rPr>
              <a:t> 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3   	     </a:t>
            </a:r>
            <a:r>
              <a:rPr lang="en-US" altLang="zh-TW" sz="2000" b="1">
                <a:sym typeface="Symbol" panose="05050102010706020507" pitchFamily="18" charset="2"/>
              </a:rPr>
              <a:t>then</a:t>
            </a:r>
            <a:r>
              <a:rPr lang="en-US" altLang="zh-TW" sz="2000">
                <a:sym typeface="Symbol" panose="05050102010706020507" pitchFamily="18" charset="2"/>
              </a:rPr>
              <a:t> </a:t>
            </a:r>
            <a:r>
              <a:rPr lang="en-US" altLang="zh-TW" sz="2000" i="1">
                <a:sym typeface="Symbol" panose="05050102010706020507" pitchFamily="18" charset="2"/>
              </a:rPr>
              <a:t>si</a:t>
            </a:r>
            <a:r>
              <a:rPr lang="en-US" altLang="zh-TW" sz="2000">
                <a:sym typeface="Symbol" panose="05050102010706020507" pitchFamily="18" charset="2"/>
              </a:rPr>
              <a:t>  </a:t>
            </a:r>
            <a:r>
              <a:rPr lang="en-US" altLang="zh-TW" sz="2000" i="1">
                <a:sym typeface="Symbol" panose="05050102010706020507" pitchFamily="18" charset="2"/>
              </a:rPr>
              <a:t>p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4   		  </a:t>
            </a:r>
            <a:r>
              <a:rPr lang="en-US" altLang="zh-TW" sz="2000" b="1">
                <a:sym typeface="Symbol" panose="05050102010706020507" pitchFamily="18" charset="2"/>
              </a:rPr>
              <a:t>for</a:t>
            </a:r>
            <a:r>
              <a:rPr lang="en-US" altLang="zh-TW" sz="2000">
                <a:sym typeface="Symbol" panose="05050102010706020507" pitchFamily="18" charset="2"/>
              </a:rPr>
              <a:t> </a:t>
            </a:r>
            <a:r>
              <a:rPr lang="en-US" altLang="zh-TW" sz="2000" i="1">
                <a:sym typeface="Symbol" panose="05050102010706020507" pitchFamily="18" charset="2"/>
              </a:rPr>
              <a:t>i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 i="1">
                <a:sym typeface="Symbol" panose="05050102010706020507" pitchFamily="18" charset="2"/>
              </a:rPr>
              <a:t> p </a:t>
            </a:r>
            <a:r>
              <a:rPr lang="en-US" altLang="zh-TW" sz="2000" b="1">
                <a:sym typeface="Symbol" panose="05050102010706020507" pitchFamily="18" charset="2"/>
              </a:rPr>
              <a:t>to</a:t>
            </a:r>
            <a:r>
              <a:rPr lang="en-US" altLang="zh-TW" sz="2000">
                <a:sym typeface="Symbol" panose="05050102010706020507" pitchFamily="18" charset="2"/>
              </a:rPr>
              <a:t> </a:t>
            </a:r>
            <a:r>
              <a:rPr lang="en-US" altLang="zh-TW" sz="2000" i="1">
                <a:sym typeface="Symbol" panose="05050102010706020507" pitchFamily="18" charset="2"/>
              </a:rPr>
              <a:t>q </a:t>
            </a:r>
            <a:r>
              <a:rPr lang="en-US" altLang="zh-TW" sz="2000">
                <a:sym typeface="Symbol" panose="05050102010706020507" pitchFamily="18" charset="2"/>
              </a:rPr>
              <a:t>– 1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5          	          </a:t>
            </a:r>
            <a:r>
              <a:rPr lang="en-US" altLang="zh-TW" sz="2000" b="1">
                <a:sym typeface="Symbol" panose="05050102010706020507" pitchFamily="18" charset="2"/>
              </a:rPr>
              <a:t>if </a:t>
            </a:r>
            <a:r>
              <a:rPr lang="en-US" altLang="zh-TW" sz="2000" i="1">
                <a:sym typeface="Symbol" panose="05050102010706020507" pitchFamily="18" charset="2"/>
              </a:rPr>
              <a:t>A</a:t>
            </a:r>
            <a:r>
              <a:rPr lang="en-US" altLang="zh-TW" sz="2000">
                <a:sym typeface="Symbol" panose="05050102010706020507" pitchFamily="18" charset="2"/>
              </a:rPr>
              <a:t>[</a:t>
            </a:r>
            <a:r>
              <a:rPr lang="en-US" altLang="zh-TW" sz="2000" i="1">
                <a:sym typeface="Symbol" panose="05050102010706020507" pitchFamily="18" charset="2"/>
              </a:rPr>
              <a:t>i, d</a:t>
            </a:r>
            <a:r>
              <a:rPr lang="en-US" altLang="zh-TW" sz="2000">
                <a:sym typeface="Symbol" panose="05050102010706020507" pitchFamily="18" charset="2"/>
              </a:rPr>
              <a:t>]  </a:t>
            </a:r>
            <a:r>
              <a:rPr lang="en-US" altLang="zh-TW" sz="2000" i="1">
                <a:sym typeface="Symbol" panose="05050102010706020507" pitchFamily="18" charset="2"/>
              </a:rPr>
              <a:t>A</a:t>
            </a:r>
            <a:r>
              <a:rPr lang="en-US" altLang="zh-TW" sz="2000">
                <a:sym typeface="Symbol" panose="05050102010706020507" pitchFamily="18" charset="2"/>
              </a:rPr>
              <a:t>[</a:t>
            </a:r>
            <a:r>
              <a:rPr lang="en-US" altLang="zh-TW" sz="2000" i="1">
                <a:sym typeface="Symbol" panose="05050102010706020507" pitchFamily="18" charset="2"/>
              </a:rPr>
              <a:t>i+</a:t>
            </a:r>
            <a:r>
              <a:rPr lang="en-US" altLang="zh-TW" sz="2000">
                <a:sym typeface="Symbol" panose="05050102010706020507" pitchFamily="18" charset="2"/>
              </a:rPr>
              <a:t>1</a:t>
            </a:r>
            <a:r>
              <a:rPr lang="en-US" altLang="zh-TW" sz="2000" i="1">
                <a:sym typeface="Symbol" panose="05050102010706020507" pitchFamily="18" charset="2"/>
              </a:rPr>
              <a:t>, d</a:t>
            </a:r>
            <a:r>
              <a:rPr lang="en-US" altLang="zh-TW" sz="2000">
                <a:sym typeface="Symbol" panose="05050102010706020507" pitchFamily="18" charset="2"/>
              </a:rPr>
              <a:t>]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6		           	    RADIX_SORTH2L(</a:t>
            </a:r>
            <a:r>
              <a:rPr lang="en-US" altLang="zh-TW" sz="2000" i="1">
                <a:sym typeface="Symbol" panose="05050102010706020507" pitchFamily="18" charset="2"/>
              </a:rPr>
              <a:t>A, d</a:t>
            </a:r>
            <a:r>
              <a:rPr lang="en-US" altLang="zh-TW" sz="2000" i="1">
                <a:latin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altLang="zh-TW" sz="2000">
                <a:sym typeface="Symbol" panose="05050102010706020507" pitchFamily="18" charset="2"/>
              </a:rPr>
              <a:t>1</a:t>
            </a:r>
            <a:r>
              <a:rPr lang="en-US" altLang="zh-TW" sz="2000" i="1">
                <a:sym typeface="Symbol" panose="05050102010706020507" pitchFamily="18" charset="2"/>
              </a:rPr>
              <a:t>, si, i</a:t>
            </a:r>
            <a:r>
              <a:rPr lang="en-US" altLang="zh-TW" sz="2000">
                <a:sym typeface="Symbol" panose="05050102010706020507" pitchFamily="18" charset="2"/>
              </a:rPr>
              <a:t>)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7		           	    </a:t>
            </a:r>
            <a:r>
              <a:rPr lang="en-US" altLang="zh-TW" sz="2000" i="1">
                <a:sym typeface="Symbol" panose="05050102010706020507" pitchFamily="18" charset="2"/>
              </a:rPr>
              <a:t>si</a:t>
            </a:r>
            <a:r>
              <a:rPr lang="en-US" altLang="zh-TW" sz="2000">
                <a:sym typeface="Symbol" panose="05050102010706020507" pitchFamily="18" charset="2"/>
              </a:rPr>
              <a:t>  </a:t>
            </a:r>
            <a:r>
              <a:rPr lang="en-US" altLang="zh-TW" sz="2000" i="1">
                <a:sym typeface="Symbol" panose="05050102010706020507" pitchFamily="18" charset="2"/>
              </a:rPr>
              <a:t>i</a:t>
            </a:r>
            <a:r>
              <a:rPr lang="en-US" altLang="zh-TW" sz="2000">
                <a:sym typeface="Symbol" panose="05050102010706020507" pitchFamily="18" charset="2"/>
              </a:rPr>
              <a:t>+1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8   		  RADIX_SORTH2L(</a:t>
            </a:r>
            <a:r>
              <a:rPr lang="en-US" altLang="zh-TW" sz="2000" i="1">
                <a:sym typeface="Symbol" panose="05050102010706020507" pitchFamily="18" charset="2"/>
              </a:rPr>
              <a:t>A, d</a:t>
            </a:r>
            <a:r>
              <a:rPr lang="en-US" altLang="zh-TW" sz="2000" i="1">
                <a:latin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altLang="zh-TW" sz="2000">
                <a:sym typeface="Symbol" panose="05050102010706020507" pitchFamily="18" charset="2"/>
              </a:rPr>
              <a:t>1</a:t>
            </a:r>
            <a:r>
              <a:rPr lang="en-US" altLang="zh-TW" sz="2000" i="1">
                <a:sym typeface="Symbol" panose="05050102010706020507" pitchFamily="18" charset="2"/>
              </a:rPr>
              <a:t>, si, q</a:t>
            </a:r>
            <a:r>
              <a:rPr lang="en-US" altLang="zh-TW" sz="20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8316913" y="2616200"/>
            <a:ext cx="539750" cy="360363"/>
          </a:xfrm>
          <a:prstGeom prst="rect">
            <a:avLst/>
          </a:prstGeom>
          <a:solidFill>
            <a:srgbClr val="CCFFCC">
              <a:alpha val="57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8316913" y="3336925"/>
            <a:ext cx="539750" cy="360363"/>
          </a:xfrm>
          <a:prstGeom prst="rect">
            <a:avLst/>
          </a:prstGeom>
          <a:solidFill>
            <a:srgbClr val="CCFFCC">
              <a:alpha val="57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16913" y="4056063"/>
            <a:ext cx="539750" cy="360362"/>
          </a:xfrm>
          <a:prstGeom prst="rect">
            <a:avLst/>
          </a:prstGeom>
          <a:solidFill>
            <a:srgbClr val="CCFFCC">
              <a:alpha val="57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16913" y="1868488"/>
            <a:ext cx="539750" cy="360362"/>
          </a:xfrm>
          <a:prstGeom prst="rect">
            <a:avLst/>
          </a:prstGeom>
          <a:solidFill>
            <a:srgbClr val="CCFFCC">
              <a:alpha val="57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7381875" y="4056063"/>
            <a:ext cx="539750" cy="1081087"/>
          </a:xfrm>
          <a:prstGeom prst="rect">
            <a:avLst/>
          </a:prstGeom>
          <a:solidFill>
            <a:srgbClr val="CCFFCC">
              <a:alpha val="57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7381875" y="3336925"/>
            <a:ext cx="539750" cy="360363"/>
          </a:xfrm>
          <a:prstGeom prst="rect">
            <a:avLst/>
          </a:prstGeom>
          <a:solidFill>
            <a:srgbClr val="CCFFCC">
              <a:alpha val="57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7381875" y="1868488"/>
            <a:ext cx="539750" cy="755650"/>
          </a:xfrm>
          <a:prstGeom prst="rect">
            <a:avLst/>
          </a:prstGeom>
          <a:solidFill>
            <a:srgbClr val="CCFFCC">
              <a:alpha val="57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5508625" y="1824038"/>
            <a:ext cx="34559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/>
              <a:t>329	329	329	329</a:t>
            </a:r>
          </a:p>
          <a:p>
            <a:r>
              <a:rPr lang="en-US" altLang="zh-TW" sz="2400"/>
              <a:t>457	355	355	355</a:t>
            </a:r>
          </a:p>
          <a:p>
            <a:r>
              <a:rPr lang="en-US" altLang="zh-TW" sz="2400"/>
              <a:t>803	457	436	436</a:t>
            </a:r>
          </a:p>
          <a:p>
            <a:r>
              <a:rPr lang="en-US" altLang="zh-TW" sz="2400"/>
              <a:t>657	436	457	457</a:t>
            </a:r>
          </a:p>
          <a:p>
            <a:r>
              <a:rPr lang="en-US" altLang="zh-TW" sz="2400"/>
              <a:t>839 </a:t>
            </a:r>
            <a:r>
              <a:rPr lang="en-US" altLang="zh-TW" sz="2400">
                <a:sym typeface="Symbol" panose="05050102010706020507" pitchFamily="18" charset="2"/>
              </a:rPr>
              <a:t> 657 	657 	657</a:t>
            </a:r>
          </a:p>
          <a:p>
            <a:r>
              <a:rPr lang="en-US" altLang="zh-TW" sz="2400"/>
              <a:t>436	720	720	720</a:t>
            </a:r>
          </a:p>
          <a:p>
            <a:r>
              <a:rPr lang="en-US" altLang="zh-TW" sz="2400"/>
              <a:t>720	803	803	803</a:t>
            </a:r>
          </a:p>
          <a:p>
            <a:r>
              <a:rPr lang="en-US" altLang="zh-TW" sz="2400"/>
              <a:t>815	839	815	815</a:t>
            </a:r>
          </a:p>
          <a:p>
            <a:r>
              <a:rPr lang="en-US" altLang="zh-TW" sz="2400"/>
              <a:t>355	815	839	839</a:t>
            </a:r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7575550" y="1879600"/>
            <a:ext cx="165100" cy="3257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6507163" y="1879600"/>
            <a:ext cx="153987" cy="3257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8655050" y="1879600"/>
            <a:ext cx="166688" cy="3257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7504113" y="5559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d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6372225" y="55165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p, si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6659563" y="5949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q</a:t>
            </a: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 flipV="1">
            <a:off x="7667625" y="52292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3684" name="Freeform 20"/>
          <p:cNvSpPr>
            <a:spLocks/>
          </p:cNvSpPr>
          <p:nvPr/>
        </p:nvSpPr>
        <p:spPr bwMode="auto">
          <a:xfrm>
            <a:off x="6818313" y="4252913"/>
            <a:ext cx="523875" cy="1374775"/>
          </a:xfrm>
          <a:custGeom>
            <a:avLst/>
            <a:gdLst>
              <a:gd name="T0" fmla="*/ 0 w 330"/>
              <a:gd name="T1" fmla="*/ 866 h 866"/>
              <a:gd name="T2" fmla="*/ 184 w 330"/>
              <a:gd name="T3" fmla="*/ 184 h 866"/>
              <a:gd name="T4" fmla="*/ 330 w 330"/>
              <a:gd name="T5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0" h="866">
                <a:moveTo>
                  <a:pt x="0" y="866"/>
                </a:moveTo>
                <a:cubicBezTo>
                  <a:pt x="31" y="752"/>
                  <a:pt x="129" y="328"/>
                  <a:pt x="184" y="184"/>
                </a:cubicBezTo>
                <a:cubicBezTo>
                  <a:pt x="239" y="40"/>
                  <a:pt x="300" y="38"/>
                  <a:pt x="33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3685" name="Freeform 21"/>
          <p:cNvSpPr>
            <a:spLocks/>
          </p:cNvSpPr>
          <p:nvPr/>
        </p:nvSpPr>
        <p:spPr bwMode="auto">
          <a:xfrm>
            <a:off x="6845300" y="4991100"/>
            <a:ext cx="496888" cy="1063625"/>
          </a:xfrm>
          <a:custGeom>
            <a:avLst/>
            <a:gdLst>
              <a:gd name="T0" fmla="*/ 0 w 313"/>
              <a:gd name="T1" fmla="*/ 670 h 670"/>
              <a:gd name="T2" fmla="*/ 145 w 313"/>
              <a:gd name="T3" fmla="*/ 111 h 670"/>
              <a:gd name="T4" fmla="*/ 313 w 313"/>
              <a:gd name="T5" fmla="*/ 4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3" h="670">
                <a:moveTo>
                  <a:pt x="0" y="670"/>
                </a:moveTo>
                <a:cubicBezTo>
                  <a:pt x="24" y="577"/>
                  <a:pt x="93" y="222"/>
                  <a:pt x="145" y="111"/>
                </a:cubicBezTo>
                <a:cubicBezTo>
                  <a:pt x="197" y="0"/>
                  <a:pt x="278" y="26"/>
                  <a:pt x="313" y="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7D62-078C-4DE6-B527-08BEB7731A7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Radix sort (</a:t>
            </a:r>
            <a:r>
              <a:rPr lang="en-US" altLang="zh-TW">
                <a:solidFill>
                  <a:srgbClr val="FF3300"/>
                </a:solidFill>
              </a:rPr>
              <a:t>low to high</a:t>
            </a:r>
            <a:r>
              <a:rPr lang="en-US" altLang="zh-TW"/>
              <a:t>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7772400" cy="4625975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None/>
            </a:pPr>
            <a:endParaRPr lang="en-US" altLang="zh-TW" sz="2800"/>
          </a:p>
          <a:p>
            <a:pPr marL="342900" indent="-342900">
              <a:buFont typeface="Wingdings" panose="05000000000000000000" pitchFamily="2" charset="2"/>
              <a:buNone/>
            </a:pPr>
            <a:endParaRPr lang="en-US" altLang="zh-TW" sz="2800"/>
          </a:p>
          <a:p>
            <a:pPr marL="342900" indent="-342900">
              <a:buFont typeface="Wingdings" panose="05000000000000000000" pitchFamily="2" charset="2"/>
              <a:buNone/>
            </a:pPr>
            <a:endParaRPr lang="en-US" altLang="zh-TW" sz="2800"/>
          </a:p>
          <a:p>
            <a:pPr marL="342900" indent="-342900">
              <a:buFont typeface="Wingdings" panose="05000000000000000000" pitchFamily="2" charset="2"/>
              <a:buNone/>
            </a:pPr>
            <a:endParaRPr lang="en-US" altLang="zh-TW" sz="2800"/>
          </a:p>
          <a:p>
            <a:pPr marL="342900" indent="-342900">
              <a:buFont typeface="Wingdings" panose="05000000000000000000" pitchFamily="2" charset="2"/>
              <a:buNone/>
            </a:pPr>
            <a:endParaRPr lang="en-US" altLang="zh-TW" sz="2800"/>
          </a:p>
          <a:p>
            <a:pPr marL="342900" indent="-342900">
              <a:buFont typeface="Wingdings" panose="05000000000000000000" pitchFamily="2" charset="2"/>
              <a:buNone/>
            </a:pPr>
            <a:endParaRPr lang="en-US" altLang="zh-TW" sz="280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TW" sz="2800"/>
              <a:t>RADIX_SORTL2H(</a:t>
            </a:r>
            <a:r>
              <a:rPr lang="en-US" altLang="zh-TW" sz="2800" i="1"/>
              <a:t>A, d</a:t>
            </a:r>
            <a:r>
              <a:rPr lang="en-US" altLang="zh-TW" sz="2800"/>
              <a:t>)</a:t>
            </a: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TW" sz="2800"/>
              <a:t>1 </a:t>
            </a:r>
            <a:r>
              <a:rPr lang="en-US" altLang="zh-TW" sz="2800" b="1"/>
              <a:t>for</a:t>
            </a:r>
            <a:r>
              <a:rPr lang="en-US" altLang="zh-TW" sz="2800"/>
              <a:t> </a:t>
            </a:r>
            <a:r>
              <a:rPr lang="en-US" altLang="zh-TW" sz="2800" i="1"/>
              <a:t>i</a:t>
            </a:r>
            <a:r>
              <a:rPr lang="en-US" altLang="zh-TW" sz="2800"/>
              <a:t> </a:t>
            </a:r>
            <a:r>
              <a:rPr lang="en-US" altLang="zh-TW" sz="2800">
                <a:sym typeface="Symbol" panose="05050102010706020507" pitchFamily="18" charset="2"/>
              </a:rPr>
              <a:t> 1 </a:t>
            </a:r>
            <a:r>
              <a:rPr lang="en-US" altLang="zh-TW" sz="2800" b="1">
                <a:sym typeface="Symbol" panose="05050102010706020507" pitchFamily="18" charset="2"/>
              </a:rPr>
              <a:t>to</a:t>
            </a:r>
            <a:r>
              <a:rPr lang="en-US" altLang="zh-TW" sz="2800">
                <a:sym typeface="Symbol" panose="05050102010706020507" pitchFamily="18" charset="2"/>
              </a:rPr>
              <a:t> </a:t>
            </a:r>
            <a:r>
              <a:rPr lang="en-US" altLang="zh-TW" sz="2800" i="1">
                <a:sym typeface="Symbol" panose="05050102010706020507" pitchFamily="18" charset="2"/>
              </a:rPr>
              <a:t>d</a:t>
            </a: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TW" sz="2800">
                <a:sym typeface="Symbol" panose="05050102010706020507" pitchFamily="18" charset="2"/>
              </a:rPr>
              <a:t>2 	   </a:t>
            </a:r>
            <a:r>
              <a:rPr lang="en-US" altLang="zh-TW" sz="2800" b="1">
                <a:sym typeface="Symbol" panose="05050102010706020507" pitchFamily="18" charset="2"/>
              </a:rPr>
              <a:t>do</a:t>
            </a:r>
            <a:r>
              <a:rPr lang="en-US" altLang="zh-TW" sz="2800">
                <a:sym typeface="Symbol" panose="05050102010706020507" pitchFamily="18" charset="2"/>
              </a:rPr>
              <a:t> use a </a:t>
            </a:r>
            <a:r>
              <a:rPr lang="en-US" altLang="zh-TW" sz="2800" i="1">
                <a:sym typeface="Symbol" panose="05050102010706020507" pitchFamily="18" charset="2"/>
              </a:rPr>
              <a:t>stable</a:t>
            </a:r>
            <a:r>
              <a:rPr lang="en-US" altLang="zh-TW" sz="2800">
                <a:sym typeface="Symbol" panose="05050102010706020507" pitchFamily="18" charset="2"/>
              </a:rPr>
              <a:t> sort to sort array </a:t>
            </a:r>
            <a:r>
              <a:rPr lang="en-US" altLang="zh-TW" sz="2800" i="1">
                <a:sym typeface="Symbol" panose="05050102010706020507" pitchFamily="18" charset="2"/>
              </a:rPr>
              <a:t>A</a:t>
            </a:r>
            <a:r>
              <a:rPr lang="en-US" altLang="zh-TW" sz="2800">
                <a:sym typeface="Symbol" panose="05050102010706020507" pitchFamily="18" charset="2"/>
              </a:rPr>
              <a:t> on digit </a:t>
            </a:r>
            <a:r>
              <a:rPr lang="en-US" altLang="zh-TW" sz="2800" i="1">
                <a:sym typeface="Symbol" panose="05050102010706020507" pitchFamily="18" charset="2"/>
              </a:rPr>
              <a:t>i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193925"/>
            <a:ext cx="4824413" cy="245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3987</TotalTime>
  <Words>807</Words>
  <Application>Microsoft Office PowerPoint</Application>
  <PresentationFormat>如螢幕大小 (4:3)</PresentationFormat>
  <Paragraphs>106</Paragraphs>
  <Slides>11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Times New Roman</vt:lpstr>
      <vt:lpstr>新細明體</vt:lpstr>
      <vt:lpstr>Arial</vt:lpstr>
      <vt:lpstr>Wingdings</vt:lpstr>
      <vt:lpstr>Symbol</vt:lpstr>
      <vt:lpstr>Tahoma</vt:lpstr>
      <vt:lpstr>Gadget</vt:lpstr>
      <vt:lpstr>Σψμβολ</vt:lpstr>
      <vt:lpstr>Courier New</vt:lpstr>
      <vt:lpstr>Quadrant</vt:lpstr>
      <vt:lpstr>Microsoft Visio Drawing</vt:lpstr>
      <vt:lpstr>Microsoft 方程式編輯器 3.0</vt:lpstr>
      <vt:lpstr>8. Sorting in Linear Time</vt:lpstr>
      <vt:lpstr>8.1 Lower bound for sorting</vt:lpstr>
      <vt:lpstr>A lower bound for the worse case</vt:lpstr>
      <vt:lpstr>Pseudocode of counting sort </vt:lpstr>
      <vt:lpstr>Analysis of counting sort</vt:lpstr>
      <vt:lpstr>PowerPoint 簡報</vt:lpstr>
      <vt:lpstr>The idea of radix sort</vt:lpstr>
      <vt:lpstr>Radix sort (high to low)</vt:lpstr>
      <vt:lpstr>Radix sort (low to high)</vt:lpstr>
      <vt:lpstr>Complexity analysis</vt:lpstr>
      <vt:lpstr>Complexity analysis (cont.)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Sorting</dc:title>
  <dc:creator>Kenneth Pao</dc:creator>
  <cp:lastModifiedBy>pao</cp:lastModifiedBy>
  <cp:revision>243</cp:revision>
  <dcterms:created xsi:type="dcterms:W3CDTF">2001-09-06T13:56:50Z</dcterms:created>
  <dcterms:modified xsi:type="dcterms:W3CDTF">2020-03-04T01:25:48Z</dcterms:modified>
</cp:coreProperties>
</file>