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917BC-5EF2-43F1-A54B-C008A6E8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366F4F-2C13-47EF-A71A-1538FBE4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CA87F-BC92-4CC5-96B3-AA279D12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ABDAC-BCFC-434A-B34C-9391A592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6D8DEE-9108-43B2-B260-1D067E9E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34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3DEA1-A012-4956-B6AC-97ECD14A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5F7850-A7E5-48CA-8D5A-F539874BD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C3FD4-3898-49FA-A461-4C1DCB51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09F2B3-5678-4CA1-A1B8-FAD5091B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CEF3EC-3C6F-4252-AB0E-C1082CF9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73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899BBE-F2AB-435B-A0CA-944E44625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824EC8-0341-457B-BB3E-19700806C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C725B-D693-438E-90B5-A1EE504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27685-33D9-4DBB-9F44-19D061F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F9E782-F0DA-4097-8C80-3EA680F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65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36351-5149-46C1-A68E-9B730C02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5641B-325F-42EB-8239-FC4FBA33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1C71D-4903-4B6B-8A4C-D231F80B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79723-3BDE-4750-9573-7701504E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80F76-60D6-46A4-9DE1-E25AD45B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7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B65B8-9BC6-4CA9-9081-66F7D494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86AF-7CC0-48AD-B657-AE6E3935F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88B3C-1C54-4FDF-8C18-13A1D508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6BC844-80FF-4A11-BDC2-C95645F4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9E7095-673D-43AE-945C-1555D861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96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FEEF3-FB5E-4561-B988-B64C5902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DB2902-F4BB-4C84-BA2D-688434913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B2FCE7-1F50-49C6-A08C-0A0A505E1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3EB168-A0E3-4F59-8DF8-78CB55EA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6E1F0F-BEA8-41C9-A3A9-ADCD7762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74589B-B975-4BE2-B01E-5F31044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45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77A43-1ADD-4658-91A6-321BA1FF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A3E21B-151F-4AF3-99B3-1657AB3A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B80A-5B4E-47BE-9400-91EFD73F3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AB2EC4-8E06-4422-8AE4-1DEF56E4F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AE6DBC-EADD-4AF7-85E1-F6E793D74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9F864E-2EFE-4F71-8494-16837A3D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BB5A0A-F4B4-4A1E-9E31-ABAC52B3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76C856-05AE-4B59-8226-CC407CE5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1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1F85E-CD3D-44C6-A333-ED20B93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5B3E59-7710-4351-A50F-AAABBD4F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A2AA4E-7F7B-49F6-A5E1-93969A3E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9512B0-197D-4E1D-9BAF-BC8EB5A0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87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6142F0-9001-4EA1-A93D-C7366588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22FF82-F24B-4EBE-8EF7-401B7BEA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B2AAF2-13DB-48B1-BEA9-AB413535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5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9C821-42A3-4D02-B1FB-EC29846D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03CAD-3485-4420-B0A6-7288B75D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F703E8-DE0A-4D68-85B5-DB189A93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CC584B-A421-4691-9ACF-06BDB043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016C9C-4E1A-443F-9891-6AF3DE7F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4A6203-B6AA-40B4-8FBC-339660D9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25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92EDE-650F-46D0-A3EF-A3860367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6F94B6-4AA3-42D5-BF5E-EBE474E49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99FD62-AA44-4951-BEE5-5F75C0E0F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7FA414-FA7B-49C4-958C-93E6CDD4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562848-7A02-49B3-8EE9-2DAF63E4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43C6E1-5432-43D1-8E8B-7B5CF470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3D3DD0-6E65-400A-9ECC-79A4A9D6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DC3BB-0828-41D0-B002-E8F3D4A9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53280-80A8-4B14-AAD5-A4E60FD81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0D77-CEA5-4C17-8E01-2D2718ECA6A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4B461-ED9F-41BA-8F99-AF8856B7A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EC6823-BFD0-4DC4-84E7-E76B222D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5DA1-A95A-4099-8D8B-B4726E49F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6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0E35B-B5A7-47BA-B239-A25D7F745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1090507</a:t>
            </a:r>
            <a:r>
              <a:rPr lang="zh-TW" altLang="en-US" dirty="0"/>
              <a:t>演練課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BE995E-6B1D-45FF-AC3A-43D0FC789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89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5935390-7F05-4AE4-B64C-4D308EC3C9A5}"/>
                  </a:ext>
                </a:extLst>
              </p:cNvPr>
              <p:cNvSpPr txBox="1"/>
              <p:nvPr/>
            </p:nvSpPr>
            <p:spPr>
              <a:xfrm>
                <a:off x="1815084" y="832104"/>
                <a:ext cx="1594154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5935390-7F05-4AE4-B64C-4D308EC3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084" y="832104"/>
                <a:ext cx="1594154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A19627-6F39-474F-94B1-E7BDF187B539}"/>
                  </a:ext>
                </a:extLst>
              </p:cNvPr>
              <p:cNvSpPr/>
              <p:nvPr/>
            </p:nvSpPr>
            <p:spPr>
              <a:xfrm>
                <a:off x="1406904" y="2227958"/>
                <a:ext cx="2587888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3A19627-6F39-474F-94B1-E7BDF187B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04" y="2227958"/>
                <a:ext cx="2587888" cy="109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7375904-EBA5-4AD0-8BED-0E5BCCC6A160}"/>
                  </a:ext>
                </a:extLst>
              </p:cNvPr>
              <p:cNvSpPr/>
              <p:nvPr/>
            </p:nvSpPr>
            <p:spPr>
              <a:xfrm>
                <a:off x="1406904" y="3716145"/>
                <a:ext cx="3110467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7375904-EBA5-4AD0-8BED-0E5BCCC6A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04" y="3716145"/>
                <a:ext cx="3110467" cy="10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773B5B-7E16-4793-93CC-7026B90D03C7}"/>
                  </a:ext>
                </a:extLst>
              </p:cNvPr>
              <p:cNvSpPr/>
              <p:nvPr/>
            </p:nvSpPr>
            <p:spPr>
              <a:xfrm>
                <a:off x="5098032" y="3600600"/>
                <a:ext cx="2346155" cy="133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773B5B-7E16-4793-93CC-7026B90D0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2" y="3600600"/>
                <a:ext cx="2346155" cy="13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273E4476-FE61-4F29-AFCA-BDFADDAAE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6" y="832104"/>
            <a:ext cx="5710548" cy="22829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68EB193-6E50-4236-A9C1-435CBE92A214}"/>
                  </a:ext>
                </a:extLst>
              </p:cNvPr>
              <p:cNvSpPr txBox="1"/>
              <p:nvPr/>
            </p:nvSpPr>
            <p:spPr>
              <a:xfrm>
                <a:off x="2253216" y="5330952"/>
                <a:ext cx="11560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68EB193-6E50-4236-A9C1-435CBE92A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216" y="5330952"/>
                <a:ext cx="115602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CAB7C8D-FBC9-44D0-B967-8C907301E9B1}"/>
                  </a:ext>
                </a:extLst>
              </p:cNvPr>
              <p:cNvSpPr/>
              <p:nvPr/>
            </p:nvSpPr>
            <p:spPr>
              <a:xfrm>
                <a:off x="5098031" y="5170320"/>
                <a:ext cx="1274195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CAB7C8D-FBC9-44D0-B967-8C907301E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31" y="5170320"/>
                <a:ext cx="1274195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29D54F50-8D2C-4B69-B31A-F470CAC43A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10" y="5170320"/>
            <a:ext cx="973562" cy="9216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DADAF82-F40B-492A-B502-0226424C2851}"/>
                  </a:ext>
                </a:extLst>
              </p:cNvPr>
              <p:cNvSpPr/>
              <p:nvPr/>
            </p:nvSpPr>
            <p:spPr>
              <a:xfrm>
                <a:off x="6376584" y="5200332"/>
                <a:ext cx="908134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DADAF82-F40B-492A-B502-0226424C2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584" y="5200332"/>
                <a:ext cx="908134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51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3D3CBBB-503E-4867-AE7C-0B79B4479A93}"/>
                  </a:ext>
                </a:extLst>
              </p:cNvPr>
              <p:cNvSpPr txBox="1"/>
              <p:nvPr/>
            </p:nvSpPr>
            <p:spPr>
              <a:xfrm>
                <a:off x="1815084" y="832104"/>
                <a:ext cx="1644681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3D3CBBB-503E-4867-AE7C-0B79B4479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084" y="832104"/>
                <a:ext cx="1644681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75EF3C20-00CF-4532-9607-582C315090E3}"/>
              </a:ext>
            </a:extLst>
          </p:cNvPr>
          <p:cNvSpPr/>
          <p:nvPr/>
        </p:nvSpPr>
        <p:spPr>
          <a:xfrm>
            <a:off x="4633452" y="1040630"/>
            <a:ext cx="3031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converges or diverges?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6686271-266F-47EF-9EEE-FF4EF1DD826A}"/>
                  </a:ext>
                </a:extLst>
              </p:cNvPr>
              <p:cNvSpPr/>
              <p:nvPr/>
            </p:nvSpPr>
            <p:spPr>
              <a:xfrm>
                <a:off x="1485900" y="2090798"/>
                <a:ext cx="1858394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6686271-266F-47EF-9EEE-FF4EF1DD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2090798"/>
                <a:ext cx="1858394" cy="109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E8B1BAB-824B-4171-AECE-F9F2A352140C}"/>
                  </a:ext>
                </a:extLst>
              </p:cNvPr>
              <p:cNvSpPr txBox="1"/>
              <p:nvPr/>
            </p:nvSpPr>
            <p:spPr>
              <a:xfrm>
                <a:off x="1500382" y="3441825"/>
                <a:ext cx="253338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E8B1BAB-824B-4171-AECE-F9F2A3521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2" y="3441825"/>
                <a:ext cx="2533386" cy="1007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657B7BA-E307-4044-8E24-F8C12EB273F0}"/>
                  </a:ext>
                </a:extLst>
              </p:cNvPr>
              <p:cNvSpPr txBox="1"/>
              <p:nvPr/>
            </p:nvSpPr>
            <p:spPr>
              <a:xfrm>
                <a:off x="1500382" y="4627497"/>
                <a:ext cx="2779287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657B7BA-E307-4044-8E24-F8C12EB2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2" y="4627497"/>
                <a:ext cx="2779287" cy="1007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57D7D5C-AF15-40BD-B5E3-B04C8A0ED41F}"/>
                  </a:ext>
                </a:extLst>
              </p:cNvPr>
              <p:cNvSpPr txBox="1"/>
              <p:nvPr/>
            </p:nvSpPr>
            <p:spPr>
              <a:xfrm>
                <a:off x="6608830" y="2292729"/>
                <a:ext cx="2153538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57D7D5C-AF15-40BD-B5E3-B04C8A0ED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30" y="2292729"/>
                <a:ext cx="2153538" cy="1007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1C69678-92C2-4A79-839A-7CDFDC23B2EB}"/>
                  </a:ext>
                </a:extLst>
              </p:cNvPr>
              <p:cNvSpPr txBox="1"/>
              <p:nvPr/>
            </p:nvSpPr>
            <p:spPr>
              <a:xfrm>
                <a:off x="6898368" y="3729884"/>
                <a:ext cx="11560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1C69678-92C2-4A79-839A-7CDFDC23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8" y="3729884"/>
                <a:ext cx="115602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EE7F4CB7-FFE5-4672-AA8F-89A2FE1970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44" y="754742"/>
            <a:ext cx="7218681" cy="28858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463614-106D-4075-A2BE-1A8855DDF19F}"/>
                  </a:ext>
                </a:extLst>
              </p:cNvPr>
              <p:cNvSpPr txBox="1"/>
              <p:nvPr/>
            </p:nvSpPr>
            <p:spPr>
              <a:xfrm>
                <a:off x="6898368" y="4946334"/>
                <a:ext cx="1382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nor/>
                        </m:rPr>
                        <a:rPr lang="en-US" altLang="zh-TW" sz="2400" dirty="0"/>
                        <m:t>diverges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463614-106D-4075-A2BE-1A8855DD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8" y="4946334"/>
                <a:ext cx="1382301" cy="369332"/>
              </a:xfrm>
              <a:prstGeom prst="rect">
                <a:avLst/>
              </a:prstGeom>
              <a:blipFill>
                <a:blip r:embed="rId9"/>
                <a:stretch>
                  <a:fillRect l="-2655" r="-7080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0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AC5EE4-B5F3-41A0-89D6-085EBA3F9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41" y="1911095"/>
            <a:ext cx="4770533" cy="10440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2F65CBD-4960-4277-BA62-01CFF3C6BED6}"/>
                  </a:ext>
                </a:extLst>
              </p:cNvPr>
              <p:cNvSpPr txBox="1"/>
              <p:nvPr/>
            </p:nvSpPr>
            <p:spPr>
              <a:xfrm>
                <a:off x="8242536" y="2217666"/>
                <a:ext cx="14827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/>
                      <m:t>diverges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2F65CBD-4960-4277-BA62-01CFF3C6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536" y="2217666"/>
                <a:ext cx="1482778" cy="430887"/>
              </a:xfrm>
              <a:prstGeom prst="rect">
                <a:avLst/>
              </a:prstGeom>
              <a:blipFill>
                <a:blip r:embed="rId3"/>
                <a:stretch>
                  <a:fillRect l="-12346" t="-11429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BF25CC60-D197-45CF-A250-AD54EB6245AD}"/>
              </a:ext>
            </a:extLst>
          </p:cNvPr>
          <p:cNvSpPr txBox="1"/>
          <p:nvPr/>
        </p:nvSpPr>
        <p:spPr>
          <a:xfrm>
            <a:off x="2174541" y="1080762"/>
            <a:ext cx="20117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Harmonic series</a:t>
            </a:r>
            <a:endParaRPr lang="zh-TW" altLang="en-US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0FA039B-BEF3-4232-8B38-2024D4314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31" y="4209448"/>
            <a:ext cx="7940728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141026-8142-4C42-A3FF-CB37F53B2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55" y="1216876"/>
            <a:ext cx="8274090" cy="10691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FEDC5E-EE90-4FAF-8855-D3BA2DBC4AC1}"/>
              </a:ext>
            </a:extLst>
          </p:cNvPr>
          <p:cNvSpPr txBox="1"/>
          <p:nvPr/>
        </p:nvSpPr>
        <p:spPr>
          <a:xfrm>
            <a:off x="1958955" y="2761489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2400" dirty="0"/>
              <a:t>換言之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B261BD7-397B-4945-8AA4-31C6053233FF}"/>
                  </a:ext>
                </a:extLst>
              </p:cNvPr>
              <p:cNvSpPr txBox="1"/>
              <p:nvPr/>
            </p:nvSpPr>
            <p:spPr>
              <a:xfrm>
                <a:off x="1958955" y="3392425"/>
                <a:ext cx="1442831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B261BD7-397B-4945-8AA4-31C60532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955" y="3392425"/>
                <a:ext cx="1442831" cy="1007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4A18258-A021-4424-872A-E832E31852A5}"/>
                  </a:ext>
                </a:extLst>
              </p:cNvPr>
              <p:cNvSpPr txBox="1"/>
              <p:nvPr/>
            </p:nvSpPr>
            <p:spPr>
              <a:xfrm>
                <a:off x="3484082" y="3711262"/>
                <a:ext cx="6158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is convergent,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/>
                      <m:t>sequence</m:t>
                    </m:r>
                    <m:r>
                      <m:rPr>
                        <m:nor/>
                      </m:rPr>
                      <a:rPr lang="en-US" altLang="zh-TW" sz="2400" dirty="0" smtClean="0"/>
                      <m:t> 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TW" altLang="en-US" sz="2400" dirty="0"/>
                      <m:t> </m:t>
                    </m:r>
                  </m:oMath>
                </a14:m>
                <a:r>
                  <a:rPr lang="en-US" altLang="zh-TW" sz="2400" dirty="0"/>
                  <a:t>is convergent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4A18258-A021-4424-872A-E832E318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82" y="3711262"/>
                <a:ext cx="6158609" cy="369332"/>
              </a:xfrm>
              <a:prstGeom prst="rect">
                <a:avLst/>
              </a:prstGeom>
              <a:blipFill>
                <a:blip r:embed="rId4"/>
                <a:stretch>
                  <a:fillRect l="-3069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F91DD16-6C0F-4941-BD5C-86E17EBC7B37}"/>
                  </a:ext>
                </a:extLst>
              </p:cNvPr>
              <p:cNvSpPr txBox="1"/>
              <p:nvPr/>
            </p:nvSpPr>
            <p:spPr>
              <a:xfrm>
                <a:off x="1934493" y="4956812"/>
                <a:ext cx="4556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TW" sz="2400" dirty="0" smtClean="0"/>
                      <m:t>sequence</m:t>
                    </m:r>
                    <m:r>
                      <m:rPr>
                        <m:nor/>
                      </m:rPr>
                      <a:rPr lang="en-US" altLang="zh-TW" sz="2400" dirty="0" smtClean="0"/>
                      <m:t> 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TW" altLang="en-US" sz="2400" dirty="0"/>
                      <m:t> </m:t>
                    </m:r>
                  </m:oMath>
                </a14:m>
                <a:r>
                  <a:rPr lang="en-US" altLang="zh-TW" sz="2400" dirty="0"/>
                  <a:t>is divergent, then 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F91DD16-6C0F-4941-BD5C-86E17EBC7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493" y="4956812"/>
                <a:ext cx="4556953" cy="369332"/>
              </a:xfrm>
              <a:prstGeom prst="rect">
                <a:avLst/>
              </a:prstGeom>
              <a:blipFill>
                <a:blip r:embed="rId5"/>
                <a:stretch>
                  <a:fillRect l="-1604" t="-24590" r="-320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0BC5DC-0620-49FC-A55E-59D384C1001F}"/>
                  </a:ext>
                </a:extLst>
              </p:cNvPr>
              <p:cNvSpPr/>
              <p:nvPr/>
            </p:nvSpPr>
            <p:spPr>
              <a:xfrm>
                <a:off x="6491446" y="4541784"/>
                <a:ext cx="1149289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0BC5DC-0620-49FC-A55E-59D384C1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46" y="4541784"/>
                <a:ext cx="1149289" cy="10993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8906781-5C69-4608-B7FE-047124E62662}"/>
              </a:ext>
            </a:extLst>
          </p:cNvPr>
          <p:cNvSpPr/>
          <p:nvPr/>
        </p:nvSpPr>
        <p:spPr>
          <a:xfrm>
            <a:off x="7640735" y="4901819"/>
            <a:ext cx="162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is divergent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78DA5D0-ABCD-40F0-BDDE-9666E5BF627E}"/>
                  </a:ext>
                </a:extLst>
              </p:cNvPr>
              <p:cNvSpPr txBox="1"/>
              <p:nvPr/>
            </p:nvSpPr>
            <p:spPr>
              <a:xfrm>
                <a:off x="5849138" y="5768085"/>
                <a:ext cx="327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78DA5D0-ABCD-40F0-BDDE-9666E5BF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38" y="5768085"/>
                <a:ext cx="327013" cy="369332"/>
              </a:xfrm>
              <a:prstGeom prst="rect">
                <a:avLst/>
              </a:prstGeom>
              <a:blipFill>
                <a:blip r:embed="rId7"/>
                <a:stretch>
                  <a:fillRect l="-13208" r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B5A395A-C759-49A2-9994-7D887AD75B9D}"/>
              </a:ext>
            </a:extLst>
          </p:cNvPr>
          <p:cNvCxnSpPr>
            <a:cxnSpLocks/>
          </p:cNvCxnSpPr>
          <p:nvPr/>
        </p:nvCxnSpPr>
        <p:spPr>
          <a:xfrm>
            <a:off x="5925312" y="5883524"/>
            <a:ext cx="265176" cy="233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3AC94F-C1DF-47D6-BF67-A1C139AD3CB8}"/>
              </a:ext>
            </a:extLst>
          </p:cNvPr>
          <p:cNvSpPr txBox="1"/>
          <p:nvPr/>
        </p:nvSpPr>
        <p:spPr>
          <a:xfrm>
            <a:off x="5657418" y="61985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不一定</a:t>
            </a:r>
          </a:p>
        </p:txBody>
      </p:sp>
    </p:spTree>
    <p:extLst>
      <p:ext uri="{BB962C8B-B14F-4D97-AF65-F5344CB8AC3E}">
        <p14:creationId xmlns:p14="http://schemas.microsoft.com/office/powerpoint/2010/main" val="314092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FF37C8D-280F-42E9-A1AD-250232B42A3D}"/>
                  </a:ext>
                </a:extLst>
              </p:cNvPr>
              <p:cNvSpPr txBox="1"/>
              <p:nvPr/>
            </p:nvSpPr>
            <p:spPr>
              <a:xfrm>
                <a:off x="6759555" y="1152143"/>
                <a:ext cx="1099275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FF37C8D-280F-42E9-A1AD-250232B4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55" y="1152143"/>
                <a:ext cx="1099275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F00F5AD-BCC1-4CA2-945C-CBD2EA8BE9B0}"/>
                  </a:ext>
                </a:extLst>
              </p:cNvPr>
              <p:cNvSpPr txBox="1"/>
              <p:nvPr/>
            </p:nvSpPr>
            <p:spPr>
              <a:xfrm>
                <a:off x="2213066" y="1470981"/>
                <a:ext cx="43579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/>
                      <m:t>sequence</m:t>
                    </m:r>
                    <m:r>
                      <m:rPr>
                        <m:nor/>
                      </m:rPr>
                      <a:rPr lang="en-US" altLang="zh-TW" sz="2400" dirty="0" smtClean="0"/>
                      <m:t> 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TW" altLang="en-US" sz="2400" dirty="0"/>
                      <m:t> </m:t>
                    </m:r>
                  </m:oMath>
                </a14:m>
                <a:r>
                  <a:rPr lang="en-US" altLang="zh-TW" sz="2400" dirty="0"/>
                  <a:t>is convergent, then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F00F5AD-BCC1-4CA2-945C-CBD2EA8BE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066" y="1470981"/>
                <a:ext cx="4357988" cy="369332"/>
              </a:xfrm>
              <a:prstGeom prst="rect">
                <a:avLst/>
              </a:prstGeom>
              <a:blipFill>
                <a:blip r:embed="rId3"/>
                <a:stretch>
                  <a:fillRect l="-2378" t="-24590" r="-181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D203AD2A-10C1-41BB-9584-C0BA168CCBBD}"/>
              </a:ext>
            </a:extLst>
          </p:cNvPr>
          <p:cNvSpPr/>
          <p:nvPr/>
        </p:nvSpPr>
        <p:spPr>
          <a:xfrm>
            <a:off x="7858830" y="1424813"/>
            <a:ext cx="1841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is convergent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945966-5D01-4933-AB10-2201B0B6DCA6}"/>
              </a:ext>
            </a:extLst>
          </p:cNvPr>
          <p:cNvSpPr/>
          <p:nvPr/>
        </p:nvSpPr>
        <p:spPr>
          <a:xfrm>
            <a:off x="661846" y="1436771"/>
            <a:ext cx="929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False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33C72A-A4D1-48CC-B651-73B427165549}"/>
                  </a:ext>
                </a:extLst>
              </p:cNvPr>
              <p:cNvSpPr/>
              <p:nvPr/>
            </p:nvSpPr>
            <p:spPr>
              <a:xfrm>
                <a:off x="2213066" y="3202175"/>
                <a:ext cx="20377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1,1,1,1,…,1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33C72A-A4D1-48CC-B651-73B427165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066" y="3202175"/>
                <a:ext cx="2037737" cy="461665"/>
              </a:xfrm>
              <a:prstGeom prst="rect">
                <a:avLst/>
              </a:prstGeom>
              <a:blipFill>
                <a:blip r:embed="rId4"/>
                <a:stretch>
                  <a:fillRect l="-299" r="-599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51EA3C4-E594-4AD5-A4F4-824E35FA4B72}"/>
                  </a:ext>
                </a:extLst>
              </p:cNvPr>
              <p:cNvSpPr/>
              <p:nvPr/>
            </p:nvSpPr>
            <p:spPr>
              <a:xfrm>
                <a:off x="4517354" y="3142447"/>
                <a:ext cx="1821974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51EA3C4-E594-4AD5-A4F4-824E35FA4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54" y="3142447"/>
                <a:ext cx="1821974" cy="573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C474868-BA6F-4C14-8332-170E8373B457}"/>
              </a:ext>
            </a:extLst>
          </p:cNvPr>
          <p:cNvSpPr/>
          <p:nvPr/>
        </p:nvSpPr>
        <p:spPr>
          <a:xfrm>
            <a:off x="6656832" y="3291840"/>
            <a:ext cx="347472" cy="2103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BC9AFA6-0DAE-44A6-9AEE-B22B972A1C62}"/>
                  </a:ext>
                </a:extLst>
              </p:cNvPr>
              <p:cNvSpPr/>
              <p:nvPr/>
            </p:nvSpPr>
            <p:spPr>
              <a:xfrm>
                <a:off x="7674646" y="3142447"/>
                <a:ext cx="24811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TW" altLang="en-US" sz="2400" dirty="0"/>
                      <m:t> </m:t>
                    </m:r>
                  </m:oMath>
                </a14:m>
                <a:r>
                  <a:rPr lang="en-US" altLang="zh-TW" sz="2400" dirty="0"/>
                  <a:t>is convergent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BC9AFA6-0DAE-44A6-9AEE-B22B972A1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646" y="3142447"/>
                <a:ext cx="2481192" cy="461665"/>
              </a:xfrm>
              <a:prstGeom prst="rect">
                <a:avLst/>
              </a:prstGeom>
              <a:blipFill>
                <a:blip r:embed="rId6"/>
                <a:stretch>
                  <a:fillRect l="-2211" t="-10526" r="-294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A38EFBAA-655D-4C4C-A042-5BAB05E5AC3C}"/>
              </a:ext>
            </a:extLst>
          </p:cNvPr>
          <p:cNvSpPr/>
          <p:nvPr/>
        </p:nvSpPr>
        <p:spPr>
          <a:xfrm>
            <a:off x="1526830" y="4053799"/>
            <a:ext cx="61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but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140BC45-26A5-435C-920E-8E43794C96CF}"/>
                  </a:ext>
                </a:extLst>
              </p:cNvPr>
              <p:cNvSpPr/>
              <p:nvPr/>
            </p:nvSpPr>
            <p:spPr>
              <a:xfrm>
                <a:off x="2374712" y="4824854"/>
                <a:ext cx="1081963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140BC45-26A5-435C-920E-8E43794C9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12" y="4824854"/>
                <a:ext cx="1081963" cy="1099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070BCC1-6D42-4B9D-97CC-AAB2EEE89A6E}"/>
                  </a:ext>
                </a:extLst>
              </p:cNvPr>
              <p:cNvSpPr/>
              <p:nvPr/>
            </p:nvSpPr>
            <p:spPr>
              <a:xfrm>
                <a:off x="3602764" y="5156186"/>
                <a:ext cx="29579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+1+1+…+1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070BCC1-6D42-4B9D-97CC-AAB2EEE89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764" y="5156186"/>
                <a:ext cx="295798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43431B0-F82D-4254-9386-E186F89BD46D}"/>
                  </a:ext>
                </a:extLst>
              </p:cNvPr>
              <p:cNvSpPr txBox="1"/>
              <p:nvPr/>
            </p:nvSpPr>
            <p:spPr>
              <a:xfrm>
                <a:off x="7858830" y="4821765"/>
                <a:ext cx="1099275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43431B0-F82D-4254-9386-E186F89BD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30" y="4821765"/>
                <a:ext cx="1099275" cy="10070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F53BDA9D-1396-4DA0-B528-1814BECDE21C}"/>
              </a:ext>
            </a:extLst>
          </p:cNvPr>
          <p:cNvSpPr/>
          <p:nvPr/>
        </p:nvSpPr>
        <p:spPr>
          <a:xfrm>
            <a:off x="8958105" y="5094435"/>
            <a:ext cx="162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is divergent</a:t>
            </a:r>
            <a:endParaRPr lang="zh-TW" altLang="en-US" sz="2400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54D65062-FC94-4424-BA55-C419ACB8B855}"/>
              </a:ext>
            </a:extLst>
          </p:cNvPr>
          <p:cNvSpPr/>
          <p:nvPr/>
        </p:nvSpPr>
        <p:spPr>
          <a:xfrm>
            <a:off x="7036055" y="5269368"/>
            <a:ext cx="347472" cy="2103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3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7" grpId="0"/>
      <p:bldP spid="18" grpId="0"/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0B2073B-4C52-4878-8875-DF1FB5C0361B}"/>
                  </a:ext>
                </a:extLst>
              </p:cNvPr>
              <p:cNvSpPr/>
              <p:nvPr/>
            </p:nvSpPr>
            <p:spPr>
              <a:xfrm>
                <a:off x="2455701" y="1067064"/>
                <a:ext cx="1149289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0B2073B-4C52-4878-8875-DF1FB5C03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01" y="1067064"/>
                <a:ext cx="1149289" cy="1099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9434BC5-9D5A-4448-9DE6-590C3459651B}"/>
                  </a:ext>
                </a:extLst>
              </p:cNvPr>
              <p:cNvSpPr/>
              <p:nvPr/>
            </p:nvSpPr>
            <p:spPr>
              <a:xfrm>
                <a:off x="3604990" y="1427099"/>
                <a:ext cx="5771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is divergent,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/>
                      <m:t>sequence</m:t>
                    </m:r>
                    <m:r>
                      <m:rPr>
                        <m:nor/>
                      </m:rPr>
                      <a:rPr lang="en-US" altLang="zh-TW" sz="2400" dirty="0" smtClean="0"/>
                      <m:t> 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TW" altLang="en-US" sz="2400" dirty="0"/>
                      <m:t> </m:t>
                    </m:r>
                  </m:oMath>
                </a14:m>
                <a:r>
                  <a:rPr lang="en-US" altLang="zh-TW" sz="2400" dirty="0"/>
                  <a:t>is divergent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9434BC5-9D5A-4448-9DE6-590C34596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90" y="1427099"/>
                <a:ext cx="5771965" cy="461665"/>
              </a:xfrm>
              <a:prstGeom prst="rect">
                <a:avLst/>
              </a:prstGeom>
              <a:blipFill>
                <a:blip r:embed="rId3"/>
                <a:stretch>
                  <a:fillRect l="-1584" t="-10526" r="-8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6CCA0D1-6A80-4223-9B3F-18B723D10A82}"/>
              </a:ext>
            </a:extLst>
          </p:cNvPr>
          <p:cNvSpPr/>
          <p:nvPr/>
        </p:nvSpPr>
        <p:spPr>
          <a:xfrm>
            <a:off x="661846" y="1436771"/>
            <a:ext cx="929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False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A127919-FCE4-420F-9227-EE7281CFCB15}"/>
                  </a:ext>
                </a:extLst>
              </p:cNvPr>
              <p:cNvSpPr/>
              <p:nvPr/>
            </p:nvSpPr>
            <p:spPr>
              <a:xfrm>
                <a:off x="2455701" y="3142358"/>
                <a:ext cx="929549" cy="10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A127919-FCE4-420F-9227-EE7281CFC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01" y="3142358"/>
                <a:ext cx="929549" cy="10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CF36B7C8-C6C5-4DC2-A1D4-848C44A51CC8}"/>
              </a:ext>
            </a:extLst>
          </p:cNvPr>
          <p:cNvSpPr/>
          <p:nvPr/>
        </p:nvSpPr>
        <p:spPr>
          <a:xfrm>
            <a:off x="3687819" y="3461195"/>
            <a:ext cx="162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is divergent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92BBA6-4BB0-43F7-A231-8AA3100BE9EB}"/>
              </a:ext>
            </a:extLst>
          </p:cNvPr>
          <p:cNvSpPr/>
          <p:nvPr/>
        </p:nvSpPr>
        <p:spPr>
          <a:xfrm>
            <a:off x="1407958" y="4436345"/>
            <a:ext cx="61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but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80CA0A-C68E-4061-8601-E1FA0D2C86F4}"/>
                  </a:ext>
                </a:extLst>
              </p:cNvPr>
              <p:cNvSpPr/>
              <p:nvPr/>
            </p:nvSpPr>
            <p:spPr>
              <a:xfrm>
                <a:off x="2455701" y="5102170"/>
                <a:ext cx="2483821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zh-TW" altLang="en-US" sz="2400" dirty="0"/>
                        <m:t> 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= {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m:rPr>
                          <m:nor/>
                        </m:rPr>
                        <a:rPr lang="en-US" altLang="zh-TW" sz="2400" b="0" i="0" dirty="0" smtClean="0"/>
                        <m:t>}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80CA0A-C68E-4061-8601-E1FA0D2C8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01" y="5102170"/>
                <a:ext cx="2483821" cy="786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640D95D-1401-497B-9367-03F15570606C}"/>
              </a:ext>
            </a:extLst>
          </p:cNvPr>
          <p:cNvSpPr/>
          <p:nvPr/>
        </p:nvSpPr>
        <p:spPr>
          <a:xfrm>
            <a:off x="5282251" y="5264457"/>
            <a:ext cx="1841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is convergent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286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3ACA2-9F97-42C2-B032-A74E5CD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109</a:t>
            </a:r>
            <a:r>
              <a:rPr lang="zh-TW" altLang="en-US" dirty="0"/>
              <a:t> </a:t>
            </a:r>
            <a:r>
              <a:rPr lang="en-US" altLang="zh-TW" dirty="0"/>
              <a:t>05</a:t>
            </a:r>
            <a:r>
              <a:rPr lang="zh-TW" altLang="en-US" dirty="0"/>
              <a:t> </a:t>
            </a:r>
            <a:r>
              <a:rPr lang="en-US" altLang="zh-TW" dirty="0"/>
              <a:t>20(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 第二次期中考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6588A-01C9-44DB-A37A-FA6EEFA9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時間：</a:t>
            </a:r>
            <a:r>
              <a:rPr lang="en-US" altLang="zh-TW" dirty="0"/>
              <a:t>109.05.20      15:30</a:t>
            </a:r>
            <a:r>
              <a:rPr lang="zh-TW" altLang="en-US" dirty="0"/>
              <a:t>～</a:t>
            </a:r>
            <a:r>
              <a:rPr lang="en-US" altLang="zh-TW" dirty="0"/>
              <a:t>17:20</a:t>
            </a:r>
          </a:p>
          <a:p>
            <a:endParaRPr lang="en-US" altLang="zh-TW" dirty="0"/>
          </a:p>
          <a:p>
            <a:r>
              <a:rPr lang="zh-TW" altLang="en-US" dirty="0"/>
              <a:t>要到學校考，會多借一間教室 </a:t>
            </a:r>
            <a:r>
              <a:rPr lang="en-US" altLang="zh-TW" dirty="0"/>
              <a:t>(</a:t>
            </a:r>
            <a:r>
              <a:rPr lang="zh-TW" altLang="en-US" dirty="0"/>
              <a:t>到時會公布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範圍：</a:t>
            </a:r>
            <a:r>
              <a:rPr lang="en-US" altLang="zh-TW" dirty="0"/>
              <a:t>ch8</a:t>
            </a:r>
            <a:r>
              <a:rPr lang="zh-TW" altLang="en-US" dirty="0"/>
              <a:t>～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如有更動會再公布到</a:t>
            </a:r>
            <a:r>
              <a:rPr lang="en-US" altLang="zh-TW" dirty="0" err="1"/>
              <a:t>moodle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滿分也是</a:t>
            </a:r>
            <a:r>
              <a:rPr lang="en-US" altLang="zh-TW" dirty="0"/>
              <a:t>120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0455EA-03FE-451A-A360-D51624A5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276" y="3982374"/>
            <a:ext cx="1811007" cy="18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DFBC0-4A18-420A-B4BC-10819450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2196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Review Ch8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72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388546-91FF-4F38-9963-548BE1EA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79" y="932763"/>
            <a:ext cx="7392041" cy="21871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DFA609-7947-4FDB-968E-C638AA9C2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78" y="4031896"/>
            <a:ext cx="7359413" cy="11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BF3104E-F1F1-4564-8915-CCB7ECE22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816804"/>
            <a:ext cx="7902625" cy="29339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6B7937-B166-46E9-AE07-86A51369A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45" y="4662289"/>
            <a:ext cx="7933107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9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9C008C2-FAA1-4277-AFED-03892424FC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51264" y="2335196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dirty="0"/>
                  <a:t>Q: There is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</a:t>
                </a:r>
                <a:br>
                  <a:rPr lang="en-US" altLang="zh-TW" dirty="0"/>
                </a:b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=1,2,3…..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,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	(a)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TW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altLang="zh-TW" b="0" dirty="0"/>
                </a:br>
                <a:r>
                  <a:rPr lang="en-US" altLang="zh-TW" b="0" dirty="0"/>
                  <a:t>	(b)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converges or diverges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9C008C2-FAA1-4277-AFED-03892424F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51264" y="2335196"/>
                <a:ext cx="10515600" cy="1325563"/>
              </a:xfrm>
              <a:blipFill>
                <a:blip r:embed="rId2"/>
                <a:stretch>
                  <a:fillRect l="-2029" t="-67431" b="-807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39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A328928-3352-4F7B-BDEB-8B4E4D32A6F6}"/>
                  </a:ext>
                </a:extLst>
              </p:cNvPr>
              <p:cNvSpPr/>
              <p:nvPr/>
            </p:nvSpPr>
            <p:spPr>
              <a:xfrm>
                <a:off x="2042953" y="918384"/>
                <a:ext cx="1291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A328928-3352-4F7B-BDEB-8B4E4D32A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53" y="918384"/>
                <a:ext cx="12917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11A4733-E2CD-40B9-83AC-7C34419E131C}"/>
                  </a:ext>
                </a:extLst>
              </p:cNvPr>
              <p:cNvSpPr/>
              <p:nvPr/>
            </p:nvSpPr>
            <p:spPr>
              <a:xfrm>
                <a:off x="2042953" y="1567934"/>
                <a:ext cx="3537122" cy="716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11A4733-E2CD-40B9-83AC-7C34419E1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53" y="1567934"/>
                <a:ext cx="3537122" cy="71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61F97A-2DF4-4918-A2C0-ABC827FC1266}"/>
                  </a:ext>
                </a:extLst>
              </p:cNvPr>
              <p:cNvSpPr/>
              <p:nvPr/>
            </p:nvSpPr>
            <p:spPr>
              <a:xfrm>
                <a:off x="2042953" y="2410486"/>
                <a:ext cx="3033074" cy="716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61F97A-2DF4-4918-A2C0-ABC827FC1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53" y="2410486"/>
                <a:ext cx="3033074" cy="716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9E1A4894-91CE-40E8-A8E1-CFE1D665956E}"/>
              </a:ext>
            </a:extLst>
          </p:cNvPr>
          <p:cNvSpPr/>
          <p:nvPr/>
        </p:nvSpPr>
        <p:spPr>
          <a:xfrm>
            <a:off x="3196634" y="3291220"/>
            <a:ext cx="2760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.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5CAB887-EB7B-4841-AF6F-8F88ABE4165F}"/>
                  </a:ext>
                </a:extLst>
              </p:cNvPr>
              <p:cNvSpPr/>
              <p:nvPr/>
            </p:nvSpPr>
            <p:spPr>
              <a:xfrm>
                <a:off x="2042953" y="4825674"/>
                <a:ext cx="3088281" cy="68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+…+(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5CAB887-EB7B-4841-AF6F-8F88ABE41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53" y="4825674"/>
                <a:ext cx="3088281" cy="680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>
            <a:extLst>
              <a:ext uri="{FF2B5EF4-FFF2-40B4-BE49-F238E27FC236}">
                <a16:creationId xmlns:a16="http://schemas.microsoft.com/office/drawing/2014/main" id="{BA38C3F9-EA63-4940-8070-9A05F06644E9}"/>
              </a:ext>
            </a:extLst>
          </p:cNvPr>
          <p:cNvSpPr/>
          <p:nvPr/>
        </p:nvSpPr>
        <p:spPr>
          <a:xfrm>
            <a:off x="6010183" y="1926045"/>
            <a:ext cx="426128" cy="29337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226B3A-E499-4C26-A25F-18BEC0755AAB}"/>
                  </a:ext>
                </a:extLst>
              </p:cNvPr>
              <p:cNvSpPr/>
              <p:nvPr/>
            </p:nvSpPr>
            <p:spPr>
              <a:xfrm>
                <a:off x="7202618" y="1751772"/>
                <a:ext cx="27655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800" dirty="0"/>
                  <a:t>&lt;……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226B3A-E499-4C26-A25F-18BEC0755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18" y="1751772"/>
                <a:ext cx="2765501" cy="523220"/>
              </a:xfrm>
              <a:prstGeom prst="rect">
                <a:avLst/>
              </a:prstGeom>
              <a:blipFill>
                <a:blip r:embed="rId6"/>
                <a:stretch>
                  <a:fillRect t="-10465" r="-442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5584902-2CDF-436B-A4AF-017FC59C1145}"/>
              </a:ext>
            </a:extLst>
          </p:cNvPr>
          <p:cNvSpPr/>
          <p:nvPr/>
        </p:nvSpPr>
        <p:spPr>
          <a:xfrm>
            <a:off x="7202618" y="2506987"/>
            <a:ext cx="3343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Monotonic increasing</a:t>
            </a:r>
            <a:endParaRPr lang="zh-TW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6476E0-F61F-401F-A670-04EA4C27D8C4}"/>
              </a:ext>
            </a:extLst>
          </p:cNvPr>
          <p:cNvSpPr/>
          <p:nvPr/>
        </p:nvSpPr>
        <p:spPr>
          <a:xfrm>
            <a:off x="7202618" y="3246215"/>
            <a:ext cx="2636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Bounded above?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71BA45-D989-4899-85CD-FE2799D56169}"/>
              </a:ext>
            </a:extLst>
          </p:cNvPr>
          <p:cNvSpPr/>
          <p:nvPr/>
        </p:nvSpPr>
        <p:spPr>
          <a:xfrm>
            <a:off x="9436803" y="5009814"/>
            <a:ext cx="2470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Bounded above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3F7AD7-8C38-4E67-824B-7C30748FA09B}"/>
                  </a:ext>
                </a:extLst>
              </p:cNvPr>
              <p:cNvSpPr/>
              <p:nvPr/>
            </p:nvSpPr>
            <p:spPr>
              <a:xfrm>
                <a:off x="3897371" y="5984603"/>
                <a:ext cx="78685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By monotonic sequence theorem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/>
                  <a:t> is convergent 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3F7AD7-8C38-4E67-824B-7C30748FA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371" y="5984603"/>
                <a:ext cx="7868501" cy="523220"/>
              </a:xfrm>
              <a:prstGeom prst="rect">
                <a:avLst/>
              </a:prstGeom>
              <a:blipFill>
                <a:blip r:embed="rId7"/>
                <a:stretch>
                  <a:fillRect l="-1549" t="-11628" r="-620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8298D2F-BDFD-4450-A3BE-C04D3AFBDC40}"/>
                  </a:ext>
                </a:extLst>
              </p:cNvPr>
              <p:cNvSpPr/>
              <p:nvPr/>
            </p:nvSpPr>
            <p:spPr>
              <a:xfrm>
                <a:off x="4916512" y="4315970"/>
                <a:ext cx="2094291" cy="1217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8298D2F-BDFD-4450-A3BE-C04D3AFBD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12" y="4315970"/>
                <a:ext cx="2094291" cy="1217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E1F78B38-55EE-48AE-9B66-49EC3BDEBC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24" y="2807453"/>
            <a:ext cx="9108751" cy="110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355DBF-1735-459F-A948-DE8BF477CA77}"/>
                  </a:ext>
                </a:extLst>
              </p:cNvPr>
              <p:cNvSpPr/>
              <p:nvPr/>
            </p:nvSpPr>
            <p:spPr>
              <a:xfrm>
                <a:off x="6812832" y="4815432"/>
                <a:ext cx="1716303" cy="716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355DBF-1735-459F-A948-DE8BF477C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32" y="4815432"/>
                <a:ext cx="1716303" cy="716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98B3C46-B0CD-465A-9264-50854BB37A1D}"/>
                  </a:ext>
                </a:extLst>
              </p:cNvPr>
              <p:cNvSpPr/>
              <p:nvPr/>
            </p:nvSpPr>
            <p:spPr>
              <a:xfrm>
                <a:off x="8489989" y="5009814"/>
                <a:ext cx="8342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98B3C46-B0CD-465A-9264-50854BB37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89" y="5009814"/>
                <a:ext cx="83426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56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3" grpId="0"/>
      <p:bldP spid="14" grpId="0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089F21-9BA4-461B-AFD5-003EF02AAA8B}"/>
                  </a:ext>
                </a:extLst>
              </p:cNvPr>
              <p:cNvSpPr/>
              <p:nvPr/>
            </p:nvSpPr>
            <p:spPr>
              <a:xfrm>
                <a:off x="2043500" y="1595670"/>
                <a:ext cx="1871731" cy="653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sz="28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sz="28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089F21-9BA4-461B-AFD5-003EF02AA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500" y="1595670"/>
                <a:ext cx="1871731" cy="6532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3FD541-6B7C-4C99-8875-50D9B3874E41}"/>
                  </a:ext>
                </a:extLst>
              </p:cNvPr>
              <p:cNvSpPr/>
              <p:nvPr/>
            </p:nvSpPr>
            <p:spPr>
              <a:xfrm>
                <a:off x="2117686" y="2739213"/>
                <a:ext cx="6360074" cy="1045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+…+(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3FD541-6B7C-4C99-8875-50D9B3874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686" y="2739213"/>
                <a:ext cx="6360074" cy="1045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D46BA4-45D7-4BFA-BEC7-EC096486DC84}"/>
                  </a:ext>
                </a:extLst>
              </p:cNvPr>
              <p:cNvSpPr/>
              <p:nvPr/>
            </p:nvSpPr>
            <p:spPr>
              <a:xfrm>
                <a:off x="2219892" y="4685099"/>
                <a:ext cx="1351972" cy="6532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sz="28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D46BA4-45D7-4BFA-BEC7-EC096486D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892" y="4685099"/>
                <a:ext cx="1351972" cy="65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AA8139-5A34-48E5-A6B2-4D7AD5941213}"/>
                  </a:ext>
                </a:extLst>
              </p:cNvPr>
              <p:cNvSpPr/>
              <p:nvPr/>
            </p:nvSpPr>
            <p:spPr>
              <a:xfrm>
                <a:off x="3571864" y="4601358"/>
                <a:ext cx="2288383" cy="820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TW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TW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TW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TW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TW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p>
                      </m:e>
                    </m:func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AA8139-5A34-48E5-A6B2-4D7AD5941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64" y="4601358"/>
                <a:ext cx="2288383" cy="820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8795E26-94F1-421C-9E02-70928003ACCB}"/>
                  </a:ext>
                </a:extLst>
              </p:cNvPr>
              <p:cNvSpPr/>
              <p:nvPr/>
            </p:nvSpPr>
            <p:spPr>
              <a:xfrm>
                <a:off x="5860247" y="4788518"/>
                <a:ext cx="832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8795E26-94F1-421C-9E02-70928003A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47" y="4788518"/>
                <a:ext cx="8326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95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E050FA-486D-43CC-BD05-1CE96349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59" y="1503311"/>
            <a:ext cx="7218681" cy="28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7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298</Words>
  <Application>Microsoft Office PowerPoint</Application>
  <PresentationFormat>寬螢幕</PresentationFormat>
  <Paragraphs>76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Office 佈景主題</vt:lpstr>
      <vt:lpstr>1090507演練課</vt:lpstr>
      <vt:lpstr>109 05 20(三) 第二次期中考</vt:lpstr>
      <vt:lpstr>Review Ch8</vt:lpstr>
      <vt:lpstr>PowerPoint 簡報</vt:lpstr>
      <vt:lpstr>PowerPoint 簡報</vt:lpstr>
      <vt:lpstr>Q: There is a sequence {a_n } , a_(n+1)=√(3a_n ) ,       n=1,2,3….. , and a_1=1,   (a) lim_(n→∞)⁡〖a_n 〗=?  (b) {a_n } converges or diverges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1090507演練課</dc:title>
  <dc:creator>謝博鈞</dc:creator>
  <cp:lastModifiedBy>謝博鈞</cp:lastModifiedBy>
  <cp:revision>31</cp:revision>
  <dcterms:created xsi:type="dcterms:W3CDTF">2020-05-07T04:33:29Z</dcterms:created>
  <dcterms:modified xsi:type="dcterms:W3CDTF">2020-05-07T08:49:43Z</dcterms:modified>
</cp:coreProperties>
</file>