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49D157-B3BF-4061-8E07-63D8E73BA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DAB5A6-859B-4850-9E6C-C7D61945A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978966-107D-4898-97FD-9F9BF471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8A5C-B62C-48B0-A8C4-3C78B0871D4F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539A26-AFF8-4E91-9B54-614F81F1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E902EA-C05E-4432-B764-29C1CCE3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6D-DC9F-43B0-9A9B-D66388B09F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52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793C8-FF66-47DC-8BD8-7055EAC1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FB8D4C-6D4C-451C-A25A-7BBD4F064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00915F-C950-4548-83C5-6B15BD1F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8A5C-B62C-48B0-A8C4-3C78B0871D4F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663F2E-C421-46AA-B6F4-D2644471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0B69EC-761F-47CE-B159-48107964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6D-DC9F-43B0-9A9B-D66388B09F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47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1FCDA59-216F-4D8B-9276-57AEE21F2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8E6160-1BB0-4F41-A851-B25CDD344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8B6FA-838B-4A10-96EA-BFBC3223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8A5C-B62C-48B0-A8C4-3C78B0871D4F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92A35F-7A17-44F8-B72B-4682620D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B70F82-B9FF-4781-BE75-3FB4676F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6D-DC9F-43B0-9A9B-D66388B09F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78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D37738-ACEA-4F0F-8ABC-B8065DFF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4631E4-875F-41A4-B2FE-B6BA3867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B67F38-8CC4-4842-98BE-E1AA00BF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8A5C-B62C-48B0-A8C4-3C78B0871D4F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CF7761-AEE5-4C63-A5F4-11212149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A626D4-E19F-4264-AD1A-B2A9A4B0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6D-DC9F-43B0-9A9B-D66388B09F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51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CCE13-4578-47F8-8745-1CEEDE65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2308B1-AAC0-41FD-8641-B88DFA4FF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02A0D7-F4E4-481B-9D37-9B245D02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8A5C-B62C-48B0-A8C4-3C78B0871D4F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8FC2CB-25A4-4562-BC82-1EDDFC01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7ADCDD-6818-445D-B50B-D95FB3A5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6D-DC9F-43B0-9A9B-D66388B09F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02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A94A2-3635-4698-BBE9-23E96B45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B156F1-93C0-40DE-B59E-69BDC62CC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2CAF2A-DD85-417B-A5CA-963BA558E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41DEC9-786D-449E-931F-0E66A516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8A5C-B62C-48B0-A8C4-3C78B0871D4F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35B82E-627D-46C9-AC32-8A04D1FD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2F28C7-F82A-4B3C-8771-246EFAA9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6D-DC9F-43B0-9A9B-D66388B09F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98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9A8BB-D94A-41FB-AF1A-BCD267BA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B8CA88-E260-485B-B3A2-84C03ADF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3CC79B-8A2C-4AEF-B988-BAACC34BD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5DDF4F6-4B5A-48A8-96BF-D5B402FB1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E5D3BAE-9DA4-42A3-9476-330B89F01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192C4E-2D4B-42B8-B448-256BEA15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8A5C-B62C-48B0-A8C4-3C78B0871D4F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75CE1FE-519A-4B55-AE4D-95BBAF9B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51A0CB-73A6-4EA1-AAF6-5D946199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6D-DC9F-43B0-9A9B-D66388B09F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29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3BF541-39D6-45D3-9E14-4F134B9C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48C2FB-5DBF-4CFE-AC0A-CD474A64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8A5C-B62C-48B0-A8C4-3C78B0871D4F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E23F4A-E5C2-4BAE-9396-58B1D705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1D3E07-D953-4E8A-8EEE-DFC2BA79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6D-DC9F-43B0-9A9B-D66388B09F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28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3D68C0-4793-472C-9A30-E4E1B15D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8A5C-B62C-48B0-A8C4-3C78B0871D4F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0B7D82C-C995-49B1-8736-D10ABAA0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C89C82-36B7-4C6E-93AA-6591037D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6D-DC9F-43B0-9A9B-D66388B09F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98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80812-924E-4808-93BA-7EE9FD12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AB33B5-CEB4-4DFA-A4CF-76BDB539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A82335-2767-4E7F-9CD1-1FBAEBB38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9CF5B6-38C1-4420-9D2A-18DD9FCD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8A5C-B62C-48B0-A8C4-3C78B0871D4F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4EE2B3-FDB5-4B3E-BD72-EF3D85F4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7884AC-F8E6-43C9-B417-EF091FA4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6D-DC9F-43B0-9A9B-D66388B09F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60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5491E-0E2B-49DF-8CB6-BC785DC1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7118562-C3F0-4F7D-AD06-96BF851FB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7434A1-3F48-477A-8B5F-C0DFF6958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343C4F-2ED1-4F1D-8755-AD9A87FE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8A5C-B62C-48B0-A8C4-3C78B0871D4F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9BAD66-87FF-4F68-A92A-0FF576E3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38B86C-AE47-4A6E-B6FA-C9DC4499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0FA6D-DC9F-43B0-9A9B-D66388B09F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17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51D6C07-14D9-457F-A513-E565C2FAD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A8DA85-2C1B-4778-8518-B8C8B299D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CA2C46-F9BD-4312-B07F-C0415D090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88A5C-B62C-48B0-A8C4-3C78B0871D4F}" type="datetimeFigureOut">
              <a:rPr lang="zh-TW" altLang="en-US" smtClean="0"/>
              <a:t>2020/5/21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8BB7EE-6D1E-446E-B9CC-72AC1E2B1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24E173-B8A3-4709-98D2-CE0F57546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0FA6D-DC9F-43B0-9A9B-D66388B09F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13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88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image" Target="../media/image87.png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90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" Type="http://schemas.openxmlformats.org/officeDocument/2006/relationships/image" Target="../media/image129.png"/><Relationship Id="rId16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38.png"/><Relationship Id="rId5" Type="http://schemas.openxmlformats.org/officeDocument/2006/relationships/image" Target="../media/image132.png"/><Relationship Id="rId15" Type="http://schemas.openxmlformats.org/officeDocument/2006/relationships/image" Target="../media/image142.png"/><Relationship Id="rId10" Type="http://schemas.openxmlformats.org/officeDocument/2006/relationships/image" Target="../media/image137.png"/><Relationship Id="rId19" Type="http://schemas.openxmlformats.org/officeDocument/2006/relationships/image" Target="../media/image146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6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5.png"/><Relationship Id="rId5" Type="http://schemas.openxmlformats.org/officeDocument/2006/relationships/image" Target="../media/image150.png"/><Relationship Id="rId10" Type="http://schemas.openxmlformats.org/officeDocument/2006/relationships/image" Target="../media/image104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CDA6C-ECFE-46E5-9B5C-7BCE1E7A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1090521</a:t>
            </a:r>
            <a:r>
              <a:rPr lang="zh-TW" altLang="en-US" dirty="0"/>
              <a:t>演練課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F95086-70BC-4E1E-AACE-53BB58407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15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6AD77E5-477D-440A-AD9F-02244CEFA792}"/>
                  </a:ext>
                </a:extLst>
              </p:cNvPr>
              <p:cNvSpPr/>
              <p:nvPr/>
            </p:nvSpPr>
            <p:spPr>
              <a:xfrm>
                <a:off x="1413510" y="671245"/>
                <a:ext cx="8919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278765" lvl="0" algn="just">
                  <a:spcBef>
                    <a:spcPts val="600"/>
                  </a:spcBef>
                  <a:spcAft>
                    <a:spcPts val="0"/>
                  </a:spcAft>
                  <a:buSzPts val="1200"/>
                </a:pP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6.    (10 points) Find the length of the curve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0≤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TW" altLang="zh-TW" sz="16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6AD77E5-477D-440A-AD9F-02244CEFA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510" y="671245"/>
                <a:ext cx="8919210" cy="369332"/>
              </a:xfrm>
              <a:prstGeom prst="rect">
                <a:avLst/>
              </a:prstGeom>
              <a:blipFill>
                <a:blip r:embed="rId2"/>
                <a:stretch>
                  <a:fillRect l="-615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11FCDFB-B612-4925-A75F-C0FE10E5ADF0}"/>
                  </a:ext>
                </a:extLst>
              </p:cNvPr>
              <p:cNvSpPr/>
              <p:nvPr/>
            </p:nvSpPr>
            <p:spPr>
              <a:xfrm>
                <a:off x="-792480" y="1507984"/>
                <a:ext cx="8347710" cy="910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 marR="278765" algn="just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TW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TW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TW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TW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TW" altLang="zh-TW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TW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𝑑𝑥</m:t>
                                          </m:r>
                                        </m:num>
                                        <m:den>
                                          <m:r>
                                            <a:rPr lang="en-US" altLang="zh-TW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𝑑𝑡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TW" altLang="zh-TW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TW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𝑑𝑦</m:t>
                                          </m:r>
                                        </m:num>
                                        <m:den>
                                          <m:r>
                                            <a:rPr lang="en-US" altLang="zh-TW" i="1" kern="1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𝑑𝑡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e>
                          </m:rad>
                        </m:e>
                      </m:nary>
                    </m:oMath>
                  </m:oMathPara>
                </a14:m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11FCDFB-B612-4925-A75F-C0FE10E5A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2480" y="1507984"/>
                <a:ext cx="8347710" cy="910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BA3DFF8-3695-4D64-9D9B-58EC4E45CDCB}"/>
                  </a:ext>
                </a:extLst>
              </p:cNvPr>
              <p:cNvSpPr/>
              <p:nvPr/>
            </p:nvSpPr>
            <p:spPr>
              <a:xfrm>
                <a:off x="2484600" y="2886090"/>
                <a:ext cx="2467920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TW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BA3DFF8-3695-4D64-9D9B-58EC4E45C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600" y="2886090"/>
                <a:ext cx="2467920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D07C2D0-0C8A-47D3-BC92-958D9CA6DACD}"/>
                  </a:ext>
                </a:extLst>
              </p:cNvPr>
              <p:cNvSpPr/>
              <p:nvPr/>
            </p:nvSpPr>
            <p:spPr>
              <a:xfrm>
                <a:off x="5250660" y="2886090"/>
                <a:ext cx="2471318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TW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D07C2D0-0C8A-47D3-BC92-958D9CA6DA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660" y="2886090"/>
                <a:ext cx="2471318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6D1872A-11C1-41CC-B17D-74894B006DA1}"/>
                  </a:ext>
                </a:extLst>
              </p:cNvPr>
              <p:cNvSpPr/>
              <p:nvPr/>
            </p:nvSpPr>
            <p:spPr>
              <a:xfrm>
                <a:off x="1962865" y="3799119"/>
                <a:ext cx="5592365" cy="690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TW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zh-TW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zh-TW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zh-TW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func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zh-TW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zh-TW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zh-TW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zh-TW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TW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zh-TW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zh-TW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zh-TW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func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zh-TW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zh-TW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zh-TW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zh-TW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6D1872A-11C1-41CC-B17D-74894B006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865" y="3799119"/>
                <a:ext cx="5592365" cy="6908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49273E9-7303-485C-94B4-CB2AAA758431}"/>
                  </a:ext>
                </a:extLst>
              </p:cNvPr>
              <p:cNvSpPr/>
              <p:nvPr/>
            </p:nvSpPr>
            <p:spPr>
              <a:xfrm>
                <a:off x="2160750" y="4478582"/>
                <a:ext cx="6096000" cy="9614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rad>
                        </m:e>
                      </m:nary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49273E9-7303-485C-94B4-CB2AAA758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50" y="4478582"/>
                <a:ext cx="6096000" cy="961482"/>
              </a:xfrm>
              <a:prstGeom prst="rect">
                <a:avLst/>
              </a:prstGeom>
              <a:blipFill>
                <a:blip r:embed="rId7"/>
                <a:stretch>
                  <a:fillRect r="-4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FCF3F3F-F739-4A76-80BE-FAA4FED66452}"/>
                  </a:ext>
                </a:extLst>
              </p:cNvPr>
              <p:cNvSpPr/>
              <p:nvPr/>
            </p:nvSpPr>
            <p:spPr>
              <a:xfrm>
                <a:off x="-483630" y="5841340"/>
                <a:ext cx="8644410" cy="690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limLoc m:val="subSup"/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rad>
                        </m:e>
                      </m:nary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FCF3F3F-F739-4A76-80BE-FAA4FED66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3630" y="5841340"/>
                <a:ext cx="8644410" cy="6908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707F060-B55F-427B-AB30-74DFA75732B3}"/>
                  </a:ext>
                </a:extLst>
              </p:cNvPr>
              <p:cNvSpPr/>
              <p:nvPr/>
            </p:nvSpPr>
            <p:spPr>
              <a:xfrm>
                <a:off x="5690389" y="5828586"/>
                <a:ext cx="1655197" cy="690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TW" alt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707F060-B55F-427B-AB30-74DFA7573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389" y="5828586"/>
                <a:ext cx="1655197" cy="6908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049FF3E-25A8-4E9A-8DD0-C8C19AC4D051}"/>
                  </a:ext>
                </a:extLst>
              </p:cNvPr>
              <p:cNvSpPr/>
              <p:nvPr/>
            </p:nvSpPr>
            <p:spPr>
              <a:xfrm>
                <a:off x="7368511" y="5828586"/>
                <a:ext cx="1537536" cy="690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nary>
                      <m:sSup>
                        <m:sSup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049FF3E-25A8-4E9A-8DD0-C8C19AC4D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11" y="5828586"/>
                <a:ext cx="1537536" cy="6908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799CD6E-A304-4219-AE2B-ED87A3D69C37}"/>
                  </a:ext>
                </a:extLst>
              </p:cNvPr>
              <p:cNvSpPr/>
              <p:nvPr/>
            </p:nvSpPr>
            <p:spPr>
              <a:xfrm>
                <a:off x="9067841" y="5973016"/>
                <a:ext cx="1600117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d>
                        <m:d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799CD6E-A304-4219-AE2B-ED87A3D69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41" y="5973016"/>
                <a:ext cx="1600117" cy="4019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21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1B68C91-1585-4FBE-AC9C-C0B9111B3225}"/>
                  </a:ext>
                </a:extLst>
              </p:cNvPr>
              <p:cNvSpPr/>
              <p:nvPr/>
            </p:nvSpPr>
            <p:spPr>
              <a:xfrm>
                <a:off x="1402080" y="716965"/>
                <a:ext cx="100736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278765" lvl="0" algn="just">
                  <a:spcBef>
                    <a:spcPts val="600"/>
                  </a:spcBef>
                  <a:spcAft>
                    <a:spcPts val="0"/>
                  </a:spcAft>
                  <a:buSzPts val="1200"/>
                </a:pP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7.    (10 points) Find the area of the region that lies inside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=3</m:t>
                    </m:r>
                    <m:func>
                      <m:func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and outside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=1+</m:t>
                    </m:r>
                    <m:func>
                      <m:func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.</a:t>
                </a:r>
                <a:endParaRPr lang="zh-TW" altLang="zh-TW" sz="16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1B68C91-1585-4FBE-AC9C-C0B9111B32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80" y="716965"/>
                <a:ext cx="10073640" cy="369332"/>
              </a:xfrm>
              <a:prstGeom prst="rect">
                <a:avLst/>
              </a:prstGeom>
              <a:blipFill>
                <a:blip r:embed="rId2"/>
                <a:stretch>
                  <a:fillRect l="-484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C5E091E7-3C83-496D-B5A8-337A83A53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485" y="1796415"/>
            <a:ext cx="5305902" cy="326517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C718755-F9CB-40C8-9F1A-42419DEE9844}"/>
              </a:ext>
            </a:extLst>
          </p:cNvPr>
          <p:cNvCxnSpPr/>
          <p:nvPr/>
        </p:nvCxnSpPr>
        <p:spPr>
          <a:xfrm flipV="1">
            <a:off x="6858000" y="2240280"/>
            <a:ext cx="24003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DFB6B71-E6FB-42AF-9011-595954B95780}"/>
              </a:ext>
            </a:extLst>
          </p:cNvPr>
          <p:cNvCxnSpPr>
            <a:cxnSpLocks/>
          </p:cNvCxnSpPr>
          <p:nvPr/>
        </p:nvCxnSpPr>
        <p:spPr>
          <a:xfrm flipV="1">
            <a:off x="7040880" y="2268349"/>
            <a:ext cx="331470" cy="3148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C848222-10CB-4427-A0E1-244F02173E73}"/>
              </a:ext>
            </a:extLst>
          </p:cNvPr>
          <p:cNvCxnSpPr>
            <a:cxnSpLocks/>
          </p:cNvCxnSpPr>
          <p:nvPr/>
        </p:nvCxnSpPr>
        <p:spPr>
          <a:xfrm flipV="1">
            <a:off x="7178040" y="2425764"/>
            <a:ext cx="468630" cy="3860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E218997-C9F6-4230-B3EB-DEA04E803529}"/>
              </a:ext>
            </a:extLst>
          </p:cNvPr>
          <p:cNvCxnSpPr>
            <a:cxnSpLocks/>
          </p:cNvCxnSpPr>
          <p:nvPr/>
        </p:nvCxnSpPr>
        <p:spPr>
          <a:xfrm flipV="1">
            <a:off x="7330440" y="2578164"/>
            <a:ext cx="468630" cy="3860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FA3A027-B897-4162-A274-4384F6BE6C46}"/>
              </a:ext>
            </a:extLst>
          </p:cNvPr>
          <p:cNvCxnSpPr>
            <a:cxnSpLocks/>
          </p:cNvCxnSpPr>
          <p:nvPr/>
        </p:nvCxnSpPr>
        <p:spPr>
          <a:xfrm flipV="1">
            <a:off x="7372350" y="2730564"/>
            <a:ext cx="579120" cy="4819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530D838-8933-4F95-88C1-642F24AEB54F}"/>
              </a:ext>
            </a:extLst>
          </p:cNvPr>
          <p:cNvCxnSpPr>
            <a:cxnSpLocks/>
          </p:cNvCxnSpPr>
          <p:nvPr/>
        </p:nvCxnSpPr>
        <p:spPr>
          <a:xfrm flipV="1">
            <a:off x="7412355" y="2895347"/>
            <a:ext cx="691515" cy="6022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0D9D7A1-8030-4611-807B-B89FE1CDFD4E}"/>
              </a:ext>
            </a:extLst>
          </p:cNvPr>
          <p:cNvCxnSpPr>
            <a:cxnSpLocks/>
          </p:cNvCxnSpPr>
          <p:nvPr/>
        </p:nvCxnSpPr>
        <p:spPr>
          <a:xfrm flipV="1">
            <a:off x="7419261" y="3127883"/>
            <a:ext cx="691515" cy="6022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98E03CCE-306A-4B94-B666-8F48491A36EA}"/>
              </a:ext>
            </a:extLst>
          </p:cNvPr>
          <p:cNvCxnSpPr>
            <a:cxnSpLocks/>
          </p:cNvCxnSpPr>
          <p:nvPr/>
        </p:nvCxnSpPr>
        <p:spPr>
          <a:xfrm flipV="1">
            <a:off x="6686550" y="3350198"/>
            <a:ext cx="1536919" cy="12181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A4329AB-C2FF-41D5-9DC2-0C6ABCE880F0}"/>
              </a:ext>
            </a:extLst>
          </p:cNvPr>
          <p:cNvCxnSpPr>
            <a:cxnSpLocks/>
          </p:cNvCxnSpPr>
          <p:nvPr/>
        </p:nvCxnSpPr>
        <p:spPr>
          <a:xfrm flipV="1">
            <a:off x="6895148" y="3552950"/>
            <a:ext cx="1328321" cy="11088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0840155-BA40-4763-8B21-E9BB22EF1CD8}"/>
              </a:ext>
            </a:extLst>
          </p:cNvPr>
          <p:cNvCxnSpPr>
            <a:cxnSpLocks/>
          </p:cNvCxnSpPr>
          <p:nvPr/>
        </p:nvCxnSpPr>
        <p:spPr>
          <a:xfrm flipV="1">
            <a:off x="7221855" y="3838001"/>
            <a:ext cx="912853" cy="758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4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D3400C-6A67-43F4-85F0-84856703CBE2}"/>
                  </a:ext>
                </a:extLst>
              </p:cNvPr>
              <p:cNvSpPr/>
              <p:nvPr/>
            </p:nvSpPr>
            <p:spPr>
              <a:xfrm>
                <a:off x="1402080" y="716965"/>
                <a:ext cx="100736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278765" lvl="0" algn="just">
                  <a:spcBef>
                    <a:spcPts val="600"/>
                  </a:spcBef>
                  <a:spcAft>
                    <a:spcPts val="0"/>
                  </a:spcAft>
                  <a:buSzPts val="1200"/>
                </a:pP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7.    (10 points) Find the area of the region that lies inside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=3</m:t>
                    </m:r>
                    <m:func>
                      <m:func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and outside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=1+</m:t>
                    </m:r>
                    <m:func>
                      <m:func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.</a:t>
                </a:r>
                <a:endParaRPr lang="zh-TW" altLang="zh-TW" sz="16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AD3400C-6A67-43F4-85F0-84856703CB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80" y="716965"/>
                <a:ext cx="10073640" cy="369332"/>
              </a:xfrm>
              <a:prstGeom prst="rect">
                <a:avLst/>
              </a:prstGeom>
              <a:blipFill>
                <a:blip r:embed="rId2"/>
                <a:stretch>
                  <a:fillRect l="-484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29679A1B-3C12-4B91-A9A0-F564E7E1A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37" y="1360115"/>
            <a:ext cx="3977985" cy="12574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B1FE05D-3F50-47A4-B765-91722B158724}"/>
                  </a:ext>
                </a:extLst>
              </p:cNvPr>
              <p:cNvSpPr/>
              <p:nvPr/>
            </p:nvSpPr>
            <p:spPr>
              <a:xfrm>
                <a:off x="-102871" y="2891342"/>
                <a:ext cx="6096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marR="278765" algn="just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⇒3</m:t>
                      </m:r>
                      <m:func>
                        <m:funcPr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TW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=1+</m:t>
                      </m:r>
                      <m:func>
                        <m:funcPr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zh-TW" i="1" kern="100" dirty="0">
                  <a:solidFill>
                    <a:srgbClr val="FF0000"/>
                  </a:solidFill>
                  <a:latin typeface="Cambria Math" panose="020405030504060302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B1FE05D-3F50-47A4-B765-91722B15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871" y="2891342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2AC42B4-4E3A-49C4-885D-3C385521F87F}"/>
                  </a:ext>
                </a:extLst>
              </p:cNvPr>
              <p:cNvSpPr/>
              <p:nvPr/>
            </p:nvSpPr>
            <p:spPr>
              <a:xfrm>
                <a:off x="-312420" y="3428159"/>
                <a:ext cx="6096000" cy="67710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marR="278765" algn="just">
                  <a:spcBef>
                    <a:spcPts val="60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2</m:t>
                      </m:r>
                      <m:func>
                        <m:funcPr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TW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278765" algn="just">
                  <a:spcAft>
                    <a:spcPts val="0"/>
                  </a:spcAft>
                </a:pPr>
                <a:r>
                  <a:rPr lang="en-US" altLang="zh-TW" sz="20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		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2AC42B4-4E3A-49C4-885D-3C385521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2420" y="3428159"/>
                <a:ext cx="6096000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36FE35A-7532-4339-A0CC-CA9C3F590A1E}"/>
                  </a:ext>
                </a:extLst>
              </p:cNvPr>
              <p:cNvSpPr/>
              <p:nvPr/>
            </p:nvSpPr>
            <p:spPr>
              <a:xfrm>
                <a:off x="1996665" y="3789286"/>
                <a:ext cx="1145185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0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TW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TW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36FE35A-7532-4339-A0CC-CA9C3F590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665" y="3789286"/>
                <a:ext cx="1145185" cy="483466"/>
              </a:xfrm>
              <a:prstGeom prst="rect">
                <a:avLst/>
              </a:prstGeom>
              <a:blipFill>
                <a:blip r:embed="rId6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D113B18-FB4F-42A1-9F18-D9CA3DF8E702}"/>
                  </a:ext>
                </a:extLst>
              </p:cNvPr>
              <p:cNvSpPr/>
              <p:nvPr/>
            </p:nvSpPr>
            <p:spPr>
              <a:xfrm>
                <a:off x="1893687" y="4466394"/>
                <a:ext cx="1293431" cy="4611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TW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TW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D113B18-FB4F-42A1-9F18-D9CA3DF8E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687" y="4466394"/>
                <a:ext cx="1293431" cy="461152"/>
              </a:xfrm>
              <a:prstGeom prst="rect">
                <a:avLst/>
              </a:prstGeom>
              <a:blipFill>
                <a:blip r:embed="rId7"/>
                <a:stretch>
                  <a:fillRect t="-1333" b="-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D68FE41-34F7-41A8-BAAE-CB574D5A84BA}"/>
                  </a:ext>
                </a:extLst>
              </p:cNvPr>
              <p:cNvSpPr/>
              <p:nvPr/>
            </p:nvSpPr>
            <p:spPr>
              <a:xfrm>
                <a:off x="5114238" y="2723883"/>
                <a:ext cx="4363823" cy="873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func>
                                    <m:func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D68FE41-34F7-41A8-BAAE-CB574D5A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238" y="2723883"/>
                <a:ext cx="4363823" cy="873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7E3EC4-B988-4F91-8D78-5BEC3EDCA35C}"/>
                  </a:ext>
                </a:extLst>
              </p:cNvPr>
              <p:cNvSpPr/>
              <p:nvPr/>
            </p:nvSpPr>
            <p:spPr>
              <a:xfrm>
                <a:off x="1461813" y="2501536"/>
                <a:ext cx="4611327" cy="873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1+2</m:t>
                                  </m:r>
                                  <m:func>
                                    <m:func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zh-TW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e>
                                        <m:sup>
                                          <m:r>
                                            <a:rPr lang="zh-TW" altLang="en-US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d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7E3EC4-B988-4F91-8D78-5BEC3EDCA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813" y="2501536"/>
                <a:ext cx="4611327" cy="873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9496E5A-F264-445E-B3DA-EB8AFF03DC1B}"/>
                  </a:ext>
                </a:extLst>
              </p:cNvPr>
              <p:cNvSpPr/>
              <p:nvPr/>
            </p:nvSpPr>
            <p:spPr>
              <a:xfrm>
                <a:off x="1461813" y="3534492"/>
                <a:ext cx="3469604" cy="873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9496E5A-F264-445E-B3DA-EB8AFF03D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813" y="3534492"/>
                <a:ext cx="3469604" cy="873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ABD769B-6715-44CB-86A3-325C02E97A30}"/>
                  </a:ext>
                </a:extLst>
              </p:cNvPr>
              <p:cNvSpPr/>
              <p:nvPr/>
            </p:nvSpPr>
            <p:spPr>
              <a:xfrm>
                <a:off x="2455690" y="4386907"/>
                <a:ext cx="2288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en-US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ABD769B-6715-44CB-86A3-325C02E97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690" y="4386907"/>
                <a:ext cx="228812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9E353E8-07F8-4FA5-8E2D-71F4CEC0855F}"/>
                  </a:ext>
                </a:extLst>
              </p:cNvPr>
              <p:cNvSpPr/>
              <p:nvPr/>
            </p:nvSpPr>
            <p:spPr>
              <a:xfrm>
                <a:off x="2249297" y="4867036"/>
                <a:ext cx="26359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en-US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TW" altLang="en-US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TW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sSup>
                            <m:sSupPr>
                              <m:ctrlPr>
                                <a:rPr lang="en-US" altLang="zh-TW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fName>
                        <m:e>
                          <m:r>
                            <a:rPr lang="en-US" altLang="zh-TW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=4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zh-TW" altLang="en-US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9E353E8-07F8-4FA5-8E2D-71F4CEC08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297" y="4867036"/>
                <a:ext cx="26359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AA80381-6DA4-4925-9156-21759D444AA4}"/>
                  </a:ext>
                </a:extLst>
              </p:cNvPr>
              <p:cNvSpPr/>
              <p:nvPr/>
            </p:nvSpPr>
            <p:spPr>
              <a:xfrm>
                <a:off x="1488961" y="5371552"/>
                <a:ext cx="3396314" cy="873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altLang="zh-TW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zh-TW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AA80381-6DA4-4925-9156-21759D444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61" y="5371552"/>
                <a:ext cx="3396314" cy="873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D20DF7D-76C1-496B-8D02-0E6EF7E8597C}"/>
                  </a:ext>
                </a:extLst>
              </p:cNvPr>
              <p:cNvSpPr/>
              <p:nvPr/>
            </p:nvSpPr>
            <p:spPr>
              <a:xfrm>
                <a:off x="6491682" y="1541552"/>
                <a:ext cx="3528978" cy="873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nary>
                        <m:naryPr>
                          <m:limLoc m:val="subSup"/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altLang="zh-TW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zh-TW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D20DF7D-76C1-496B-8D02-0E6EF7E85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682" y="1541552"/>
                <a:ext cx="3528978" cy="873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E88188C-30FA-45F2-A38B-69B6CD5E503B}"/>
                  </a:ext>
                </a:extLst>
              </p:cNvPr>
              <p:cNvSpPr/>
              <p:nvPr/>
            </p:nvSpPr>
            <p:spPr>
              <a:xfrm>
                <a:off x="6491682" y="2441677"/>
                <a:ext cx="2980880" cy="959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Sup>
                        <m:sSubSup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zh-TW" alt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E88188C-30FA-45F2-A38B-69B6CD5E5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682" y="2441677"/>
                <a:ext cx="2980880" cy="95955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1BE6F2C-28D3-4FCD-BA31-07303E7385C1}"/>
                  </a:ext>
                </a:extLst>
              </p:cNvPr>
              <p:cNvSpPr/>
              <p:nvPr/>
            </p:nvSpPr>
            <p:spPr>
              <a:xfrm>
                <a:off x="6491682" y="3655659"/>
                <a:ext cx="5064784" cy="810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1BE6F2C-28D3-4FCD-BA31-07303E738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682" y="3655659"/>
                <a:ext cx="5064784" cy="8107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78F1A20-74CA-4D83-94AA-F8C779DB6DA6}"/>
                  </a:ext>
                </a:extLst>
              </p:cNvPr>
              <p:cNvSpPr/>
              <p:nvPr/>
            </p:nvSpPr>
            <p:spPr>
              <a:xfrm>
                <a:off x="6495492" y="5002220"/>
                <a:ext cx="6160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78F1A20-74CA-4D83-94AA-F8C779DB6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492" y="5002220"/>
                <a:ext cx="61600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04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33698 -0.1833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49" y="-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2" grpId="0"/>
      <p:bldP spid="12" grpId="1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433A292-1E3D-426C-AE3B-61414571A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6" b="4438"/>
          <a:stretch/>
        </p:blipFill>
        <p:spPr>
          <a:xfrm>
            <a:off x="1268311" y="1409525"/>
            <a:ext cx="9658769" cy="385970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148CBD9-BE72-4E24-ACCC-62473266AA11}"/>
              </a:ext>
            </a:extLst>
          </p:cNvPr>
          <p:cNvSpPr txBox="1"/>
          <p:nvPr/>
        </p:nvSpPr>
        <p:spPr>
          <a:xfrm>
            <a:off x="1085850" y="75438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8.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9202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E86FF90-EC86-4DAC-BCC3-A979897C4F68}"/>
                  </a:ext>
                </a:extLst>
              </p:cNvPr>
              <p:cNvSpPr/>
              <p:nvPr/>
            </p:nvSpPr>
            <p:spPr>
              <a:xfrm>
                <a:off x="1367790" y="1002715"/>
                <a:ext cx="9124950" cy="502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000" dirty="0"/>
                  <a:t>9.    Find the area of the region that is bounded by the polar curve </a:t>
                </a:r>
                <a:r>
                  <a:rPr lang="zh-TW" altLang="en-US" sz="2000" dirty="0"/>
                  <a:t>𝑟 </a:t>
                </a:r>
                <a:r>
                  <a:rPr lang="en-US" altLang="zh-TW" sz="2000" dirty="0"/>
                  <a:t>= cos </a:t>
                </a:r>
                <a:r>
                  <a:rPr lang="zh-TW" altLang="en-US" sz="2000" dirty="0"/>
                  <a:t>𝜃</a:t>
                </a:r>
                <a:r>
                  <a:rPr lang="en-US" altLang="zh-TW" sz="2000" dirty="0"/>
                  <a:t>, 0 ≤ </a:t>
                </a:r>
                <a:r>
                  <a:rPr lang="zh-TW" altLang="en-US" sz="2000" dirty="0"/>
                  <a:t>𝜃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TW" sz="2000" dirty="0"/>
                  <a:t> .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E86FF90-EC86-4DAC-BCC3-A979897C4F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790" y="1002715"/>
                <a:ext cx="9124950" cy="502573"/>
              </a:xfrm>
              <a:prstGeom prst="rect">
                <a:avLst/>
              </a:prstGeom>
              <a:blipFill>
                <a:blip r:embed="rId2"/>
                <a:stretch>
                  <a:fillRect l="-668" t="-1205" b="-72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6C136-0B43-4CAD-B697-184A72AA66E3}"/>
                  </a:ext>
                </a:extLst>
              </p:cNvPr>
              <p:cNvSpPr txBox="1"/>
              <p:nvPr/>
            </p:nvSpPr>
            <p:spPr>
              <a:xfrm>
                <a:off x="2268855" y="1828800"/>
                <a:ext cx="1458028" cy="628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1A6C136-0B43-4CAD-B697-184A72AA6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855" y="1828800"/>
                <a:ext cx="1458028" cy="628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7871EB6-ACFB-4287-B951-01064EFBA79C}"/>
                  </a:ext>
                </a:extLst>
              </p:cNvPr>
              <p:cNvSpPr txBox="1"/>
              <p:nvPr/>
            </p:nvSpPr>
            <p:spPr>
              <a:xfrm>
                <a:off x="2451735" y="2780626"/>
                <a:ext cx="1650131" cy="696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7871EB6-ACFB-4287-B951-01064EFBA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735" y="2780626"/>
                <a:ext cx="1650131" cy="696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69EB82D-EBD7-4444-A988-9C6D0D90A59B}"/>
                  </a:ext>
                </a:extLst>
              </p:cNvPr>
              <p:cNvSpPr/>
              <p:nvPr/>
            </p:nvSpPr>
            <p:spPr>
              <a:xfrm>
                <a:off x="5256040" y="2603494"/>
                <a:ext cx="2288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en-US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69EB82D-EBD7-4444-A988-9C6D0D90A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040" y="2603494"/>
                <a:ext cx="22881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FB213D2-91BC-479E-B6CA-162C19BFDD0B}"/>
                  </a:ext>
                </a:extLst>
              </p:cNvPr>
              <p:cNvSpPr/>
              <p:nvPr/>
            </p:nvSpPr>
            <p:spPr>
              <a:xfrm>
                <a:off x="5036429" y="3102317"/>
                <a:ext cx="2379498" cy="613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en-US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TW" altLang="en-US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TW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fName>
                        <m:e>
                          <m:r>
                            <a:rPr lang="en-US" altLang="zh-TW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TW" altLang="en-US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TW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FB213D2-91BC-479E-B6CA-162C19BFD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429" y="3102317"/>
                <a:ext cx="2379498" cy="613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5160DA2-6BE5-4277-90B6-2A0F168BBD5A}"/>
                  </a:ext>
                </a:extLst>
              </p:cNvPr>
              <p:cNvSpPr txBox="1"/>
              <p:nvPr/>
            </p:nvSpPr>
            <p:spPr>
              <a:xfrm>
                <a:off x="2451735" y="3858856"/>
                <a:ext cx="2094804" cy="696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TW" alt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5160DA2-6BE5-4277-90B6-2A0F168BB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735" y="3858856"/>
                <a:ext cx="2094804" cy="6966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7E5F32E5-4AB8-4C40-AF83-33C492FBC388}"/>
                  </a:ext>
                </a:extLst>
              </p:cNvPr>
              <p:cNvSpPr txBox="1"/>
              <p:nvPr/>
            </p:nvSpPr>
            <p:spPr>
              <a:xfrm>
                <a:off x="2451735" y="4820090"/>
                <a:ext cx="2260747" cy="696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sup>
                        <m:e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TW" alt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7E5F32E5-4AB8-4C40-AF83-33C492FBC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735" y="4820090"/>
                <a:ext cx="2260747" cy="6966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F6B21BD-8CE8-4DB5-8464-22E9CC1944F2}"/>
                  </a:ext>
                </a:extLst>
              </p:cNvPr>
              <p:cNvSpPr txBox="1"/>
              <p:nvPr/>
            </p:nvSpPr>
            <p:spPr>
              <a:xfrm>
                <a:off x="2451734" y="5855285"/>
                <a:ext cx="2022284" cy="7872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zh-TW" alt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F6B21BD-8CE8-4DB5-8464-22E9CC194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734" y="5855285"/>
                <a:ext cx="2022284" cy="7872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F89AF8A-48BB-4FB5-8725-A522ABE10B39}"/>
                  </a:ext>
                </a:extLst>
              </p:cNvPr>
              <p:cNvSpPr txBox="1"/>
              <p:nvPr/>
            </p:nvSpPr>
            <p:spPr>
              <a:xfrm>
                <a:off x="5724524" y="3919465"/>
                <a:ext cx="258461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−0−0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F89AF8A-48BB-4FB5-8725-A522ABE10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524" y="3919465"/>
                <a:ext cx="2584618" cy="622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C20B12E-9E61-4663-8B24-9AC22F45B9DA}"/>
                  </a:ext>
                </a:extLst>
              </p:cNvPr>
              <p:cNvSpPr txBox="1"/>
              <p:nvPr/>
            </p:nvSpPr>
            <p:spPr>
              <a:xfrm>
                <a:off x="5724524" y="4820090"/>
                <a:ext cx="181434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TW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C20B12E-9E61-4663-8B24-9AC22F45B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524" y="4820090"/>
                <a:ext cx="1814343" cy="622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11A836B-EC37-4DE1-8AB6-8E5ABA193C85}"/>
                  </a:ext>
                </a:extLst>
              </p:cNvPr>
              <p:cNvSpPr/>
              <p:nvPr/>
            </p:nvSpPr>
            <p:spPr>
              <a:xfrm>
                <a:off x="5582764" y="5855285"/>
                <a:ext cx="1286827" cy="675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11A836B-EC37-4DE1-8AB6-8E5ABA193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764" y="5855285"/>
                <a:ext cx="1286827" cy="6750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D36F5D2-AA51-4155-9C8F-0BBD3E20CE07}"/>
                  </a:ext>
                </a:extLst>
              </p:cNvPr>
              <p:cNvSpPr/>
              <p:nvPr/>
            </p:nvSpPr>
            <p:spPr>
              <a:xfrm>
                <a:off x="7141054" y="5911389"/>
                <a:ext cx="1428020" cy="675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D36F5D2-AA51-4155-9C8F-0BBD3E20C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054" y="5911389"/>
                <a:ext cx="1428020" cy="67505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>
            <a:extLst>
              <a:ext uri="{FF2B5EF4-FFF2-40B4-BE49-F238E27FC236}">
                <a16:creationId xmlns:a16="http://schemas.microsoft.com/office/drawing/2014/main" id="{58F133EC-0473-4E66-A221-E7BC0B48C1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430" y="1696547"/>
            <a:ext cx="2270009" cy="203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86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C290F3-FE16-40F8-80EC-003D603061C7}"/>
                  </a:ext>
                </a:extLst>
              </p:cNvPr>
              <p:cNvSpPr/>
              <p:nvPr/>
            </p:nvSpPr>
            <p:spPr>
              <a:xfrm>
                <a:off x="1646602" y="835189"/>
                <a:ext cx="6155596" cy="524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R="278765" lvl="0" algn="just">
                  <a:spcBef>
                    <a:spcPts val="600"/>
                  </a:spcBef>
                  <a:spcAft>
                    <a:spcPts val="0"/>
                  </a:spcAft>
                  <a:buSzPts val="1200"/>
                </a:pP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10.     (10 points)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=1+</m:t>
                    </m:r>
                    <m:sSup>
                      <m:sSup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TW" altLang="zh-TW" sz="16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6C290F3-FE16-40F8-80EC-003D60306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602" y="835189"/>
                <a:ext cx="6155596" cy="524182"/>
              </a:xfrm>
              <a:prstGeom prst="rect">
                <a:avLst/>
              </a:prstGeom>
              <a:blipFill>
                <a:blip r:embed="rId2"/>
                <a:stretch>
                  <a:fillRect l="-792" b="-58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1F8BF88-4733-4D32-8198-A8512E6040E4}"/>
                  </a:ext>
                </a:extLst>
              </p:cNvPr>
              <p:cNvSpPr/>
              <p:nvPr/>
            </p:nvSpPr>
            <p:spPr>
              <a:xfrm>
                <a:off x="1828501" y="1705463"/>
                <a:ext cx="1095749" cy="1034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1F8BF88-4733-4D32-8198-A8512E604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501" y="1705463"/>
                <a:ext cx="1095749" cy="10340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03402F2-6D88-42A6-A486-EE9648A4D0C2}"/>
                  </a:ext>
                </a:extLst>
              </p:cNvPr>
              <p:cNvSpPr/>
              <p:nvPr/>
            </p:nvSpPr>
            <p:spPr>
              <a:xfrm>
                <a:off x="1317605" y="3226730"/>
                <a:ext cx="4103688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marR="278765" algn="just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TW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altLang="zh-TW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TW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TW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en-US" altLang="zh-TW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zh-TW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TW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=1−3</m:t>
                    </m:r>
                    <m:sSup>
                      <m:sSupPr>
                        <m:ctrlPr>
                          <a:rPr lang="zh-TW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zh-TW" kern="100" dirty="0">
                  <a:solidFill>
                    <a:srgbClr val="FF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03402F2-6D88-42A6-A486-EE9648A4D0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605" y="3226730"/>
                <a:ext cx="4103688" cy="491288"/>
              </a:xfrm>
              <a:prstGeom prst="rect">
                <a:avLst/>
              </a:prstGeom>
              <a:blipFill>
                <a:blip r:embed="rId4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76D7630-81B9-46CD-A9ED-710B501FFF23}"/>
                  </a:ext>
                </a:extLst>
              </p:cNvPr>
              <p:cNvSpPr/>
              <p:nvPr/>
            </p:nvSpPr>
            <p:spPr>
              <a:xfrm>
                <a:off x="1828501" y="5162058"/>
                <a:ext cx="1737527" cy="1076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76D7630-81B9-46CD-A9ED-710B501FF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501" y="5162058"/>
                <a:ext cx="1737527" cy="10765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CD4A614-6791-45A8-BD47-48BD9BE2258D}"/>
                  </a:ext>
                </a:extLst>
              </p:cNvPr>
              <p:cNvSpPr/>
              <p:nvPr/>
            </p:nvSpPr>
            <p:spPr>
              <a:xfrm>
                <a:off x="7637777" y="1602173"/>
                <a:ext cx="3472874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1−3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CD4A614-6791-45A8-BD47-48BD9BE22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77" y="1602173"/>
                <a:ext cx="3472874" cy="720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DCAFD61-CB63-42E6-8A36-DCDD92A76E5C}"/>
                  </a:ext>
                </a:extLst>
              </p:cNvPr>
              <p:cNvSpPr/>
              <p:nvPr/>
            </p:nvSpPr>
            <p:spPr>
              <a:xfrm>
                <a:off x="8549350" y="2918599"/>
                <a:ext cx="2135648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−12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−2+6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DCAFD61-CB63-42E6-8A36-DCDD92A76E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350" y="2918599"/>
                <a:ext cx="2135648" cy="6481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1CFF05D-C833-419B-BC3B-F5DB1AA34DA1}"/>
                  </a:ext>
                </a:extLst>
              </p:cNvPr>
              <p:cNvSpPr/>
              <p:nvPr/>
            </p:nvSpPr>
            <p:spPr>
              <a:xfrm>
                <a:off x="1828501" y="4110801"/>
                <a:ext cx="1814151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TW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1−3</m:t>
                          </m:r>
                          <m:sSup>
                            <m:sSupPr>
                              <m:ctrlPr>
                                <a:rPr lang="zh-TW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1CFF05D-C833-419B-BC3B-F5DB1AA34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501" y="4110801"/>
                <a:ext cx="1814151" cy="648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EA92C17-8A48-4F6B-A52A-70D3175AF09C}"/>
                  </a:ext>
                </a:extLst>
              </p:cNvPr>
              <p:cNvSpPr/>
              <p:nvPr/>
            </p:nvSpPr>
            <p:spPr>
              <a:xfrm>
                <a:off x="8549350" y="3838763"/>
                <a:ext cx="1391791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EA92C17-8A48-4F6B-A52A-70D3175AF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350" y="3838763"/>
                <a:ext cx="1391791" cy="6481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03D847D-C4F3-43C8-B15E-A7EA819856B6}"/>
                  </a:ext>
                </a:extLst>
              </p:cNvPr>
              <p:cNvSpPr/>
              <p:nvPr/>
            </p:nvSpPr>
            <p:spPr>
              <a:xfrm>
                <a:off x="8549350" y="4758927"/>
                <a:ext cx="1711622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03D847D-C4F3-43C8-B15E-A7EA81985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350" y="4758927"/>
                <a:ext cx="1711622" cy="6481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07C8ACB-0606-470A-86F6-75570E8995D2}"/>
                  </a:ext>
                </a:extLst>
              </p:cNvPr>
              <p:cNvSpPr/>
              <p:nvPr/>
            </p:nvSpPr>
            <p:spPr>
              <a:xfrm>
                <a:off x="3686587" y="5177195"/>
                <a:ext cx="1734706" cy="845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zh-TW" alt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TW" alt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TW" alt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zh-TW" alt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07C8ACB-0606-470A-86F6-75570E899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587" y="5177195"/>
                <a:ext cx="1734706" cy="8456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21A08CE-E1FC-432E-9E93-BDC1C96BFEF3}"/>
                  </a:ext>
                </a:extLst>
              </p:cNvPr>
              <p:cNvSpPr/>
              <p:nvPr/>
            </p:nvSpPr>
            <p:spPr>
              <a:xfrm>
                <a:off x="5401939" y="5376283"/>
                <a:ext cx="1583382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21A08CE-E1FC-432E-9E93-BDC1C96BF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939" y="5376283"/>
                <a:ext cx="1583382" cy="64812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399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8126BE0-26BA-4C5D-98A2-D977C2E14B8A}"/>
                  </a:ext>
                </a:extLst>
              </p:cNvPr>
              <p:cNvSpPr/>
              <p:nvPr/>
            </p:nvSpPr>
            <p:spPr>
              <a:xfrm>
                <a:off x="1424940" y="761345"/>
                <a:ext cx="934212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278765" lvl="0" algn="just">
                  <a:spcBef>
                    <a:spcPts val="600"/>
                  </a:spcBef>
                  <a:spcAft>
                    <a:spcPts val="0"/>
                  </a:spcAft>
                  <a:buSzPts val="1200"/>
                </a:pP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11.   (10 points)</a:t>
                </a:r>
                <a:r>
                  <a:rPr lang="en-US" altLang="zh-TW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Use the parametric equations of an ellipse,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</m:t>
                    </m:r>
                    <m:func>
                      <m:func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𝑏</m:t>
                    </m:r>
                    <m:func>
                      <m:func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,0≤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≤2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to find the area that is enclosed with the equations.</a:t>
                </a:r>
                <a:endParaRPr lang="zh-TW" altLang="zh-TW" sz="16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8126BE0-26BA-4C5D-98A2-D977C2E14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940" y="761345"/>
                <a:ext cx="9342120" cy="646331"/>
              </a:xfrm>
              <a:prstGeom prst="rect">
                <a:avLst/>
              </a:prstGeom>
              <a:blipFill>
                <a:blip r:embed="rId2"/>
                <a:stretch>
                  <a:fillRect l="-587" t="-5660" b="-132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671FA04-DA24-4CA0-82CD-01D228B33EB9}"/>
                  </a:ext>
                </a:extLst>
              </p:cNvPr>
              <p:cNvSpPr txBox="1"/>
              <p:nvPr/>
            </p:nvSpPr>
            <p:spPr>
              <a:xfrm>
                <a:off x="1524957" y="1865217"/>
                <a:ext cx="2408352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zh-TW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671FA04-DA24-4CA0-82CD-01D228B33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57" y="1865217"/>
                <a:ext cx="2408352" cy="4743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0DD8C4-1576-4894-8CD1-4C2B3AE51400}"/>
                  </a:ext>
                </a:extLst>
              </p:cNvPr>
              <p:cNvSpPr txBox="1"/>
              <p:nvPr/>
            </p:nvSpPr>
            <p:spPr>
              <a:xfrm>
                <a:off x="1424940" y="2797119"/>
                <a:ext cx="1941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0DD8C4-1576-4894-8CD1-4C2B3AE51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940" y="2797119"/>
                <a:ext cx="1941237" cy="276999"/>
              </a:xfrm>
              <a:prstGeom prst="rect">
                <a:avLst/>
              </a:prstGeom>
              <a:blipFill>
                <a:blip r:embed="rId4"/>
                <a:stretch>
                  <a:fillRect l="-1258" t="-4444" r="-2516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1E12C1B-9B70-4071-96F3-168668B3FE4F}"/>
                  </a:ext>
                </a:extLst>
              </p:cNvPr>
              <p:cNvSpPr txBox="1"/>
              <p:nvPr/>
            </p:nvSpPr>
            <p:spPr>
              <a:xfrm>
                <a:off x="1424940" y="3464493"/>
                <a:ext cx="1458604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1E12C1B-9B70-4071-96F3-168668B3F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940" y="3464493"/>
                <a:ext cx="1458604" cy="4743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>
            <a:extLst>
              <a:ext uri="{FF2B5EF4-FFF2-40B4-BE49-F238E27FC236}">
                <a16:creationId xmlns:a16="http://schemas.microsoft.com/office/drawing/2014/main" id="{C70EDF1A-2797-4E2A-AA2B-F071DB6075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4066159"/>
            <a:ext cx="4705645" cy="2791841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AACD302-4B63-4FB1-A676-1CE89C1AD4A0}"/>
              </a:ext>
            </a:extLst>
          </p:cNvPr>
          <p:cNvCxnSpPr/>
          <p:nvPr/>
        </p:nvCxnSpPr>
        <p:spPr>
          <a:xfrm flipV="1">
            <a:off x="2729133" y="4629150"/>
            <a:ext cx="334107" cy="2400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34D441E-0C5E-4716-8003-011B9BCDF6ED}"/>
              </a:ext>
            </a:extLst>
          </p:cNvPr>
          <p:cNvCxnSpPr>
            <a:cxnSpLocks/>
          </p:cNvCxnSpPr>
          <p:nvPr/>
        </p:nvCxnSpPr>
        <p:spPr>
          <a:xfrm flipV="1">
            <a:off x="2628900" y="4629150"/>
            <a:ext cx="737277" cy="5943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F1B6232-A303-4220-ABA7-841BB5CFB6EB}"/>
              </a:ext>
            </a:extLst>
          </p:cNvPr>
          <p:cNvCxnSpPr>
            <a:cxnSpLocks/>
          </p:cNvCxnSpPr>
          <p:nvPr/>
        </p:nvCxnSpPr>
        <p:spPr>
          <a:xfrm flipV="1">
            <a:off x="2628900" y="4749165"/>
            <a:ext cx="994410" cy="7129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47758071-C388-45C3-99E1-591A6C1CDE5D}"/>
              </a:ext>
            </a:extLst>
          </p:cNvPr>
          <p:cNvCxnSpPr>
            <a:cxnSpLocks/>
          </p:cNvCxnSpPr>
          <p:nvPr/>
        </p:nvCxnSpPr>
        <p:spPr>
          <a:xfrm flipV="1">
            <a:off x="2896186" y="4869180"/>
            <a:ext cx="1011116" cy="7216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114DAFA9-6E3D-4418-9B3E-FACB33A43728}"/>
              </a:ext>
            </a:extLst>
          </p:cNvPr>
          <p:cNvCxnSpPr>
            <a:cxnSpLocks/>
          </p:cNvCxnSpPr>
          <p:nvPr/>
        </p:nvCxnSpPr>
        <p:spPr>
          <a:xfrm flipV="1">
            <a:off x="3366177" y="5021581"/>
            <a:ext cx="693525" cy="474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BCF8F53B-4E76-47F5-95E8-694D0B30DE3A}"/>
              </a:ext>
            </a:extLst>
          </p:cNvPr>
          <p:cNvCxnSpPr>
            <a:cxnSpLocks/>
          </p:cNvCxnSpPr>
          <p:nvPr/>
        </p:nvCxnSpPr>
        <p:spPr>
          <a:xfrm flipV="1">
            <a:off x="3712939" y="5173981"/>
            <a:ext cx="499163" cy="3222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9100463-BFDA-4692-AB78-CF99CF33F467}"/>
              </a:ext>
            </a:extLst>
          </p:cNvPr>
          <p:cNvCxnSpPr>
            <a:cxnSpLocks/>
          </p:cNvCxnSpPr>
          <p:nvPr/>
        </p:nvCxnSpPr>
        <p:spPr>
          <a:xfrm flipV="1">
            <a:off x="4074355" y="5326381"/>
            <a:ext cx="290147" cy="2644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93F062C-18AA-453E-87B0-48D034F1EA01}"/>
              </a:ext>
            </a:extLst>
          </p:cNvPr>
          <p:cNvSpPr/>
          <p:nvPr/>
        </p:nvSpPr>
        <p:spPr>
          <a:xfrm>
            <a:off x="3126106" y="4549140"/>
            <a:ext cx="167054" cy="1041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979A557-1BDA-464A-B818-631FB3D42A1F}"/>
                  </a:ext>
                </a:extLst>
              </p:cNvPr>
              <p:cNvSpPr txBox="1"/>
              <p:nvPr/>
            </p:nvSpPr>
            <p:spPr>
              <a:xfrm>
                <a:off x="6429375" y="1794446"/>
                <a:ext cx="1191801" cy="600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𝑦𝑑𝑥</m:t>
                          </m:r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979A557-1BDA-464A-B818-631FB3D42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375" y="1794446"/>
                <a:ext cx="1191801" cy="6002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接點: 弧形 32">
            <a:extLst>
              <a:ext uri="{FF2B5EF4-FFF2-40B4-BE49-F238E27FC236}">
                <a16:creationId xmlns:a16="http://schemas.microsoft.com/office/drawing/2014/main" id="{D916AC23-FE6B-4C2A-8AF1-3BA4DBAC5A04}"/>
              </a:ext>
            </a:extLst>
          </p:cNvPr>
          <p:cNvCxnSpPr/>
          <p:nvPr/>
        </p:nvCxnSpPr>
        <p:spPr>
          <a:xfrm flipV="1">
            <a:off x="3126105" y="3429000"/>
            <a:ext cx="360045" cy="2726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14CBF5E-033C-442D-98D5-DC0D9FB04F8D}"/>
                  </a:ext>
                </a:extLst>
              </p:cNvPr>
              <p:cNvSpPr txBox="1"/>
              <p:nvPr/>
            </p:nvSpPr>
            <p:spPr>
              <a:xfrm>
                <a:off x="3728711" y="3028127"/>
                <a:ext cx="1485215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=∓</m:t>
                      </m:r>
                      <m:rad>
                        <m:radPr>
                          <m:degHide m:val="on"/>
                          <m:ctrlP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zh-TW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TW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TW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14CBF5E-033C-442D-98D5-DC0D9FB04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11" y="3028127"/>
                <a:ext cx="1485215" cy="6365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>
            <a:extLst>
              <a:ext uri="{FF2B5EF4-FFF2-40B4-BE49-F238E27FC236}">
                <a16:creationId xmlns:a16="http://schemas.microsoft.com/office/drawing/2014/main" id="{5C9CF6BB-BDAA-455F-836A-928E6433C60A}"/>
              </a:ext>
            </a:extLst>
          </p:cNvPr>
          <p:cNvSpPr txBox="1"/>
          <p:nvPr/>
        </p:nvSpPr>
        <p:spPr>
          <a:xfrm>
            <a:off x="7025275" y="32118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9508D44-C10B-405B-9A4F-10144C012E90}"/>
                  </a:ext>
                </a:extLst>
              </p:cNvPr>
              <p:cNvSpPr/>
              <p:nvPr/>
            </p:nvSpPr>
            <p:spPr>
              <a:xfrm>
                <a:off x="6466693" y="2618768"/>
                <a:ext cx="2308965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nary>
                        <m:nary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9508D44-C10B-405B-9A4F-10144C012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693" y="2618768"/>
                <a:ext cx="2308965" cy="9106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19E6F719-AE9E-425F-AD0E-F6C7A22CFCC6}"/>
                  </a:ext>
                </a:extLst>
              </p:cNvPr>
              <p:cNvSpPr txBox="1"/>
              <p:nvPr/>
            </p:nvSpPr>
            <p:spPr>
              <a:xfrm>
                <a:off x="6745284" y="3965145"/>
                <a:ext cx="803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19E6F719-AE9E-425F-AD0E-F6C7A22CF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284" y="3965145"/>
                <a:ext cx="80323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3635953-669B-4283-9831-EB3B932D6E3D}"/>
                  </a:ext>
                </a:extLst>
              </p:cNvPr>
              <p:cNvSpPr/>
              <p:nvPr/>
            </p:nvSpPr>
            <p:spPr>
              <a:xfrm>
                <a:off x="7614721" y="3946667"/>
                <a:ext cx="15323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𝑎𝑐𝑜𝑠</m:t>
                      </m:r>
                      <m:r>
                        <a:rPr lang="zh-TW" alt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3635953-669B-4283-9831-EB3B932D6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721" y="3946667"/>
                <a:ext cx="153234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0C6F12C-09F2-4D2C-8C5A-63B52B29AFBF}"/>
                  </a:ext>
                </a:extLst>
              </p:cNvPr>
              <p:cNvSpPr/>
              <p:nvPr/>
            </p:nvSpPr>
            <p:spPr>
              <a:xfrm>
                <a:off x="9161807" y="3965145"/>
                <a:ext cx="1061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TW" alt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0C6F12C-09F2-4D2C-8C5A-63B52B29A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807" y="3965145"/>
                <a:ext cx="106182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582A4ACE-756D-402B-A1F2-08D1C7A7DBA3}"/>
                  </a:ext>
                </a:extLst>
              </p:cNvPr>
              <p:cNvSpPr txBox="1"/>
              <p:nvPr/>
            </p:nvSpPr>
            <p:spPr>
              <a:xfrm>
                <a:off x="6738839" y="4289060"/>
                <a:ext cx="797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582A4ACE-756D-402B-A1F2-08D1C7A7D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839" y="4289060"/>
                <a:ext cx="79759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E769CAD-EC00-48CA-9DC5-537670FC43E1}"/>
                  </a:ext>
                </a:extLst>
              </p:cNvPr>
              <p:cNvSpPr/>
              <p:nvPr/>
            </p:nvSpPr>
            <p:spPr>
              <a:xfrm>
                <a:off x="7608276" y="4270582"/>
                <a:ext cx="1526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𝑎𝑐𝑜𝑠</m:t>
                      </m:r>
                      <m:r>
                        <a:rPr lang="zh-TW" alt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E769CAD-EC00-48CA-9DC5-537670FC4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276" y="4270582"/>
                <a:ext cx="15267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449CCEF-38F3-4093-B664-CB8BFBCF1F3D}"/>
                  </a:ext>
                </a:extLst>
              </p:cNvPr>
              <p:cNvSpPr/>
              <p:nvPr/>
            </p:nvSpPr>
            <p:spPr>
              <a:xfrm>
                <a:off x="9155362" y="4289060"/>
                <a:ext cx="1074781" cy="562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zh-TW" alt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449CCEF-38F3-4093-B664-CB8BFBCF1F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362" y="4289060"/>
                <a:ext cx="1074781" cy="5629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ECD8CCAE-2808-4EAE-9F31-CC419E3A027F}"/>
                  </a:ext>
                </a:extLst>
              </p:cNvPr>
              <p:cNvSpPr txBox="1"/>
              <p:nvPr/>
            </p:nvSpPr>
            <p:spPr>
              <a:xfrm>
                <a:off x="6738839" y="3586877"/>
                <a:ext cx="1270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𝑎𝑐𝑜𝑠</m:t>
                      </m:r>
                      <m:r>
                        <a:rPr lang="zh-TW" altLang="en-US" i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ECD8CCAE-2808-4EAE-9F31-CC419E3A0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839" y="3586877"/>
                <a:ext cx="127079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BED15CE8-084D-4432-8FE2-D3732BA5BAD8}"/>
                  </a:ext>
                </a:extLst>
              </p:cNvPr>
              <p:cNvSpPr txBox="1"/>
              <p:nvPr/>
            </p:nvSpPr>
            <p:spPr>
              <a:xfrm>
                <a:off x="8250119" y="3579608"/>
                <a:ext cx="1760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TW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TW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zh-TW" altLang="en-US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dirty="0">
                    <a:solidFill>
                      <a:schemeClr val="bg2">
                        <a:lumMod val="75000"/>
                      </a:schemeClr>
                    </a:solidFill>
                  </a:rPr>
                  <a:t>d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zh-TW" altLang="en-US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BED15CE8-084D-4432-8FE2-D3732BA5B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119" y="3579608"/>
                <a:ext cx="1760034" cy="369332"/>
              </a:xfrm>
              <a:prstGeom prst="rect">
                <a:avLst/>
              </a:prstGeom>
              <a:blipFill>
                <a:blip r:embed="rId1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5B430DB-46A8-4F6E-AB4C-14E0895A9471}"/>
                  </a:ext>
                </a:extLst>
              </p:cNvPr>
              <p:cNvSpPr/>
              <p:nvPr/>
            </p:nvSpPr>
            <p:spPr>
              <a:xfrm>
                <a:off x="6323428" y="4964193"/>
                <a:ext cx="3797514" cy="941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nary>
                        <m:nary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𝑎𝑐𝑜𝑠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𝑎𝑠𝑖𝑛</m:t>
                          </m:r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m:t>d</m:t>
                          </m:r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5B430DB-46A8-4F6E-AB4C-14E0895A9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428" y="4964193"/>
                <a:ext cx="3797514" cy="9410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73547B1E-B5F9-4540-9D15-3A7AC1BBE31C}"/>
                  </a:ext>
                </a:extLst>
              </p:cNvPr>
              <p:cNvSpPr/>
              <p:nvPr/>
            </p:nvSpPr>
            <p:spPr>
              <a:xfrm>
                <a:off x="6323428" y="5940305"/>
                <a:ext cx="2100190" cy="797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nary>
                        <m:nary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m:t>d</m:t>
                          </m:r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73547B1E-B5F9-4540-9D15-3A7AC1BBE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428" y="5940305"/>
                <a:ext cx="2100190" cy="79791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154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" grpId="0" animBg="1"/>
      <p:bldP spid="31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D25FE3B-676C-489E-9C44-22E6BECBC0CD}"/>
                  </a:ext>
                </a:extLst>
              </p:cNvPr>
              <p:cNvSpPr/>
              <p:nvPr/>
            </p:nvSpPr>
            <p:spPr>
              <a:xfrm>
                <a:off x="2414368" y="945395"/>
                <a:ext cx="2100190" cy="797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nary>
                        <m:nary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m:t>d</m:t>
                          </m:r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D25FE3B-676C-489E-9C44-22E6BECBC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368" y="945395"/>
                <a:ext cx="2100190" cy="7979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FBC687-1944-469B-B5C6-37C66403017B}"/>
                  </a:ext>
                </a:extLst>
              </p:cNvPr>
              <p:cNvSpPr/>
              <p:nvPr/>
            </p:nvSpPr>
            <p:spPr>
              <a:xfrm>
                <a:off x="5546989" y="764423"/>
                <a:ext cx="22586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en-US" i="1" smtClean="0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0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b="0" i="1" smtClean="0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=1−2</m:t>
                          </m:r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i="1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FBC687-1944-469B-B5C6-37C6640301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989" y="764423"/>
                <a:ext cx="22586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119E11F-495E-4941-9628-9C51C86F1A30}"/>
                  </a:ext>
                </a:extLst>
              </p:cNvPr>
              <p:cNvSpPr/>
              <p:nvPr/>
            </p:nvSpPr>
            <p:spPr>
              <a:xfrm>
                <a:off x="5327378" y="1263246"/>
                <a:ext cx="2350066" cy="613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en-US" i="1" smtClean="0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TW" altLang="en-US" i="1" smtClean="0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i="1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fName>
                        <m:e>
                          <m:r>
                            <a:rPr lang="en-US" altLang="zh-TW" b="0" i="1" smtClean="0">
                              <a:solidFill>
                                <a:schemeClr val="tx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0" smtClean="0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TW" altLang="en-US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chemeClr val="tx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119E11F-495E-4941-9628-9C51C86F1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378" y="1263246"/>
                <a:ext cx="2350066" cy="613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62CF4C1-37D4-43FA-BA40-7C2C4F362717}"/>
                  </a:ext>
                </a:extLst>
              </p:cNvPr>
              <p:cNvSpPr/>
              <p:nvPr/>
            </p:nvSpPr>
            <p:spPr>
              <a:xfrm>
                <a:off x="2498188" y="2057915"/>
                <a:ext cx="2875659" cy="797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nary>
                        <m:nary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altLang="zh-TW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dirty="0">
                              <a:solidFill>
                                <a:srgbClr val="FF0000"/>
                              </a:solidFill>
                            </a:rPr>
                            <m:t>d</m:t>
                          </m:r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62CF4C1-37D4-43FA-BA40-7C2C4F362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188" y="2057915"/>
                <a:ext cx="2875659" cy="797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95AA8FA-B04B-4681-B8A7-6E4308A3B7CE}"/>
                  </a:ext>
                </a:extLst>
              </p:cNvPr>
              <p:cNvSpPr/>
              <p:nvPr/>
            </p:nvSpPr>
            <p:spPr>
              <a:xfrm>
                <a:off x="2497147" y="3030044"/>
                <a:ext cx="2585580" cy="654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sSubSup>
                        <m:sSubSup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95AA8FA-B04B-4681-B8A7-6E4308A3B7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147" y="3030044"/>
                <a:ext cx="2585580" cy="654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60D53CA-C5FF-4FCE-9B73-D4A0E0BE596E}"/>
                  </a:ext>
                </a:extLst>
              </p:cNvPr>
              <p:cNvSpPr/>
              <p:nvPr/>
            </p:nvSpPr>
            <p:spPr>
              <a:xfrm>
                <a:off x="2497147" y="4115036"/>
                <a:ext cx="327435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(0−0−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60D53CA-C5FF-4FCE-9B73-D4A0E0BE5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147" y="4115036"/>
                <a:ext cx="3274358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C6379AB-776F-4271-AC47-2A9A020EA687}"/>
                  </a:ext>
                </a:extLst>
              </p:cNvPr>
              <p:cNvSpPr/>
              <p:nvPr/>
            </p:nvSpPr>
            <p:spPr>
              <a:xfrm>
                <a:off x="2497147" y="5094371"/>
                <a:ext cx="1656607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C6379AB-776F-4271-AC47-2A9A020EA6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147" y="5094371"/>
                <a:ext cx="1656607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240FE5E-28E7-4160-A51C-A2DEA5140514}"/>
                  </a:ext>
                </a:extLst>
              </p:cNvPr>
              <p:cNvSpPr/>
              <p:nvPr/>
            </p:nvSpPr>
            <p:spPr>
              <a:xfrm>
                <a:off x="2497147" y="5985182"/>
                <a:ext cx="912814" cy="562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240FE5E-28E7-4160-A51C-A2DEA51405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147" y="5985182"/>
                <a:ext cx="912814" cy="5629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>
            <a:extLst>
              <a:ext uri="{FF2B5EF4-FFF2-40B4-BE49-F238E27FC236}">
                <a16:creationId xmlns:a16="http://schemas.microsoft.com/office/drawing/2014/main" id="{9724845C-64FF-4ACE-AA9E-DE8D6AF2EE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260" y="1934131"/>
            <a:ext cx="4705645" cy="2791841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5E83441-48F5-4D95-BE4A-27CCC8FFEA77}"/>
              </a:ext>
            </a:extLst>
          </p:cNvPr>
          <p:cNvCxnSpPr/>
          <p:nvPr/>
        </p:nvCxnSpPr>
        <p:spPr>
          <a:xfrm flipV="1">
            <a:off x="8901333" y="2497122"/>
            <a:ext cx="334107" cy="2400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D70161E-F463-4D55-AEFC-4571B885F242}"/>
              </a:ext>
            </a:extLst>
          </p:cNvPr>
          <p:cNvCxnSpPr>
            <a:cxnSpLocks/>
          </p:cNvCxnSpPr>
          <p:nvPr/>
        </p:nvCxnSpPr>
        <p:spPr>
          <a:xfrm flipV="1">
            <a:off x="8801100" y="2497122"/>
            <a:ext cx="737277" cy="5943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B9A89C9-A89D-4FCF-B84F-4A614CF35A6F}"/>
              </a:ext>
            </a:extLst>
          </p:cNvPr>
          <p:cNvCxnSpPr>
            <a:cxnSpLocks/>
          </p:cNvCxnSpPr>
          <p:nvPr/>
        </p:nvCxnSpPr>
        <p:spPr>
          <a:xfrm flipV="1">
            <a:off x="8801100" y="2617137"/>
            <a:ext cx="994410" cy="7129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EB6C20C-A098-41B5-B9FE-86738456308D}"/>
              </a:ext>
            </a:extLst>
          </p:cNvPr>
          <p:cNvCxnSpPr>
            <a:cxnSpLocks/>
          </p:cNvCxnSpPr>
          <p:nvPr/>
        </p:nvCxnSpPr>
        <p:spPr>
          <a:xfrm flipV="1">
            <a:off x="9068386" y="2737152"/>
            <a:ext cx="1011116" cy="7216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ABD01C7-1A36-4691-9581-2787B8CB20BA}"/>
              </a:ext>
            </a:extLst>
          </p:cNvPr>
          <p:cNvCxnSpPr>
            <a:cxnSpLocks/>
          </p:cNvCxnSpPr>
          <p:nvPr/>
        </p:nvCxnSpPr>
        <p:spPr>
          <a:xfrm flipV="1">
            <a:off x="9538377" y="2889553"/>
            <a:ext cx="693525" cy="474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9E412C9-412A-4F19-B8FE-9E4752445AAE}"/>
              </a:ext>
            </a:extLst>
          </p:cNvPr>
          <p:cNvCxnSpPr>
            <a:cxnSpLocks/>
          </p:cNvCxnSpPr>
          <p:nvPr/>
        </p:nvCxnSpPr>
        <p:spPr>
          <a:xfrm flipV="1">
            <a:off x="9885139" y="3041953"/>
            <a:ext cx="499163" cy="3222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5F3EC6B-1429-4ECA-BC68-02DB7A96747F}"/>
              </a:ext>
            </a:extLst>
          </p:cNvPr>
          <p:cNvCxnSpPr>
            <a:cxnSpLocks/>
          </p:cNvCxnSpPr>
          <p:nvPr/>
        </p:nvCxnSpPr>
        <p:spPr>
          <a:xfrm flipV="1">
            <a:off x="10246555" y="3194353"/>
            <a:ext cx="290147" cy="2644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3F6BB6E-3B7C-41CB-BF60-07704B133E30}"/>
                  </a:ext>
                </a:extLst>
              </p:cNvPr>
              <p:cNvSpPr/>
              <p:nvPr/>
            </p:nvSpPr>
            <p:spPr>
              <a:xfrm>
                <a:off x="8256924" y="5399839"/>
                <a:ext cx="1071512" cy="562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3F6BB6E-3B7C-41CB-BF60-07704B133E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924" y="5399839"/>
                <a:ext cx="1071512" cy="5629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DAE8AC5-DE76-4FD0-83BD-83733CAB70DE}"/>
                  </a:ext>
                </a:extLst>
              </p:cNvPr>
              <p:cNvSpPr/>
              <p:nvPr/>
            </p:nvSpPr>
            <p:spPr>
              <a:xfrm>
                <a:off x="8031929" y="6178825"/>
                <a:ext cx="869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DAE8AC5-DE76-4FD0-83BD-83733CAB70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929" y="6178825"/>
                <a:ext cx="86940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69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E170A8D-10D9-4B70-895D-17D00BCC4B91}"/>
                  </a:ext>
                </a:extLst>
              </p:cNvPr>
              <p:cNvSpPr/>
              <p:nvPr/>
            </p:nvSpPr>
            <p:spPr>
              <a:xfrm>
                <a:off x="2136559" y="656947"/>
                <a:ext cx="8223593" cy="2182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278765" lvl="0" indent="-342900" algn="just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  <a:buSzPts val="1200"/>
                  <a:buAutoNum type="arabicPeriod"/>
                </a:pP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(10 points) Determine whether each of the following statements is true or false.</a:t>
                </a:r>
              </a:p>
              <a:p>
                <a:pPr marL="342900" marR="278765" lvl="0" indent="-342900" algn="just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  <a:buSzPts val="1200"/>
                  <a:buAutoNum type="arabicPeriod"/>
                </a:pPr>
                <a:endParaRPr lang="zh-TW" altLang="zh-TW" sz="16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marR="278765" lvl="1" indent="-342900" algn="just">
                  <a:lnSpc>
                    <a:spcPct val="150000"/>
                  </a:lnSpc>
                  <a:buFont typeface="+mj-lt"/>
                  <a:buAutoNum type="alphaLcParenBoth"/>
                </a:pP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is convergent,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=0,</m:t>
                    </m:r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and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is convergent.</a:t>
                </a:r>
                <a:endParaRPr lang="zh-TW" altLang="zh-TW" sz="16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marR="278765" lvl="1" indent="-342900" algn="just">
                  <a:lnSpc>
                    <a:spcPct val="150000"/>
                  </a:lnSpc>
                  <a:spcBef>
                    <a:spcPts val="360"/>
                  </a:spcBef>
                  <a:buFont typeface="+mj-lt"/>
                  <a:buAutoNum type="alphaLcParenBoth"/>
                </a:pP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is convergent,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 kern="10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is convergent.</a:t>
                </a:r>
                <a:endParaRPr lang="zh-TW" altLang="zh-TW" sz="16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E170A8D-10D9-4B70-895D-17D00BCC4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559" y="656947"/>
                <a:ext cx="8223593" cy="2182264"/>
              </a:xfrm>
              <a:prstGeom prst="rect">
                <a:avLst/>
              </a:prstGeom>
              <a:blipFill>
                <a:blip r:embed="rId2"/>
                <a:stretch>
                  <a:fillRect b="-307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3201F62A-B145-4D91-BF5B-D196772CC53C}"/>
              </a:ext>
            </a:extLst>
          </p:cNvPr>
          <p:cNvSpPr txBox="1"/>
          <p:nvPr/>
        </p:nvSpPr>
        <p:spPr>
          <a:xfrm>
            <a:off x="1501982" y="1575240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FALSE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1663326-21B9-4BDB-A8BA-72857329110A}"/>
              </a:ext>
            </a:extLst>
          </p:cNvPr>
          <p:cNvSpPr txBox="1"/>
          <p:nvPr/>
        </p:nvSpPr>
        <p:spPr>
          <a:xfrm>
            <a:off x="1501983" y="240988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TRUE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E4D81DE-6119-41A5-91C6-DA9391DDE5BD}"/>
                  </a:ext>
                </a:extLst>
              </p:cNvPr>
              <p:cNvSpPr/>
              <p:nvPr/>
            </p:nvSpPr>
            <p:spPr>
              <a:xfrm>
                <a:off x="1086472" y="3502453"/>
                <a:ext cx="6096000" cy="3488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1066800" marR="278765" algn="just">
                  <a:lnSpc>
                    <a:spcPts val="2000"/>
                  </a:lnSpc>
                  <a:spcAft>
                    <a:spcPts val="360"/>
                  </a:spcAft>
                </a:pPr>
                <a:r>
                  <a:rPr lang="en-US" altLang="zh-TW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Pf. 	(b)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TW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zh-TW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is convergent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E4D81DE-6119-41A5-91C6-DA9391DDE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72" y="3502453"/>
                <a:ext cx="6096000" cy="348813"/>
              </a:xfrm>
              <a:prstGeom prst="rect">
                <a:avLst/>
              </a:prstGeom>
              <a:blipFill>
                <a:blip r:embed="rId3"/>
                <a:stretch>
                  <a:fillRect t="-133333" b="-198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BB5BF075-9C41-41AD-8ED0-7DB4ECBD1BD7}"/>
              </a:ext>
            </a:extLst>
          </p:cNvPr>
          <p:cNvSpPr/>
          <p:nvPr/>
        </p:nvSpPr>
        <p:spPr>
          <a:xfrm>
            <a:off x="7923136" y="3984678"/>
            <a:ext cx="2530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=&gt;</a:t>
            </a:r>
            <a:r>
              <a:rPr lang="zh-TW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absolutely convergent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12C1D75-1B40-4FB8-9931-D08AA3F288E9}"/>
                  </a:ext>
                </a:extLst>
              </p:cNvPr>
              <p:cNvSpPr/>
              <p:nvPr/>
            </p:nvSpPr>
            <p:spPr>
              <a:xfrm>
                <a:off x="5779564" y="3474883"/>
                <a:ext cx="1665456" cy="453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⇒ </m:t>
                      </m:r>
                      <m:func>
                        <m:funcPr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TW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en-US" altLang="zh-TW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12C1D75-1B40-4FB8-9931-D08AA3F28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564" y="3474883"/>
                <a:ext cx="1665456" cy="453201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5A6C06B-5AC9-437C-9AF3-603B8FF7B605}"/>
                  </a:ext>
                </a:extLst>
              </p:cNvPr>
              <p:cNvSpPr/>
              <p:nvPr/>
            </p:nvSpPr>
            <p:spPr>
              <a:xfrm>
                <a:off x="5779564" y="3955965"/>
                <a:ext cx="1729448" cy="453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⇒ </m:t>
                      </m:r>
                      <m:func>
                        <m:funcPr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TW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TW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5A6C06B-5AC9-437C-9AF3-603B8FF7B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564" y="3955965"/>
                <a:ext cx="1729448" cy="453201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79313AD-37E4-478F-B0CE-39C8F755A5A6}"/>
                  </a:ext>
                </a:extLst>
              </p:cNvPr>
              <p:cNvSpPr/>
              <p:nvPr/>
            </p:nvSpPr>
            <p:spPr>
              <a:xfrm>
                <a:off x="3227975" y="4758865"/>
                <a:ext cx="1492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0&lt;</m:t>
                      </m:r>
                      <m:d>
                        <m:dPr>
                          <m:begChr m:val="|"/>
                          <m:endChr m:val="|"/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&lt;1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79313AD-37E4-478F-B0CE-39C8F755A5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975" y="4758865"/>
                <a:ext cx="14925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2468301-96B4-457B-95D6-F4666FEB8FB5}"/>
                  </a:ext>
                </a:extLst>
              </p:cNvPr>
              <p:cNvSpPr/>
              <p:nvPr/>
            </p:nvSpPr>
            <p:spPr>
              <a:xfrm>
                <a:off x="4672851" y="4752625"/>
                <a:ext cx="22134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0&lt;</m:t>
                    </m:r>
                    <m:sSup>
                      <m:sSupPr>
                        <m:ctrlPr>
                          <a:rPr lang="zh-TW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TW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zh-TW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2468301-96B4-457B-95D6-F4666FEB8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851" y="4752625"/>
                <a:ext cx="2213426" cy="369332"/>
              </a:xfrm>
              <a:prstGeom prst="rect">
                <a:avLst/>
              </a:prstGeom>
              <a:blipFill>
                <a:blip r:embed="rId7"/>
                <a:stretch>
                  <a:fillRect l="-2479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50717B9-6FA9-468B-93B6-C100D2D7AB40}"/>
                  </a:ext>
                </a:extLst>
              </p:cNvPr>
              <p:cNvSpPr/>
              <p:nvPr/>
            </p:nvSpPr>
            <p:spPr>
              <a:xfrm>
                <a:off x="7106684" y="4538698"/>
                <a:ext cx="2257669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TW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TW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TW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&lt;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TW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50717B9-6FA9-468B-93B6-C100D2D7A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684" y="4538698"/>
                <a:ext cx="2257669" cy="847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C09075F-3F60-451F-9FB2-EEEB00592B6E}"/>
                  </a:ext>
                </a:extLst>
              </p:cNvPr>
              <p:cNvSpPr/>
              <p:nvPr/>
            </p:nvSpPr>
            <p:spPr>
              <a:xfrm>
                <a:off x="6060690" y="5790329"/>
                <a:ext cx="6096000" cy="64690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so when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TW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zh-TW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TW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is convergent,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TW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zh-TW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TW" altLang="zh-TW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TW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is also convergent.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C09075F-3F60-451F-9FB2-EEEB00592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690" y="5790329"/>
                <a:ext cx="6096000" cy="646908"/>
              </a:xfrm>
              <a:prstGeom prst="rect">
                <a:avLst/>
              </a:prstGeom>
              <a:blipFill>
                <a:blip r:embed="rId9"/>
                <a:stretch>
                  <a:fillRect l="-800" t="-67925" b="-6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794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004CDF6-DABA-42F7-8B0B-094EE67A598D}"/>
                  </a:ext>
                </a:extLst>
              </p:cNvPr>
              <p:cNvSpPr/>
              <p:nvPr/>
            </p:nvSpPr>
            <p:spPr>
              <a:xfrm>
                <a:off x="2111226" y="2474389"/>
                <a:ext cx="12917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004CDF6-DABA-42F7-8B0B-094EE67A59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226" y="2474389"/>
                <a:ext cx="1291700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7FBF5E1-7605-44AA-9FD9-92129E3088F1}"/>
                  </a:ext>
                </a:extLst>
              </p:cNvPr>
              <p:cNvSpPr/>
              <p:nvPr/>
            </p:nvSpPr>
            <p:spPr>
              <a:xfrm>
                <a:off x="2360490" y="2787590"/>
                <a:ext cx="3537122" cy="4605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16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f>
                          <m:fPr>
                            <m:ctrlP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7FBF5E1-7605-44AA-9FD9-92129E308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490" y="2787590"/>
                <a:ext cx="3537122" cy="460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573773E-416F-4881-9C30-3E5744159E31}"/>
                  </a:ext>
                </a:extLst>
              </p:cNvPr>
              <p:cNvSpPr/>
              <p:nvPr/>
            </p:nvSpPr>
            <p:spPr>
              <a:xfrm>
                <a:off x="2367935" y="3294883"/>
                <a:ext cx="3033074" cy="4605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16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f>
                          <m:fPr>
                            <m:ctrlP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573773E-416F-4881-9C30-3E5744159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935" y="3294883"/>
                <a:ext cx="3033074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E782DBA4-E592-4486-AC7A-694329438158}"/>
              </a:ext>
            </a:extLst>
          </p:cNvPr>
          <p:cNvSpPr/>
          <p:nvPr/>
        </p:nvSpPr>
        <p:spPr>
          <a:xfrm>
            <a:off x="3126888" y="3668682"/>
            <a:ext cx="2760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zh-TW" sz="1600" dirty="0">
                <a:solidFill>
                  <a:srgbClr val="FF0000"/>
                </a:solidFill>
              </a:rPr>
              <a:t>.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43BDC58-060D-4E70-95F2-7EB40E76B333}"/>
                  </a:ext>
                </a:extLst>
              </p:cNvPr>
              <p:cNvSpPr/>
              <p:nvPr/>
            </p:nvSpPr>
            <p:spPr>
              <a:xfrm>
                <a:off x="2367935" y="4604267"/>
                <a:ext cx="3088281" cy="442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16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f>
                          <m:fPr>
                            <m:ctrlP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+…+(</m:t>
                        </m:r>
                        <m:sSup>
                          <m:sSupPr>
                            <m:ctrlP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zh-TW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p>
                  </m:oMath>
                </a14:m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43BDC58-060D-4E70-95F2-7EB40E76B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935" y="4604267"/>
                <a:ext cx="3088281" cy="4428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4A4C9530-493E-4447-BE7A-87C3291DF4D7}"/>
              </a:ext>
            </a:extLst>
          </p:cNvPr>
          <p:cNvSpPr/>
          <p:nvPr/>
        </p:nvSpPr>
        <p:spPr>
          <a:xfrm>
            <a:off x="5358034" y="3010187"/>
            <a:ext cx="426128" cy="29337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B9811E4-5002-4357-9550-66431E24E018}"/>
                  </a:ext>
                </a:extLst>
              </p:cNvPr>
              <p:cNvSpPr/>
              <p:nvPr/>
            </p:nvSpPr>
            <p:spPr>
              <a:xfrm>
                <a:off x="6781544" y="2347113"/>
                <a:ext cx="276550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</a:rPr>
                  <a:t>&lt;……</a:t>
                </a:r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B9811E4-5002-4357-9550-66431E24E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544" y="2347113"/>
                <a:ext cx="2765501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02B3495A-D3A5-4917-A63A-183F020FD1F8}"/>
              </a:ext>
            </a:extLst>
          </p:cNvPr>
          <p:cNvSpPr/>
          <p:nvPr/>
        </p:nvSpPr>
        <p:spPr>
          <a:xfrm>
            <a:off x="6781544" y="2818319"/>
            <a:ext cx="33439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Monotonic increasing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388EBE-FC5A-4646-A545-F5C663EEB503}"/>
              </a:ext>
            </a:extLst>
          </p:cNvPr>
          <p:cNvSpPr/>
          <p:nvPr/>
        </p:nvSpPr>
        <p:spPr>
          <a:xfrm>
            <a:off x="6781544" y="3205683"/>
            <a:ext cx="26369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Bounded above?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63C12E-AEBA-42CD-99F0-13FC3B89B776}"/>
              </a:ext>
            </a:extLst>
          </p:cNvPr>
          <p:cNvSpPr/>
          <p:nvPr/>
        </p:nvSpPr>
        <p:spPr>
          <a:xfrm>
            <a:off x="8007496" y="4733997"/>
            <a:ext cx="24702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Bounded above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FFCDD6E-8CB1-4491-949C-B3586EEB291D}"/>
                  </a:ext>
                </a:extLst>
              </p:cNvPr>
              <p:cNvSpPr/>
              <p:nvPr/>
            </p:nvSpPr>
            <p:spPr>
              <a:xfrm>
                <a:off x="6381696" y="5733044"/>
                <a:ext cx="786850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>
                    <a:solidFill>
                      <a:srgbClr val="FF0000"/>
                    </a:solidFill>
                  </a:rPr>
                  <a:t>By monotonic sequence theorem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</a:rPr>
                  <a:t> is convergent </a:t>
                </a:r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FFCDD6E-8CB1-4491-949C-B3586EEB2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696" y="5733044"/>
                <a:ext cx="7868501" cy="338554"/>
              </a:xfrm>
              <a:prstGeom prst="rect">
                <a:avLst/>
              </a:prstGeom>
              <a:blipFill>
                <a:blip r:embed="rId7"/>
                <a:stretch>
                  <a:fillRect l="-465"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DD7C7AE-2C17-4C99-88EA-B84552FFFD9A}"/>
                  </a:ext>
                </a:extLst>
              </p:cNvPr>
              <p:cNvSpPr/>
              <p:nvPr/>
            </p:nvSpPr>
            <p:spPr>
              <a:xfrm>
                <a:off x="3983947" y="4278725"/>
                <a:ext cx="2094291" cy="7346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altLang="zh-TW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DD7C7AE-2C17-4C99-88EA-B84552FFF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947" y="4278725"/>
                <a:ext cx="2094291" cy="7346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圖片 18">
            <a:extLst>
              <a:ext uri="{FF2B5EF4-FFF2-40B4-BE49-F238E27FC236}">
                <a16:creationId xmlns:a16="http://schemas.microsoft.com/office/drawing/2014/main" id="{721160BC-9F07-42D8-B20D-E8692AB2CC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74" y="2449029"/>
            <a:ext cx="9108751" cy="110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AA58F99-9B71-4B5E-A740-BFDD1D46BD1D}"/>
                  </a:ext>
                </a:extLst>
              </p:cNvPr>
              <p:cNvSpPr/>
              <p:nvPr/>
            </p:nvSpPr>
            <p:spPr>
              <a:xfrm>
                <a:off x="5401009" y="4583529"/>
                <a:ext cx="1716303" cy="463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TW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AA58F99-9B71-4B5E-A740-BFDD1D46B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009" y="4583529"/>
                <a:ext cx="1716303" cy="4632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CA46B6D-E1F1-4A64-9758-8A4D3C8EE73D}"/>
                  </a:ext>
                </a:extLst>
              </p:cNvPr>
              <p:cNvSpPr/>
              <p:nvPr/>
            </p:nvSpPr>
            <p:spPr>
              <a:xfrm>
                <a:off x="6755884" y="4778466"/>
                <a:ext cx="83426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CA46B6D-E1F1-4A64-9758-8A4D3C8EE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884" y="4778466"/>
                <a:ext cx="83426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499845E-AC17-4094-BF6C-9C41AA10BBE5}"/>
                  </a:ext>
                </a:extLst>
              </p:cNvPr>
              <p:cNvSpPr/>
              <p:nvPr/>
            </p:nvSpPr>
            <p:spPr>
              <a:xfrm>
                <a:off x="1545736" y="582946"/>
                <a:ext cx="8566228" cy="412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278765" lvl="0" algn="just">
                  <a:lnSpc>
                    <a:spcPts val="2500"/>
                  </a:lnSpc>
                  <a:spcAft>
                    <a:spcPts val="0"/>
                  </a:spcAft>
                  <a:buSzPts val="1200"/>
                </a:pP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2. (10 points) There is a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=1, 2, 3, …, </m:t>
                    </m:r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.</a:t>
                </a:r>
                <a:endParaRPr lang="zh-TW" altLang="zh-TW" sz="16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499845E-AC17-4094-BF6C-9C41AA10B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736" y="582946"/>
                <a:ext cx="8566228" cy="412934"/>
              </a:xfrm>
              <a:prstGeom prst="rect">
                <a:avLst/>
              </a:prstGeom>
              <a:blipFill>
                <a:blip r:embed="rId12"/>
                <a:stretch>
                  <a:fillRect l="-641" t="-2985" b="-194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">
                <a:extLst>
                  <a:ext uri="{FF2B5EF4-FFF2-40B4-BE49-F238E27FC236}">
                    <a16:creationId xmlns:a16="http://schemas.microsoft.com/office/drawing/2014/main" id="{48A7FCAB-AAF2-468F-8C68-29FF93ACA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9663" y="1407132"/>
                <a:ext cx="2000163" cy="4527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/>
                  <a:t>(a) 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altLang="zh-TW" dirty="0"/>
                  <a:t> ?</a:t>
                </a: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Rectangle 6">
                <a:extLst>
                  <a:ext uri="{FF2B5EF4-FFF2-40B4-BE49-F238E27FC236}">
                    <a16:creationId xmlns:a16="http://schemas.microsoft.com/office/drawing/2014/main" id="{48A7FCAB-AAF2-468F-8C68-29FF93ACA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9663" y="1407132"/>
                <a:ext cx="2000163" cy="452753"/>
              </a:xfrm>
              <a:prstGeom prst="rect">
                <a:avLst/>
              </a:prstGeom>
              <a:blipFill>
                <a:blip r:embed="rId13"/>
                <a:stretch>
                  <a:fillRect l="-2744" t="-5405" r="-1524" b="-40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B1A121A-56CA-4BA1-B0E4-7AE3E033B06E}"/>
                  </a:ext>
                </a:extLst>
              </p:cNvPr>
              <p:cNvSpPr/>
              <p:nvPr/>
            </p:nvSpPr>
            <p:spPr>
              <a:xfrm>
                <a:off x="4319134" y="1407132"/>
                <a:ext cx="5624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R="278765" lvl="0" algn="just"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(b) Determine whether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TW" altLang="zh-TW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is convergent or divergent?</a:t>
                </a:r>
                <a:endParaRPr lang="zh-TW" altLang="zh-TW" sz="1600" kern="1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B1A121A-56CA-4BA1-B0E4-7AE3E033B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134" y="1407132"/>
                <a:ext cx="5624745" cy="369332"/>
              </a:xfrm>
              <a:prstGeom prst="rect">
                <a:avLst/>
              </a:prstGeom>
              <a:blipFill>
                <a:blip r:embed="rId14"/>
                <a:stretch>
                  <a:fillRect l="-976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5E6D0F1-1109-49BB-A6DA-1B56A470C85B}"/>
                  </a:ext>
                </a:extLst>
              </p:cNvPr>
              <p:cNvSpPr/>
              <p:nvPr/>
            </p:nvSpPr>
            <p:spPr>
              <a:xfrm>
                <a:off x="6381696" y="6234677"/>
                <a:ext cx="1389419" cy="4529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5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5E6D0F1-1109-49BB-A6DA-1B56A470C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696" y="6234677"/>
                <a:ext cx="1389419" cy="45294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033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21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5DF2A7C-A386-48E0-9053-012E31BB9EBE}"/>
                  </a:ext>
                </a:extLst>
              </p:cNvPr>
              <p:cNvSpPr/>
              <p:nvPr/>
            </p:nvSpPr>
            <p:spPr>
              <a:xfrm>
                <a:off x="1786110" y="1102465"/>
                <a:ext cx="3956339" cy="391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R="278765" lvl="0" algn="just">
                  <a:lnSpc>
                    <a:spcPts val="2500"/>
                  </a:lnSpc>
                  <a:spcAft>
                    <a:spcPts val="0"/>
                  </a:spcAft>
                  <a:buSzPts val="1200"/>
                </a:pP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3. (10 points) Find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1−2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?</a:t>
                </a:r>
                <a:endParaRPr lang="zh-TW" altLang="zh-TW" sz="16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5DF2A7C-A386-48E0-9053-012E31BB9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110" y="1102465"/>
                <a:ext cx="3956339" cy="391967"/>
              </a:xfrm>
              <a:prstGeom prst="rect">
                <a:avLst/>
              </a:prstGeom>
              <a:blipFill>
                <a:blip r:embed="rId2"/>
                <a:stretch>
                  <a:fillRect l="-1387" t="-107813" b="-176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CB09A01-E543-4986-ACCD-4348162C272B}"/>
                  </a:ext>
                </a:extLst>
              </p:cNvPr>
              <p:cNvSpPr/>
              <p:nvPr/>
            </p:nvSpPr>
            <p:spPr>
              <a:xfrm>
                <a:off x="0" y="2203505"/>
                <a:ext cx="6096000" cy="115538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marR="278765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TW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zh-TW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1−2</m:t>
                              </m:r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br>
                  <a:rPr lang="en-US" altLang="zh-TW" sz="2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</a:br>
                <a:r>
                  <a:rPr lang="en-US" altLang="zh-TW" sz="20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 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CB09A01-E543-4986-ACCD-4348162C27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3505"/>
                <a:ext cx="6096000" cy="1155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EDE659D-D392-43DA-B4C1-9E10DCBA7093}"/>
                  </a:ext>
                </a:extLst>
              </p:cNvPr>
              <p:cNvSpPr/>
              <p:nvPr/>
            </p:nvSpPr>
            <p:spPr>
              <a:xfrm>
                <a:off x="135117" y="3602136"/>
                <a:ext cx="6096000" cy="8476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marR="278765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TW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zh-TW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TW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⋅5⋅</m:t>
                          </m:r>
                          <m:sSup>
                            <m:sSupPr>
                              <m:ctrlPr>
                                <a:rPr lang="zh-TW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zh-TW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e>
                                    <m:sup>
                                      <m:r>
                                        <a:rPr lang="en-US" altLang="zh-TW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EDE659D-D392-43DA-B4C1-9E10DCBA7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17" y="3602136"/>
                <a:ext cx="6096000" cy="847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CB690E2-03CF-4531-9E72-74A1A42FC397}"/>
                  </a:ext>
                </a:extLst>
              </p:cNvPr>
              <p:cNvSpPr/>
              <p:nvPr/>
            </p:nvSpPr>
            <p:spPr>
              <a:xfrm>
                <a:off x="-128833" y="4851716"/>
                <a:ext cx="6096000" cy="8476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marR="278765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TW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⋅5⋅</m:t>
                          </m:r>
                          <m:f>
                            <m:fPr>
                              <m:ctrlPr>
                                <a:rPr lang="zh-TW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25</m:t>
                                  </m:r>
                                </m:e>
                                <m:sup>
                                  <m:r>
                                    <a:rPr lang="en-US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CB690E2-03CF-4531-9E72-74A1A42FC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833" y="4851716"/>
                <a:ext cx="6096000" cy="847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14C579A-E491-4571-ADCE-8CF5CE620391}"/>
                  </a:ext>
                </a:extLst>
              </p:cNvPr>
              <p:cNvSpPr/>
              <p:nvPr/>
            </p:nvSpPr>
            <p:spPr>
              <a:xfrm>
                <a:off x="3764279" y="2163123"/>
                <a:ext cx="6096000" cy="8476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marR="278765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5⋅</m:t>
                          </m:r>
                          <m:sSup>
                            <m:sSupPr>
                              <m:ctrlPr>
                                <a:rPr lang="zh-TW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TW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8</m:t>
                                      </m:r>
                                    </m:num>
                                    <m:den>
                                      <m:r>
                                        <a:rPr lang="en-US" altLang="zh-TW" i="1" kern="1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25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14C579A-E491-4571-ADCE-8CF5CE620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279" y="2163123"/>
                <a:ext cx="6096000" cy="847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6BD208B-2B33-486D-9394-821EB2F10382}"/>
                  </a:ext>
                </a:extLst>
              </p:cNvPr>
              <p:cNvSpPr/>
              <p:nvPr/>
            </p:nvSpPr>
            <p:spPr>
              <a:xfrm>
                <a:off x="5290652" y="3355832"/>
                <a:ext cx="6096000" cy="48577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marR="278765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zh-TW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zh-TW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25</m:t>
                        </m:r>
                      </m:den>
                    </m:f>
                    <m:r>
                      <a:rPr lang="en-US" altLang="zh-TW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altLang="zh-TW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.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6BD208B-2B33-486D-9394-821EB2F10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652" y="3355832"/>
                <a:ext cx="6096000" cy="485774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8E9B9127-A41A-4B64-9CA6-079E8100DBDB}"/>
              </a:ext>
            </a:extLst>
          </p:cNvPr>
          <p:cNvSpPr/>
          <p:nvPr/>
        </p:nvSpPr>
        <p:spPr>
          <a:xfrm>
            <a:off x="5290652" y="42941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278765" algn="just">
              <a:spcAft>
                <a:spcPts val="0"/>
              </a:spcAft>
            </a:pPr>
            <a:r>
              <a:rPr lang="en-US" altLang="zh-TW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 “the geometric series”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ED6F79F-DF20-45D0-9949-21EDF09D9F5F}"/>
                  </a:ext>
                </a:extLst>
              </p:cNvPr>
              <p:cNvSpPr/>
              <p:nvPr/>
            </p:nvSpPr>
            <p:spPr>
              <a:xfrm>
                <a:off x="5290652" y="4902271"/>
                <a:ext cx="3213252" cy="707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marR="278765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TW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zh-TW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5</m:t>
                            </m:r>
                          </m:den>
                        </m:f>
                      </m:num>
                      <m:den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zh-TW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25</m:t>
                            </m:r>
                          </m:den>
                        </m:f>
                      </m:den>
                    </m:f>
                    <m:r>
                      <a:rPr lang="en-US" altLang="zh-TW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zh-TW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5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zh-TW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17</m:t>
                            </m:r>
                          </m:num>
                          <m:den>
                            <m:r>
                              <a:rPr lang="en-US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25</m:t>
                            </m:r>
                          </m:den>
                        </m:f>
                      </m:den>
                    </m:f>
                    <m:r>
                      <a:rPr lang="en-US" altLang="zh-TW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40</m:t>
                        </m:r>
                      </m:num>
                      <m:den>
                        <m:r>
                          <a:rPr lang="en-US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17</m:t>
                        </m:r>
                      </m:den>
                    </m:f>
                  </m:oMath>
                </a14:m>
                <a:r>
                  <a:rPr lang="en-US" altLang="zh-TW" sz="20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ED6F79F-DF20-45D0-9949-21EDF09D9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652" y="4902271"/>
                <a:ext cx="3213252" cy="707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209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2284C2C-E64D-4D1E-BB21-950BE92A7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581" y="14328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B69E06B-253A-42FD-AAF4-BE0945EE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581" y="879315"/>
            <a:ext cx="94132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4. (18 points) Determine whether each of the following series is convergent or divergent.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0F9548D-5323-4676-989D-690EC9C081B9}"/>
                  </a:ext>
                </a:extLst>
              </p:cNvPr>
              <p:cNvSpPr/>
              <p:nvPr/>
            </p:nvSpPr>
            <p:spPr>
              <a:xfrm>
                <a:off x="2098881" y="1661474"/>
                <a:ext cx="1944187" cy="552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(a)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TW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TW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TW" alt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TW" alt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zh-TW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TW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zh-TW" altLang="en-US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TW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zh-TW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1+2</m:t>
                                    </m:r>
                                    <m:sSup>
                                      <m:sSupPr>
                                        <m:ctrlPr>
                                          <a:rPr lang="zh-TW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zh-TW" altLang="en-US" i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zh-TW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0F9548D-5323-4676-989D-690EC9C08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881" y="1661474"/>
                <a:ext cx="1944187" cy="552780"/>
              </a:xfrm>
              <a:prstGeom prst="rect">
                <a:avLst/>
              </a:prstGeom>
              <a:blipFill>
                <a:blip r:embed="rId2"/>
                <a:stretch>
                  <a:fillRect l="-2508" b="-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792771A-9FE2-4285-AA41-B4C96D8F1E34}"/>
                  </a:ext>
                </a:extLst>
              </p:cNvPr>
              <p:cNvSpPr/>
              <p:nvPr/>
            </p:nvSpPr>
            <p:spPr>
              <a:xfrm>
                <a:off x="2283419" y="2531106"/>
                <a:ext cx="2142702" cy="687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1+2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792771A-9FE2-4285-AA41-B4C96D8F1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419" y="2531106"/>
                <a:ext cx="2142702" cy="687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6D14253-50D3-4166-BBBF-62B2807FE437}"/>
                  </a:ext>
                </a:extLst>
              </p:cNvPr>
              <p:cNvSpPr/>
              <p:nvPr/>
            </p:nvSpPr>
            <p:spPr>
              <a:xfrm>
                <a:off x="4545960" y="2552060"/>
                <a:ext cx="1550040" cy="7494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zh-TW" alt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TW" alt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1+2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zh-TW" alt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6D14253-50D3-4166-BBBF-62B2807FE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960" y="2552060"/>
                <a:ext cx="1550040" cy="7494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52F8CE4-AB1E-4735-963F-935DC5324F99}"/>
                  </a:ext>
                </a:extLst>
              </p:cNvPr>
              <p:cNvSpPr/>
              <p:nvPr/>
            </p:nvSpPr>
            <p:spPr>
              <a:xfrm>
                <a:off x="2283419" y="3859506"/>
                <a:ext cx="2688044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TW" alt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52F8CE4-AB1E-4735-963F-935DC5324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419" y="3859506"/>
                <a:ext cx="2688044" cy="652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45CB19A-5323-4D31-BF22-76090EEA6235}"/>
                  </a:ext>
                </a:extLst>
              </p:cNvPr>
              <p:cNvSpPr/>
              <p:nvPr/>
            </p:nvSpPr>
            <p:spPr>
              <a:xfrm>
                <a:off x="3265728" y="4830088"/>
                <a:ext cx="1814407" cy="1105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45CB19A-5323-4D31-BF22-76090EEA62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28" y="4830088"/>
                <a:ext cx="1814407" cy="11056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8299257-1E29-41EA-B43F-79E969DF7015}"/>
                  </a:ext>
                </a:extLst>
              </p:cNvPr>
              <p:cNvSpPr/>
              <p:nvPr/>
            </p:nvSpPr>
            <p:spPr>
              <a:xfrm>
                <a:off x="6096000" y="3977482"/>
                <a:ext cx="1570045" cy="852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8299257-1E29-41EA-B43F-79E969DF7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77482"/>
                <a:ext cx="1570045" cy="8526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5B23EDD-CE19-4CAC-9690-92CB5D17A2C5}"/>
                  </a:ext>
                </a:extLst>
              </p:cNvPr>
              <p:cNvSpPr/>
              <p:nvPr/>
            </p:nvSpPr>
            <p:spPr>
              <a:xfrm>
                <a:off x="6104860" y="5197400"/>
                <a:ext cx="1007007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0+2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5B23EDD-CE19-4CAC-9690-92CB5D17A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860" y="5197400"/>
                <a:ext cx="1007007" cy="6173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2E67F16-2E04-41E8-9199-9AFBAEB17704}"/>
                  </a:ext>
                </a:extLst>
              </p:cNvPr>
              <p:cNvSpPr/>
              <p:nvPr/>
            </p:nvSpPr>
            <p:spPr>
              <a:xfrm>
                <a:off x="7533542" y="5187002"/>
                <a:ext cx="603050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2E67F16-2E04-41E8-9199-9AFBAEB17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542" y="5187002"/>
                <a:ext cx="603050" cy="610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8275238-0C25-46F7-B0FC-4DC206E82A86}"/>
                  </a:ext>
                </a:extLst>
              </p:cNvPr>
              <p:cNvSpPr/>
              <p:nvPr/>
            </p:nvSpPr>
            <p:spPr>
              <a:xfrm>
                <a:off x="8367993" y="5321408"/>
                <a:ext cx="603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8275238-0C25-46F7-B0FC-4DC206E82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993" y="5321408"/>
                <a:ext cx="6030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035F2579-DE6A-4344-9516-EF26BC710C96}"/>
              </a:ext>
            </a:extLst>
          </p:cNvPr>
          <p:cNvSpPr/>
          <p:nvPr/>
        </p:nvSpPr>
        <p:spPr>
          <a:xfrm>
            <a:off x="9677378" y="5321408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convergent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2F48D53-669C-460E-B3E3-F58851F6D5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81" y="2417936"/>
            <a:ext cx="7049111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00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39A947A-9382-4782-808A-4410A0AEB9C7}"/>
                  </a:ext>
                </a:extLst>
              </p:cNvPr>
              <p:cNvSpPr/>
              <p:nvPr/>
            </p:nvSpPr>
            <p:spPr>
              <a:xfrm>
                <a:off x="1648342" y="590677"/>
                <a:ext cx="3013967" cy="551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/>
                  <a:t>(b)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TW" altLang="en-US" sz="2000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TW" altLang="en-US" sz="2000" b="0" i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zh-TW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000" b="0" i="0" smtClean="0">
                                <a:latin typeface="Cambria Math" panose="02040503050406030204" pitchFamily="18" charset="0"/>
                              </a:rPr>
                              <m:t>1×3×5×…×</m:t>
                            </m:r>
                            <m:d>
                              <m:dPr>
                                <m:ctrlPr>
                                  <a:rPr lang="zh-TW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sz="2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TW" alt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TW" altLang="en-US" sz="2000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zh-TW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0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zh-TW" alt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zh-TW" altLang="en-US" sz="2000" b="0" i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zh-TW" alt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TW" altLang="en-US" sz="2000" b="0" i="0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39A947A-9382-4782-808A-4410A0AEB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342" y="590677"/>
                <a:ext cx="3013967" cy="551305"/>
              </a:xfrm>
              <a:prstGeom prst="rect">
                <a:avLst/>
              </a:prstGeom>
              <a:blipFill>
                <a:blip r:embed="rId2"/>
                <a:stretch>
                  <a:fillRect l="-2020" b="-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12CEC3D-831C-4195-90E9-596B8654D6BE}"/>
                  </a:ext>
                </a:extLst>
              </p:cNvPr>
              <p:cNvSpPr/>
              <p:nvPr/>
            </p:nvSpPr>
            <p:spPr>
              <a:xfrm>
                <a:off x="1162050" y="1652774"/>
                <a:ext cx="8267700" cy="582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63270" marR="278765" algn="just"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sz="2000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⇒</m:t>
                    </m:r>
                    <m:sSub>
                      <m:sSubPr>
                        <m:ctrlPr>
                          <a:rPr lang="zh-TW" altLang="zh-TW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000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1×3×5×…×</m:t>
                        </m:r>
                        <m:d>
                          <m:dPr>
                            <m:ctrlPr>
                              <a:rPr lang="zh-TW" altLang="zh-TW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TW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zh-TW" altLang="zh-TW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TW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0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TW" sz="20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0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TW" sz="20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0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000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1×3×5×…×</m:t>
                        </m:r>
                        <m:d>
                          <m:dPr>
                            <m:ctrlPr>
                              <a:rPr lang="zh-TW" altLang="zh-TW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TW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zh-TW" altLang="zh-TW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TW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zh-TW" altLang="zh-TW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TW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TW" sz="20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zh-TW" altLang="zh-TW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TW" sz="2000" b="0" i="1" kern="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sz="20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zh-TW" altLang="zh-TW" sz="20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12CEC3D-831C-4195-90E9-596B8654D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50" y="1652774"/>
                <a:ext cx="8267700" cy="582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943B87E-5F3A-40D0-B071-CA0E8859A53B}"/>
                  </a:ext>
                </a:extLst>
              </p:cNvPr>
              <p:cNvSpPr/>
              <p:nvPr/>
            </p:nvSpPr>
            <p:spPr>
              <a:xfrm>
                <a:off x="2187840" y="2743212"/>
                <a:ext cx="2271456" cy="568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TW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TW" alt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zh-TW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d>
                          <m:dPr>
                            <m:ctrlPr>
                              <a:rPr lang="zh-TW" altLang="zh-TW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943B87E-5F3A-40D0-B071-CA0E8859A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840" y="2743212"/>
                <a:ext cx="2271456" cy="568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F6CA72F-B421-4734-A447-E96EDFBF57EF}"/>
                  </a:ext>
                </a:extLst>
              </p:cNvPr>
              <p:cNvSpPr/>
              <p:nvPr/>
            </p:nvSpPr>
            <p:spPr>
              <a:xfrm>
                <a:off x="2253435" y="3593621"/>
                <a:ext cx="2110578" cy="722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TW" alt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TW" alt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zh-TW" alt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zh-TW" alt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d>
                            <m:dPr>
                              <m:ctrlPr>
                                <a:rPr lang="zh-TW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F6CA72F-B421-4734-A447-E96EDFBF5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435" y="3593621"/>
                <a:ext cx="2110578" cy="7223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04EA274-6A1D-446E-87A9-BC47054EE0CE}"/>
                  </a:ext>
                </a:extLst>
              </p:cNvPr>
              <p:cNvSpPr/>
              <p:nvPr/>
            </p:nvSpPr>
            <p:spPr>
              <a:xfrm>
                <a:off x="1900916" y="5074954"/>
                <a:ext cx="3643177" cy="777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b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func>
                        <m:funcPr>
                          <m:ctrlP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TW" alt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TW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TW" alt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TW" alt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TW" altLang="en-US" sz="20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TW" alt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TW" alt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zh-TW" alt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zh-TW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zh-TW" alt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d>
                            <m:dPr>
                              <m:ctrlPr>
                                <a:rPr lang="zh-TW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04EA274-6A1D-446E-87A9-BC47054EE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916" y="5074954"/>
                <a:ext cx="3643177" cy="777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2766FD7-173C-4920-89B3-F5B72FE9EA62}"/>
                  </a:ext>
                </a:extLst>
              </p:cNvPr>
              <p:cNvSpPr/>
              <p:nvPr/>
            </p:nvSpPr>
            <p:spPr>
              <a:xfrm>
                <a:off x="5612990" y="5029105"/>
                <a:ext cx="2077941" cy="1172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b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TW" alt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zh-TW" alt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f>
                            <m:fPr>
                              <m:ctrlPr>
                                <a:rPr lang="zh-TW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r>
                            <a:rPr lang="zh-TW" alt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d>
                            <m:dPr>
                              <m:ctrlPr>
                                <a:rPr lang="zh-TW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zh-TW" alt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0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TW" alt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2766FD7-173C-4920-89B3-F5B72FE9E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990" y="5029105"/>
                <a:ext cx="2077941" cy="1172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7B20B58-F031-4804-A862-85FDBB1B9448}"/>
                  </a:ext>
                </a:extLst>
              </p:cNvPr>
              <p:cNvSpPr/>
              <p:nvPr/>
            </p:nvSpPr>
            <p:spPr>
              <a:xfrm>
                <a:off x="7508823" y="5205226"/>
                <a:ext cx="659860" cy="670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b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TW" altLang="en-US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7B20B58-F031-4804-A862-85FDBB1B9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823" y="5205226"/>
                <a:ext cx="659860" cy="670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14EBED4-F49D-4FF8-B750-4AFE91DB6D88}"/>
                  </a:ext>
                </a:extLst>
              </p:cNvPr>
              <p:cNvSpPr/>
              <p:nvPr/>
            </p:nvSpPr>
            <p:spPr>
              <a:xfrm>
                <a:off x="8150146" y="5376732"/>
                <a:ext cx="7127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b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TW" alt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14EBED4-F49D-4FF8-B750-4AFE91DB6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146" y="5376732"/>
                <a:ext cx="71275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378DEFCE-DE03-421A-87B1-DC7A4F26BF50}"/>
              </a:ext>
            </a:extLst>
          </p:cNvPr>
          <p:cNvSpPr/>
          <p:nvPr/>
        </p:nvSpPr>
        <p:spPr>
          <a:xfrm>
            <a:off x="9578735" y="5335613"/>
            <a:ext cx="1382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convergent.</a:t>
            </a:r>
            <a:endParaRPr lang="zh-TW" altLang="en-US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DEBAB8-4DF8-45F8-AA6A-9FD39FF247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06" y="1302125"/>
            <a:ext cx="8474174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88C589E-9BDA-46FD-8B29-816F5799710A}"/>
                  </a:ext>
                </a:extLst>
              </p:cNvPr>
              <p:cNvSpPr/>
              <p:nvPr/>
            </p:nvSpPr>
            <p:spPr>
              <a:xfrm>
                <a:off x="2176231" y="787778"/>
                <a:ext cx="1694695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(c)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TW" altLang="en-US" i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zh-TW" altLang="en-US" i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88C589E-9BDA-46FD-8B29-816F579971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1" y="787778"/>
                <a:ext cx="1694695" cy="462947"/>
              </a:xfrm>
              <a:prstGeom prst="rect">
                <a:avLst/>
              </a:prstGeom>
              <a:blipFill>
                <a:blip r:embed="rId2"/>
                <a:stretch>
                  <a:fillRect l="-3237" t="-88158" b="-135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96139042-19A8-4814-A448-D6461A22421B}"/>
              </a:ext>
            </a:extLst>
          </p:cNvPr>
          <p:cNvSpPr txBox="1"/>
          <p:nvPr/>
        </p:nvSpPr>
        <p:spPr>
          <a:xfrm>
            <a:off x="2578521" y="1540276"/>
            <a:ext cx="1001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positive</a:t>
            </a:r>
            <a:endParaRPr lang="zh-TW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A876668-1595-4852-83BE-21A69C63D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21" y="1580068"/>
            <a:ext cx="360318" cy="36031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B25EC18-3D8B-4F94-A970-2BEABC3EC0B8}"/>
              </a:ext>
            </a:extLst>
          </p:cNvPr>
          <p:cNvSpPr txBox="1"/>
          <p:nvPr/>
        </p:nvSpPr>
        <p:spPr>
          <a:xfrm>
            <a:off x="2578521" y="1940386"/>
            <a:ext cx="134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continuous</a:t>
            </a:r>
            <a:endParaRPr lang="zh-TW" altLang="en-US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7F7DB0F-101F-451D-9FFA-3A490E00E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139" y="1960282"/>
            <a:ext cx="360318" cy="36031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3FF0887-C3C9-4074-8BA6-033EA4358E86}"/>
              </a:ext>
            </a:extLst>
          </p:cNvPr>
          <p:cNvSpPr txBox="1"/>
          <p:nvPr/>
        </p:nvSpPr>
        <p:spPr>
          <a:xfrm>
            <a:off x="2578521" y="2360392"/>
            <a:ext cx="1240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/>
              <a:t>dicreasing</a:t>
            </a:r>
            <a:endParaRPr lang="zh-TW" altLang="en-US" sz="20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DA97A09-F7A6-4AD3-AAA0-17607E98B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257" y="2380288"/>
            <a:ext cx="360318" cy="3603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80C72E0-B034-4057-9F38-82C790591CC7}"/>
                  </a:ext>
                </a:extLst>
              </p:cNvPr>
              <p:cNvSpPr/>
              <p:nvPr/>
            </p:nvSpPr>
            <p:spPr>
              <a:xfrm>
                <a:off x="2176231" y="3429000"/>
                <a:ext cx="1831527" cy="68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limLoc m:val="subSup"/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80C72E0-B034-4057-9F38-82C790591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31" y="3429000"/>
                <a:ext cx="1831527" cy="689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FEF7147-2E5B-4F9A-9147-54B3255C0290}"/>
                  </a:ext>
                </a:extLst>
              </p:cNvPr>
              <p:cNvSpPr/>
              <p:nvPr/>
            </p:nvSpPr>
            <p:spPr>
              <a:xfrm>
                <a:off x="2095151" y="4453585"/>
                <a:ext cx="2207592" cy="690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nary>
                        <m:naryPr>
                          <m:limLoc m:val="subSup"/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TW" alt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zh-TW" alt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FEF7147-2E5B-4F9A-9147-54B3255C0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151" y="4453585"/>
                <a:ext cx="2207592" cy="6908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9DB6D5E-2FE0-4CC0-8BFD-4DC680071F9D}"/>
                  </a:ext>
                </a:extLst>
              </p:cNvPr>
              <p:cNvSpPr/>
              <p:nvPr/>
            </p:nvSpPr>
            <p:spPr>
              <a:xfrm>
                <a:off x="2065241" y="5543356"/>
                <a:ext cx="2506519" cy="690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nary>
                        <m:naryPr>
                          <m:limLoc m:val="subSup"/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TW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zh-TW" altLang="en-US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9DB6D5E-2FE0-4CC0-8BFD-4DC680071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241" y="5543356"/>
                <a:ext cx="2506519" cy="6908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20BCB2A-BE55-4BDA-9027-39D8D1873441}"/>
                  </a:ext>
                </a:extLst>
              </p:cNvPr>
              <p:cNvSpPr/>
              <p:nvPr/>
            </p:nvSpPr>
            <p:spPr>
              <a:xfrm>
                <a:off x="6252613" y="2901434"/>
                <a:ext cx="9212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20BCB2A-BE55-4BDA-9027-39D8D18734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613" y="2901434"/>
                <a:ext cx="9212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77BE44A-9F1C-485C-8AC5-5FE3DBA0C769}"/>
                  </a:ext>
                </a:extLst>
              </p:cNvPr>
              <p:cNvSpPr/>
              <p:nvPr/>
            </p:nvSpPr>
            <p:spPr>
              <a:xfrm>
                <a:off x="5812762" y="3587235"/>
                <a:ext cx="2371482" cy="719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nary>
                        <m:naryPr>
                          <m:limLoc m:val="subSup"/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77BE44A-9F1C-485C-8AC5-5FE3DBA0C7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762" y="3587235"/>
                <a:ext cx="2371482" cy="7191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FD64037-C656-4AEE-ACEC-BB8A2B1FF62C}"/>
                  </a:ext>
                </a:extLst>
              </p:cNvPr>
              <p:cNvSpPr/>
              <p:nvPr/>
            </p:nvSpPr>
            <p:spPr>
              <a:xfrm>
                <a:off x="5949933" y="4453585"/>
                <a:ext cx="2433743" cy="810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limLow>
                        <m:limLow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unc>
                        <m:func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d>
                        <m:dPr>
                          <m:begChr m:val="|"/>
                          <m:endChr m:val=""/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FD64037-C656-4AEE-ACEC-BB8A2B1FF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933" y="4453585"/>
                <a:ext cx="2433743" cy="8107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CDB1AA7-D799-4426-A08D-F1391EED4C9D}"/>
                  </a:ext>
                </a:extLst>
              </p:cNvPr>
              <p:cNvSpPr/>
              <p:nvPr/>
            </p:nvSpPr>
            <p:spPr>
              <a:xfrm>
                <a:off x="5949933" y="5411499"/>
                <a:ext cx="1656992" cy="618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CDB1AA7-D799-4426-A08D-F1391EED4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933" y="5411499"/>
                <a:ext cx="1656992" cy="6186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2BB0C4-B5B5-4825-9E53-4C6FF6665C35}"/>
                  </a:ext>
                </a:extLst>
              </p:cNvPr>
              <p:cNvSpPr/>
              <p:nvPr/>
            </p:nvSpPr>
            <p:spPr>
              <a:xfrm>
                <a:off x="7763634" y="5411498"/>
                <a:ext cx="1240083" cy="618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D2BB0C4-B5B5-4825-9E53-4C6FF6665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634" y="5411498"/>
                <a:ext cx="1240083" cy="6186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A32F4B5-310F-4510-8408-8101E1598C6E}"/>
                  </a:ext>
                </a:extLst>
              </p:cNvPr>
              <p:cNvSpPr/>
              <p:nvPr/>
            </p:nvSpPr>
            <p:spPr>
              <a:xfrm>
                <a:off x="9213364" y="5459284"/>
                <a:ext cx="616001" cy="564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A32F4B5-310F-4510-8408-8101E1598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364" y="5459284"/>
                <a:ext cx="616001" cy="5647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F1D6884B-9A3C-4844-81BB-5916338233F8}"/>
              </a:ext>
            </a:extLst>
          </p:cNvPr>
          <p:cNvSpPr/>
          <p:nvPr/>
        </p:nvSpPr>
        <p:spPr>
          <a:xfrm>
            <a:off x="10126759" y="5520758"/>
            <a:ext cx="1382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convergent.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38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build="allAtOnce"/>
      <p:bldP spid="9" grpId="0"/>
      <p:bldP spid="9" grpId="1"/>
      <p:bldP spid="12" grpId="0"/>
      <p:bldP spid="13" grpId="0"/>
      <p:bldP spid="14" grpId="0"/>
      <p:bldP spid="15" grpId="0"/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390609-8445-485D-9B0B-2327EDA61523}"/>
              </a:ext>
            </a:extLst>
          </p:cNvPr>
          <p:cNvSpPr/>
          <p:nvPr/>
        </p:nvSpPr>
        <p:spPr>
          <a:xfrm>
            <a:off x="1519222" y="695444"/>
            <a:ext cx="5518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278765" lvl="0" algn="just">
              <a:spcBef>
                <a:spcPts val="600"/>
              </a:spcBef>
              <a:spcAft>
                <a:spcPts val="0"/>
              </a:spcAft>
              <a:buSzPts val="1200"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    (14 points) Solve each of the following problems.</a:t>
            </a:r>
            <a:endParaRPr lang="zh-TW" altLang="zh-TW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0DF0F44-272B-42DA-9354-5E20A7294604}"/>
                  </a:ext>
                </a:extLst>
              </p:cNvPr>
              <p:cNvSpPr/>
              <p:nvPr/>
            </p:nvSpPr>
            <p:spPr>
              <a:xfrm>
                <a:off x="1886566" y="1461065"/>
                <a:ext cx="4784130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marR="278765" lvl="0" indent="-342900" algn="just">
                  <a:spcBef>
                    <a:spcPts val="600"/>
                  </a:spcBef>
                  <a:spcAft>
                    <a:spcPts val="0"/>
                  </a:spcAft>
                  <a:buFont typeface="+mj-lt"/>
                  <a:buAutoNum type="alphaLcParenBoth"/>
                </a:pPr>
                <a:r>
                  <a:rPr lang="en-US" altLang="zh-TW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cos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TW" altLang="zh-TW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TW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TW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zh-TW" altLang="zh-TW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zh-TW" altLang="zh-TW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TW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100</m:t>
                        </m:r>
                      </m:sub>
                    </m:sSub>
                    <m:r>
                      <a:rPr lang="en-US" altLang="zh-TW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?</a:t>
                </a:r>
                <a:endParaRPr lang="zh-TW" altLang="zh-TW" sz="1600" kern="1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0DF0F44-272B-42DA-9354-5E20A7294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566" y="1461065"/>
                <a:ext cx="4784130" cy="506870"/>
              </a:xfrm>
              <a:prstGeom prst="rect">
                <a:avLst/>
              </a:prstGeom>
              <a:blipFill>
                <a:blip r:embed="rId2"/>
                <a:stretch>
                  <a:fillRect l="-764" t="-73494" b="-1228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CFD911E-1429-4FD7-BBC5-0B4706F9965D}"/>
                  </a:ext>
                </a:extLst>
              </p:cNvPr>
              <p:cNvSpPr/>
              <p:nvPr/>
            </p:nvSpPr>
            <p:spPr>
              <a:xfrm>
                <a:off x="2044278" y="2364224"/>
                <a:ext cx="4217244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CFD911E-1429-4FD7-BBC5-0B4706F99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278" y="2364224"/>
                <a:ext cx="4217244" cy="582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19E2FEF-E79D-464A-8242-30C0E5FDF3D7}"/>
                  </a:ext>
                </a:extLst>
              </p:cNvPr>
              <p:cNvSpPr/>
              <p:nvPr/>
            </p:nvSpPr>
            <p:spPr>
              <a:xfrm>
                <a:off x="3474967" y="3091920"/>
                <a:ext cx="2338845" cy="674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19E2FEF-E79D-464A-8242-30C0E5FDF3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967" y="3091920"/>
                <a:ext cx="2338845" cy="67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D30E79-1695-4F0B-A374-D52D18F904B6}"/>
                  </a:ext>
                </a:extLst>
              </p:cNvPr>
              <p:cNvSpPr/>
              <p:nvPr/>
            </p:nvSpPr>
            <p:spPr>
              <a:xfrm>
                <a:off x="3474967" y="3963168"/>
                <a:ext cx="2212144" cy="674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D30E79-1695-4F0B-A374-D52D18F90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967" y="3963168"/>
                <a:ext cx="2212144" cy="674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A7FB450-E5A5-4F47-A6C5-0D6BD510B3F8}"/>
                  </a:ext>
                </a:extLst>
              </p:cNvPr>
              <p:cNvSpPr/>
              <p:nvPr/>
            </p:nvSpPr>
            <p:spPr>
              <a:xfrm>
                <a:off x="1791557" y="5235611"/>
                <a:ext cx="2789482" cy="524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zh-TW" altLang="zh-TW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TW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TW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=1−</m:t>
                    </m:r>
                    <m:f>
                      <m:fPr>
                        <m:ctrlPr>
                          <a:rPr lang="zh-TW" altLang="zh-TW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2!</m:t>
                        </m:r>
                      </m:den>
                    </m:f>
                    <m:r>
                      <a:rPr lang="en-US" altLang="zh-TW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TW" altLang="zh-TW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4!</m:t>
                        </m:r>
                      </m:den>
                    </m:f>
                    <m:r>
                      <a:rPr lang="en-US" altLang="zh-TW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zh-TW" altLang="zh-TW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6!</m:t>
                        </m:r>
                      </m:den>
                    </m:f>
                    <m:r>
                      <a:rPr lang="en-US" altLang="zh-TW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…</m:t>
                    </m:r>
                  </m:oMath>
                </a14:m>
                <a:r>
                  <a:rPr lang="en-US" altLang="zh-TW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endParaRPr lang="zh-TW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A7FB450-E5A5-4F47-A6C5-0D6BD510B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557" y="5235611"/>
                <a:ext cx="2789482" cy="524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6673EE0-C903-4B6E-8D6B-928275A1AA01}"/>
                  </a:ext>
                </a:extLst>
              </p:cNvPr>
              <p:cNvSpPr/>
              <p:nvPr/>
            </p:nvSpPr>
            <p:spPr>
              <a:xfrm>
                <a:off x="5093392" y="5100988"/>
                <a:ext cx="2896755" cy="652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zh-TW" alt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TW" alt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zh-TW" alt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  <m:r>
                        <a:rPr lang="zh-TW" alt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zh-TW" alt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  <m:r>
                        <a:rPr lang="zh-TW" alt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6673EE0-C903-4B6E-8D6B-928275A1AA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392" y="5100988"/>
                <a:ext cx="2896755" cy="6521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476609F5-3E93-4420-B587-DF73FC20B1A0}"/>
              </a:ext>
            </a:extLst>
          </p:cNvPr>
          <p:cNvSpPr/>
          <p:nvPr/>
        </p:nvSpPr>
        <p:spPr>
          <a:xfrm rot="7346198">
            <a:off x="4106663" y="4826465"/>
            <a:ext cx="442317" cy="157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046F56DF-55CB-45F7-B203-23CC9169370B}"/>
              </a:ext>
            </a:extLst>
          </p:cNvPr>
          <p:cNvSpPr/>
          <p:nvPr/>
        </p:nvSpPr>
        <p:spPr>
          <a:xfrm rot="3921947">
            <a:off x="5182848" y="4831456"/>
            <a:ext cx="442317" cy="157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55264F7-A867-48DF-8F40-CD430D921258}"/>
                  </a:ext>
                </a:extLst>
              </p:cNvPr>
              <p:cNvSpPr/>
              <p:nvPr/>
            </p:nvSpPr>
            <p:spPr>
              <a:xfrm>
                <a:off x="3474967" y="6024966"/>
                <a:ext cx="6169573" cy="748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2!</m:t>
                                  </m:r>
                                </m:den>
                              </m:f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4!</m:t>
                                  </m:r>
                                </m:den>
                              </m:f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6!</m:t>
                                  </m:r>
                                </m:den>
                              </m:f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3!</m:t>
                                  </m:r>
                                </m:den>
                              </m:f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5!</m:t>
                                  </m:r>
                                </m:den>
                              </m:f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7!</m:t>
                                  </m:r>
                                </m:den>
                              </m:f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55264F7-A867-48DF-8F40-CD430D921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967" y="6024966"/>
                <a:ext cx="6169573" cy="7481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A5541D1-7209-4120-827C-955F85F44089}"/>
                  </a:ext>
                </a:extLst>
              </p:cNvPr>
              <p:cNvSpPr/>
              <p:nvPr/>
            </p:nvSpPr>
            <p:spPr>
              <a:xfrm>
                <a:off x="9885028" y="6066740"/>
                <a:ext cx="2227212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×100!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A5541D1-7209-4120-827C-955F85F44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028" y="6066740"/>
                <a:ext cx="2227212" cy="6646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327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2C1BB35-156F-466E-AAE3-E6B898FB8793}"/>
                  </a:ext>
                </a:extLst>
              </p:cNvPr>
              <p:cNvSpPr/>
              <p:nvPr/>
            </p:nvSpPr>
            <p:spPr>
              <a:xfrm>
                <a:off x="2016218" y="906875"/>
                <a:ext cx="4518416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chemeClr val="tx1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(b)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  <m:func>
                      <m:func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zh-TW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(38)</m:t>
                        </m:r>
                      </m:sup>
                    </m:sSup>
                    <m:d>
                      <m:dPr>
                        <m:ctrlPr>
                          <a:rPr lang="zh-TW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?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2C1BB35-156F-466E-AAE3-E6B898FB8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18" y="906875"/>
                <a:ext cx="4518416" cy="380810"/>
              </a:xfrm>
              <a:prstGeom prst="rect">
                <a:avLst/>
              </a:prstGeom>
              <a:blipFill>
                <a:blip r:embed="rId2"/>
                <a:stretch>
                  <a:fillRect l="-1215" t="-8065" r="-135" b="-25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263B55-8CE6-40E3-B92C-B1C207BDC364}"/>
                  </a:ext>
                </a:extLst>
              </p:cNvPr>
              <p:cNvSpPr/>
              <p:nvPr/>
            </p:nvSpPr>
            <p:spPr>
              <a:xfrm>
                <a:off x="2385060" y="1709060"/>
                <a:ext cx="11087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1263B55-8CE6-40E3-B92C-B1C207BDC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060" y="1709060"/>
                <a:ext cx="11087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E8B50B3-2C19-44A4-A093-371AD67FA8F6}"/>
                  </a:ext>
                </a:extLst>
              </p:cNvPr>
              <p:cNvSpPr/>
              <p:nvPr/>
            </p:nvSpPr>
            <p:spPr>
              <a:xfrm>
                <a:off x="-1080108" y="2679257"/>
                <a:ext cx="80391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E8B50B3-2C19-44A4-A093-371AD67FA8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0108" y="2679257"/>
                <a:ext cx="80391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2BD7883-8531-48FE-B499-43D45777502F}"/>
                  </a:ext>
                </a:extLst>
              </p:cNvPr>
              <p:cNvSpPr/>
              <p:nvPr/>
            </p:nvSpPr>
            <p:spPr>
              <a:xfrm>
                <a:off x="3486634" y="3573658"/>
                <a:ext cx="6096000" cy="6127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sSup>
                        <m:sSup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35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38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p>
                        <m:sSup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44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2BD7883-8531-48FE-B499-43D457775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634" y="3573658"/>
                <a:ext cx="6096000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6251A91-914B-4FB8-8540-0417796215BE}"/>
                  </a:ext>
                </a:extLst>
              </p:cNvPr>
              <p:cNvSpPr/>
              <p:nvPr/>
            </p:nvSpPr>
            <p:spPr>
              <a:xfrm>
                <a:off x="3493825" y="1545673"/>
                <a:ext cx="2635465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TW" alt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TW" alt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TW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TW" alt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zh-TW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6251A91-914B-4FB8-8540-041779621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825" y="1545673"/>
                <a:ext cx="2635465" cy="6481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943784E-876D-49E5-9291-23C78121A63D}"/>
                  </a:ext>
                </a:extLst>
              </p:cNvPr>
              <p:cNvSpPr/>
              <p:nvPr/>
            </p:nvSpPr>
            <p:spPr>
              <a:xfrm>
                <a:off x="3402330" y="2557557"/>
                <a:ext cx="6541770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TW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zh-TW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zh-TW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zh-TW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sSup>
                        <m:sSup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p>
                      </m:sSup>
                      <m:r>
                        <a:rPr lang="zh-TW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sSup>
                        <m:sSup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zh-TW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sSup>
                        <m:sSup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p>
                      </m:sSup>
                      <m:r>
                        <a:rPr lang="zh-TW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−…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943784E-876D-49E5-9291-23C78121A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30" y="2557557"/>
                <a:ext cx="6541770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36C5026-4893-4FFF-B312-05CA52AE8EF9}"/>
                  </a:ext>
                </a:extLst>
              </p:cNvPr>
              <p:cNvSpPr/>
              <p:nvPr/>
            </p:nvSpPr>
            <p:spPr>
              <a:xfrm>
                <a:off x="1918947" y="3685838"/>
                <a:ext cx="1678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zh-TW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TW" alt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36C5026-4893-4FFF-B312-05CA52AE8E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947" y="3685838"/>
                <a:ext cx="167898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2FBEECB-BF00-46C7-B34A-03C4F787362B}"/>
                  </a:ext>
                </a:extLst>
              </p:cNvPr>
              <p:cNvSpPr/>
              <p:nvPr/>
            </p:nvSpPr>
            <p:spPr>
              <a:xfrm>
                <a:off x="3068974" y="5005961"/>
                <a:ext cx="2412904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d>
                        <m:dPr>
                          <m:ctrlP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38!</m:t>
                          </m:r>
                        </m:e>
                      </m:d>
                      <m:r>
                        <a:rPr lang="zh-TW" altLang="en-U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2FBEECB-BF00-46C7-B34A-03C4F7873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974" y="5005961"/>
                <a:ext cx="2412904" cy="6127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>
            <a:extLst>
              <a:ext uri="{FF2B5EF4-FFF2-40B4-BE49-F238E27FC236}">
                <a16:creationId xmlns:a16="http://schemas.microsoft.com/office/drawing/2014/main" id="{F469CBC9-E317-49CF-BB36-3F9B6186A5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54" y="2357186"/>
            <a:ext cx="10798476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32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1163</Words>
  <Application>Microsoft Office PowerPoint</Application>
  <PresentationFormat>寬螢幕</PresentationFormat>
  <Paragraphs>171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1090521演練課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1090521演練課</dc:title>
  <dc:creator>謝博鈞</dc:creator>
  <cp:lastModifiedBy>謝博鈞</cp:lastModifiedBy>
  <cp:revision>36</cp:revision>
  <dcterms:created xsi:type="dcterms:W3CDTF">2020-05-20T08:25:00Z</dcterms:created>
  <dcterms:modified xsi:type="dcterms:W3CDTF">2020-05-21T10:26:01Z</dcterms:modified>
</cp:coreProperties>
</file>