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0"/>
  </p:notesMasterIdLst>
  <p:handoutMasterIdLst>
    <p:handoutMasterId r:id="rId61"/>
  </p:handoutMasterIdLst>
  <p:sldIdLst>
    <p:sldId id="275" r:id="rId3"/>
    <p:sldId id="276" r:id="rId4"/>
    <p:sldId id="277" r:id="rId5"/>
    <p:sldId id="278" r:id="rId6"/>
    <p:sldId id="329" r:id="rId7"/>
    <p:sldId id="33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28" r:id="rId30"/>
    <p:sldId id="326" r:id="rId31"/>
    <p:sldId id="327" r:id="rId32"/>
    <p:sldId id="300" r:id="rId33"/>
    <p:sldId id="301" r:id="rId34"/>
    <p:sldId id="302" r:id="rId35"/>
    <p:sldId id="303" r:id="rId36"/>
    <p:sldId id="323" r:id="rId37"/>
    <p:sldId id="324" r:id="rId38"/>
    <p:sldId id="325" r:id="rId39"/>
    <p:sldId id="332" r:id="rId40"/>
    <p:sldId id="331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howGuides="1">
      <p:cViewPr varScale="1">
        <p:scale>
          <a:sx n="69" d="100"/>
          <a:sy n="69" d="100"/>
        </p:scale>
        <p:origin x="-948" y="-90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9/22/2016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E4B703-82CD-4119-BC60-E7425FA3E98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295522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5E5BC6-3CFF-4D77-9746-50457F0B5C69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42455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9/22/2016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9/22/2016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9/22/2016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2016/9/22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9/22/2016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142107" y="1542559"/>
            <a:ext cx="6859786" cy="1486287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599426" y="1942713"/>
            <a:ext cx="571649" cy="1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7202">
                <a:solidFill>
                  <a:srgbClr val="00ADEE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914218" y="2342869"/>
            <a:ext cx="4687521" cy="5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001">
                <a:ea typeface="新細明體" panose="02020500000000000000" pitchFamily="18" charset="-120"/>
              </a:rPr>
              <a:t>FUNCTIONS AND LIMITS</a:t>
            </a:r>
          </a:p>
        </p:txBody>
      </p:sp>
    </p:spTree>
    <p:extLst>
      <p:ext uri="{BB962C8B-B14F-4D97-AF65-F5344CB8AC3E}">
        <p14:creationId xmlns="" xmlns:p14="http://schemas.microsoft.com/office/powerpoint/2010/main" val="39502140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in the domain of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, then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enters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the machine, it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s accepted as an input and the machine produces an output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according to the rule of the function.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Thus we can think of the domain as the set of all possible inputs and the range as the set of all possible outputs.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1408876" y="1028075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 dirty="0">
                <a:ea typeface="新細明體" panose="02020500000000000000" pitchFamily="18" charset="-120"/>
              </a:rPr>
              <a:t>Functions and Their Representations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47156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Another way to picture a function is by an </a:t>
            </a:r>
            <a:r>
              <a:rPr lang="en-US" altLang="zh-TW" b="1" smtClean="0">
                <a:ea typeface="新細明體" panose="02020500000000000000" pitchFamily="18" charset="-120"/>
              </a:rPr>
              <a:t>arrow diagram</a:t>
            </a:r>
            <a:r>
              <a:rPr lang="en-US" altLang="zh-TW" smtClean="0">
                <a:ea typeface="新細明體" panose="02020500000000000000" pitchFamily="18" charset="-120"/>
              </a:rPr>
              <a:t> as in Figure 3.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3428992" y="5572140"/>
            <a:ext cx="2171597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Arrow diagram for ƒ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929057" y="6000768"/>
            <a:ext cx="1148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</a:p>
        </p:txBody>
      </p:sp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6799"/>
            <a:ext cx="3373546" cy="244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1408876" y="1028075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542901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Each arrow connects an element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to an element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. The arrow indicates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is associated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is associated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and so on.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most common method for visualizing a function is its graph.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a function with domain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, then its </a:t>
            </a:r>
            <a:r>
              <a:rPr lang="en-US" altLang="zh-TW" b="1" dirty="0" smtClean="0">
                <a:ea typeface="新細明體" panose="02020500000000000000" pitchFamily="18" charset="-120"/>
              </a:rPr>
              <a:t>graph</a:t>
            </a:r>
            <a:r>
              <a:rPr lang="en-US" altLang="zh-TW" dirty="0" smtClean="0">
                <a:ea typeface="新細明體" panose="02020500000000000000" pitchFamily="18" charset="-120"/>
              </a:rPr>
              <a:t> is the set of ordered pairs            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graph of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gives us a useful picture of the behavior or “life history” of a function.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227246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1408876" y="1028075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909783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Since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-coordinate of any point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on the graph is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we can read the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from the graph as being the height of the graph above the point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(See Figure 4.)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716016" y="630932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97051"/>
            <a:ext cx="3384376" cy="267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2"/>
          <p:cNvSpPr>
            <a:spLocks noChangeArrowheads="1"/>
          </p:cNvSpPr>
          <p:nvPr/>
        </p:nvSpPr>
        <p:spPr bwMode="auto">
          <a:xfrm>
            <a:off x="1408876" y="1028075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771927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also allows us to picture the domain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on the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-axis and its range on the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-axis as in Figure 5.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4205722" y="600154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816424" cy="26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1408876" y="1028075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0910136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graph of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shown in Figure 6.</a:t>
            </a: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(a) </a:t>
            </a:r>
            <a:r>
              <a:rPr lang="en-US" altLang="zh-TW" dirty="0" smtClean="0">
                <a:ea typeface="新細明體" panose="02020500000000000000" pitchFamily="18" charset="-120"/>
              </a:rPr>
              <a:t>Find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(1)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(5).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(b) </a:t>
            </a:r>
            <a:r>
              <a:rPr lang="en-US" altLang="zh-TW" dirty="0" smtClean="0">
                <a:ea typeface="新細明體" panose="02020500000000000000" pitchFamily="18" charset="-120"/>
              </a:rPr>
              <a:t>What are the domain and range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884289" y="4714884"/>
            <a:ext cx="1044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</a:t>
            </a:r>
            <a:r>
              <a:rPr lang="en-US" altLang="zh-TW" sz="900" b="1" dirty="0">
                <a:ea typeface="新細明體" panose="02020500000000000000" pitchFamily="18" charset="-120"/>
              </a:rPr>
              <a:t> </a:t>
            </a:r>
            <a:r>
              <a:rPr lang="en-US" altLang="zh-TW" sz="1400" b="1" dirty="0">
                <a:ea typeface="新細明體" panose="02020500000000000000" pitchFamily="18" charset="-120"/>
              </a:rPr>
              <a:t>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3" y="2285992"/>
            <a:ext cx="3214710" cy="233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68950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096" y="2058234"/>
            <a:ext cx="6158738" cy="437116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b="1" dirty="0" smtClean="0">
                <a:ea typeface="新細明體" panose="02020500000000000000" pitchFamily="18" charset="-120"/>
              </a:rPr>
              <a:t>(a) </a:t>
            </a:r>
            <a:r>
              <a:rPr lang="en-US" altLang="zh-TW" dirty="0" smtClean="0">
                <a:ea typeface="新細明體" panose="02020500000000000000" pitchFamily="18" charset="-120"/>
              </a:rPr>
              <a:t>We see from Figure 6 that the point (1, 3) lies on the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, so the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at 1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</a:rPr>
              <a:t>(1) = 3. (In other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words, the point on the graph that lies above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1 is 3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units above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-axis.)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5, the graph lies about 0.7 unit below the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-axis, so we estimate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</a:rPr>
              <a:t>(5)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–0.7.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(b) </a:t>
            </a:r>
            <a:r>
              <a:rPr lang="en-US" altLang="zh-TW" dirty="0" smtClean="0">
                <a:ea typeface="新細明體" panose="02020500000000000000" pitchFamily="18" charset="-120"/>
              </a:rPr>
              <a:t>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defined when 0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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dirty="0" smtClean="0">
                <a:ea typeface="新細明體" panose="02020500000000000000" pitchFamily="18" charset="-120"/>
              </a:rPr>
              <a:t>7, so the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the closed interval [0, 7]. Notice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takes on all values from –2 to 4, so the range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                       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6000768"/>
            <a:ext cx="3528392" cy="36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85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1742338" y="3314670"/>
            <a:ext cx="5830818" cy="68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001" b="1">
                <a:ea typeface="新細明體" panose="02020500000000000000" pitchFamily="18" charset="-120"/>
              </a:rPr>
              <a:t>Representations of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215365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There are four possible ways to represent a function:</a:t>
            </a:r>
          </a:p>
          <a:p>
            <a:pPr>
              <a:buFontTx/>
              <a:buChar char="•"/>
            </a:pPr>
            <a:r>
              <a:rPr lang="en-US" altLang="zh-TW" dirty="0" smtClean="0">
                <a:ea typeface="新細明體" panose="02020500000000000000" pitchFamily="18" charset="-120"/>
              </a:rPr>
              <a:t> verbally (by a description in words)</a:t>
            </a:r>
          </a:p>
          <a:p>
            <a:pPr>
              <a:buFontTx/>
              <a:buChar char="•"/>
            </a:pPr>
            <a:r>
              <a:rPr lang="en-US" altLang="zh-TW" dirty="0" smtClean="0">
                <a:ea typeface="新細明體" panose="02020500000000000000" pitchFamily="18" charset="-120"/>
              </a:rPr>
              <a:t> visually (by a graph)</a:t>
            </a:r>
          </a:p>
          <a:p>
            <a:pPr>
              <a:buFontTx/>
              <a:buChar char="•"/>
            </a:pPr>
            <a:r>
              <a:rPr lang="en-US" altLang="zh-TW" dirty="0" smtClean="0">
                <a:ea typeface="新細明體" panose="02020500000000000000" pitchFamily="18" charset="-120"/>
              </a:rPr>
              <a:t> numerically (by a table of values)</a:t>
            </a:r>
          </a:p>
          <a:p>
            <a:pPr>
              <a:buFontTx/>
              <a:buChar char="•"/>
            </a:pPr>
            <a:r>
              <a:rPr lang="en-US" altLang="zh-TW" dirty="0" smtClean="0">
                <a:ea typeface="新細明體" panose="02020500000000000000" pitchFamily="18" charset="-120"/>
              </a:rPr>
              <a:t> algebraically (by an explicit formula)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15417535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7290" y="1857364"/>
            <a:ext cx="6288138" cy="394318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If a single function can be represented in all four ways, it is often useful to go from one representation to another to gain additional insight into the function.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But certain functions are described more naturally by one method than by another.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With this in mind, let’s reexamine the two situations that we considered at the beginning of this section.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855161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1904305" y="2743021"/>
            <a:ext cx="5945148" cy="10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742724" y="5544103"/>
            <a:ext cx="41158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50" dirty="0" smtClean="0">
                <a:ea typeface="新細明體" panose="02020500000000000000" pitchFamily="18" charset="-120"/>
              </a:rPr>
              <a:t>.</a:t>
            </a:r>
            <a:r>
              <a:rPr lang="en-US" altLang="zh-TW" sz="1350" dirty="0" smtClean="0">
                <a:ea typeface="新細明體" panose="02020500000000000000" pitchFamily="18" charset="-120"/>
              </a:rPr>
              <a:t> </a:t>
            </a:r>
            <a:endParaRPr lang="en-US" altLang="zh-TW" sz="1350" dirty="0">
              <a:ea typeface="新細明體" panose="02020500000000000000" pitchFamily="18" charset="-120"/>
            </a:endParaRPr>
          </a:p>
        </p:txBody>
      </p:sp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2571229" y="2928807"/>
            <a:ext cx="5087675" cy="92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701" b="1">
                <a:ea typeface="新細明體" panose="02020500000000000000" pitchFamily="18" charset="-120"/>
              </a:rPr>
              <a:t>Functions and</a:t>
            </a:r>
            <a:br>
              <a:rPr lang="en-US" altLang="zh-TW" sz="2701" b="1">
                <a:ea typeface="新細明體" panose="02020500000000000000" pitchFamily="18" charset="-120"/>
              </a:rPr>
            </a:br>
            <a:r>
              <a:rPr lang="en-US" altLang="zh-TW" sz="2701" b="1">
                <a:ea typeface="新細明體" panose="02020500000000000000" pitchFamily="18" charset="-120"/>
              </a:rPr>
              <a:t>Their Representations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86741" y="2971681"/>
            <a:ext cx="772969" cy="60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301" b="1">
                <a:solidFill>
                  <a:srgbClr val="00ADEE"/>
                </a:solidFill>
                <a:ea typeface="新細明體" panose="02020500000000000000" pitchFamily="18" charset="-120"/>
              </a:rPr>
              <a:t>1.1</a:t>
            </a:r>
          </a:p>
        </p:txBody>
      </p:sp>
    </p:spTree>
    <p:extLst>
      <p:ext uri="{BB962C8B-B14F-4D97-AF65-F5344CB8AC3E}">
        <p14:creationId xmlns="" xmlns:p14="http://schemas.microsoft.com/office/powerpoint/2010/main" val="988332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 smtClean="0">
                <a:ea typeface="新細明體" panose="02020500000000000000" pitchFamily="18" charset="-120"/>
              </a:rPr>
              <a:t>A. </a:t>
            </a:r>
            <a:r>
              <a:rPr lang="en-US" altLang="zh-TW" dirty="0" smtClean="0">
                <a:ea typeface="新細明體" panose="02020500000000000000" pitchFamily="18" charset="-120"/>
              </a:rPr>
              <a:t>The most useful representation of the area of a circle as a function of its radius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probably the algebraic formula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300" i="1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though it is possible to compile a table of values or to sketch a graph (half a parabola).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Because a circle has to have a positive radius, the domain is                            			     and the range is also            .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B. </a:t>
            </a:r>
            <a:r>
              <a:rPr lang="en-US" altLang="zh-TW" dirty="0" smtClean="0">
                <a:ea typeface="新細明體" panose="02020500000000000000" pitchFamily="18" charset="-120"/>
              </a:rPr>
              <a:t>We are given a description of the function in words: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sz="300" i="1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) is the human population of the world at 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Let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s measure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so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= 0 corresponds to the year 1900.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904226"/>
            <a:ext cx="1871425" cy="28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923" r="3258"/>
          <a:stretch>
            <a:fillRect/>
          </a:stretch>
        </p:blipFill>
        <p:spPr bwMode="auto">
          <a:xfrm>
            <a:off x="6072198" y="3857628"/>
            <a:ext cx="576064" cy="33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69810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    The table of values of world population provides a 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convenient representation of this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63805"/>
            <a:ext cx="2232248" cy="374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8769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    If we plot these values, we get the graph (called a </a:t>
            </a:r>
            <a:r>
              <a:rPr lang="en-US" altLang="zh-TW" i="1" dirty="0" smtClean="0">
                <a:ea typeface="新細明體" panose="02020500000000000000" pitchFamily="18" charset="-120"/>
              </a:rPr>
              <a:t>scatter plot</a:t>
            </a:r>
            <a:r>
              <a:rPr lang="en-US" altLang="zh-TW" dirty="0" smtClean="0">
                <a:ea typeface="新細明體" panose="02020500000000000000" pitchFamily="18" charset="-120"/>
              </a:rPr>
              <a:t>) in Figure 7.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4176635" y="6378020"/>
            <a:ext cx="862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</a:t>
            </a:r>
            <a:r>
              <a:rPr lang="en-US" altLang="zh-TW" sz="900" b="1" dirty="0">
                <a:ea typeface="新細明體" panose="02020500000000000000" pitchFamily="18" charset="-120"/>
              </a:rPr>
              <a:t> </a:t>
            </a:r>
            <a:r>
              <a:rPr lang="en-US" altLang="zh-TW" sz="1400" b="1" dirty="0">
                <a:ea typeface="新細明體" panose="02020500000000000000" pitchFamily="18" charset="-120"/>
              </a:rPr>
              <a:t>7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14620"/>
            <a:ext cx="4946892" cy="320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2915816" y="6070243"/>
            <a:ext cx="3934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Scatter plot of data points for population growth</a:t>
            </a:r>
          </a:p>
        </p:txBody>
      </p:sp>
    </p:spTree>
    <p:extLst>
      <p:ext uri="{BB962C8B-B14F-4D97-AF65-F5344CB8AC3E}">
        <p14:creationId xmlns="" xmlns:p14="http://schemas.microsoft.com/office/powerpoint/2010/main" val="955288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    It is possible to find an expression for a function that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approximates P</a:t>
            </a:r>
            <a:r>
              <a:rPr lang="en-US" altLang="zh-TW" sz="300" i="1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), we could use a graphing calculator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with exponential regression capabilities to obtain the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approximation.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5230899" cy="35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88093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520015" cy="45720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ea typeface="新細明體" panose="02020500000000000000" pitchFamily="18" charset="-120"/>
              </a:rPr>
              <a:t>    Figure 8 shows that it is a reasonably good “fit.” The 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a </a:t>
            </a:r>
            <a:r>
              <a:rPr lang="en-US" altLang="zh-TW" i="1" dirty="0" smtClean="0">
                <a:ea typeface="新細明體" panose="02020500000000000000" pitchFamily="18" charset="-120"/>
              </a:rPr>
              <a:t>mathematical model</a:t>
            </a:r>
            <a:r>
              <a:rPr lang="en-US" altLang="zh-TW" dirty="0" smtClean="0">
                <a:ea typeface="新細明體" panose="02020500000000000000" pitchFamily="18" charset="-120"/>
              </a:rPr>
              <a:t> for population   growth.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271541" y="6257977"/>
            <a:ext cx="862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</a:t>
            </a:r>
            <a:r>
              <a:rPr lang="en-US" altLang="zh-TW" sz="900" b="1" dirty="0">
                <a:ea typeface="新細明體" panose="02020500000000000000" pitchFamily="18" charset="-120"/>
              </a:rPr>
              <a:t> </a:t>
            </a:r>
            <a:r>
              <a:rPr lang="en-US" altLang="zh-TW" sz="1400" b="1" dirty="0">
                <a:ea typeface="新細明體" panose="02020500000000000000" pitchFamily="18" charset="-120"/>
              </a:rPr>
              <a:t>8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502628" y="5920745"/>
            <a:ext cx="44005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Graph of a mathematical model for population growth</a:t>
            </a:r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22" y="3071810"/>
            <a:ext cx="4588562" cy="289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96273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    In other words, it is a function with an explicit formula 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that approximates the behavior of our given function.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is typical of the functions that arise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whenever we attempt to apply calculus to the real world.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We start with a verbal description of a function. Then we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may be able to construct a table of values of the function,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perhaps from instrument readings in a scientific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experiment.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494770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556792"/>
            <a:ext cx="7193035" cy="43204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When you turn on a hot-water faucet, the temperature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of the water depends on how long the water has been running. Draw a rough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as a function of the 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that has elapsed since the faucet was turned on.</a:t>
            </a:r>
          </a:p>
          <a:p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initial temperature of the running water is close to room temperature because the water has been sitting in the pipes.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When the water from the hot water tank starts flowing from the faucet,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increases quickly.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2237581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 the next phase,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is constant at the temperature of the heated water in the tank. When the tank is drained,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decreases to the temperature of the water supply.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This enables us to make the rough sketch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as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in Figure 9.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7092280" y="1006621"/>
            <a:ext cx="631196" cy="2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350" dirty="0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70878" y="6453336"/>
            <a:ext cx="862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</a:t>
            </a:r>
            <a:r>
              <a:rPr lang="en-US" altLang="zh-TW" sz="900" b="1" dirty="0">
                <a:ea typeface="新細明體" panose="02020500000000000000" pitchFamily="18" charset="-120"/>
              </a:rPr>
              <a:t> </a:t>
            </a:r>
            <a:r>
              <a:rPr lang="en-US" altLang="zh-TW" sz="1400" b="1" dirty="0">
                <a:ea typeface="新細明體" panose="02020500000000000000" pitchFamily="18" charset="-120"/>
              </a:rPr>
              <a:t>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4214818"/>
            <a:ext cx="3429024" cy="213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70680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P.</a:t>
            </a:r>
            <a:fld id="{94F6AC93-940D-478A-A613-1CED4E9802AC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pPr/>
              <a:t>28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1.1</a:t>
            </a:r>
            <a:endParaRPr lang="en-US" altLang="zh-TW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Find the domain of each function.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(b)</a:t>
            </a:r>
          </a:p>
          <a:p>
            <a:pPr eaLnBrk="1" hangingPunct="1"/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9399434"/>
              </p:ext>
            </p:extLst>
          </p:nvPr>
        </p:nvGraphicFramePr>
        <p:xfrm>
          <a:off x="1746573" y="2285991"/>
          <a:ext cx="2111047" cy="472811"/>
        </p:xfrm>
        <a:graphic>
          <a:graphicData uri="http://schemas.openxmlformats.org/presentationml/2006/ole">
            <p:oleObj spid="_x0000_s1030" name="Equation" r:id="rId3" imgW="1206000" imgH="304920" progId="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6106108"/>
              </p:ext>
            </p:extLst>
          </p:nvPr>
        </p:nvGraphicFramePr>
        <p:xfrm>
          <a:off x="1785918" y="2643182"/>
          <a:ext cx="1797049" cy="885825"/>
        </p:xfrm>
        <a:graphic>
          <a:graphicData uri="http://schemas.openxmlformats.org/presentationml/2006/ole">
            <p:oleObj spid="_x0000_s1031" name="Equation" r:id="rId4" imgW="1142280" imgH="507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816335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P.</a:t>
            </a:r>
            <a:fld id="{9B00EDC4-5502-4F45-BBFB-877E84FAA38E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pPr/>
              <a:t>29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1.1</a:t>
            </a:r>
            <a:endParaRPr lang="en-US" altLang="zh-TW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3(a)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square root of a negative number is not defined (as a real number). So,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consists of all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such that  </a:t>
            </a:r>
            <a:r>
              <a:rPr lang="en-US" altLang="zh-TW" dirty="0" smtClean="0">
                <a:solidFill>
                  <a:srgbClr val="AC4600"/>
                </a:solidFill>
                <a:ea typeface="新細明體" panose="02020500000000000000" pitchFamily="18" charset="-120"/>
              </a:rPr>
              <a:t>           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This is equivalent to                   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So, the domain is the interval                     .</a:t>
            </a:r>
          </a:p>
          <a:p>
            <a:pPr lvl="1" eaLnBrk="1" hangingPunct="1">
              <a:buClr>
                <a:srgbClr val="AC4600"/>
              </a:buClr>
            </a:pP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7705154"/>
              </p:ext>
            </p:extLst>
          </p:nvPr>
        </p:nvGraphicFramePr>
        <p:xfrm>
          <a:off x="2817837" y="2663405"/>
          <a:ext cx="1325535" cy="396672"/>
        </p:xfrm>
        <a:graphic>
          <a:graphicData uri="http://schemas.openxmlformats.org/presentationml/2006/ole">
            <p:oleObj spid="_x0000_s2056" name="Equation" r:id="rId3" imgW="786960" imgH="228600" progId="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775374"/>
              </p:ext>
            </p:extLst>
          </p:nvPr>
        </p:nvGraphicFramePr>
        <p:xfrm>
          <a:off x="3762374" y="3109491"/>
          <a:ext cx="995363" cy="409575"/>
        </p:xfrm>
        <a:graphic>
          <a:graphicData uri="http://schemas.openxmlformats.org/presentationml/2006/ole">
            <p:oleObj spid="_x0000_s2057" name="Equation" r:id="rId4" imgW="558360" imgH="228600" progId="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61931234"/>
              </p:ext>
            </p:extLst>
          </p:nvPr>
        </p:nvGraphicFramePr>
        <p:xfrm>
          <a:off x="4826296" y="3571877"/>
          <a:ext cx="1103025" cy="438892"/>
        </p:xfrm>
        <a:graphic>
          <a:graphicData uri="http://schemas.openxmlformats.org/presentationml/2006/ole">
            <p:oleObj spid="_x0000_s2058" name="Equation" r:id="rId5" imgW="609480" imgH="2541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16174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Functions arise whenever one quantity depends on another. Consider the following two situations.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buFontTx/>
              <a:buAutoNum type="alphaUcPeriod"/>
            </a:pP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area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of a circle depends on the radius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 of the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circle. The rule that connects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given by the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equation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. With each positive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 there is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associated one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and we say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a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function</a:t>
            </a:r>
            <a:r>
              <a:rPr lang="en-US" altLang="zh-TW" dirty="0" smtClean="0">
                <a:ea typeface="新細明體" panose="02020500000000000000" pitchFamily="18" charset="-120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33837514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P.</a:t>
            </a:r>
            <a:fld id="{A9D555A4-8C0F-4154-8DFA-3886CFD22506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pPr/>
              <a:t>30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1.1</a:t>
            </a:r>
            <a:endParaRPr lang="en-US" altLang="zh-TW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3(b)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Since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and division by 0 is not allowed, 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not defined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0 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= 1. Thus,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                                   .  This could also be written in interval notation as                                         .</a:t>
            </a:r>
          </a:p>
          <a:p>
            <a:pPr lvl="1" eaLnBrk="1" hangingPunct="1">
              <a:buClr>
                <a:srgbClr val="AC4600"/>
              </a:buClr>
            </a:pP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000233" y="1428736"/>
          <a:ext cx="4071966" cy="1000132"/>
        </p:xfrm>
        <a:graphic>
          <a:graphicData uri="http://schemas.openxmlformats.org/presentationml/2006/ole">
            <p:oleObj spid="_x0000_s3080" name="Equation" r:id="rId3" imgW="1967400" imgH="546120" progId="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5192762"/>
              </p:ext>
            </p:extLst>
          </p:nvPr>
        </p:nvGraphicFramePr>
        <p:xfrm>
          <a:off x="1571605" y="3571876"/>
          <a:ext cx="2357453" cy="511172"/>
        </p:xfrm>
        <a:graphic>
          <a:graphicData uri="http://schemas.openxmlformats.org/presentationml/2006/ole">
            <p:oleObj spid="_x0000_s3081" name="Equation" r:id="rId4" imgW="1320120" imgH="330120" progId="">
              <p:embed/>
            </p:oleObj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78976772"/>
              </p:ext>
            </p:extLst>
          </p:nvPr>
        </p:nvGraphicFramePr>
        <p:xfrm>
          <a:off x="3714744" y="4071942"/>
          <a:ext cx="2714644" cy="428628"/>
        </p:xfrm>
        <a:graphic>
          <a:graphicData uri="http://schemas.openxmlformats.org/presentationml/2006/ole">
            <p:oleObj spid="_x0000_s3082" name="Equation" r:id="rId5" imgW="1815120" imgH="2541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79983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graph of a function is a curve in the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-plane. But the question arises: Which curves in the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-plane are graphs of functions? This is answered by the following test.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7143800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539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reason for the truth of the Vertical Line Test can be seen in Figure 10.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4229013" y="5000636"/>
            <a:ext cx="10573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630"/>
          <a:stretch>
            <a:fillRect/>
          </a:stretch>
        </p:blipFill>
        <p:spPr bwMode="auto">
          <a:xfrm>
            <a:off x="1614909" y="2924043"/>
            <a:ext cx="2801079" cy="182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630"/>
          <a:stretch>
            <a:fillRect/>
          </a:stretch>
        </p:blipFill>
        <p:spPr bwMode="auto">
          <a:xfrm>
            <a:off x="4763741" y="2924043"/>
            <a:ext cx="2801079" cy="182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24996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Representations of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each vertical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intersects a curve only once, at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), then exactly one functional value is defined by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 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But if a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intersects the curve twice, at 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 and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), then the curve can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t represent a function because a function can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t assign two different values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58626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ChangeArrowheads="1"/>
          </p:cNvSpPr>
          <p:nvPr/>
        </p:nvSpPr>
        <p:spPr bwMode="auto">
          <a:xfrm>
            <a:off x="1742338" y="3314670"/>
            <a:ext cx="5830818" cy="68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001" b="1">
                <a:ea typeface="新細明體" panose="02020500000000000000" pitchFamily="18" charset="-120"/>
              </a:rPr>
              <a:t>Piecewise Defined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93848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P.</a:t>
            </a:r>
            <a:fld id="{AA85F4A6-A494-4F70-A55A-B8160DFFF9D7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pPr/>
              <a:t>35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1.1</a:t>
            </a:r>
            <a:endParaRPr lang="en-US" altLang="zh-TW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 defined by: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Evaluate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(0),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(1),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(2) and sketch the graph.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0620187"/>
              </p:ext>
            </p:extLst>
          </p:nvPr>
        </p:nvGraphicFramePr>
        <p:xfrm>
          <a:off x="1785918" y="2428868"/>
          <a:ext cx="3163222" cy="821667"/>
        </p:xfrm>
        <a:graphic>
          <a:graphicData uri="http://schemas.openxmlformats.org/presentationml/2006/ole">
            <p:oleObj spid="_x0000_s4100" name="Equation" r:id="rId3" imgW="1751760" imgH="6350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50161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P.</a:t>
            </a:r>
            <a:fld id="{F002FB7C-FB46-4B24-A1D3-6370D977715F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pPr/>
              <a:t>36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1.1</a:t>
            </a:r>
            <a:endParaRPr lang="en-US" altLang="zh-TW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4   SOLUTION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Remember that a function is a rule. For this particular function, the rule is: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First, look at the value of the input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If it happens that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1, then the value of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is 1 –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In contrast, if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&gt; 1, then the value of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is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Thus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Since 0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1, we have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(0)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1 – 0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Since 1 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1, we have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(1) = 1 – 1 = 0.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Since 2 &gt; 1, we have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(2) = 2</a:t>
            </a:r>
            <a:r>
              <a:rPr lang="en-US" altLang="zh-TW" baseline="30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= 4.</a:t>
            </a:r>
            <a:endParaRPr lang="zh-TW" altLang="en-US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605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P.</a:t>
            </a:r>
            <a:fld id="{C9E985F3-EB73-4E12-BCC8-C29B1825F03B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pPr/>
              <a:t>37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1.1</a:t>
            </a:r>
            <a:endParaRPr lang="en-US" altLang="zh-TW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4  SOLUTION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How do we draw the graph of </a:t>
            </a:r>
            <a:r>
              <a:rPr lang="en-US" altLang="zh-TW" sz="28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?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1, then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= 1 –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x.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So, the part of the graph of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that lies to the left of the vertical line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= 1 must coincide with the line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= 1 –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which has slope -1 and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-intercept 1. 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&gt; 1, then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. So, the part of the graph of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that lies to the right of the line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= 1 must coincide with the graph of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which is a parabola.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This enables us to sketch the graph as follows.</a:t>
            </a:r>
            <a:endParaRPr lang="zh-TW" altLang="en-US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937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Example 4 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The solid dot indicates that the point (1, 0) is included on the graph.</a:t>
            </a:r>
          </a:p>
          <a:p>
            <a:r>
              <a:rPr lang="en-US" altLang="zh-TW" sz="1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The open dot indicates that the point (1, 1) is excluded from the graph.</a:t>
            </a:r>
            <a:endParaRPr altLang="en-US" sz="18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286124"/>
            <a:ext cx="3082926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Piecewise Defined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absolute value</a:t>
            </a:r>
            <a:r>
              <a:rPr lang="en-US" altLang="zh-TW" dirty="0" smtClean="0">
                <a:ea typeface="新細明體" panose="02020500000000000000" pitchFamily="18" charset="-120"/>
              </a:rPr>
              <a:t> of a number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denoted by    , is the distance from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to 0 on the real number line.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Distances are always positive or 0, so we have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for every number</a:t>
            </a:r>
            <a:endParaRPr lang="en-US" altLang="zh-TW" i="1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For example,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0" y="1776926"/>
            <a:ext cx="337240" cy="29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92" y="2857496"/>
            <a:ext cx="997679" cy="37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820" b="-11111"/>
          <a:stretch>
            <a:fillRect/>
          </a:stretch>
        </p:blipFill>
        <p:spPr bwMode="auto">
          <a:xfrm>
            <a:off x="1285852" y="4743029"/>
            <a:ext cx="2200015" cy="40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277" r="57759" b="-11111"/>
          <a:stretch>
            <a:fillRect/>
          </a:stretch>
        </p:blipFill>
        <p:spPr bwMode="auto">
          <a:xfrm>
            <a:off x="3714744" y="4714884"/>
            <a:ext cx="1000132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337" r="27180" b="-11111"/>
          <a:stretch>
            <a:fillRect/>
          </a:stretch>
        </p:blipFill>
        <p:spPr bwMode="auto">
          <a:xfrm>
            <a:off x="5072066" y="4714884"/>
            <a:ext cx="2500330" cy="3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916" t="-22221"/>
          <a:stretch>
            <a:fillRect/>
          </a:stretch>
        </p:blipFill>
        <p:spPr bwMode="auto">
          <a:xfrm>
            <a:off x="1214414" y="5286388"/>
            <a:ext cx="1785950" cy="4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571868" y="3460596"/>
            <a:ext cx="50006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a .</a:t>
            </a:r>
            <a:endParaRPr lang="zh-TW" alt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491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51" dirty="0">
                <a:ea typeface="新細明體" panose="02020500000000000000" pitchFamily="18" charset="-120"/>
              </a:rPr>
              <a:t>Functions and Their Representations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>
                <a:ea typeface="新細明體" panose="02020500000000000000" pitchFamily="18" charset="-120"/>
              </a:rPr>
              <a:t>B.</a:t>
            </a:r>
            <a:r>
              <a:rPr lang="en-US" altLang="zh-TW" dirty="0" smtClean="0">
                <a:ea typeface="新細明體" panose="02020500000000000000" pitchFamily="18" charset="-120"/>
              </a:rPr>
              <a:t> The human population of the world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depends on the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. The table gives estimates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of the world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population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300" i="1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 at 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, for certain years.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For instance,                      </a:t>
            </a:r>
            <a:endParaRPr lang="en-US" altLang="zh-TW" sz="600" i="1" dirty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	P </a:t>
            </a:r>
            <a:r>
              <a:rPr lang="en-US" altLang="zh-TW" dirty="0" smtClean="0">
                <a:ea typeface="新細明體" panose="02020500000000000000" pitchFamily="18" charset="-120"/>
              </a:rPr>
              <a:t>(1950)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dirty="0" smtClean="0">
                <a:ea typeface="新細明體" panose="02020500000000000000" pitchFamily="18" charset="-120"/>
              </a:rPr>
              <a:t> 2,560,000,000</a:t>
            </a:r>
            <a:endParaRPr lang="en-US" altLang="zh-TW" sz="600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But for each value of the 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there is a corresponding value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of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, and we say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is a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00" y="3028846"/>
            <a:ext cx="2169067" cy="366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50934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Piecewise Defined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 general, we have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(Remember that if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negative, then –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positive.)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1" y="2500306"/>
            <a:ext cx="3880620" cy="146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5195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600200"/>
            <a:ext cx="7339012" cy="48291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Sketch the graph of the absolute value function</a:t>
            </a:r>
          </a:p>
          <a:p>
            <a:r>
              <a:rPr lang="en-US" altLang="zh-TW" sz="2400" b="1" dirty="0" smtClean="0">
                <a:ea typeface="新細明體" panose="02020500000000000000" pitchFamily="18" charset="-120"/>
              </a:rPr>
              <a:t>Solution:</a:t>
            </a:r>
            <a:r>
              <a:rPr lang="en-US" altLang="zh-TW" sz="2400" b="1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From the preceding discussion we know that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Remember that a function is a rule.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For this particular function the rule is the following: First look at the value of the input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If it happens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ea typeface="新細明體" panose="02020500000000000000" pitchFamily="18" charset="-120"/>
              </a:rPr>
              <a:t> 0 then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On the other hand,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0, then the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02" y="1714488"/>
            <a:ext cx="1428760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02" y="3429000"/>
            <a:ext cx="2508310" cy="85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0385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see that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coincides with the line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to the right of the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-axis and coincides with the line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–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to the left of the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-axis (see Figure 12).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7092280" y="1001970"/>
            <a:ext cx="631196" cy="2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350" dirty="0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77887" y="6046983"/>
            <a:ext cx="9621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</a:t>
            </a:r>
            <a:r>
              <a:rPr lang="en-US" altLang="zh-TW" sz="900" b="1" dirty="0">
                <a:ea typeface="新細明體" panose="02020500000000000000" pitchFamily="18" charset="-120"/>
              </a:rPr>
              <a:t> </a:t>
            </a:r>
            <a:r>
              <a:rPr lang="en-US" altLang="zh-TW" sz="1400" b="1" dirty="0">
                <a:ea typeface="新細明體" panose="02020500000000000000" pitchFamily="18" charset="-120"/>
              </a:rPr>
              <a:t>12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998234" cy="2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50051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Consider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300" i="1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w </a:t>
            </a:r>
            <a:r>
              <a:rPr lang="en-US" altLang="zh-TW" dirty="0" smtClean="0">
                <a:ea typeface="新細明體" panose="02020500000000000000" pitchFamily="18" charset="-120"/>
              </a:rPr>
              <a:t>) be a cost of mailing a large envelope with weight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. In effect, this is a piecewise defined function because, from the table of values below, we have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3757332"/>
            <a:ext cx="2928958" cy="167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357562"/>
            <a:ext cx="3990874" cy="278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43149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591454" cy="4572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graph is shown in Figure 13. You can see why functions similar to this one are called </a:t>
            </a:r>
            <a:r>
              <a:rPr lang="en-US" altLang="zh-TW" b="1" dirty="0" smtClean="0">
                <a:ea typeface="新細明體" panose="02020500000000000000" pitchFamily="18" charset="-120"/>
              </a:rPr>
              <a:t>step functions</a:t>
            </a:r>
            <a:r>
              <a:rPr lang="en-US" altLang="zh-TW" sz="2100" b="1" dirty="0" smtClean="0">
                <a:ea typeface="新細明體" panose="02020500000000000000" pitchFamily="18" charset="-120"/>
              </a:rPr>
              <a:t>: </a:t>
            </a:r>
            <a:r>
              <a:rPr lang="en-US" altLang="zh-TW" dirty="0" smtClean="0">
                <a:ea typeface="新細明體" panose="02020500000000000000" pitchFamily="18" charset="-120"/>
              </a:rPr>
              <a:t>they jump from one value to the next.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286248" y="6335933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3214686"/>
            <a:ext cx="4151439" cy="307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7092280" y="1006621"/>
            <a:ext cx="631196" cy="2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350" dirty="0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="" xmlns:p14="http://schemas.microsoft.com/office/powerpoint/2010/main" val="3898022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1742338" y="3314670"/>
            <a:ext cx="5830818" cy="68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001" b="1">
                <a:ea typeface="新細明體" panose="02020500000000000000" pitchFamily="18" charset="-120"/>
              </a:rPr>
              <a:t>Symmetry</a:t>
            </a:r>
          </a:p>
        </p:txBody>
      </p:sp>
    </p:spTree>
    <p:extLst>
      <p:ext uri="{BB962C8B-B14F-4D97-AF65-F5344CB8AC3E}">
        <p14:creationId xmlns="" xmlns:p14="http://schemas.microsoft.com/office/powerpoint/2010/main" val="959330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Symmetry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satisfies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sz="300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</a:rPr>
              <a:t>(–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sz="3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for every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in its domain,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even function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For instance,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3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is even because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4143380"/>
            <a:ext cx="4857784" cy="42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8029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Symmetry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096" y="1953432"/>
            <a:ext cx="6402467" cy="3943186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geometric significance of an even function is that its graph is symmetric with respect to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-axis (see Figure 14).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3956834" y="6057668"/>
            <a:ext cx="15183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 smtClean="0">
                <a:ea typeface="新細明體" panose="02020500000000000000" pitchFamily="18" charset="-120"/>
              </a:rPr>
              <a:t>An </a:t>
            </a:r>
            <a:r>
              <a:rPr lang="en-US" altLang="zh-TW" sz="1400" dirty="0">
                <a:ea typeface="新細明體" panose="02020500000000000000" pitchFamily="18" charset="-120"/>
              </a:rPr>
              <a:t>even function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226138" y="6343153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500438"/>
            <a:ext cx="3214710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75023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Symmetry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096" y="1943904"/>
            <a:ext cx="6173808" cy="394318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This means that if we have plotted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dirty="0" smtClean="0">
                <a:ea typeface="新細明體" panose="02020500000000000000" pitchFamily="18" charset="-120"/>
              </a:rPr>
              <a:t>0, we obtain the entire graph simply by reflecting this portion about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-axis.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satisfies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for every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in its domain,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odd function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For example,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odd because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5214950"/>
            <a:ext cx="4071966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49844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Symmetry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graph of an odd function is symmetric about the origin (see Figure 15). If we already have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dirty="0" smtClean="0">
                <a:ea typeface="新細明體" panose="02020500000000000000" pitchFamily="18" charset="-120"/>
              </a:rPr>
              <a:t>0, we can obtain the entire graph by rotating this portion through 180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</a:t>
            </a:r>
            <a:r>
              <a:rPr lang="en-US" altLang="zh-TW" dirty="0" smtClean="0">
                <a:ea typeface="新細明體" panose="02020500000000000000" pitchFamily="18" charset="-120"/>
              </a:rPr>
              <a:t> about the origin.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3786182" y="6072206"/>
            <a:ext cx="14285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An odd function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071934" y="6357958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3643314"/>
            <a:ext cx="3071834" cy="228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9834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Functions and Their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anose="02020500000000000000" pitchFamily="18" charset="-120"/>
              </a:rPr>
              <a:t>C.</a:t>
            </a:r>
            <a:r>
              <a:rPr lang="en-US" altLang="zh-TW" dirty="0" smtClean="0">
                <a:ea typeface="新細明體" panose="02020500000000000000" pitchFamily="18" charset="-120"/>
              </a:rPr>
              <a:t> The cost C of mailing a first-class letter depends on the weight w of the letter.</a:t>
            </a:r>
          </a:p>
          <a:p>
            <a:pPr lvl="1"/>
            <a:r>
              <a:rPr lang="en-US" altLang="zh-TW" sz="2101" dirty="0" smtClean="0">
                <a:ea typeface="新細明體" panose="02020500000000000000" pitchFamily="18" charset="-120"/>
              </a:rPr>
              <a:t>Although there is no simple formula that connects w and C, the post office has a rule for determining C when w is known.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Determine whether each of the following functions is even, odd, or neither even nor odd.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(c)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56" r="74074" b="-11412"/>
          <a:stretch>
            <a:fillRect/>
          </a:stretch>
        </p:blipFill>
        <p:spPr bwMode="auto">
          <a:xfrm>
            <a:off x="1863216" y="3284984"/>
            <a:ext cx="1988704" cy="4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67" r="37962" b="-11412"/>
          <a:stretch>
            <a:fillRect/>
          </a:stretch>
        </p:blipFill>
        <p:spPr bwMode="auto">
          <a:xfrm>
            <a:off x="1863216" y="4509120"/>
            <a:ext cx="1879729" cy="42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779"/>
          <a:stretch>
            <a:fillRect/>
          </a:stretch>
        </p:blipFill>
        <p:spPr bwMode="auto">
          <a:xfrm>
            <a:off x="1863217" y="5707378"/>
            <a:ext cx="2063242" cy="38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48754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2300" b="1" dirty="0">
                <a:ea typeface="新細明體" panose="02020500000000000000" pitchFamily="18" charset="-120"/>
              </a:rPr>
              <a:t>(a)</a:t>
            </a:r>
            <a:r>
              <a:rPr lang="en-US" altLang="zh-TW" sz="23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1500" dirty="0" smtClean="0">
              <a:ea typeface="新細明體" panose="02020500000000000000" pitchFamily="18" charset="-120"/>
            </a:endParaRPr>
          </a:p>
          <a:p>
            <a:endParaRPr lang="en-US" altLang="zh-TW" sz="1500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        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Therefore ,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 is an odd function.</a:t>
            </a: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100" b="1" dirty="0" smtClean="0">
                <a:ea typeface="新細明體" panose="02020500000000000000" pitchFamily="18" charset="-120"/>
              </a:rPr>
              <a:t>(b)</a:t>
            </a:r>
            <a:endParaRPr lang="en-US" altLang="zh-TW" sz="2100" b="1" dirty="0">
              <a:ea typeface="新細明體" panose="02020500000000000000" pitchFamily="18" charset="-120"/>
            </a:endParaRP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r>
              <a:rPr lang="en-US" altLang="zh-TW" sz="900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        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So,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even.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650" t="32207" r="22562" b="33009"/>
          <a:stretch>
            <a:fillRect/>
          </a:stretch>
        </p:blipFill>
        <p:spPr bwMode="auto">
          <a:xfrm>
            <a:off x="2571229" y="2949662"/>
            <a:ext cx="1765897" cy="47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828" t="67793" r="62103"/>
          <a:stretch>
            <a:fillRect/>
          </a:stretch>
        </p:blipFill>
        <p:spPr bwMode="auto">
          <a:xfrm>
            <a:off x="2571229" y="3416790"/>
            <a:ext cx="1243284" cy="44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967" t="6863" r="31097" b="75977"/>
          <a:stretch>
            <a:fillRect/>
          </a:stretch>
        </p:blipFill>
        <p:spPr bwMode="auto">
          <a:xfrm>
            <a:off x="1928794" y="5000636"/>
            <a:ext cx="2476392" cy="42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885" b="71014"/>
          <a:stretch>
            <a:fillRect/>
          </a:stretch>
        </p:blipFill>
        <p:spPr bwMode="auto">
          <a:xfrm>
            <a:off x="2571229" y="2117198"/>
            <a:ext cx="2376719" cy="39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476" t="32207" r="55350" b="33009"/>
          <a:stretch>
            <a:fillRect/>
          </a:stretch>
        </p:blipFill>
        <p:spPr bwMode="auto">
          <a:xfrm>
            <a:off x="2571229" y="2530452"/>
            <a:ext cx="1517905" cy="47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379" t="6863" r="13306" b="75977"/>
          <a:stretch>
            <a:fillRect/>
          </a:stretch>
        </p:blipFill>
        <p:spPr bwMode="auto">
          <a:xfrm>
            <a:off x="4357686" y="5000636"/>
            <a:ext cx="1264240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4115" b="71014"/>
          <a:stretch>
            <a:fillRect/>
          </a:stretch>
        </p:blipFill>
        <p:spPr bwMode="auto">
          <a:xfrm>
            <a:off x="1948755" y="1709711"/>
            <a:ext cx="3010844" cy="39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474" t="6863" b="75977"/>
          <a:stretch>
            <a:fillRect/>
          </a:stretch>
        </p:blipFill>
        <p:spPr bwMode="auto">
          <a:xfrm>
            <a:off x="5643570" y="5000636"/>
            <a:ext cx="1000132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68842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>
                <a:ea typeface="新細明體" panose="02020500000000000000" pitchFamily="18" charset="-120"/>
              </a:rPr>
              <a:t>(c)</a:t>
            </a: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    </a:t>
            </a:r>
            <a:endParaRPr lang="en-US" altLang="zh-TW" b="1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Since    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and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,         </a:t>
            </a:r>
            <a:r>
              <a:rPr lang="en-US" altLang="zh-TW" dirty="0" smtClean="0">
                <a:ea typeface="新細明體" panose="02020500000000000000" pitchFamily="18" charset="-120"/>
              </a:rPr>
              <a:t>,  </a:t>
            </a:r>
            <a:r>
              <a:rPr lang="en-US" altLang="zh-TW" dirty="0" smtClean="0">
                <a:ea typeface="新細明體" panose="02020500000000000000" pitchFamily="18" charset="-120"/>
              </a:rPr>
              <a:t>we conclude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h   </a:t>
            </a:r>
            <a:r>
              <a:rPr lang="en-US" altLang="zh-TW" dirty="0" smtClean="0">
                <a:ea typeface="新細明體" panose="02020500000000000000" pitchFamily="18" charset="-120"/>
              </a:rPr>
              <a:t>is neither even nor odd.</a:t>
            </a:r>
          </a:p>
          <a:p>
            <a:endParaRPr lang="en-US" altLang="zh-TW" b="1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7092280" y="1006621"/>
            <a:ext cx="631196" cy="2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350" dirty="0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967" t="51480" r="23077" b="31360"/>
          <a:stretch>
            <a:fillRect/>
          </a:stretch>
        </p:blipFill>
        <p:spPr bwMode="auto">
          <a:xfrm>
            <a:off x="1907704" y="1784319"/>
            <a:ext cx="3171045" cy="44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64" t="78935" r="71918" b="7336"/>
          <a:stretch>
            <a:fillRect/>
          </a:stretch>
        </p:blipFill>
        <p:spPr bwMode="auto">
          <a:xfrm>
            <a:off x="2214546" y="3429000"/>
            <a:ext cx="2143140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410" t="80589" r="37013" b="7336"/>
          <a:stretch>
            <a:fillRect/>
          </a:stretch>
        </p:blipFill>
        <p:spPr bwMode="auto">
          <a:xfrm>
            <a:off x="5000628" y="3500438"/>
            <a:ext cx="2143140" cy="35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5824" t="51480" b="33076"/>
          <a:stretch>
            <a:fillRect/>
          </a:stretch>
        </p:blipFill>
        <p:spPr bwMode="auto">
          <a:xfrm>
            <a:off x="2498407" y="2384548"/>
            <a:ext cx="1744075" cy="39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8782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Symmetry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graphs of the functions in Example 7 are shown in Figure 16. Notice that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is symmetric neither about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-axis nor about the origin.    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214810" y="5429265"/>
            <a:ext cx="1428760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2857496"/>
            <a:ext cx="2016369" cy="19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1843964" cy="192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2928934"/>
            <a:ext cx="1785950" cy="18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2285984" y="4929198"/>
            <a:ext cx="3497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dirty="0">
                <a:ea typeface="新細明體" panose="02020500000000000000" pitchFamily="18" charset="-120"/>
              </a:rPr>
              <a:t>(a</a:t>
            </a:r>
            <a:r>
              <a:rPr lang="en-US" altLang="zh-TW" sz="105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572000" y="4929198"/>
            <a:ext cx="3497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dirty="0">
                <a:ea typeface="新細明體" panose="02020500000000000000" pitchFamily="18" charset="-120"/>
              </a:rPr>
              <a:t>(b)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6715140" y="4857760"/>
            <a:ext cx="3571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dirty="0">
                <a:ea typeface="新細明體" panose="02020500000000000000" pitchFamily="18" charset="-120"/>
              </a:rPr>
              <a:t>(c)</a:t>
            </a:r>
          </a:p>
        </p:txBody>
      </p:sp>
    </p:spTree>
    <p:extLst>
      <p:ext uri="{BB962C8B-B14F-4D97-AF65-F5344CB8AC3E}">
        <p14:creationId xmlns="" xmlns:p14="http://schemas.microsoft.com/office/powerpoint/2010/main" val="3194979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ChangeArrowheads="1"/>
          </p:cNvSpPr>
          <p:nvPr/>
        </p:nvSpPr>
        <p:spPr bwMode="auto">
          <a:xfrm>
            <a:off x="1742338" y="3314670"/>
            <a:ext cx="5830818" cy="68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001" b="1">
                <a:ea typeface="新細明體" panose="02020500000000000000" pitchFamily="18" charset="-120"/>
              </a:rPr>
              <a:t>Increasing and Decreasing </a:t>
            </a:r>
          </a:p>
          <a:p>
            <a:pPr algn="ctr" eaLnBrk="1" hangingPunct="1"/>
            <a:r>
              <a:rPr lang="en-US" altLang="zh-TW" sz="3001" b="1">
                <a:ea typeface="新細明體" panose="02020500000000000000" pitchFamily="18" charset="-120"/>
              </a:rPr>
              <a:t>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637294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Increasing and Decreasing 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graph shown in Figure 17 rises from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, falls from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, and rises again from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198774" y="6123928"/>
            <a:ext cx="69762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00" b="1" dirty="0">
                <a:ea typeface="新細明體" panose="02020500000000000000" pitchFamily="18" charset="-120"/>
              </a:rPr>
              <a:t>Figure 17</a:t>
            </a:r>
            <a:endParaRPr lang="en-US" altLang="zh-TW" sz="900" dirty="0">
              <a:ea typeface="新細明體" panose="02020500000000000000" pitchFamily="18" charset="-120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30" y="2996952"/>
            <a:ext cx="3540497" cy="29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3774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said to be increasing on the interval [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 </a:t>
            </a:r>
            <a:r>
              <a:rPr lang="en-US" altLang="zh-TW" dirty="0" smtClean="0">
                <a:ea typeface="新細明體" panose="02020500000000000000" pitchFamily="18" charset="-120"/>
              </a:rPr>
              <a:t>], decreasing on [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</a:rPr>
              <a:t>], and increasing again on [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d </a:t>
            </a:r>
            <a:r>
              <a:rPr lang="en-US" altLang="zh-TW" dirty="0" smtClean="0">
                <a:ea typeface="新細明體" panose="02020500000000000000" pitchFamily="18" charset="-120"/>
              </a:rPr>
              <a:t>].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sz="1350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Notice that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are any two numbers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)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). We use this as the defining property of an increasing function.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1" y="4581128"/>
            <a:ext cx="6173808" cy="177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2"/>
          <p:cNvSpPr>
            <a:spLocks noChangeArrowheads="1"/>
          </p:cNvSpPr>
          <p:nvPr/>
        </p:nvSpPr>
        <p:spPr bwMode="auto">
          <a:xfrm>
            <a:off x="1408876" y="714357"/>
            <a:ext cx="6173808" cy="85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 dirty="0">
                <a:ea typeface="新細明體" panose="02020500000000000000" pitchFamily="18" charset="-120"/>
              </a:rPr>
              <a:t>Increasing and Decreasing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32485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 the definition of an increasing function it is important to realize that the inequality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sz="3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)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3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) must be satisfied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every</a:t>
            </a:r>
            <a:r>
              <a:rPr lang="en-US" altLang="zh-TW" dirty="0" smtClean="0">
                <a:ea typeface="新細明體" panose="02020500000000000000" pitchFamily="18" charset="-120"/>
              </a:rPr>
              <a:t> pair of numbers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ea typeface="新細明體" panose="02020500000000000000" pitchFamily="18" charset="-120"/>
              </a:rPr>
              <a:t>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1408876" y="642919"/>
            <a:ext cx="6173808" cy="9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 dirty="0">
                <a:ea typeface="新細明體" panose="02020500000000000000" pitchFamily="18" charset="-120"/>
              </a:rPr>
              <a:t>Increasing and Decreasing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52837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Functions and Their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1050"/>
              </a:spcBef>
            </a:pPr>
            <a:r>
              <a:rPr lang="en-US" altLang="zh-TW" b="1" dirty="0" smtClean="0">
                <a:ea typeface="新細明體" panose="02020500000000000000" pitchFamily="18" charset="-120"/>
              </a:rPr>
              <a:t>D.</a:t>
            </a:r>
            <a:r>
              <a:rPr lang="en-US" altLang="zh-TW" dirty="0" smtClean="0">
                <a:ea typeface="新細明體" panose="02020500000000000000" pitchFamily="18" charset="-120"/>
              </a:rPr>
              <a:t> The vertical acceleration a of the ground as measured by a seismograph during an earthquake is a function of the elapsed time t. The figure shows a graph generated by seismic activity during the Northridge earthquake that shook Los Angeles in 1994. </a:t>
            </a:r>
            <a:r>
              <a:rPr lang="en-US" altLang="zh-TW" dirty="0" smtClean="0">
                <a:ea typeface="新細明體" charset="-120"/>
              </a:rPr>
              <a:t>For a given value of </a:t>
            </a:r>
            <a:r>
              <a:rPr lang="en-US" altLang="zh-TW" i="1" dirty="0" smtClean="0">
                <a:ea typeface="新細明體" charset="-120"/>
              </a:rPr>
              <a:t>t</a:t>
            </a:r>
            <a:r>
              <a:rPr lang="en-US" altLang="zh-TW" dirty="0" smtClean="0">
                <a:ea typeface="新細明體" charset="-120"/>
              </a:rPr>
              <a:t>, the graph provides a corresponding value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of </a:t>
            </a:r>
            <a:r>
              <a:rPr lang="en-US" altLang="zh-TW" i="1" dirty="0" smtClean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.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4" name="Picture 7" descr="010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000504"/>
            <a:ext cx="41910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Both examples describes a rule whereby, given a number (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), another number 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) is assigned. In each case we say that the second number is a function of the first number.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usually consider functions for which the sets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are sets of real numbers. The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domain</a:t>
            </a:r>
            <a:r>
              <a:rPr lang="en-US" altLang="zh-TW" dirty="0" smtClean="0">
                <a:ea typeface="新細明體" panose="02020500000000000000" pitchFamily="18" charset="-120"/>
              </a:rPr>
              <a:t> of the function. The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value of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f</a:t>
            </a:r>
            <a:r>
              <a:rPr lang="en-US" altLang="zh-TW" b="1" dirty="0" smtClean="0">
                <a:ea typeface="新細明體" panose="02020500000000000000" pitchFamily="18" charset="-120"/>
              </a:rPr>
              <a:t> at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and is read “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.”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143248"/>
            <a:ext cx="7000924" cy="114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40168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range</a:t>
            </a:r>
            <a:r>
              <a:rPr lang="en-US" altLang="zh-TW" dirty="0" smtClean="0">
                <a:ea typeface="新細明體" panose="02020500000000000000" pitchFamily="18" charset="-120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the set of all possible values of</a:t>
            </a:r>
            <a:r>
              <a:rPr lang="en-US" altLang="zh-TW" i="1" dirty="0" smtClean="0">
                <a:ea typeface="新細明體" panose="02020500000000000000" pitchFamily="18" charset="-120"/>
              </a:rPr>
              <a:t> 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varies throughout the domain.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symbol that represents an arbitrary number in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domain</a:t>
            </a:r>
            <a:r>
              <a:rPr lang="en-US" altLang="zh-TW" dirty="0" smtClean="0">
                <a:ea typeface="新細明體" panose="02020500000000000000" pitchFamily="18" charset="-120"/>
              </a:rPr>
              <a:t> of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independent variable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symbol that represents a number in the range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a </a:t>
            </a:r>
            <a:r>
              <a:rPr lang="en-US" altLang="zh-TW" b="1" dirty="0" smtClean="0">
                <a:ea typeface="新細明體" panose="02020500000000000000" pitchFamily="18" charset="-120"/>
              </a:rPr>
              <a:t>dependent variable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="" xmlns:p14="http://schemas.microsoft.com/office/powerpoint/2010/main" val="39107857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096" y="1953432"/>
            <a:ext cx="6402467" cy="3943186"/>
          </a:xfrm>
        </p:spPr>
        <p:txBody>
          <a:bodyPr/>
          <a:lstStyle/>
          <a:p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It’s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helpful to think </a:t>
            </a:r>
            <a:r>
              <a:rPr lang="en-US" altLang="zh-TW" dirty="0" smtClean="0">
                <a:ea typeface="新細明體" panose="02020500000000000000" pitchFamily="18" charset="-120"/>
              </a:rPr>
              <a:t>of a function as a </a:t>
            </a:r>
            <a:r>
              <a:rPr lang="en-US" altLang="zh-TW" b="1" dirty="0" smtClean="0">
                <a:ea typeface="新細明體" panose="02020500000000000000" pitchFamily="18" charset="-120"/>
              </a:rPr>
              <a:t>machine</a:t>
            </a:r>
            <a:r>
              <a:rPr lang="en-US" altLang="zh-TW" dirty="0" smtClean="0">
                <a:ea typeface="新細明體" panose="02020500000000000000" pitchFamily="18" charset="-120"/>
              </a:rPr>
              <a:t> (see Figure 2).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2857488" y="4429132"/>
            <a:ext cx="2789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 dirty="0">
                <a:ea typeface="新細明體" panose="02020500000000000000" pitchFamily="18" charset="-120"/>
              </a:rPr>
              <a:t>Machine diagram for a function ƒ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29058" y="485776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28848"/>
            <a:ext cx="4741793" cy="114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1408876" y="1028075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51">
                <a:ea typeface="新細明體" panose="02020500000000000000" pitchFamily="18" charset="-120"/>
              </a:rPr>
              <a:t>Functions and Their Representations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39418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範本.potx" id="{FDCC598E-FBAA-4960-A37C-F17EA2C43758}" vid="{B8AA5F26-BD5F-458C-938E-9A96D20A9938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</Template>
  <TotalTime>0</TotalTime>
  <Words>2113</Words>
  <Application>Microsoft Office PowerPoint</Application>
  <PresentationFormat>如螢幕大小 (4:3)</PresentationFormat>
  <Paragraphs>270</Paragraphs>
  <Slides>57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9" baseType="lpstr">
      <vt:lpstr>Math_16x9</vt:lpstr>
      <vt:lpstr>Equation</vt:lpstr>
      <vt:lpstr>投影片 1</vt:lpstr>
      <vt:lpstr>投影片 2</vt:lpstr>
      <vt:lpstr>Functions and Their Representations</vt:lpstr>
      <vt:lpstr>Functions and Their Representations</vt:lpstr>
      <vt:lpstr>Functions and Their Representations</vt:lpstr>
      <vt:lpstr>Functions and Their Representations</vt:lpstr>
      <vt:lpstr>Functions and Their Representations</vt:lpstr>
      <vt:lpstr>Functions and Their Representations</vt:lpstr>
      <vt:lpstr>投影片 9</vt:lpstr>
      <vt:lpstr>投影片 10</vt:lpstr>
      <vt:lpstr>投影片 11</vt:lpstr>
      <vt:lpstr>投影片 12</vt:lpstr>
      <vt:lpstr>投影片 13</vt:lpstr>
      <vt:lpstr>投影片 14</vt:lpstr>
      <vt:lpstr>Example 1</vt:lpstr>
      <vt:lpstr>Example 1 – Solution</vt:lpstr>
      <vt:lpstr>投影片 17</vt:lpstr>
      <vt:lpstr>Representations of Functions</vt:lpstr>
      <vt:lpstr>Representations of Functions</vt:lpstr>
      <vt:lpstr>Representations of Functions</vt:lpstr>
      <vt:lpstr>Representations of Functions</vt:lpstr>
      <vt:lpstr>Representations of Functions</vt:lpstr>
      <vt:lpstr>Representations of Functions</vt:lpstr>
      <vt:lpstr>Representations of Functions</vt:lpstr>
      <vt:lpstr>Representations of Functions</vt:lpstr>
      <vt:lpstr>Example 2</vt:lpstr>
      <vt:lpstr>Example 2 – Solution</vt:lpstr>
      <vt:lpstr>Example 3</vt:lpstr>
      <vt:lpstr>Example 3(a) SOLUTION</vt:lpstr>
      <vt:lpstr>Example 3(b) SOLUTION</vt:lpstr>
      <vt:lpstr>Representations of Functions</vt:lpstr>
      <vt:lpstr>Representations of Functions</vt:lpstr>
      <vt:lpstr>Representations of Functions</vt:lpstr>
      <vt:lpstr>投影片 34</vt:lpstr>
      <vt:lpstr>Example 4</vt:lpstr>
      <vt:lpstr>Example 4   SOLUTION</vt:lpstr>
      <vt:lpstr>Example 4  SOLUTION</vt:lpstr>
      <vt:lpstr>Example 4  SOLUTION</vt:lpstr>
      <vt:lpstr>Piecewise Defined Functions</vt:lpstr>
      <vt:lpstr>Piecewise Defined Functions</vt:lpstr>
      <vt:lpstr>Example 5</vt:lpstr>
      <vt:lpstr>Example 5 – Solution</vt:lpstr>
      <vt:lpstr>Example 6 </vt:lpstr>
      <vt:lpstr>Example 6 </vt:lpstr>
      <vt:lpstr>投影片 45</vt:lpstr>
      <vt:lpstr>Symmetry</vt:lpstr>
      <vt:lpstr>Symmetry</vt:lpstr>
      <vt:lpstr>Symmetry</vt:lpstr>
      <vt:lpstr>Symmetry</vt:lpstr>
      <vt:lpstr>Example 7</vt:lpstr>
      <vt:lpstr>Example 7 – Solution</vt:lpstr>
      <vt:lpstr>Example 7 – Solution</vt:lpstr>
      <vt:lpstr>Symmetry</vt:lpstr>
      <vt:lpstr>投影片 54</vt:lpstr>
      <vt:lpstr>Increasing and Decreasing Functions</vt:lpstr>
      <vt:lpstr>投影片 56</vt:lpstr>
      <vt:lpstr>投影片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2015-07-02T07:22:38Z</dcterms:created>
  <dcterms:modified xsi:type="dcterms:W3CDTF">2016-09-23T13:33:48Z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