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2"/>
  </p:notesMasterIdLst>
  <p:handoutMasterIdLst>
    <p:handoutMasterId r:id="rId53"/>
  </p:handoutMasterIdLst>
  <p:sldIdLst>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21" r:id="rId38"/>
    <p:sldId id="311" r:id="rId39"/>
    <p:sldId id="312" r:id="rId40"/>
    <p:sldId id="313" r:id="rId41"/>
    <p:sldId id="314" r:id="rId42"/>
    <p:sldId id="315" r:id="rId43"/>
    <p:sldId id="324" r:id="rId44"/>
    <p:sldId id="316" r:id="rId45"/>
    <p:sldId id="317" r:id="rId46"/>
    <p:sldId id="318" r:id="rId47"/>
    <p:sldId id="319" r:id="rId48"/>
    <p:sldId id="320" r:id="rId49"/>
    <p:sldId id="325" r:id="rId50"/>
    <p:sldId id="32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6" autoAdjust="0"/>
    <p:restoredTop sz="94660"/>
  </p:normalViewPr>
  <p:slideViewPr>
    <p:cSldViewPr showGuides="1">
      <p:cViewPr varScale="1">
        <p:scale>
          <a:sx n="82" d="100"/>
          <a:sy n="82" d="100"/>
        </p:scale>
        <p:origin x="-558" y="-96"/>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4" Type="http://schemas.openxmlformats.org/officeDocument/2006/relationships/image" Target="../media/image10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pPr/>
              <a:t>10/6/2016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pPr/>
              <a:t>‹#›</a:t>
            </a:fld>
            <a:endParaRPr lang="zh-TW"/>
          </a:p>
        </p:txBody>
      </p:sp>
    </p:spTree>
    <p:extLst>
      <p:ext uri="{BB962C8B-B14F-4D97-AF65-F5344CB8AC3E}">
        <p14:creationId xmlns=""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rPr/>
              <a:pPr/>
              <a:t>2015/11/20</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rPr/>
              <a:pPr/>
              <a:t>‹#›</a:t>
            </a:fld>
            <a:endParaRPr lang="zh-TW"/>
          </a:p>
        </p:txBody>
      </p:sp>
    </p:spTree>
    <p:extLst>
      <p:ext uri="{BB962C8B-B14F-4D97-AF65-F5344CB8AC3E}">
        <p14:creationId xmlns=""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491374-4615-40F7-B808-82E2BEE750E1}" type="slidenum">
              <a:rPr lang="en-US" altLang="zh-TW"/>
              <a:pPr eaLnBrk="1" hangingPunct="1"/>
              <a:t>1</a:t>
            </a:fld>
            <a:endParaRPr lang="en-US" altLang="zh-TW"/>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smtClean="0"/>
          </a:p>
        </p:txBody>
      </p:sp>
    </p:spTree>
    <p:extLst>
      <p:ext uri="{BB962C8B-B14F-4D97-AF65-F5344CB8AC3E}">
        <p14:creationId xmlns="" xmlns:p14="http://schemas.microsoft.com/office/powerpoint/2010/main" val="855943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0574A5-FAFE-4552-AFB5-0ED9681D9E4F}" type="slidenum">
              <a:rPr lang="en-US" altLang="zh-TW"/>
              <a:pPr eaLnBrk="1" hangingPunct="1"/>
              <a:t>2</a:t>
            </a:fld>
            <a:endParaRPr lang="en-US" altLang="zh-TW"/>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smtClean="0"/>
          </a:p>
        </p:txBody>
      </p:sp>
    </p:spTree>
    <p:extLst>
      <p:ext uri="{BB962C8B-B14F-4D97-AF65-F5344CB8AC3E}">
        <p14:creationId xmlns="" xmlns:p14="http://schemas.microsoft.com/office/powerpoint/2010/main" val="753995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2015/11/20</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 xmlns:p14="http://schemas.microsoft.com/office/powerpoint/2010/main" val="3817955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2015/11/20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20408808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2015/11/20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612817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dirty="0"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rPr/>
              <a:pPr/>
              <a:t>2015/11/20</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21855328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2015/11/20</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 xmlns:p14="http://schemas.microsoft.com/office/powerpoint/2010/main" val="3234467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10/6/2016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 xmlns:p14="http://schemas.microsoft.com/office/powerpoint/2010/main" val="12391137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10/6/2016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 xmlns:p14="http://schemas.microsoft.com/office/powerpoint/2010/main" val="2138358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rPr/>
              <a:pPr/>
              <a:t>2015/11/20</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31635788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rPr/>
              <a:pPr/>
              <a:t>2015/11/20</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 xmlns:p14="http://schemas.microsoft.com/office/powerpoint/2010/main" val="178381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10/6/2016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 xmlns:p14="http://schemas.microsoft.com/office/powerpoint/2010/main" val="3518043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rPr/>
              <a:pPr/>
              <a:t>2015/11/20</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rPr/>
              <a:pPr/>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39002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10/6/2016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45.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46.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9" Type="http://schemas.openxmlformats.org/officeDocument/2006/relationships/image" Target="../media/image1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133600" y="6248400"/>
            <a:ext cx="5486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TW" sz="1400" dirty="0" smtClean="0">
                <a:ea typeface="新細明體" panose="02020500000000000000" pitchFamily="18" charset="-120"/>
              </a:rPr>
              <a:t>.</a:t>
            </a:r>
            <a:r>
              <a:rPr lang="en-US" altLang="zh-TW" dirty="0" smtClean="0">
                <a:ea typeface="新細明體" panose="02020500000000000000" pitchFamily="18" charset="-120"/>
              </a:rPr>
              <a:t> </a:t>
            </a:r>
            <a:endParaRPr lang="en-US" altLang="zh-TW" dirty="0">
              <a:ea typeface="新細明體" panose="02020500000000000000" pitchFamily="18" charset="-120"/>
            </a:endParaRPr>
          </a:p>
        </p:txBody>
      </p:sp>
      <p:grpSp>
        <p:nvGrpSpPr>
          <p:cNvPr id="2051" name="Group 11"/>
          <p:cNvGrpSpPr>
            <a:grpSpLocks/>
          </p:cNvGrpSpPr>
          <p:nvPr/>
        </p:nvGrpSpPr>
        <p:grpSpPr bwMode="auto">
          <a:xfrm>
            <a:off x="0" y="914400"/>
            <a:ext cx="91440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IN">
                <a:solidFill>
                  <a:srgbClr val="FFFFFF"/>
                </a:solidFill>
              </a:endParaRPr>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609600" y="1447800"/>
            <a:ext cx="7620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a:solidFill>
                  <a:srgbClr val="00ADEE"/>
                </a:solidFill>
                <a:ea typeface="新細明體" panose="02020500000000000000" pitchFamily="18" charset="-120"/>
              </a:rPr>
              <a:t>1</a:t>
            </a:r>
          </a:p>
        </p:txBody>
      </p:sp>
      <p:sp>
        <p:nvSpPr>
          <p:cNvPr id="2053" name="TextBox 10"/>
          <p:cNvSpPr txBox="1">
            <a:spLocks noChangeArrowheads="1"/>
          </p:cNvSpPr>
          <p:nvPr/>
        </p:nvSpPr>
        <p:spPr bwMode="auto">
          <a:xfrm>
            <a:off x="2362200" y="1981200"/>
            <a:ext cx="62484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a:ea typeface="新細明體" panose="02020500000000000000" pitchFamily="18" charset="-120"/>
              </a:rPr>
              <a:t>FUNCTIONS AND LIMITS</a:t>
            </a:r>
          </a:p>
        </p:txBody>
      </p:sp>
    </p:spTree>
    <p:extLst>
      <p:ext uri="{BB962C8B-B14F-4D97-AF65-F5344CB8AC3E}">
        <p14:creationId xmlns="" xmlns:p14="http://schemas.microsoft.com/office/powerpoint/2010/main" val="11196685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b="1" dirty="0" smtClean="0">
                <a:ea typeface="新細明體" panose="02020500000000000000" pitchFamily="18" charset="-120"/>
              </a:rPr>
              <a:t>(b) </a:t>
            </a:r>
            <a:r>
              <a:rPr lang="en-US" altLang="zh-TW" dirty="0" smtClean="0">
                <a:ea typeface="新細明體" panose="02020500000000000000" pitchFamily="18" charset="-120"/>
              </a:rPr>
              <a:t>The graph is sketched in Figure 3. </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The slope is </a:t>
            </a:r>
            <a:r>
              <a:rPr lang="en-US" altLang="zh-TW" i="1" dirty="0" smtClean="0">
                <a:ea typeface="新細明體" panose="02020500000000000000" pitchFamily="18" charset="-120"/>
              </a:rPr>
              <a:t>m</a:t>
            </a:r>
            <a:r>
              <a:rPr lang="en-US" altLang="zh-TW" dirty="0" smtClean="0">
                <a:ea typeface="新細明體" panose="02020500000000000000" pitchFamily="18" charset="-120"/>
              </a:rPr>
              <a:t> = –10</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C/km, and this represents the     </a:t>
            </a:r>
            <a:br>
              <a:rPr lang="en-US" altLang="zh-TW" dirty="0" smtClean="0">
                <a:ea typeface="新細明體" panose="02020500000000000000" pitchFamily="18" charset="-120"/>
              </a:rPr>
            </a:br>
            <a:r>
              <a:rPr lang="en-US" altLang="zh-TW" dirty="0" smtClean="0">
                <a:ea typeface="新細明體" panose="02020500000000000000" pitchFamily="18" charset="-120"/>
              </a:rPr>
              <a:t>      rate of change of temperature with respect to height.</a:t>
            </a:r>
            <a:endParaRPr lang="en-US" altLang="zh-TW" baseline="30000" dirty="0" smtClean="0">
              <a:ea typeface="新細明體" panose="02020500000000000000" pitchFamily="18" charset="-120"/>
            </a:endParaRP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1126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12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006" y="2117725"/>
            <a:ext cx="2789237" cy="275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71" name="Rectangle 9"/>
          <p:cNvSpPr>
            <a:spLocks noChangeArrowheads="1"/>
          </p:cNvSpPr>
          <p:nvPr/>
        </p:nvSpPr>
        <p:spPr bwMode="auto">
          <a:xfrm>
            <a:off x="4306439" y="4905471"/>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24330900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8" end="8"/>
                                            </p:txEl>
                                          </p:spTgt>
                                        </p:tgtEl>
                                        <p:attrNameLst>
                                          <p:attrName>style.visibility</p:attrName>
                                        </p:attrNameLst>
                                      </p:cBhvr>
                                      <p:to>
                                        <p:strVal val="visible"/>
                                      </p:to>
                                    </p:set>
                                    <p:animEffect transition="in" filter="fade">
                                      <p:cBhvr>
                                        <p:cTn id="7" dur="1000"/>
                                        <p:tgtEl>
                                          <p:spTgt spid="30723">
                                            <p:txEl>
                                              <p:pRg st="8" end="8"/>
                                            </p:txEl>
                                          </p:spTgt>
                                        </p:tgtEl>
                                      </p:cBhvr>
                                    </p:animEffect>
                                    <p:anim calcmode="lin" valueType="num">
                                      <p:cBhvr>
                                        <p:cTn id="8"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12291" name="Rectangle 3"/>
          <p:cNvSpPr>
            <a:spLocks noGrp="1" noChangeArrowheads="1"/>
          </p:cNvSpPr>
          <p:nvPr>
            <p:ph type="body" idx="1"/>
          </p:nvPr>
        </p:nvSpPr>
        <p:spPr/>
        <p:txBody>
          <a:bodyPr/>
          <a:lstStyle/>
          <a:p>
            <a:pPr marL="0" indent="0"/>
            <a:r>
              <a:rPr lang="en-US" altLang="zh-TW" b="1" smtClean="0">
                <a:ea typeface="新細明體" panose="02020500000000000000" pitchFamily="18" charset="-120"/>
              </a:rPr>
              <a:t>(c) </a:t>
            </a:r>
            <a:r>
              <a:rPr lang="en-US" altLang="zh-TW" smtClean="0">
                <a:ea typeface="新細明體" panose="02020500000000000000" pitchFamily="18" charset="-120"/>
              </a:rPr>
              <a:t>At a height of </a:t>
            </a:r>
            <a:r>
              <a:rPr lang="en-US" altLang="zh-TW" i="1" smtClean="0">
                <a:ea typeface="新細明體" panose="02020500000000000000" pitchFamily="18" charset="-120"/>
              </a:rPr>
              <a:t>h </a:t>
            </a:r>
            <a:r>
              <a:rPr lang="en-US" altLang="zh-TW" smtClean="0">
                <a:ea typeface="新細明體" panose="02020500000000000000" pitchFamily="18" charset="-120"/>
              </a:rPr>
              <a:t>=</a:t>
            </a:r>
            <a:r>
              <a:rPr lang="en-US" altLang="zh-TW" i="1" smtClean="0">
                <a:ea typeface="新細明體" panose="02020500000000000000" pitchFamily="18" charset="-120"/>
              </a:rPr>
              <a:t> </a:t>
            </a:r>
            <a:r>
              <a:rPr lang="en-US" altLang="zh-TW" smtClean="0">
                <a:ea typeface="新細明體" panose="02020500000000000000" pitchFamily="18" charset="-120"/>
              </a:rPr>
              <a:t>2.5 km, the temperature is</a:t>
            </a:r>
            <a:endParaRPr lang="en-US" altLang="zh-TW" baseline="3000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122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22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r="32281"/>
          <a:stretch>
            <a:fillRect/>
          </a:stretch>
        </p:blipFill>
        <p:spPr bwMode="auto">
          <a:xfrm>
            <a:off x="2624138" y="2376488"/>
            <a:ext cx="2557462"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67719"/>
          <a:stretch>
            <a:fillRect/>
          </a:stretch>
        </p:blipFill>
        <p:spPr bwMode="auto">
          <a:xfrm>
            <a:off x="2971800" y="2971800"/>
            <a:ext cx="1219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635221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3315" name="Rectangle 3"/>
          <p:cNvSpPr>
            <a:spLocks noGrp="1" noChangeArrowheads="1"/>
          </p:cNvSpPr>
          <p:nvPr>
            <p:ph type="body" idx="1"/>
          </p:nvPr>
        </p:nvSpPr>
        <p:spPr/>
        <p:txBody>
          <a:bodyPr>
            <a:normAutofit fontScale="92500" lnSpcReduction="20000"/>
          </a:bodyPr>
          <a:lstStyle/>
          <a:p>
            <a:pPr marL="0" indent="0"/>
            <a:r>
              <a:rPr lang="en-US" altLang="zh-TW" b="1" dirty="0" smtClean="0">
                <a:ea typeface="新細明體" panose="02020500000000000000" pitchFamily="18" charset="-120"/>
              </a:rPr>
              <a:t>Polynomials</a:t>
            </a:r>
          </a:p>
          <a:p>
            <a:pPr marL="0" indent="0"/>
            <a:r>
              <a:rPr lang="en-US" altLang="zh-TW" dirty="0" smtClean="0">
                <a:ea typeface="新細明體" panose="02020500000000000000" pitchFamily="18" charset="-120"/>
              </a:rPr>
              <a:t>A function </a:t>
            </a:r>
            <a:r>
              <a:rPr lang="en-US" altLang="zh-TW" i="1" dirty="0" smtClean="0">
                <a:ea typeface="新細明體" panose="02020500000000000000" pitchFamily="18" charset="-120"/>
              </a:rPr>
              <a:t>P </a:t>
            </a:r>
            <a:r>
              <a:rPr lang="en-US" altLang="zh-TW" dirty="0" smtClean="0">
                <a:ea typeface="新細明體" panose="02020500000000000000" pitchFamily="18" charset="-120"/>
              </a:rPr>
              <a:t>is called a </a:t>
            </a:r>
            <a:r>
              <a:rPr lang="en-US" altLang="zh-TW" b="1" dirty="0" smtClean="0">
                <a:ea typeface="新細明體" panose="02020500000000000000" pitchFamily="18" charset="-120"/>
              </a:rPr>
              <a:t>polynomial </a:t>
            </a:r>
            <a:r>
              <a:rPr lang="en-US" altLang="zh-TW" dirty="0" smtClean="0">
                <a:ea typeface="新細明體" panose="02020500000000000000" pitchFamily="18" charset="-120"/>
              </a:rPr>
              <a:t>if</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where </a:t>
            </a:r>
            <a:r>
              <a:rPr lang="en-US" altLang="zh-TW" i="1" dirty="0" smtClean="0">
                <a:ea typeface="新細明體" panose="02020500000000000000" pitchFamily="18" charset="-120"/>
              </a:rPr>
              <a:t>n</a:t>
            </a:r>
            <a:r>
              <a:rPr lang="en-US" altLang="zh-TW" dirty="0" smtClean="0">
                <a:ea typeface="新細明體" panose="02020500000000000000" pitchFamily="18" charset="-120"/>
              </a:rPr>
              <a:t> is a nonnegative integer and the numbers </a:t>
            </a:r>
            <a:r>
              <a:rPr lang="en-US" altLang="zh-TW" i="1" dirty="0" smtClean="0">
                <a:ea typeface="新細明體" panose="02020500000000000000" pitchFamily="18" charset="-120"/>
              </a:rPr>
              <a:t>a</a:t>
            </a:r>
            <a:r>
              <a:rPr lang="en-US" altLang="zh-TW" baseline="-25000" dirty="0" smtClean="0">
                <a:ea typeface="新細明體" panose="02020500000000000000" pitchFamily="18" charset="-120"/>
              </a:rPr>
              <a:t>0</a:t>
            </a:r>
            <a:r>
              <a:rPr lang="en-US" altLang="zh-TW" dirty="0" smtClean="0">
                <a:ea typeface="新細明體" panose="02020500000000000000" pitchFamily="18" charset="-120"/>
              </a:rPr>
              <a:t>,</a:t>
            </a:r>
            <a:r>
              <a:rPr lang="en-US" altLang="zh-TW" i="1" dirty="0" smtClean="0">
                <a:ea typeface="新細明體" panose="02020500000000000000" pitchFamily="18" charset="-120"/>
              </a:rPr>
              <a:t> a</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a:t>
            </a:r>
            <a:r>
              <a:rPr lang="en-US" altLang="zh-TW" i="1" dirty="0" smtClean="0">
                <a:ea typeface="新細明體" panose="02020500000000000000" pitchFamily="18" charset="-120"/>
              </a:rPr>
              <a:t> a</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 . . , </a:t>
            </a:r>
            <a:r>
              <a:rPr lang="en-US" altLang="zh-TW" i="1" dirty="0" smtClean="0">
                <a:ea typeface="新細明體" panose="02020500000000000000" pitchFamily="18" charset="-120"/>
              </a:rPr>
              <a:t>a</a:t>
            </a:r>
            <a:r>
              <a:rPr lang="en-US" altLang="zh-TW" i="1" baseline="-25000" dirty="0" smtClean="0">
                <a:ea typeface="新細明體" panose="02020500000000000000" pitchFamily="18" charset="-120"/>
              </a:rPr>
              <a:t>n</a:t>
            </a:r>
            <a:r>
              <a:rPr lang="en-US" altLang="zh-TW" dirty="0" smtClean="0">
                <a:ea typeface="新細明體" panose="02020500000000000000" pitchFamily="18" charset="-120"/>
              </a:rPr>
              <a:t> are constants called the </a:t>
            </a:r>
            <a:r>
              <a:rPr lang="en-US" altLang="zh-TW" b="1" dirty="0" smtClean="0">
                <a:ea typeface="新細明體" panose="02020500000000000000" pitchFamily="18" charset="-120"/>
              </a:rPr>
              <a:t>coefficients</a:t>
            </a:r>
            <a:r>
              <a:rPr lang="en-US" altLang="zh-TW" dirty="0" smtClean="0">
                <a:ea typeface="新細明體" panose="02020500000000000000" pitchFamily="18" charset="-120"/>
              </a:rPr>
              <a:t> of the polynomial.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domain of any polynomial is                 		 If the leading coefficient </a:t>
            </a:r>
            <a:r>
              <a:rPr lang="en-US" altLang="zh-TW" i="1" dirty="0" smtClean="0">
                <a:ea typeface="新細明體" panose="02020500000000000000" pitchFamily="18" charset="-120"/>
              </a:rPr>
              <a:t>a</a:t>
            </a:r>
            <a:r>
              <a:rPr lang="en-US" altLang="zh-TW" i="1" baseline="-25000" dirty="0" smtClean="0">
                <a:ea typeface="新細明體" panose="02020500000000000000" pitchFamily="18" charset="-120"/>
              </a:rPr>
              <a:t>n</a:t>
            </a:r>
            <a:r>
              <a:rPr lang="en-US" altLang="zh-TW"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0, then the </a:t>
            </a:r>
            <a:r>
              <a:rPr lang="en-US" altLang="zh-TW" b="1" dirty="0" smtClean="0">
                <a:ea typeface="新細明體" panose="02020500000000000000" pitchFamily="18" charset="-120"/>
              </a:rPr>
              <a:t>degree</a:t>
            </a:r>
            <a:r>
              <a:rPr lang="en-US" altLang="zh-TW" dirty="0" smtClean="0">
                <a:ea typeface="新細明體" panose="02020500000000000000" pitchFamily="18" charset="-120"/>
              </a:rPr>
              <a:t> of the polynomial is </a:t>
            </a:r>
            <a:r>
              <a:rPr lang="en-US" altLang="zh-TW" i="1" dirty="0" smtClean="0">
                <a:ea typeface="新細明體" panose="02020500000000000000" pitchFamily="18" charset="-120"/>
              </a:rPr>
              <a:t>n</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331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95389" y="2852936"/>
            <a:ext cx="6981825" cy="44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76056" y="5255738"/>
            <a:ext cx="1656184" cy="311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51642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4339" name="Rectangle 3"/>
          <p:cNvSpPr>
            <a:spLocks noGrp="1" noChangeArrowheads="1"/>
          </p:cNvSpPr>
          <p:nvPr>
            <p:ph type="body" idx="1"/>
          </p:nvPr>
        </p:nvSpPr>
        <p:spPr/>
        <p:txBody>
          <a:bodyPr>
            <a:normAutofit fontScale="92500"/>
          </a:bodyPr>
          <a:lstStyle/>
          <a:p>
            <a:pPr marL="0" indent="0"/>
            <a:r>
              <a:rPr lang="en-US" altLang="zh-TW" dirty="0" smtClean="0">
                <a:ea typeface="新細明體" panose="02020500000000000000" pitchFamily="18" charset="-120"/>
              </a:rPr>
              <a:t>A polynomial of degree 1 is of the form                         	and so it is a linear function. A polynomial of degree 2 is of the form                                  				and is called a </a:t>
            </a:r>
            <a:r>
              <a:rPr lang="en-US" altLang="zh-TW" b="1" dirty="0" smtClean="0">
                <a:ea typeface="新細明體" panose="02020500000000000000" pitchFamily="18" charset="-120"/>
              </a:rPr>
              <a:t>quadratic function</a:t>
            </a:r>
            <a:r>
              <a:rPr lang="en-US" altLang="zh-TW" dirty="0" smtClean="0">
                <a:ea typeface="新細明體" panose="02020500000000000000" pitchFamily="18" charset="-120"/>
              </a:rPr>
              <a:t>.</a:t>
            </a: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A polynomial of degree 3 is of the form</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and is called a </a:t>
            </a:r>
            <a:r>
              <a:rPr lang="en-US" altLang="zh-TW" b="1" dirty="0" smtClean="0">
                <a:ea typeface="新細明體" panose="02020500000000000000" pitchFamily="18" charset="-120"/>
              </a:rPr>
              <a:t>cubic function</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434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24128" y="1738404"/>
            <a:ext cx="1656184" cy="276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31640" y="2612530"/>
            <a:ext cx="26098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3"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02656" y="4375696"/>
            <a:ext cx="473868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72190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5363" name="Rectangle 3"/>
          <p:cNvSpPr>
            <a:spLocks noGrp="1" noChangeArrowheads="1"/>
          </p:cNvSpPr>
          <p:nvPr>
            <p:ph type="body" idx="1"/>
          </p:nvPr>
        </p:nvSpPr>
        <p:spPr>
          <a:xfrm>
            <a:off x="457200" y="1462088"/>
            <a:ext cx="8458200" cy="5256212"/>
          </a:xfrm>
        </p:spPr>
        <p:txBody>
          <a:bodyPr/>
          <a:lstStyle/>
          <a:p>
            <a:pPr marL="0" indent="0"/>
            <a:r>
              <a:rPr lang="en-US" altLang="zh-TW" smtClean="0">
                <a:ea typeface="新細明體" panose="02020500000000000000" pitchFamily="18" charset="-120"/>
              </a:rPr>
              <a:t>Figure 5 shows the graph of a cubic function in part (a) and graphs of polynomials of degrees 4 and 5 in parts (b) and (c).</a:t>
            </a:r>
            <a:endParaRPr lang="en-US" altLang="zh-TW" baseline="30000" smtClean="0">
              <a:ea typeface="新細明體" panose="02020500000000000000" pitchFamily="18" charset="-120"/>
            </a:endParaRP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536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3006725"/>
            <a:ext cx="7974013" cy="202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6" name="Rectangle 10"/>
          <p:cNvSpPr>
            <a:spLocks noChangeArrowheads="1"/>
          </p:cNvSpPr>
          <p:nvPr/>
        </p:nvSpPr>
        <p:spPr bwMode="auto">
          <a:xfrm>
            <a:off x="990600" y="5486400"/>
            <a:ext cx="14779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(a) </a:t>
            </a:r>
            <a:r>
              <a:rPr lang="en-US" altLang="zh-TW" sz="1400" i="1">
                <a:ea typeface="新細明體" panose="02020500000000000000" pitchFamily="18" charset="-120"/>
              </a:rPr>
              <a:t>y</a:t>
            </a:r>
            <a:r>
              <a:rPr lang="en-US" altLang="zh-TW" sz="1400">
                <a:ea typeface="新細明體" panose="02020500000000000000" pitchFamily="18" charset="-120"/>
              </a:rPr>
              <a:t> = </a:t>
            </a:r>
            <a:r>
              <a:rPr lang="en-US" altLang="zh-TW" sz="1400" i="1">
                <a:ea typeface="新細明體" panose="02020500000000000000" pitchFamily="18" charset="-120"/>
              </a:rPr>
              <a:t>x</a:t>
            </a:r>
            <a:r>
              <a:rPr lang="en-US" altLang="zh-TW" sz="1400" baseline="30000">
                <a:ea typeface="新細明體" panose="02020500000000000000" pitchFamily="18" charset="-120"/>
              </a:rPr>
              <a:t>3</a:t>
            </a:r>
            <a:r>
              <a:rPr lang="en-US" altLang="zh-TW" sz="1400">
                <a:ea typeface="新細明體" panose="02020500000000000000" pitchFamily="18" charset="-120"/>
              </a:rPr>
              <a:t> – </a:t>
            </a:r>
            <a:r>
              <a:rPr lang="en-US" altLang="zh-TW" sz="1400" i="1">
                <a:ea typeface="新細明體" panose="02020500000000000000" pitchFamily="18" charset="-120"/>
              </a:rPr>
              <a:t>x </a:t>
            </a:r>
            <a:r>
              <a:rPr lang="en-US" altLang="zh-TW" sz="1400">
                <a:ea typeface="新細明體" panose="02020500000000000000" pitchFamily="18" charset="-120"/>
              </a:rPr>
              <a:t>+ 1</a:t>
            </a:r>
          </a:p>
        </p:txBody>
      </p:sp>
      <p:sp>
        <p:nvSpPr>
          <p:cNvPr id="15367" name="Rectangle 11"/>
          <p:cNvSpPr>
            <a:spLocks noChangeArrowheads="1"/>
          </p:cNvSpPr>
          <p:nvPr/>
        </p:nvSpPr>
        <p:spPr bwMode="auto">
          <a:xfrm>
            <a:off x="3733800" y="5483225"/>
            <a:ext cx="16351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(b) </a:t>
            </a:r>
            <a:r>
              <a:rPr lang="en-US" altLang="zh-TW" sz="1400" i="1">
                <a:ea typeface="新細明體" panose="02020500000000000000" pitchFamily="18" charset="-120"/>
              </a:rPr>
              <a:t>y </a:t>
            </a:r>
            <a:r>
              <a:rPr lang="en-US" altLang="zh-TW" sz="1400">
                <a:ea typeface="新細明體" panose="02020500000000000000" pitchFamily="18" charset="-120"/>
              </a:rPr>
              <a:t>= </a:t>
            </a:r>
            <a:r>
              <a:rPr lang="en-US" altLang="zh-TW" sz="1400" i="1">
                <a:ea typeface="新細明體" panose="02020500000000000000" pitchFamily="18" charset="-120"/>
              </a:rPr>
              <a:t>x</a:t>
            </a:r>
            <a:r>
              <a:rPr lang="en-US" altLang="zh-TW" sz="1400" baseline="30000">
                <a:ea typeface="新細明體" panose="02020500000000000000" pitchFamily="18" charset="-120"/>
              </a:rPr>
              <a:t>4</a:t>
            </a:r>
            <a:r>
              <a:rPr lang="en-US" altLang="zh-TW" sz="1400">
                <a:ea typeface="新細明體" panose="02020500000000000000" pitchFamily="18" charset="-120"/>
              </a:rPr>
              <a:t> – 3</a:t>
            </a:r>
            <a:r>
              <a:rPr lang="en-US" altLang="zh-TW" sz="1400" i="1">
                <a:ea typeface="新細明體" panose="02020500000000000000" pitchFamily="18" charset="-120"/>
              </a:rPr>
              <a:t>x</a:t>
            </a:r>
            <a:r>
              <a:rPr lang="en-US" altLang="zh-TW" sz="1400" baseline="30000">
                <a:ea typeface="新細明體" panose="02020500000000000000" pitchFamily="18" charset="-120"/>
              </a:rPr>
              <a:t>2 </a:t>
            </a:r>
            <a:r>
              <a:rPr lang="en-US" altLang="zh-TW" sz="1400">
                <a:ea typeface="新細明體" panose="02020500000000000000" pitchFamily="18" charset="-120"/>
              </a:rPr>
              <a:t>+ </a:t>
            </a:r>
            <a:r>
              <a:rPr lang="en-US" altLang="zh-TW" sz="1400" i="1">
                <a:ea typeface="新細明體" panose="02020500000000000000" pitchFamily="18" charset="-120"/>
              </a:rPr>
              <a:t>x</a:t>
            </a:r>
          </a:p>
        </p:txBody>
      </p:sp>
      <p:sp>
        <p:nvSpPr>
          <p:cNvPr id="15368" name="Rectangle 12"/>
          <p:cNvSpPr>
            <a:spLocks noChangeArrowheads="1"/>
          </p:cNvSpPr>
          <p:nvPr/>
        </p:nvSpPr>
        <p:spPr bwMode="auto">
          <a:xfrm>
            <a:off x="6400800" y="5467350"/>
            <a:ext cx="20240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(c) </a:t>
            </a:r>
            <a:r>
              <a:rPr lang="en-US" altLang="zh-TW" sz="1400" i="1">
                <a:ea typeface="新細明體" panose="02020500000000000000" pitchFamily="18" charset="-120"/>
              </a:rPr>
              <a:t>y</a:t>
            </a:r>
            <a:r>
              <a:rPr lang="en-US" altLang="zh-TW" sz="1400">
                <a:ea typeface="新細明體" panose="02020500000000000000" pitchFamily="18" charset="-120"/>
              </a:rPr>
              <a:t> = 3</a:t>
            </a:r>
            <a:r>
              <a:rPr lang="en-US" altLang="zh-TW" sz="1400" i="1">
                <a:ea typeface="新細明體" panose="02020500000000000000" pitchFamily="18" charset="-120"/>
              </a:rPr>
              <a:t>x</a:t>
            </a:r>
            <a:r>
              <a:rPr lang="en-US" altLang="zh-TW" sz="1400" baseline="30000">
                <a:ea typeface="新細明體" panose="02020500000000000000" pitchFamily="18" charset="-120"/>
              </a:rPr>
              <a:t>5</a:t>
            </a:r>
            <a:r>
              <a:rPr lang="en-US" altLang="zh-TW" sz="1400">
                <a:ea typeface="新細明體" panose="02020500000000000000" pitchFamily="18" charset="-120"/>
              </a:rPr>
              <a:t> – 25</a:t>
            </a:r>
            <a:r>
              <a:rPr lang="en-US" altLang="zh-TW" sz="1400" i="1">
                <a:ea typeface="新細明體" panose="02020500000000000000" pitchFamily="18" charset="-120"/>
              </a:rPr>
              <a:t>x</a:t>
            </a:r>
            <a:r>
              <a:rPr lang="en-US" altLang="zh-TW" sz="1400" baseline="30000">
                <a:ea typeface="新細明體" panose="02020500000000000000" pitchFamily="18" charset="-120"/>
              </a:rPr>
              <a:t>3 </a:t>
            </a:r>
            <a:r>
              <a:rPr lang="en-US" altLang="zh-TW" sz="1400">
                <a:ea typeface="新細明體" panose="02020500000000000000" pitchFamily="18" charset="-120"/>
              </a:rPr>
              <a:t>+ 60</a:t>
            </a:r>
            <a:r>
              <a:rPr lang="en-US" altLang="zh-TW" sz="1400" i="1">
                <a:ea typeface="新細明體" panose="02020500000000000000" pitchFamily="18" charset="-120"/>
              </a:rPr>
              <a:t>x</a:t>
            </a:r>
          </a:p>
        </p:txBody>
      </p:sp>
      <p:sp>
        <p:nvSpPr>
          <p:cNvPr id="15369" name="Rectangle 13"/>
          <p:cNvSpPr>
            <a:spLocks noChangeArrowheads="1"/>
          </p:cNvSpPr>
          <p:nvPr/>
        </p:nvSpPr>
        <p:spPr bwMode="auto">
          <a:xfrm>
            <a:off x="4246115" y="5946972"/>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5</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39998701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6387" name="Rectangle 3"/>
          <p:cNvSpPr>
            <a:spLocks noGrp="1" noChangeArrowheads="1"/>
          </p:cNvSpPr>
          <p:nvPr>
            <p:ph type="body" idx="1"/>
          </p:nvPr>
        </p:nvSpPr>
        <p:spPr/>
        <p:txBody>
          <a:bodyPr/>
          <a:lstStyle/>
          <a:p>
            <a:pPr marL="0" indent="0"/>
            <a:r>
              <a:rPr lang="en-US" altLang="zh-TW" b="1" dirty="0" smtClean="0">
                <a:ea typeface="新細明體" panose="02020500000000000000" pitchFamily="18" charset="-120"/>
              </a:rPr>
              <a:t>Power Functions</a:t>
            </a:r>
          </a:p>
          <a:p>
            <a:pPr marL="0" indent="0"/>
            <a:r>
              <a:rPr lang="en-US" altLang="zh-TW" dirty="0" smtClean="0">
                <a:ea typeface="新細明體" panose="02020500000000000000" pitchFamily="18" charset="-120"/>
              </a:rPr>
              <a:t>A function of the form      	           , where </a:t>
            </a:r>
            <a:r>
              <a:rPr lang="en-US" altLang="zh-TW" i="1" dirty="0" smtClean="0">
                <a:ea typeface="新細明體" panose="02020500000000000000" pitchFamily="18" charset="-120"/>
              </a:rPr>
              <a:t>a</a:t>
            </a:r>
            <a:r>
              <a:rPr lang="en-US" altLang="zh-TW" dirty="0" smtClean="0">
                <a:ea typeface="新細明體" panose="02020500000000000000" pitchFamily="18" charset="-120"/>
              </a:rPr>
              <a:t> is a constant, is called a </a:t>
            </a:r>
            <a:r>
              <a:rPr lang="en-US" altLang="zh-TW" b="1" dirty="0" smtClean="0">
                <a:ea typeface="新細明體" panose="02020500000000000000" pitchFamily="18" charset="-120"/>
              </a:rPr>
              <a:t>power function</a:t>
            </a:r>
            <a:r>
              <a:rPr lang="en-US" altLang="zh-TW" dirty="0" smtClean="0">
                <a:ea typeface="新細明體" panose="02020500000000000000" pitchFamily="18" charset="-120"/>
              </a:rPr>
              <a:t>.</a:t>
            </a:r>
            <a:r>
              <a:rPr lang="en-US" altLang="zh-TW" b="1" dirty="0" smtClean="0">
                <a:ea typeface="新細明體" panose="02020500000000000000" pitchFamily="18" charset="-120"/>
              </a:rPr>
              <a:t> </a:t>
            </a:r>
            <a:r>
              <a:rPr lang="en-US" altLang="zh-TW" dirty="0" smtClean="0">
                <a:ea typeface="新細明體" panose="02020500000000000000" pitchFamily="18" charset="-120"/>
              </a:rPr>
              <a:t>We consider several cases.</a:t>
            </a: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638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39952" y="2348880"/>
            <a:ext cx="12096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936149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7411" name="Rectangle 3"/>
          <p:cNvSpPr>
            <a:spLocks noGrp="1" noChangeArrowheads="1"/>
          </p:cNvSpPr>
          <p:nvPr>
            <p:ph type="body" idx="1"/>
          </p:nvPr>
        </p:nvSpPr>
        <p:spPr/>
        <p:txBody>
          <a:bodyPr/>
          <a:lstStyle/>
          <a:p>
            <a:pPr marL="0" indent="0"/>
            <a:r>
              <a:rPr lang="en-US" altLang="zh-TW" b="1" dirty="0" smtClean="0">
                <a:ea typeface="新細明體" panose="02020500000000000000" pitchFamily="18" charset="-120"/>
              </a:rPr>
              <a:t>(</a:t>
            </a:r>
            <a:r>
              <a:rPr lang="en-US" altLang="zh-TW" b="1" dirty="0" err="1" smtClean="0">
                <a:ea typeface="新細明體" panose="02020500000000000000" pitchFamily="18" charset="-120"/>
              </a:rPr>
              <a:t>i</a:t>
            </a:r>
            <a:r>
              <a:rPr lang="en-US" altLang="zh-TW" b="1" dirty="0" smtClean="0">
                <a:ea typeface="新細明體" panose="02020500000000000000" pitchFamily="18" charset="-120"/>
              </a:rPr>
              <a:t>) </a:t>
            </a:r>
            <a:r>
              <a:rPr lang="en-US" altLang="zh-TW" b="1" i="1" dirty="0" smtClean="0">
                <a:ea typeface="新細明體" panose="02020500000000000000" pitchFamily="18" charset="-120"/>
              </a:rPr>
              <a:t>a</a:t>
            </a:r>
            <a:r>
              <a:rPr lang="en-US" altLang="zh-TW" b="1" dirty="0" smtClean="0">
                <a:ea typeface="新細明體" panose="02020500000000000000" pitchFamily="18" charset="-120"/>
              </a:rPr>
              <a:t> = </a:t>
            </a:r>
            <a:r>
              <a:rPr lang="en-US" altLang="zh-TW" b="1" i="1" dirty="0" smtClean="0">
                <a:ea typeface="新細明體" panose="02020500000000000000" pitchFamily="18" charset="-120"/>
              </a:rPr>
              <a:t>n</a:t>
            </a:r>
            <a:r>
              <a:rPr lang="en-US" altLang="zh-TW" b="1" dirty="0" smtClean="0">
                <a:ea typeface="新細明體" panose="02020500000000000000" pitchFamily="18" charset="-120"/>
              </a:rPr>
              <a:t>, where </a:t>
            </a:r>
            <a:r>
              <a:rPr lang="en-US" altLang="zh-TW" b="1" i="1" dirty="0" smtClean="0">
                <a:ea typeface="新細明體" panose="02020500000000000000" pitchFamily="18" charset="-120"/>
              </a:rPr>
              <a:t>n</a:t>
            </a:r>
            <a:r>
              <a:rPr lang="en-US" altLang="zh-TW" b="1" dirty="0" smtClean="0">
                <a:ea typeface="新細明體" panose="02020500000000000000" pitchFamily="18" charset="-120"/>
              </a:rPr>
              <a:t> is a positive integer</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graphs of               	       for </a:t>
            </a:r>
            <a:r>
              <a:rPr lang="en-US" altLang="zh-TW" i="1" dirty="0" smtClean="0">
                <a:ea typeface="新細明體" panose="02020500000000000000" pitchFamily="18" charset="-120"/>
              </a:rPr>
              <a:t>n</a:t>
            </a:r>
            <a:r>
              <a:rPr lang="en-US" altLang="zh-TW" dirty="0" smtClean="0">
                <a:ea typeface="新細明體" panose="02020500000000000000" pitchFamily="18" charset="-120"/>
              </a:rPr>
              <a:t> = 1, 2, 3, 4, and 5 are shown in Figure 6.</a:t>
            </a:r>
            <a:endParaRPr lang="en-US" altLang="zh-TW" b="1" baseline="30000" dirty="0" smtClean="0">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741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86906" y="2348880"/>
            <a:ext cx="1185863"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r="69296"/>
          <a:stretch>
            <a:fillRect/>
          </a:stretch>
        </p:blipFill>
        <p:spPr bwMode="auto">
          <a:xfrm>
            <a:off x="457200" y="3581400"/>
            <a:ext cx="1600200"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5" name="Picture 3"/>
          <p:cNvPicPr>
            <a:picLocks noChangeAspect="1" noChangeArrowheads="1"/>
          </p:cNvPicPr>
          <p:nvPr/>
        </p:nvPicPr>
        <p:blipFill>
          <a:blip r:embed="rId4">
            <a:extLst>
              <a:ext uri="{28A0092B-C50C-407E-A947-70E740481C1C}">
                <a14:useLocalDpi xmlns="" xmlns:a14="http://schemas.microsoft.com/office/drawing/2010/main" val="0"/>
              </a:ext>
            </a:extLst>
          </a:blip>
          <a:srcRect r="56882"/>
          <a:stretch>
            <a:fillRect/>
          </a:stretch>
        </p:blipFill>
        <p:spPr bwMode="auto">
          <a:xfrm>
            <a:off x="5374481" y="3597275"/>
            <a:ext cx="1501775"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6" name="Rectangle 8"/>
          <p:cNvSpPr>
            <a:spLocks noChangeArrowheads="1"/>
          </p:cNvSpPr>
          <p:nvPr/>
        </p:nvSpPr>
        <p:spPr bwMode="auto">
          <a:xfrm>
            <a:off x="3016250" y="5786131"/>
            <a:ext cx="31115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smtClean="0">
                <a:ea typeface="新細明體" panose="02020500000000000000" pitchFamily="18" charset="-120"/>
              </a:rPr>
              <a:t>Graphs of </a:t>
            </a:r>
            <a:r>
              <a:rPr lang="en-US" altLang="zh-TW" sz="1400" i="1" dirty="0" smtClean="0">
                <a:ea typeface="新細明體" panose="02020500000000000000" pitchFamily="18" charset="-120"/>
              </a:rPr>
              <a:t>f</a:t>
            </a:r>
            <a:r>
              <a:rPr lang="en-US" altLang="zh-TW" sz="1400" dirty="0" smtClean="0">
                <a:ea typeface="新細明體" panose="02020500000000000000" pitchFamily="18" charset="-120"/>
              </a:rPr>
              <a:t>(</a:t>
            </a:r>
            <a:r>
              <a:rPr lang="en-US" altLang="zh-TW" sz="1400" i="1" dirty="0" smtClean="0">
                <a:ea typeface="新細明體" panose="02020500000000000000" pitchFamily="18" charset="-120"/>
              </a:rPr>
              <a:t>x</a:t>
            </a:r>
            <a:r>
              <a:rPr lang="en-US" altLang="zh-TW" sz="1400" dirty="0" smtClean="0">
                <a:ea typeface="新細明體" panose="02020500000000000000" pitchFamily="18" charset="-120"/>
              </a:rPr>
              <a:t>) = </a:t>
            </a:r>
            <a:r>
              <a:rPr lang="en-US" altLang="zh-TW" sz="1400" i="1" dirty="0" err="1" smtClean="0">
                <a:ea typeface="新細明體" panose="02020500000000000000" pitchFamily="18" charset="-120"/>
              </a:rPr>
              <a:t>x</a:t>
            </a:r>
            <a:r>
              <a:rPr lang="en-US" altLang="zh-TW" sz="1400" i="1" baseline="30000" dirty="0" err="1" smtClean="0">
                <a:ea typeface="新細明體" panose="02020500000000000000" pitchFamily="18" charset="-120"/>
              </a:rPr>
              <a:t>n</a:t>
            </a:r>
            <a:r>
              <a:rPr lang="en-US" altLang="zh-TW" sz="1400" dirty="0" smtClean="0">
                <a:ea typeface="新細明體" panose="02020500000000000000" pitchFamily="18" charset="-120"/>
              </a:rPr>
              <a:t> for </a:t>
            </a:r>
            <a:r>
              <a:rPr lang="en-US" altLang="zh-TW" sz="1400" i="1" dirty="0" smtClean="0">
                <a:ea typeface="新細明體" panose="02020500000000000000" pitchFamily="18" charset="-120"/>
              </a:rPr>
              <a:t>n </a:t>
            </a:r>
            <a:r>
              <a:rPr lang="en-US" altLang="zh-TW" sz="1400" dirty="0" smtClean="0">
                <a:ea typeface="新細明體" panose="02020500000000000000" pitchFamily="18" charset="-120"/>
              </a:rPr>
              <a:t>= 1, 2, 3, 4, 5</a:t>
            </a:r>
            <a:endParaRPr lang="en-US" altLang="zh-TW" sz="1400" dirty="0">
              <a:ea typeface="新細明體" panose="02020500000000000000" pitchFamily="18" charset="-120"/>
            </a:endParaRPr>
          </a:p>
        </p:txBody>
      </p:sp>
      <p:sp>
        <p:nvSpPr>
          <p:cNvPr id="17417" name="Rectangle 9"/>
          <p:cNvSpPr>
            <a:spLocks noChangeArrowheads="1"/>
          </p:cNvSpPr>
          <p:nvPr/>
        </p:nvSpPr>
        <p:spPr bwMode="auto">
          <a:xfrm>
            <a:off x="4131815" y="6097172"/>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endParaRPr lang="en-US" altLang="zh-TW" sz="1400" dirty="0">
              <a:ea typeface="新細明體" panose="02020500000000000000" pitchFamily="18" charset="-120"/>
            </a:endParaRPr>
          </a:p>
        </p:txBody>
      </p:sp>
      <p:pic>
        <p:nvPicPr>
          <p:cNvPr id="1741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l="36552" r="34206"/>
          <a:stretch>
            <a:fillRect/>
          </a:stretch>
        </p:blipFill>
        <p:spPr bwMode="auto">
          <a:xfrm>
            <a:off x="2183904" y="3582988"/>
            <a:ext cx="1524000"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9" name="Picture 2"/>
          <p:cNvPicPr>
            <a:picLocks noChangeAspect="1" noChangeArrowheads="1"/>
          </p:cNvPicPr>
          <p:nvPr/>
        </p:nvPicPr>
        <p:blipFill>
          <a:blip r:embed="rId3">
            <a:extLst>
              <a:ext uri="{28A0092B-C50C-407E-A947-70E740481C1C}">
                <a14:useLocalDpi xmlns="" xmlns:a14="http://schemas.microsoft.com/office/drawing/2010/main" val="0"/>
              </a:ext>
            </a:extLst>
          </a:blip>
          <a:srcRect l="71642"/>
          <a:stretch>
            <a:fillRect/>
          </a:stretch>
        </p:blipFill>
        <p:spPr bwMode="auto">
          <a:xfrm>
            <a:off x="3779838" y="3582988"/>
            <a:ext cx="1477962"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20" name="Picture 3"/>
          <p:cNvPicPr>
            <a:picLocks noChangeAspect="1" noChangeArrowheads="1"/>
          </p:cNvPicPr>
          <p:nvPr/>
        </p:nvPicPr>
        <p:blipFill>
          <a:blip r:embed="rId4">
            <a:extLst>
              <a:ext uri="{28A0092B-C50C-407E-A947-70E740481C1C}">
                <a14:useLocalDpi xmlns="" xmlns:a14="http://schemas.microsoft.com/office/drawing/2010/main" val="0"/>
              </a:ext>
            </a:extLst>
          </a:blip>
          <a:srcRect l="54057"/>
          <a:stretch>
            <a:fillRect/>
          </a:stretch>
        </p:blipFill>
        <p:spPr bwMode="auto">
          <a:xfrm>
            <a:off x="7086600" y="3597275"/>
            <a:ext cx="1600200"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605744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8435"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general shape of the graph of 		        depends on whether </a:t>
            </a:r>
            <a:r>
              <a:rPr lang="en-US" altLang="zh-TW" i="1" dirty="0" smtClean="0">
                <a:ea typeface="新細明體" panose="02020500000000000000" pitchFamily="18" charset="-120"/>
              </a:rPr>
              <a:t>n</a:t>
            </a:r>
            <a:r>
              <a:rPr lang="en-US" altLang="zh-TW" dirty="0" smtClean="0">
                <a:ea typeface="新細明體" panose="02020500000000000000" pitchFamily="18" charset="-120"/>
              </a:rPr>
              <a:t> is even or odd. If </a:t>
            </a:r>
            <a:r>
              <a:rPr lang="en-US" altLang="zh-TW" i="1" dirty="0" smtClean="0">
                <a:ea typeface="新細明體" panose="02020500000000000000" pitchFamily="18" charset="-120"/>
              </a:rPr>
              <a:t>n</a:t>
            </a:r>
            <a:r>
              <a:rPr lang="en-US" altLang="zh-TW" dirty="0" smtClean="0">
                <a:ea typeface="新細明體" panose="02020500000000000000" pitchFamily="18" charset="-120"/>
              </a:rPr>
              <a:t> is even, then         	       is an even function and its graph is similar to the parabola</a:t>
            </a:r>
          </a:p>
          <a:p>
            <a:pPr marL="0" indent="0"/>
            <a:endParaRPr lang="en-US" altLang="zh-TW" b="1" baseline="30000" dirty="0" smtClean="0">
              <a:ea typeface="新細明體" panose="02020500000000000000" pitchFamily="18" charset="-120"/>
            </a:endParaRPr>
          </a:p>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n</a:t>
            </a:r>
            <a:r>
              <a:rPr lang="en-US" altLang="zh-TW" dirty="0" smtClean="0">
                <a:ea typeface="新細明體" panose="02020500000000000000" pitchFamily="18" charset="-120"/>
              </a:rPr>
              <a:t> is odd, then               	 is an odd function and its graph is similar to that of</a:t>
            </a:r>
            <a:endParaRPr lang="en-US" altLang="zh-TW" b="1" baseline="30000" dirty="0" smtClean="0">
              <a:ea typeface="新細明體" panose="02020500000000000000" pitchFamily="18" charset="-120"/>
            </a:endParaRP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843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38018" y="1710443"/>
            <a:ext cx="1185863"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8"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092280" y="2227052"/>
            <a:ext cx="1185863"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9"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99792" y="3185872"/>
            <a:ext cx="909638"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0"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01348" y="4240762"/>
            <a:ext cx="1185863"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1"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87211" y="4718597"/>
            <a:ext cx="885825" cy="32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205241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9459"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Notice from Figure 7, however, that as </a:t>
            </a:r>
            <a:r>
              <a:rPr lang="en-US" altLang="zh-TW" i="1" dirty="0" smtClean="0">
                <a:ea typeface="新細明體" panose="02020500000000000000" pitchFamily="18" charset="-120"/>
              </a:rPr>
              <a:t>n</a:t>
            </a:r>
            <a:r>
              <a:rPr lang="en-US" altLang="zh-TW" dirty="0" smtClean="0">
                <a:ea typeface="新細明體" panose="02020500000000000000" pitchFamily="18" charset="-120"/>
              </a:rPr>
              <a:t> increases, the graph of       	     becomes flatter near 0 and steeper when                          </a:t>
            </a:r>
            <a:br>
              <a:rPr lang="en-US" altLang="zh-TW" dirty="0" smtClean="0">
                <a:ea typeface="新細明體" panose="02020500000000000000" pitchFamily="18" charset="-120"/>
              </a:rPr>
            </a:br>
            <a:r>
              <a:rPr lang="en-US" altLang="zh-TW" dirty="0" smtClean="0">
                <a:ea typeface="新細明體" panose="02020500000000000000" pitchFamily="18" charset="-120"/>
              </a:rPr>
              <a:t>             (If </a:t>
            </a:r>
            <a:r>
              <a:rPr lang="en-US" altLang="zh-TW" i="1" dirty="0" smtClean="0">
                <a:ea typeface="新細明體" panose="02020500000000000000" pitchFamily="18" charset="-120"/>
              </a:rPr>
              <a:t>  </a:t>
            </a:r>
            <a:r>
              <a:rPr lang="en-US" altLang="zh-TW" dirty="0" smtClean="0">
                <a:ea typeface="新細明體" panose="02020500000000000000" pitchFamily="18" charset="-120"/>
              </a:rPr>
              <a:t>  is small, then     is smaller, </a:t>
            </a:r>
            <a:r>
              <a:rPr lang="en-US" altLang="zh-TW" i="1" dirty="0" smtClean="0">
                <a:ea typeface="新細明體" panose="02020500000000000000" pitchFamily="18" charset="-120"/>
              </a:rPr>
              <a:t>  </a:t>
            </a:r>
            <a:r>
              <a:rPr lang="en-US" altLang="zh-TW" dirty="0" smtClean="0">
                <a:ea typeface="新細明體" panose="02020500000000000000" pitchFamily="18" charset="-120"/>
              </a:rPr>
              <a:t>  is even smaller,    is smaller still, and so on.)</a:t>
            </a:r>
            <a:endParaRPr lang="en-US" altLang="zh-TW" b="1" baseline="30000" dirty="0" smtClean="0">
              <a:ea typeface="新細明體" panose="02020500000000000000" pitchFamily="18" charset="-120"/>
            </a:endParaRP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1946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9688" y="2191355"/>
            <a:ext cx="857250"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71304" y="2688240"/>
            <a:ext cx="10382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3"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43469" y="4066580"/>
            <a:ext cx="5842852" cy="210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4"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383668" y="3210685"/>
            <a:ext cx="261938" cy="27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5"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935663" y="3221754"/>
            <a:ext cx="25241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6" name="Picture 7"/>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8128263" y="3210685"/>
            <a:ext cx="266700"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7" name="Picture 8"/>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2491581" y="3272723"/>
            <a:ext cx="176213" cy="166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8" name="Rectangle 16"/>
          <p:cNvSpPr>
            <a:spLocks noChangeArrowheads="1"/>
          </p:cNvSpPr>
          <p:nvPr/>
        </p:nvSpPr>
        <p:spPr bwMode="auto">
          <a:xfrm>
            <a:off x="3581400" y="6132513"/>
            <a:ext cx="23542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Families of power functions</a:t>
            </a:r>
          </a:p>
        </p:txBody>
      </p:sp>
      <p:sp>
        <p:nvSpPr>
          <p:cNvPr id="19469" name="Rectangle 17"/>
          <p:cNvSpPr>
            <a:spLocks noChangeArrowheads="1"/>
          </p:cNvSpPr>
          <p:nvPr/>
        </p:nvSpPr>
        <p:spPr bwMode="auto">
          <a:xfrm>
            <a:off x="4318346" y="6467113"/>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7</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41574859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0483" name="Rectangle 3"/>
          <p:cNvSpPr>
            <a:spLocks noGrp="1" noChangeArrowheads="1"/>
          </p:cNvSpPr>
          <p:nvPr>
            <p:ph type="body" idx="1"/>
          </p:nvPr>
        </p:nvSpPr>
        <p:spPr/>
        <p:txBody>
          <a:bodyPr/>
          <a:lstStyle/>
          <a:p>
            <a:pPr marL="0" indent="0"/>
            <a:r>
              <a:rPr lang="en-US" altLang="zh-TW" b="1" dirty="0" smtClean="0">
                <a:ea typeface="新細明體" panose="02020500000000000000" pitchFamily="18" charset="-120"/>
              </a:rPr>
              <a:t>(ii) </a:t>
            </a:r>
            <a:r>
              <a:rPr lang="en-US" altLang="zh-TW" b="1" i="1" dirty="0" smtClean="0">
                <a:ea typeface="新細明體" panose="02020500000000000000" pitchFamily="18" charset="-120"/>
              </a:rPr>
              <a:t>a</a:t>
            </a:r>
            <a:r>
              <a:rPr lang="en-US" altLang="zh-TW" b="1" dirty="0" smtClean="0">
                <a:ea typeface="新細明體" panose="02020500000000000000" pitchFamily="18" charset="-120"/>
              </a:rPr>
              <a:t> = 1/</a:t>
            </a:r>
            <a:r>
              <a:rPr lang="en-US" altLang="zh-TW" b="1" i="1" dirty="0" smtClean="0">
                <a:ea typeface="新細明體" panose="02020500000000000000" pitchFamily="18" charset="-120"/>
              </a:rPr>
              <a:t>n</a:t>
            </a:r>
            <a:r>
              <a:rPr lang="en-US" altLang="zh-TW" b="1" dirty="0" smtClean="0">
                <a:ea typeface="新細明體" panose="02020500000000000000" pitchFamily="18" charset="-120"/>
              </a:rPr>
              <a:t>, where </a:t>
            </a:r>
            <a:r>
              <a:rPr lang="en-US" altLang="zh-TW" b="1" i="1" dirty="0" smtClean="0">
                <a:ea typeface="新細明體" panose="02020500000000000000" pitchFamily="18" charset="-120"/>
              </a:rPr>
              <a:t>n</a:t>
            </a:r>
            <a:r>
              <a:rPr lang="en-US" altLang="zh-TW" b="1" dirty="0" smtClean="0">
                <a:ea typeface="新細明體" panose="02020500000000000000" pitchFamily="18" charset="-120"/>
              </a:rPr>
              <a:t> is a positive integer</a:t>
            </a:r>
          </a:p>
          <a:p>
            <a:pPr marL="0" indent="0"/>
            <a:r>
              <a:rPr lang="en-US" altLang="zh-TW" dirty="0" smtClean="0">
                <a:ea typeface="新細明體" panose="02020500000000000000" pitchFamily="18" charset="-120"/>
              </a:rPr>
              <a:t>The function                            is a </a:t>
            </a:r>
            <a:r>
              <a:rPr lang="en-US" altLang="zh-TW" b="1" dirty="0" smtClean="0">
                <a:ea typeface="新細明體" panose="02020500000000000000" pitchFamily="18" charset="-120"/>
              </a:rPr>
              <a:t>root function</a:t>
            </a:r>
            <a:r>
              <a:rPr lang="en-US" altLang="zh-TW" dirty="0" smtClean="0">
                <a:ea typeface="新細明體" panose="02020500000000000000" pitchFamily="18" charset="-120"/>
              </a:rPr>
              <a:t>. For </a:t>
            </a:r>
            <a:r>
              <a:rPr lang="en-US" altLang="zh-TW" i="1" dirty="0" smtClean="0">
                <a:ea typeface="新細明體" panose="02020500000000000000" pitchFamily="18" charset="-120"/>
              </a:rPr>
              <a:t>n = </a:t>
            </a:r>
            <a:r>
              <a:rPr lang="en-US" altLang="zh-TW" dirty="0" smtClean="0">
                <a:ea typeface="新細明體" panose="02020500000000000000" pitchFamily="18" charset="-120"/>
              </a:rPr>
              <a:t>2          it is the square root function                   whose domain is   </a:t>
            </a:r>
            <a:br>
              <a:rPr lang="en-US" altLang="zh-TW" dirty="0" smtClean="0">
                <a:ea typeface="新細明體" panose="02020500000000000000" pitchFamily="18" charset="-120"/>
              </a:rPr>
            </a:br>
            <a:r>
              <a:rPr lang="en-US" altLang="zh-TW" dirty="0" smtClean="0">
                <a:ea typeface="新細明體" panose="02020500000000000000" pitchFamily="18" charset="-120"/>
              </a:rPr>
              <a:t>         and whose graph is the upper half of the parabola </a:t>
            </a:r>
          </a:p>
          <a:p>
            <a:pPr marL="0" indent="0"/>
            <a:r>
              <a:rPr lang="en-US" altLang="zh-TW" baseline="30000" dirty="0" smtClean="0">
                <a:ea typeface="新細明體" panose="02020500000000000000" pitchFamily="18" charset="-120"/>
              </a:rPr>
              <a:t>	</a:t>
            </a:r>
            <a:r>
              <a:rPr lang="en-US" altLang="zh-TW" dirty="0" smtClean="0">
                <a:ea typeface="新細明體" panose="02020500000000000000" pitchFamily="18" charset="-120"/>
              </a:rPr>
              <a:t> [See Figure 8(a).]</a:t>
            </a:r>
            <a:endParaRPr lang="en-US" altLang="zh-TW" baseline="30000" dirty="0" smtClean="0">
              <a:ea typeface="新細明體" panose="02020500000000000000" pitchFamily="18" charset="-120"/>
            </a:endParaRP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048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77546" y="2404343"/>
            <a:ext cx="1835373" cy="304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74419" y="2858650"/>
            <a:ext cx="1104056" cy="272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7"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77087" y="3338512"/>
            <a:ext cx="681038" cy="31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8"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75349" y="3934166"/>
            <a:ext cx="87630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9"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427984" y="3852395"/>
            <a:ext cx="2887663" cy="174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90" name="Picture 9"/>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539234" y="5833595"/>
            <a:ext cx="830263" cy="2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1" name="Rectangle 18"/>
          <p:cNvSpPr>
            <a:spLocks noChangeArrowheads="1"/>
          </p:cNvSpPr>
          <p:nvPr/>
        </p:nvSpPr>
        <p:spPr bwMode="auto">
          <a:xfrm>
            <a:off x="4923283" y="6185553"/>
            <a:ext cx="18970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Graph of root function</a:t>
            </a:r>
          </a:p>
        </p:txBody>
      </p:sp>
      <p:sp>
        <p:nvSpPr>
          <p:cNvPr id="20492" name="Rectangle 19"/>
          <p:cNvSpPr>
            <a:spLocks noChangeArrowheads="1"/>
          </p:cNvSpPr>
          <p:nvPr/>
        </p:nvSpPr>
        <p:spPr bwMode="auto">
          <a:xfrm>
            <a:off x="5405176" y="6437518"/>
            <a:ext cx="109837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8(a)</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39873486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2516442"/>
            <a:ext cx="6339408"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 name="Text Box 5"/>
          <p:cNvSpPr txBox="1">
            <a:spLocks noChangeArrowheads="1"/>
          </p:cNvSpPr>
          <p:nvPr/>
        </p:nvSpPr>
        <p:spPr bwMode="auto">
          <a:xfrm>
            <a:off x="2133600" y="6248400"/>
            <a:ext cx="5486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TW" sz="1400" dirty="0" smtClean="0">
                <a:ea typeface="新細明體" panose="02020500000000000000" pitchFamily="18" charset="-120"/>
              </a:rPr>
              <a:t>.</a:t>
            </a:r>
            <a:r>
              <a:rPr lang="en-US" altLang="zh-TW" dirty="0" smtClean="0">
                <a:ea typeface="新細明體" panose="02020500000000000000" pitchFamily="18" charset="-120"/>
              </a:rPr>
              <a:t> </a:t>
            </a:r>
            <a:endParaRPr lang="en-US" altLang="zh-TW" dirty="0">
              <a:ea typeface="新細明體" panose="02020500000000000000" pitchFamily="18" charset="-120"/>
            </a:endParaRPr>
          </a:p>
        </p:txBody>
      </p:sp>
      <p:sp>
        <p:nvSpPr>
          <p:cNvPr id="3076" name="Text Box 23"/>
          <p:cNvSpPr txBox="1">
            <a:spLocks noChangeArrowheads="1"/>
          </p:cNvSpPr>
          <p:nvPr/>
        </p:nvSpPr>
        <p:spPr bwMode="auto">
          <a:xfrm>
            <a:off x="1905000" y="2762250"/>
            <a:ext cx="67818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dirty="0">
                <a:ea typeface="新細明體" panose="02020500000000000000" pitchFamily="18" charset="-120"/>
              </a:rPr>
              <a:t>A Catalog of Essential Functions</a:t>
            </a:r>
          </a:p>
        </p:txBody>
      </p:sp>
      <p:sp>
        <p:nvSpPr>
          <p:cNvPr id="3077" name="Rectangle 18"/>
          <p:cNvSpPr>
            <a:spLocks noChangeArrowheads="1"/>
          </p:cNvSpPr>
          <p:nvPr/>
        </p:nvSpPr>
        <p:spPr bwMode="auto">
          <a:xfrm>
            <a:off x="916294" y="2768421"/>
            <a:ext cx="971550"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1.2</a:t>
            </a:r>
          </a:p>
        </p:txBody>
      </p:sp>
    </p:spTree>
    <p:extLst>
      <p:ext uri="{BB962C8B-B14F-4D97-AF65-F5344CB8AC3E}">
        <p14:creationId xmlns="" xmlns:p14="http://schemas.microsoft.com/office/powerpoint/2010/main" val="39214579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14339"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For other even values of </a:t>
            </a:r>
            <a:r>
              <a:rPr lang="en-US" altLang="zh-TW" i="1" dirty="0" smtClean="0">
                <a:ea typeface="新細明體" panose="02020500000000000000" pitchFamily="18" charset="-120"/>
              </a:rPr>
              <a:t>n</a:t>
            </a:r>
            <a:r>
              <a:rPr lang="en-US" altLang="zh-TW" dirty="0" smtClean="0">
                <a:ea typeface="新細明體" panose="02020500000000000000" pitchFamily="18" charset="-120"/>
              </a:rPr>
              <a:t>, the graph of                   is similar to that of 	   For </a:t>
            </a:r>
            <a:r>
              <a:rPr lang="en-US" altLang="zh-TW" i="1" dirty="0" smtClean="0">
                <a:ea typeface="新細明體" panose="02020500000000000000" pitchFamily="18" charset="-120"/>
              </a:rPr>
              <a:t>n = </a:t>
            </a:r>
            <a:r>
              <a:rPr lang="en-US" altLang="zh-TW" dirty="0" smtClean="0">
                <a:ea typeface="新細明體" panose="02020500000000000000" pitchFamily="18" charset="-120"/>
              </a:rPr>
              <a:t>3 we have the cube root function  </a:t>
            </a:r>
            <a:br>
              <a:rPr lang="en-US" altLang="zh-TW" dirty="0" smtClean="0">
                <a:ea typeface="新細明體" panose="02020500000000000000" pitchFamily="18" charset="-120"/>
              </a:rPr>
            </a:br>
            <a:r>
              <a:rPr lang="en-US" altLang="zh-TW" dirty="0" smtClean="0">
                <a:ea typeface="新細明體" panose="02020500000000000000" pitchFamily="18" charset="-120"/>
              </a:rPr>
              <a:t>      whose domain is 	        and whose graph is shown in Figure 8(b).</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graph of		         for </a:t>
            </a:r>
            <a:r>
              <a:rPr lang="en-US" altLang="zh-TW" i="1" dirty="0" smtClean="0">
                <a:ea typeface="新細明體" panose="02020500000000000000" pitchFamily="18" charset="-120"/>
              </a:rPr>
              <a:t>n</a:t>
            </a:r>
            <a:r>
              <a:rPr lang="en-US" altLang="zh-TW" dirty="0" smtClean="0">
                <a:ea typeface="新細明體" panose="02020500000000000000" pitchFamily="18" charset="-120"/>
              </a:rPr>
              <a:t> odd       	     is similar to that of</a:t>
            </a:r>
            <a:endParaRPr lang="en-US" altLang="zh-TW" baseline="30000" dirty="0"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21509" name="Rectangle 18"/>
          <p:cNvSpPr>
            <a:spLocks noChangeArrowheads="1"/>
          </p:cNvSpPr>
          <p:nvPr/>
        </p:nvSpPr>
        <p:spPr bwMode="auto">
          <a:xfrm>
            <a:off x="3352800" y="5029200"/>
            <a:ext cx="19145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Graph of root function</a:t>
            </a:r>
          </a:p>
        </p:txBody>
      </p:sp>
      <p:sp>
        <p:nvSpPr>
          <p:cNvPr id="21510" name="Rectangle 19"/>
          <p:cNvSpPr>
            <a:spLocks noChangeArrowheads="1"/>
          </p:cNvSpPr>
          <p:nvPr/>
        </p:nvSpPr>
        <p:spPr bwMode="auto">
          <a:xfrm>
            <a:off x="3875127" y="5223070"/>
            <a:ext cx="110799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8(b)</a:t>
            </a:r>
            <a:endParaRPr lang="en-US" altLang="zh-TW" sz="1400" dirty="0">
              <a:ea typeface="新細明體" panose="02020500000000000000" pitchFamily="18" charset="-120"/>
            </a:endParaRPr>
          </a:p>
        </p:txBody>
      </p:sp>
      <p:pic>
        <p:nvPicPr>
          <p:cNvPr id="21511"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97650" y="1605402"/>
            <a:ext cx="777688" cy="2785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12360" y="1605402"/>
            <a:ext cx="865744" cy="296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3"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97788" y="1984375"/>
            <a:ext cx="954613" cy="265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4"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52800" y="2313272"/>
            <a:ext cx="247650" cy="242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5"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895600" y="2819400"/>
            <a:ext cx="2979738" cy="1760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6" name="Picture 7"/>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038600" y="4694238"/>
            <a:ext cx="78105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7" name="Picture 8"/>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2665838" y="5435600"/>
            <a:ext cx="106487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8" name="Picture 9"/>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748214" y="5530847"/>
            <a:ext cx="885825" cy="290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19" name="Picture 10"/>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7519988" y="5507396"/>
            <a:ext cx="10144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34458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2531" name="Rectangle 3"/>
          <p:cNvSpPr>
            <a:spLocks noGrp="1" noChangeArrowheads="1"/>
          </p:cNvSpPr>
          <p:nvPr>
            <p:ph type="body" idx="1"/>
          </p:nvPr>
        </p:nvSpPr>
        <p:spPr/>
        <p:txBody>
          <a:bodyPr/>
          <a:lstStyle/>
          <a:p>
            <a:pPr marL="0" indent="0"/>
            <a:r>
              <a:rPr lang="en-US" altLang="zh-TW" b="1" dirty="0" smtClean="0">
                <a:ea typeface="新細明體" panose="02020500000000000000" pitchFamily="18" charset="-120"/>
              </a:rPr>
              <a:t>(iii) </a:t>
            </a:r>
            <a:r>
              <a:rPr lang="en-US" altLang="zh-TW" b="1" i="1" dirty="0" smtClean="0">
                <a:ea typeface="新細明體" panose="02020500000000000000" pitchFamily="18" charset="-120"/>
              </a:rPr>
              <a:t>a = </a:t>
            </a:r>
            <a:r>
              <a:rPr lang="en-US" altLang="zh-TW" b="1" dirty="0" smtClean="0">
                <a:ea typeface="新細明體" panose="02020500000000000000" pitchFamily="18" charset="-120"/>
              </a:rPr>
              <a:t>–1</a:t>
            </a:r>
          </a:p>
          <a:p>
            <a:pPr marL="0" indent="0"/>
            <a:r>
              <a:rPr lang="en-US" altLang="zh-TW" dirty="0" smtClean="0">
                <a:ea typeface="新細明體" panose="02020500000000000000" pitchFamily="18" charset="-120"/>
              </a:rPr>
              <a:t>The graph of the </a:t>
            </a:r>
            <a:r>
              <a:rPr lang="en-US" altLang="zh-TW" b="1" dirty="0" smtClean="0">
                <a:ea typeface="新細明體" panose="02020500000000000000" pitchFamily="18" charset="-120"/>
              </a:rPr>
              <a:t>reciprocal function                	            </a:t>
            </a:r>
            <a:r>
              <a:rPr lang="en-US" altLang="zh-TW" dirty="0" smtClean="0">
                <a:ea typeface="新細明體" panose="02020500000000000000" pitchFamily="18" charset="-120"/>
              </a:rPr>
              <a:t>is shown in Figure 9.</a:t>
            </a:r>
            <a:endParaRPr lang="en-US" altLang="zh-TW" baseline="30000" dirty="0" smtClean="0">
              <a:ea typeface="新細明體" panose="02020500000000000000" pitchFamily="18" charset="-120"/>
            </a:endParaRP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22533" name="Rectangle 18"/>
          <p:cNvSpPr>
            <a:spLocks noChangeArrowheads="1"/>
          </p:cNvSpPr>
          <p:nvPr/>
        </p:nvSpPr>
        <p:spPr bwMode="auto">
          <a:xfrm>
            <a:off x="3581400" y="5715000"/>
            <a:ext cx="199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The reciprocal function</a:t>
            </a:r>
          </a:p>
        </p:txBody>
      </p:sp>
      <p:sp>
        <p:nvSpPr>
          <p:cNvPr id="22534" name="Rectangle 19"/>
          <p:cNvSpPr>
            <a:spLocks noChangeArrowheads="1"/>
          </p:cNvSpPr>
          <p:nvPr/>
        </p:nvSpPr>
        <p:spPr bwMode="auto">
          <a:xfrm>
            <a:off x="4046090" y="6018311"/>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9</a:t>
            </a:r>
            <a:endParaRPr lang="en-US" altLang="zh-TW" sz="1400" dirty="0">
              <a:ea typeface="新細明體" panose="02020500000000000000" pitchFamily="18" charset="-120"/>
            </a:endParaRPr>
          </a:p>
        </p:txBody>
      </p:sp>
      <p:pic>
        <p:nvPicPr>
          <p:cNvPr id="2253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68144" y="2348880"/>
            <a:ext cx="2162175"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00400" y="3284984"/>
            <a:ext cx="2571750" cy="2351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6984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3555"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Its graph has the equation 	              or       	    , and is a hyperbola with the coordinate axes as its asymptotes.</a:t>
            </a:r>
          </a:p>
          <a:p>
            <a:pPr marL="0" indent="0"/>
            <a:endParaRPr lang="en-US" altLang="zh-TW" baseline="30000" dirty="0" smtClean="0">
              <a:ea typeface="新細明體" panose="02020500000000000000" pitchFamily="18" charset="-120"/>
            </a:endParaRPr>
          </a:p>
          <a:p>
            <a:pPr marL="0" indent="0"/>
            <a:r>
              <a:rPr lang="en-US" altLang="zh-TW" b="1" dirty="0" smtClean="0">
                <a:ea typeface="新細明體" panose="02020500000000000000" pitchFamily="18" charset="-120"/>
              </a:rPr>
              <a:t>Rational Functions</a:t>
            </a:r>
          </a:p>
          <a:p>
            <a:pPr marL="0" indent="0"/>
            <a:r>
              <a:rPr lang="en-US" altLang="zh-TW" dirty="0" smtClean="0">
                <a:ea typeface="新細明體" panose="02020500000000000000" pitchFamily="18" charset="-120"/>
              </a:rPr>
              <a:t>A </a:t>
            </a:r>
            <a:r>
              <a:rPr lang="en-US" altLang="zh-TW" b="1" dirty="0" smtClean="0">
                <a:ea typeface="新細明體" panose="02020500000000000000" pitchFamily="18" charset="-120"/>
              </a:rPr>
              <a:t>rational function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a ratio of two polynomials: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where </a:t>
            </a:r>
            <a:r>
              <a:rPr lang="en-US" altLang="zh-TW" i="1" dirty="0" smtClean="0">
                <a:ea typeface="新細明體" panose="02020500000000000000" pitchFamily="18" charset="-120"/>
              </a:rPr>
              <a:t>P</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Q</a:t>
            </a:r>
            <a:r>
              <a:rPr lang="en-US" altLang="zh-TW" dirty="0" smtClean="0">
                <a:ea typeface="新細明體" panose="02020500000000000000" pitchFamily="18" charset="-120"/>
              </a:rPr>
              <a:t> are polynomials. The domain consists of all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such that</a:t>
            </a:r>
            <a:endParaRPr lang="en-US" altLang="zh-TW" baseline="30000" dirty="0" smtClean="0">
              <a:ea typeface="新細明體" panose="02020500000000000000" pitchFamily="18" charset="-120"/>
            </a:endParaRP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355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3869" y="1663702"/>
            <a:ext cx="1047750"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40152" y="1638552"/>
            <a:ext cx="838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9"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429000" y="3733800"/>
            <a:ext cx="2088872" cy="919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60"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45593" y="5733256"/>
            <a:ext cx="1166813" cy="319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935781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4579"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function</a:t>
            </a:r>
          </a:p>
          <a:p>
            <a:pPr marL="0" indent="0"/>
            <a:r>
              <a:rPr lang="en-US" altLang="zh-TW" dirty="0" smtClean="0">
                <a:ea typeface="新細明體" panose="02020500000000000000" pitchFamily="18" charset="-120"/>
              </a:rPr>
              <a:t>is a rational function with domain                     	 Its graph is shown in Figure 10.</a:t>
            </a:r>
            <a:endParaRPr lang="en-US" altLang="zh-TW" baseline="30000" dirty="0" smtClean="0">
              <a:ea typeface="新細明體" panose="02020500000000000000" pitchFamily="18" charset="-120"/>
            </a:endParaRP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458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05149" y="1535509"/>
            <a:ext cx="2767013"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16650" y="2333625"/>
            <a:ext cx="165735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3"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548383" y="3255286"/>
            <a:ext cx="2665041" cy="2614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4"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932098" y="5984368"/>
            <a:ext cx="1897610" cy="540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5" name="Rectangle 12"/>
          <p:cNvSpPr>
            <a:spLocks noChangeArrowheads="1"/>
          </p:cNvSpPr>
          <p:nvPr/>
        </p:nvSpPr>
        <p:spPr bwMode="auto">
          <a:xfrm>
            <a:off x="4391025" y="6548579"/>
            <a:ext cx="9797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10</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5570352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5603" name="Rectangle 3"/>
          <p:cNvSpPr>
            <a:spLocks noGrp="1" noChangeArrowheads="1"/>
          </p:cNvSpPr>
          <p:nvPr>
            <p:ph type="body" idx="1"/>
          </p:nvPr>
        </p:nvSpPr>
        <p:spPr/>
        <p:txBody>
          <a:bodyPr/>
          <a:lstStyle/>
          <a:p>
            <a:pPr marL="0" indent="0"/>
            <a:r>
              <a:rPr lang="en-US" altLang="zh-TW" b="1" dirty="0" smtClean="0">
                <a:ea typeface="新細明體" panose="02020500000000000000" pitchFamily="18" charset="-120"/>
              </a:rPr>
              <a:t>Trigonometric Functions</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graphs of the sine and cosine functions are as shown in Figure 11.</a:t>
            </a:r>
            <a:endParaRPr lang="en-US" altLang="zh-TW" baseline="30000" dirty="0" smtClean="0">
              <a:ea typeface="新細明體" panose="02020500000000000000" pitchFamily="18" charset="-120"/>
            </a:endParaRP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25605" name="Rectangle 12"/>
          <p:cNvSpPr>
            <a:spLocks noChangeArrowheads="1"/>
          </p:cNvSpPr>
          <p:nvPr/>
        </p:nvSpPr>
        <p:spPr bwMode="auto">
          <a:xfrm>
            <a:off x="4237103" y="5396172"/>
            <a:ext cx="96988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11</a:t>
            </a:r>
            <a:endParaRPr lang="en-US" altLang="zh-TW" sz="1400" dirty="0">
              <a:ea typeface="新細明體" panose="02020500000000000000" pitchFamily="18" charset="-120"/>
            </a:endParaRPr>
          </a:p>
        </p:txBody>
      </p:sp>
      <p:pic>
        <p:nvPicPr>
          <p:cNvPr id="2560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3501008"/>
            <a:ext cx="8509000" cy="1365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40794" y="5101208"/>
            <a:ext cx="9302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79394" y="5101208"/>
            <a:ext cx="968375" cy="19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9" name="Rectangle 13"/>
          <p:cNvSpPr>
            <a:spLocks noChangeArrowheads="1"/>
          </p:cNvSpPr>
          <p:nvPr/>
        </p:nvSpPr>
        <p:spPr bwMode="auto">
          <a:xfrm>
            <a:off x="5998394" y="5025008"/>
            <a:ext cx="400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(b)</a:t>
            </a:r>
          </a:p>
        </p:txBody>
      </p:sp>
      <p:sp>
        <p:nvSpPr>
          <p:cNvPr id="25610" name="Rectangle 14"/>
          <p:cNvSpPr>
            <a:spLocks noChangeArrowheads="1"/>
          </p:cNvSpPr>
          <p:nvPr/>
        </p:nvSpPr>
        <p:spPr bwMode="auto">
          <a:xfrm>
            <a:off x="2013769" y="5025008"/>
            <a:ext cx="400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(a)</a:t>
            </a:r>
          </a:p>
        </p:txBody>
      </p:sp>
    </p:spTree>
    <p:extLst>
      <p:ext uri="{BB962C8B-B14F-4D97-AF65-F5344CB8AC3E}">
        <p14:creationId xmlns="" xmlns:p14="http://schemas.microsoft.com/office/powerpoint/2010/main" val="10304490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6627"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Notice that for both the sine and cosine functions the domain is          	     and the range is the closed interval </a:t>
            </a:r>
          </a:p>
          <a:p>
            <a:pPr marL="0" indent="0"/>
            <a:r>
              <a:rPr lang="en-US" altLang="zh-TW" dirty="0" smtClean="0">
                <a:ea typeface="新細明體" panose="02020500000000000000" pitchFamily="18" charset="-120"/>
              </a:rPr>
              <a:t>[–1, 1]. Thus, for all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we have</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or, in terms of absolute values,</a:t>
            </a:r>
            <a:endParaRPr lang="en-US" altLang="zh-TW" baseline="30000" dirty="0" smtClean="0">
              <a:ea typeface="新細明體" panose="02020500000000000000" pitchFamily="18" charset="-120"/>
            </a:endParaRP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662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7784" y="2222502"/>
            <a:ext cx="952500"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0"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00162" y="3371850"/>
            <a:ext cx="6605588" cy="87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1"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743200" y="5010150"/>
            <a:ext cx="4045153" cy="4350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001640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7651"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Also, the zeros of the sine function occur at the integer multiples of </a:t>
            </a:r>
            <a:r>
              <a:rPr lang="en-US" altLang="zh-TW" i="1" dirty="0" smtClean="0">
                <a:ea typeface="新細明體" panose="02020500000000000000" pitchFamily="18" charset="-120"/>
                <a:sym typeface="Symbol" panose="05050102010706020507" pitchFamily="18" charset="2"/>
              </a:rPr>
              <a:t></a:t>
            </a:r>
            <a:r>
              <a:rPr lang="en-US" altLang="zh-TW" sz="400"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that is,</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An important property of the sine and cosine functions is that they are periodic functions and have period 2</a:t>
            </a:r>
            <a:r>
              <a:rPr lang="en-US" altLang="zh-TW" i="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This means that, for all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765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88306" y="2795587"/>
            <a:ext cx="57673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35845" y="5299757"/>
            <a:ext cx="7658100" cy="890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812513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8675"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The periodic nature of these functions makes them suitable for modeling repetitive phenomena such as tides, vibrating springs, and sound waves.</a:t>
            </a: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The tangent function is related</a:t>
            </a:r>
            <a:br>
              <a:rPr lang="en-US" altLang="zh-TW" dirty="0" smtClean="0">
                <a:ea typeface="新細明體" panose="02020500000000000000" pitchFamily="18" charset="-120"/>
              </a:rPr>
            </a:br>
            <a:r>
              <a:rPr lang="en-US" altLang="zh-TW" dirty="0" smtClean="0">
                <a:ea typeface="新細明體" panose="02020500000000000000" pitchFamily="18" charset="-120"/>
              </a:rPr>
              <a:t>to the sine and cosine functions</a:t>
            </a:r>
            <a:br>
              <a:rPr lang="en-US" altLang="zh-TW" dirty="0" smtClean="0">
                <a:ea typeface="新細明體" panose="02020500000000000000" pitchFamily="18" charset="-120"/>
              </a:rPr>
            </a:br>
            <a:r>
              <a:rPr lang="en-US" altLang="zh-TW" dirty="0" smtClean="0">
                <a:ea typeface="新細明體" panose="02020500000000000000" pitchFamily="18" charset="-120"/>
              </a:rPr>
              <a:t>by the equation</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and its graph is shown in Figure 12.</a:t>
            </a:r>
            <a:endParaRPr lang="en-US" altLang="zh-TW" baseline="30000" dirty="0" smtClean="0">
              <a:ea typeface="新細明體" panose="02020500000000000000" pitchFamily="18" charset="-120"/>
            </a:endParaRP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867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95736" y="4581128"/>
            <a:ext cx="1752600" cy="6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7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56238" y="2922588"/>
            <a:ext cx="3230562" cy="271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79"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629400" y="5867400"/>
            <a:ext cx="979755" cy="245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80" name="Rectangle 9"/>
          <p:cNvSpPr>
            <a:spLocks noChangeArrowheads="1"/>
          </p:cNvSpPr>
          <p:nvPr/>
        </p:nvSpPr>
        <p:spPr bwMode="auto">
          <a:xfrm>
            <a:off x="6629400" y="6172200"/>
            <a:ext cx="9797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12</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6577977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29699"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It is undefined whenever cos </a:t>
            </a:r>
            <a:r>
              <a:rPr lang="en-US" altLang="zh-TW" i="1" dirty="0" smtClean="0">
                <a:ea typeface="新細明體" panose="02020500000000000000" pitchFamily="18" charset="-120"/>
              </a:rPr>
              <a:t>x</a:t>
            </a:r>
            <a:r>
              <a:rPr lang="en-US" altLang="zh-TW" dirty="0" smtClean="0">
                <a:ea typeface="新細明體" panose="02020500000000000000" pitchFamily="18" charset="-120"/>
              </a:rPr>
              <a:t> = 0, that is, when</a:t>
            </a:r>
          </a:p>
          <a:p>
            <a:pPr marL="0" indent="0"/>
            <a:r>
              <a:rPr lang="en-US" altLang="zh-TW" baseline="30000" dirty="0" smtClean="0">
                <a:ea typeface="新細明體" panose="02020500000000000000" pitchFamily="18" charset="-120"/>
              </a:rPr>
              <a:t>			</a:t>
            </a:r>
            <a:r>
              <a:rPr lang="en-US" altLang="zh-TW" dirty="0" smtClean="0">
                <a:ea typeface="新細明體" panose="02020500000000000000" pitchFamily="18" charset="-120"/>
              </a:rPr>
              <a:t>   		 Its range is	              Notice that the tangent function has period </a:t>
            </a:r>
            <a:r>
              <a:rPr lang="en-US" altLang="zh-TW" i="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b="1" dirty="0" smtClean="0">
                <a:ea typeface="新細明體" panose="02020500000000000000" pitchFamily="18" charset="-120"/>
              </a:rPr>
              <a:t>Exponential Functions and Logarithms</a:t>
            </a:r>
          </a:p>
          <a:p>
            <a:pPr marL="0" indent="0"/>
            <a:r>
              <a:rPr lang="en-US" altLang="zh-TW" dirty="0" smtClean="0">
                <a:ea typeface="新細明體" panose="02020500000000000000" pitchFamily="18" charset="-120"/>
              </a:rPr>
              <a:t>The </a:t>
            </a:r>
            <a:r>
              <a:rPr lang="en-US" altLang="zh-TW" b="1" dirty="0" smtClean="0">
                <a:ea typeface="新細明體" panose="02020500000000000000" pitchFamily="18" charset="-120"/>
              </a:rPr>
              <a:t>exponential functions</a:t>
            </a:r>
            <a:r>
              <a:rPr lang="en-US" altLang="zh-TW" dirty="0" smtClean="0">
                <a:ea typeface="新細明體" panose="02020500000000000000" pitchFamily="18" charset="-120"/>
              </a:rPr>
              <a:t> are the functions of the form     </a:t>
            </a:r>
            <a:br>
              <a:rPr lang="en-US" altLang="zh-TW" dirty="0" smtClean="0">
                <a:ea typeface="新細明體" panose="02020500000000000000" pitchFamily="18" charset="-120"/>
              </a:rPr>
            </a:br>
            <a:r>
              <a:rPr lang="en-US" altLang="zh-TW" dirty="0" smtClean="0">
                <a:ea typeface="新細明體" panose="02020500000000000000" pitchFamily="18" charset="-120"/>
              </a:rPr>
              <a:t>                 	where the base </a:t>
            </a:r>
            <a:r>
              <a:rPr lang="en-US" altLang="zh-TW" i="1" dirty="0" smtClean="0">
                <a:ea typeface="新細明體" panose="02020500000000000000" pitchFamily="18" charset="-120"/>
              </a:rPr>
              <a:t>a</a:t>
            </a:r>
            <a:r>
              <a:rPr lang="en-US" altLang="zh-TW" dirty="0" smtClean="0">
                <a:ea typeface="新細明體" panose="02020500000000000000" pitchFamily="18" charset="-120"/>
              </a:rPr>
              <a:t> is a positive constant. </a:t>
            </a:r>
            <a:endParaRPr lang="en-US" altLang="zh-TW" i="1" baseline="30000" dirty="0" smtClean="0">
              <a:ea typeface="新細明體" panose="02020500000000000000" pitchFamily="18" charset="-120"/>
            </a:endParaRP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970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09290" y="2329367"/>
            <a:ext cx="2933700" cy="2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300192" y="2312197"/>
            <a:ext cx="1014413"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3"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85405" y="3526839"/>
            <a:ext cx="40147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4"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309290" y="5517232"/>
            <a:ext cx="1290638" cy="290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638248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graph of </a:t>
            </a:r>
            <a:r>
              <a:rPr lang="en-US" altLang="zh-TW" i="1" dirty="0" smtClean="0">
                <a:ea typeface="新細明體" panose="02020500000000000000" pitchFamily="18" charset="-120"/>
              </a:rPr>
              <a:t>y = </a:t>
            </a:r>
            <a:r>
              <a:rPr lang="en-US" altLang="zh-TW" dirty="0" smtClean="0">
                <a:ea typeface="新細明體" panose="02020500000000000000" pitchFamily="18" charset="-120"/>
              </a:rPr>
              <a:t>2</a:t>
            </a:r>
            <a:r>
              <a:rPr lang="en-US" altLang="zh-TW" i="1" baseline="30000" dirty="0" smtClean="0">
                <a:ea typeface="新細明體" panose="02020500000000000000" pitchFamily="18" charset="-120"/>
              </a:rPr>
              <a:t>x</a:t>
            </a:r>
            <a:r>
              <a:rPr lang="en-US" altLang="zh-TW" i="1" dirty="0" smtClean="0">
                <a:ea typeface="新細明體" panose="02020500000000000000" pitchFamily="18" charset="-120"/>
              </a:rPr>
              <a:t> </a:t>
            </a:r>
            <a:r>
              <a:rPr lang="en-US" altLang="zh-TW" dirty="0" smtClean="0">
                <a:ea typeface="新細明體" panose="02020500000000000000" pitchFamily="18" charset="-120"/>
              </a:rPr>
              <a:t>is shown in Figure 13, the domain is</a:t>
            </a:r>
          </a:p>
          <a:p>
            <a:pPr marL="0" indent="0"/>
            <a:r>
              <a:rPr lang="en-US" altLang="zh-TW" i="1" baseline="30000" dirty="0" smtClean="0">
                <a:ea typeface="新細明體" panose="02020500000000000000" pitchFamily="18" charset="-120"/>
              </a:rPr>
              <a:t>                  	</a:t>
            </a:r>
            <a:r>
              <a:rPr lang="en-US" altLang="zh-TW" dirty="0" smtClean="0">
                <a:ea typeface="新細明體" panose="02020500000000000000" pitchFamily="18" charset="-120"/>
              </a:rPr>
              <a:t>and the range is</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p:txBody>
      </p:sp>
      <p:sp>
        <p:nvSpPr>
          <p:cNvPr id="3072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072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5656" y="2364909"/>
            <a:ext cx="957263" cy="31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17191" y="2399508"/>
            <a:ext cx="757237"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7"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293629" y="2976969"/>
            <a:ext cx="2602780" cy="2430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8" name="Rectangle 11"/>
          <p:cNvSpPr>
            <a:spLocks noChangeArrowheads="1"/>
          </p:cNvSpPr>
          <p:nvPr/>
        </p:nvSpPr>
        <p:spPr bwMode="auto">
          <a:xfrm>
            <a:off x="4276724" y="5407025"/>
            <a:ext cx="79933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i="1" dirty="0">
                <a:ea typeface="新細明體" panose="02020500000000000000" pitchFamily="18" charset="-120"/>
              </a:rPr>
              <a:t>y </a:t>
            </a:r>
            <a:r>
              <a:rPr lang="en-US" altLang="zh-TW" sz="1400" dirty="0">
                <a:ea typeface="新細明體" panose="02020500000000000000" pitchFamily="18" charset="-120"/>
              </a:rPr>
              <a:t>= 2</a:t>
            </a:r>
            <a:r>
              <a:rPr lang="en-US" altLang="zh-TW" sz="1400" i="1" baseline="30000" dirty="0">
                <a:ea typeface="新細明體" panose="02020500000000000000" pitchFamily="18" charset="-120"/>
              </a:rPr>
              <a:t>x</a:t>
            </a:r>
          </a:p>
        </p:txBody>
      </p:sp>
      <p:sp>
        <p:nvSpPr>
          <p:cNvPr id="30729" name="Rectangle 12"/>
          <p:cNvSpPr>
            <a:spLocks noChangeArrowheads="1"/>
          </p:cNvSpPr>
          <p:nvPr/>
        </p:nvSpPr>
        <p:spPr bwMode="auto">
          <a:xfrm>
            <a:off x="4132485" y="5714802"/>
            <a:ext cx="9797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13</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3394081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Mathematical Modeling</a:t>
            </a:r>
          </a:p>
        </p:txBody>
      </p:sp>
    </p:spTree>
    <p:extLst>
      <p:ext uri="{BB962C8B-B14F-4D97-AF65-F5344CB8AC3E}">
        <p14:creationId xmlns="" xmlns:p14="http://schemas.microsoft.com/office/powerpoint/2010/main" val="10946255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31747"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The </a:t>
            </a:r>
            <a:r>
              <a:rPr lang="en-US" altLang="zh-TW" b="1" dirty="0" smtClean="0">
                <a:ea typeface="新細明體" panose="02020500000000000000" pitchFamily="18" charset="-120"/>
              </a:rPr>
              <a:t>logarithmic functions</a:t>
            </a:r>
            <a:r>
              <a:rPr lang="en-US" altLang="zh-TW" dirty="0" smtClean="0">
                <a:ea typeface="新細明體" panose="02020500000000000000" pitchFamily="18" charset="-120"/>
              </a:rPr>
              <a:t>        	              where the base </a:t>
            </a:r>
            <a:r>
              <a:rPr lang="en-US" altLang="zh-TW" i="1" dirty="0" smtClean="0">
                <a:ea typeface="新細明體" panose="02020500000000000000" pitchFamily="18" charset="-120"/>
              </a:rPr>
              <a:t>a</a:t>
            </a:r>
            <a:r>
              <a:rPr lang="en-US" altLang="zh-TW" dirty="0" smtClean="0">
                <a:ea typeface="新細明體" panose="02020500000000000000" pitchFamily="18" charset="-120"/>
              </a:rPr>
              <a:t> is a positive constant, are the inverse functions of the exponential functions.</a:t>
            </a: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Figure 14 shows the graphs</a:t>
            </a:r>
            <a:br>
              <a:rPr lang="en-US" altLang="zh-TW" dirty="0" smtClean="0">
                <a:ea typeface="新細明體" panose="02020500000000000000" pitchFamily="18" charset="-120"/>
              </a:rPr>
            </a:br>
            <a:r>
              <a:rPr lang="en-US" altLang="zh-TW" dirty="0" smtClean="0">
                <a:ea typeface="新細明體" panose="02020500000000000000" pitchFamily="18" charset="-120"/>
              </a:rPr>
              <a:t>of four logarithmic functions</a:t>
            </a:r>
            <a:br>
              <a:rPr lang="en-US" altLang="zh-TW" dirty="0" smtClean="0">
                <a:ea typeface="新細明體" panose="02020500000000000000" pitchFamily="18" charset="-120"/>
              </a:rPr>
            </a:br>
            <a:r>
              <a:rPr lang="en-US" altLang="zh-TW" dirty="0" smtClean="0">
                <a:ea typeface="新細明體" panose="02020500000000000000" pitchFamily="18" charset="-120"/>
              </a:rPr>
              <a:t>with various bases. In each</a:t>
            </a:r>
            <a:br>
              <a:rPr lang="en-US" altLang="zh-TW" dirty="0" smtClean="0">
                <a:ea typeface="新細明體" panose="02020500000000000000" pitchFamily="18" charset="-120"/>
              </a:rPr>
            </a:br>
            <a:r>
              <a:rPr lang="en-US" altLang="zh-TW" dirty="0" smtClean="0">
                <a:ea typeface="新細明體" panose="02020500000000000000" pitchFamily="18" charset="-120"/>
              </a:rPr>
              <a:t>case the domain is       	    the</a:t>
            </a:r>
            <a:br>
              <a:rPr lang="en-US" altLang="zh-TW" dirty="0" smtClean="0">
                <a:ea typeface="新細明體" panose="02020500000000000000" pitchFamily="18" charset="-120"/>
              </a:rPr>
            </a:br>
            <a:r>
              <a:rPr lang="en-US" altLang="zh-TW" dirty="0" smtClean="0">
                <a:ea typeface="新細明體" panose="02020500000000000000" pitchFamily="18" charset="-120"/>
              </a:rPr>
              <a:t>range is         	   and the </a:t>
            </a:r>
            <a:br>
              <a:rPr lang="en-US" altLang="zh-TW" dirty="0" smtClean="0">
                <a:ea typeface="新細明體" panose="02020500000000000000" pitchFamily="18" charset="-120"/>
              </a:rPr>
            </a:br>
            <a:r>
              <a:rPr lang="en-US" altLang="zh-TW" dirty="0" smtClean="0">
                <a:ea typeface="新細明體" panose="02020500000000000000" pitchFamily="18" charset="-120"/>
              </a:rPr>
              <a:t>function increases slowly</a:t>
            </a:r>
            <a:br>
              <a:rPr lang="en-US" altLang="zh-TW" dirty="0" smtClean="0">
                <a:ea typeface="新細明體" panose="02020500000000000000" pitchFamily="18" charset="-120"/>
              </a:rPr>
            </a:br>
            <a:r>
              <a:rPr lang="en-US" altLang="zh-TW" dirty="0" smtClean="0">
                <a:ea typeface="新細明體" panose="02020500000000000000" pitchFamily="18" charset="-120"/>
              </a:rPr>
              <a:t>when </a:t>
            </a:r>
            <a:r>
              <a:rPr lang="en-US" altLang="zh-TW" i="1" dirty="0" smtClean="0">
                <a:ea typeface="新細明體" panose="02020500000000000000" pitchFamily="18" charset="-120"/>
              </a:rPr>
              <a:t>x </a:t>
            </a:r>
            <a:r>
              <a:rPr lang="en-US" altLang="zh-TW" dirty="0" smtClean="0">
                <a:ea typeface="新細明體" panose="02020500000000000000" pitchFamily="18" charset="-120"/>
              </a:rPr>
              <a:t>&gt;1.</a:t>
            </a:r>
          </a:p>
          <a:p>
            <a:pPr marL="0" indent="0"/>
            <a:endParaRPr lang="en-US" altLang="zh-TW" i="1" baseline="30000" dirty="0" smtClean="0">
              <a:ea typeface="新細明體" panose="02020500000000000000" pitchFamily="18" charset="-120"/>
            </a:endParaRPr>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1749"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427984" y="1609118"/>
            <a:ext cx="16240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50" name="Rectangle 12"/>
          <p:cNvSpPr>
            <a:spLocks noChangeArrowheads="1"/>
          </p:cNvSpPr>
          <p:nvPr/>
        </p:nvSpPr>
        <p:spPr bwMode="auto">
          <a:xfrm>
            <a:off x="6444208" y="6046983"/>
            <a:ext cx="9797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14</a:t>
            </a:r>
            <a:endParaRPr lang="en-US" altLang="zh-TW" sz="1400" dirty="0">
              <a:ea typeface="新細明體" panose="02020500000000000000" pitchFamily="18" charset="-120"/>
            </a:endParaRPr>
          </a:p>
        </p:txBody>
      </p:sp>
      <p:pic>
        <p:nvPicPr>
          <p:cNvPr id="31751"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91880" y="4429869"/>
            <a:ext cx="7524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52"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339752" y="4861917"/>
            <a:ext cx="1062038"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5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165725" y="3048000"/>
            <a:ext cx="3292475" cy="291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038679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Transformations of Functions</a:t>
            </a:r>
          </a:p>
        </p:txBody>
      </p:sp>
    </p:spTree>
    <p:extLst>
      <p:ext uri="{BB962C8B-B14F-4D97-AF65-F5344CB8AC3E}">
        <p14:creationId xmlns="" xmlns:p14="http://schemas.microsoft.com/office/powerpoint/2010/main" val="8629022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altLang="zh-TW" smtClean="0">
                <a:ea typeface="新細明體" panose="02020500000000000000" pitchFamily="18" charset="-120"/>
              </a:rPr>
              <a:t>Transformations of Functions</a:t>
            </a:r>
          </a:p>
        </p:txBody>
      </p:sp>
      <p:sp>
        <p:nvSpPr>
          <p:cNvPr id="33795"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By applying certain transformations to the graph of a given function we can obtain the graphs of certain related functions.</a:t>
            </a:r>
          </a:p>
          <a:p>
            <a:pPr marL="0" indent="0"/>
            <a:r>
              <a:rPr lang="en-US" altLang="zh-TW" dirty="0" smtClean="0">
                <a:ea typeface="新細明體" panose="02020500000000000000" pitchFamily="18" charset="-120"/>
              </a:rPr>
              <a:t>Let’s first consider </a:t>
            </a:r>
            <a:r>
              <a:rPr lang="en-US" altLang="zh-TW" b="1" dirty="0" smtClean="0">
                <a:ea typeface="新細明體" panose="02020500000000000000" pitchFamily="18" charset="-120"/>
              </a:rPr>
              <a:t>translations</a:t>
            </a:r>
            <a:r>
              <a:rPr lang="en-US" altLang="zh-TW" dirty="0" smtClean="0">
                <a:ea typeface="新細明體" panose="02020500000000000000" pitchFamily="18" charset="-120"/>
              </a:rPr>
              <a:t>.</a:t>
            </a:r>
            <a:br>
              <a:rPr lang="en-US" altLang="zh-TW" dirty="0" smtClean="0">
                <a:ea typeface="新細明體" panose="02020500000000000000" pitchFamily="18" charset="-120"/>
              </a:rPr>
            </a:br>
            <a:r>
              <a:rPr lang="en-US" altLang="zh-TW" dirty="0" smtClean="0">
                <a:ea typeface="新細明體" panose="02020500000000000000" pitchFamily="18" charset="-120"/>
              </a:rPr>
              <a:t>The following chart incorporates the results of Vertical and Horizontal shift.</a:t>
            </a: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379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5820" y="4653136"/>
            <a:ext cx="8058150" cy="217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170304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altLang="zh-TW" smtClean="0">
                <a:ea typeface="新細明體" panose="02020500000000000000" pitchFamily="18" charset="-120"/>
              </a:rPr>
              <a:t>Transformations of Functions</a:t>
            </a:r>
          </a:p>
        </p:txBody>
      </p:sp>
      <p:sp>
        <p:nvSpPr>
          <p:cNvPr id="34819"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Now let’s consider the </a:t>
            </a:r>
            <a:r>
              <a:rPr lang="en-US" altLang="zh-TW" b="1" dirty="0" smtClean="0">
                <a:ea typeface="新細明體" panose="02020500000000000000" pitchFamily="18" charset="-120"/>
              </a:rPr>
              <a:t>stretching </a:t>
            </a:r>
            <a:r>
              <a:rPr lang="en-US" altLang="zh-TW" dirty="0" smtClean="0">
                <a:ea typeface="新細明體" panose="02020500000000000000" pitchFamily="18" charset="-120"/>
              </a:rPr>
              <a:t>and</a:t>
            </a:r>
            <a:r>
              <a:rPr lang="en-US" altLang="zh-TW" b="1" dirty="0" smtClean="0">
                <a:ea typeface="新細明體" panose="02020500000000000000" pitchFamily="18" charset="-120"/>
              </a:rPr>
              <a:t> reflecting </a:t>
            </a:r>
            <a:r>
              <a:rPr lang="en-US" altLang="zh-TW" dirty="0" smtClean="0">
                <a:ea typeface="新細明體" panose="02020500000000000000" pitchFamily="18" charset="-120"/>
              </a:rPr>
              <a:t>transformations.</a:t>
            </a:r>
          </a:p>
          <a:p>
            <a:pPr marL="0" indent="0"/>
            <a:r>
              <a:rPr lang="en-US" altLang="zh-TW" dirty="0" smtClean="0">
                <a:ea typeface="新細明體" panose="02020500000000000000" pitchFamily="18" charset="-120"/>
              </a:rPr>
              <a:t>The following chart incorporates the results of other stretching, shrinking, and reflecting transformations.</a:t>
            </a:r>
          </a:p>
        </p:txBody>
      </p:sp>
      <p:sp>
        <p:nvSpPr>
          <p:cNvPr id="3482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4821"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95389" y="3857260"/>
            <a:ext cx="7037388" cy="277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602548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Given the graph of           	   use transformations to graph</a:t>
            </a:r>
          </a:p>
          <a:p>
            <a:pPr marL="0" indent="0"/>
            <a:endParaRPr lang="en-US" altLang="zh-TW" dirty="0" smtClean="0">
              <a:ea typeface="新細明體" panose="02020500000000000000" pitchFamily="18" charset="-120"/>
            </a:endParaRPr>
          </a:p>
          <a:p>
            <a:pPr marL="0" indent="0"/>
            <a:r>
              <a:rPr lang="en-US" altLang="zh-TW" dirty="0" smtClean="0">
                <a:solidFill>
                  <a:srgbClr val="00ADEE"/>
                </a:solidFill>
                <a:ea typeface="新細明體" panose="02020500000000000000" pitchFamily="18" charset="-120"/>
              </a:rPr>
              <a:t>Solution:</a:t>
            </a:r>
          </a:p>
          <a:p>
            <a:pPr marL="0" indent="0"/>
            <a:r>
              <a:rPr lang="en-US" altLang="zh-TW" dirty="0" smtClean="0">
                <a:ea typeface="新細明體" panose="02020500000000000000" pitchFamily="18" charset="-120"/>
              </a:rPr>
              <a:t>The graph of the square </a:t>
            </a:r>
          </a:p>
          <a:p>
            <a:pPr marL="0" indent="0"/>
            <a:r>
              <a:rPr lang="en-US" altLang="zh-TW" dirty="0" smtClean="0">
                <a:ea typeface="新細明體" panose="02020500000000000000" pitchFamily="18" charset="-120"/>
              </a:rPr>
              <a:t>root function   	             is </a:t>
            </a:r>
          </a:p>
          <a:p>
            <a:pPr marL="0" indent="0"/>
            <a:r>
              <a:rPr lang="en-US" altLang="zh-TW" dirty="0" smtClean="0">
                <a:ea typeface="新細明體" panose="02020500000000000000" pitchFamily="18" charset="-120"/>
              </a:rPr>
              <a:t>shown in Figure 17(a).</a:t>
            </a: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584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33006" y="1657353"/>
            <a:ext cx="10382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84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82675" y="2712346"/>
            <a:ext cx="77724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301"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059832" y="4617116"/>
            <a:ext cx="1028700" cy="39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302"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788024" y="3395127"/>
            <a:ext cx="1944216" cy="2669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303"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436096" y="6147466"/>
            <a:ext cx="818653" cy="350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5246540" y="6491469"/>
            <a:ext cx="119776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17(a)</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27320958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fade">
                                      <p:cBhvr>
                                        <p:cTn id="13" dur="1000"/>
                                        <p:tgtEl>
                                          <p:spTgt spid="30723">
                                            <p:txEl>
                                              <p:pRg st="3" end="3"/>
                                            </p:txEl>
                                          </p:spTgt>
                                        </p:tgtEl>
                                      </p:cBhvr>
                                    </p:animEffect>
                                    <p:anim calcmode="lin" valueType="num">
                                      <p:cBhvr>
                                        <p:cTn id="14"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1000"/>
                                        <p:tgtEl>
                                          <p:spTgt spid="30723">
                                            <p:txEl>
                                              <p:pRg st="4" end="4"/>
                                            </p:txEl>
                                          </p:spTgt>
                                        </p:tgtEl>
                                      </p:cBhvr>
                                    </p:animEffect>
                                    <p:anim calcmode="lin" valueType="num">
                                      <p:cBhvr>
                                        <p:cTn id="20"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animEffect transition="in" filter="fade">
                                      <p:cBhvr>
                                        <p:cTn id="25" dur="1000"/>
                                        <p:tgtEl>
                                          <p:spTgt spid="30723">
                                            <p:txEl>
                                              <p:pRg st="5" end="5"/>
                                            </p:txEl>
                                          </p:spTgt>
                                        </p:tgtEl>
                                      </p:cBhvr>
                                    </p:animEffect>
                                    <p:anim calcmode="lin" valueType="num">
                                      <p:cBhvr>
                                        <p:cTn id="26"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55301"/>
                                        </p:tgtEl>
                                        <p:attrNameLst>
                                          <p:attrName>style.visibility</p:attrName>
                                        </p:attrNameLst>
                                      </p:cBhvr>
                                      <p:to>
                                        <p:strVal val="visible"/>
                                      </p:to>
                                    </p:set>
                                    <p:animEffect transition="in" filter="fade">
                                      <p:cBhvr>
                                        <p:cTn id="31" dur="1000"/>
                                        <p:tgtEl>
                                          <p:spTgt spid="55301"/>
                                        </p:tgtEl>
                                      </p:cBhvr>
                                    </p:animEffect>
                                    <p:anim calcmode="lin" valueType="num">
                                      <p:cBhvr>
                                        <p:cTn id="32" dur="1000" fill="hold"/>
                                        <p:tgtEl>
                                          <p:spTgt spid="55301"/>
                                        </p:tgtEl>
                                        <p:attrNameLst>
                                          <p:attrName>ppt_x</p:attrName>
                                        </p:attrNameLst>
                                      </p:cBhvr>
                                      <p:tavLst>
                                        <p:tav tm="0">
                                          <p:val>
                                            <p:strVal val="#ppt_x"/>
                                          </p:val>
                                        </p:tav>
                                        <p:tav tm="100000">
                                          <p:val>
                                            <p:strVal val="#ppt_x"/>
                                          </p:val>
                                        </p:tav>
                                      </p:tavLst>
                                    </p:anim>
                                    <p:anim calcmode="lin" valueType="num">
                                      <p:cBhvr>
                                        <p:cTn id="33" dur="900" decel="100000" fill="hold"/>
                                        <p:tgtEl>
                                          <p:spTgt spid="5530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5301"/>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55302"/>
                                        </p:tgtEl>
                                        <p:attrNameLst>
                                          <p:attrName>style.visibility</p:attrName>
                                        </p:attrNameLst>
                                      </p:cBhvr>
                                      <p:to>
                                        <p:strVal val="visible"/>
                                      </p:to>
                                    </p:set>
                                    <p:animEffect transition="in" filter="fade">
                                      <p:cBhvr>
                                        <p:cTn id="37" dur="1000"/>
                                        <p:tgtEl>
                                          <p:spTgt spid="55302"/>
                                        </p:tgtEl>
                                      </p:cBhvr>
                                    </p:animEffect>
                                    <p:anim calcmode="lin" valueType="num">
                                      <p:cBhvr>
                                        <p:cTn id="38" dur="1000" fill="hold"/>
                                        <p:tgtEl>
                                          <p:spTgt spid="55302"/>
                                        </p:tgtEl>
                                        <p:attrNameLst>
                                          <p:attrName>ppt_x</p:attrName>
                                        </p:attrNameLst>
                                      </p:cBhvr>
                                      <p:tavLst>
                                        <p:tav tm="0">
                                          <p:val>
                                            <p:strVal val="#ppt_x"/>
                                          </p:val>
                                        </p:tav>
                                        <p:tav tm="100000">
                                          <p:val>
                                            <p:strVal val="#ppt_x"/>
                                          </p:val>
                                        </p:tav>
                                      </p:tavLst>
                                    </p:anim>
                                    <p:anim calcmode="lin" valueType="num">
                                      <p:cBhvr>
                                        <p:cTn id="39" dur="900" decel="100000" fill="hold"/>
                                        <p:tgtEl>
                                          <p:spTgt spid="5530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55302"/>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55303"/>
                                        </p:tgtEl>
                                        <p:attrNameLst>
                                          <p:attrName>style.visibility</p:attrName>
                                        </p:attrNameLst>
                                      </p:cBhvr>
                                      <p:to>
                                        <p:strVal val="visible"/>
                                      </p:to>
                                    </p:set>
                                    <p:animEffect transition="in" filter="fade">
                                      <p:cBhvr>
                                        <p:cTn id="43" dur="1000"/>
                                        <p:tgtEl>
                                          <p:spTgt spid="55303"/>
                                        </p:tgtEl>
                                      </p:cBhvr>
                                    </p:animEffect>
                                    <p:anim calcmode="lin" valueType="num">
                                      <p:cBhvr>
                                        <p:cTn id="44" dur="1000" fill="hold"/>
                                        <p:tgtEl>
                                          <p:spTgt spid="55303"/>
                                        </p:tgtEl>
                                        <p:attrNameLst>
                                          <p:attrName>ppt_x</p:attrName>
                                        </p:attrNameLst>
                                      </p:cBhvr>
                                      <p:tavLst>
                                        <p:tav tm="0">
                                          <p:val>
                                            <p:strVal val="#ppt_x"/>
                                          </p:val>
                                        </p:tav>
                                        <p:tav tm="100000">
                                          <p:val>
                                            <p:strVal val="#ppt_x"/>
                                          </p:val>
                                        </p:tav>
                                      </p:tavLst>
                                    </p:anim>
                                    <p:anim calcmode="lin" valueType="num">
                                      <p:cBhvr>
                                        <p:cTn id="45" dur="900" decel="100000" fill="hold"/>
                                        <p:tgtEl>
                                          <p:spTgt spid="5530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55303"/>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900" decel="100000" fill="hold"/>
                                        <p:tgtEl>
                                          <p:spTgt spid="13"/>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6867" name="Rectangle 3"/>
          <p:cNvSpPr>
            <a:spLocks noGrp="1" noChangeArrowheads="1"/>
          </p:cNvSpPr>
          <p:nvPr>
            <p:ph type="body" idx="1"/>
          </p:nvPr>
        </p:nvSpPr>
        <p:spPr/>
        <p:txBody>
          <a:bodyPr/>
          <a:lstStyle/>
          <a:p>
            <a:pPr marL="0" indent="0">
              <a:lnSpc>
                <a:spcPct val="100000"/>
              </a:lnSpc>
            </a:pPr>
            <a:r>
              <a:rPr lang="en-US" altLang="zh-TW" dirty="0" smtClean="0">
                <a:ea typeface="新細明體" panose="02020500000000000000" pitchFamily="18" charset="-120"/>
              </a:rPr>
              <a:t>In the other parts of the figure we sketch                    	 by shifting 2 units downward,             	        by shifting 2 units to the right,             	   by reflecting about the </a:t>
            </a:r>
            <a:r>
              <a:rPr lang="en-US" altLang="zh-TW" i="1" dirty="0" smtClean="0">
                <a:ea typeface="新細明體" panose="02020500000000000000" pitchFamily="18" charset="-120"/>
              </a:rPr>
              <a:t>x</a:t>
            </a:r>
            <a:r>
              <a:rPr lang="en-US" altLang="zh-TW" dirty="0" smtClean="0">
                <a:ea typeface="新細明體" panose="02020500000000000000" pitchFamily="18" charset="-120"/>
              </a:rPr>
              <a:t>-axis,   	          by stretching vertically by a factor of 2, and			by reflecting about the </a:t>
            </a:r>
            <a:r>
              <a:rPr lang="en-US" altLang="zh-TW" i="1" dirty="0" smtClean="0">
                <a:ea typeface="新細明體" panose="02020500000000000000" pitchFamily="18" charset="-120"/>
              </a:rPr>
              <a:t>y</a:t>
            </a:r>
            <a:r>
              <a:rPr lang="en-US" altLang="zh-TW" dirty="0" smtClean="0">
                <a:ea typeface="新細明體" panose="02020500000000000000" pitchFamily="18" charset="-120"/>
              </a:rPr>
              <a:t>-axis.</a:t>
            </a:r>
            <a:endParaRPr lang="en-US" altLang="zh-TW" baseline="30000" dirty="0" smtClean="0">
              <a:ea typeface="新細明體" panose="02020500000000000000" pitchFamily="18" charset="-120"/>
            </a:endParaRPr>
          </a:p>
        </p:txBody>
      </p:sp>
      <p:sp>
        <p:nvSpPr>
          <p:cNvPr id="3686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3686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68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57950" y="1570834"/>
            <a:ext cx="15573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996176" y="1910954"/>
            <a:ext cx="1562100" cy="36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2"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552031" y="2279650"/>
            <a:ext cx="1233488"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3"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037035" y="2533653"/>
            <a:ext cx="11668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4"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010841" y="2909093"/>
            <a:ext cx="1219200"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5" name="Picture 7"/>
          <p:cNvPicPr>
            <a:picLocks noChangeAspect="1" noChangeArrowheads="1"/>
          </p:cNvPicPr>
          <p:nvPr/>
        </p:nvPicPr>
        <p:blipFill>
          <a:blip r:embed="rId7" cstate="print">
            <a:extLst>
              <a:ext uri="{28A0092B-C50C-407E-A947-70E740481C1C}">
                <a14:useLocalDpi xmlns="" xmlns:a14="http://schemas.microsoft.com/office/drawing/2010/main" val="0"/>
              </a:ext>
            </a:extLst>
          </a:blip>
          <a:srcRect r="63268"/>
          <a:stretch>
            <a:fillRect/>
          </a:stretch>
        </p:blipFill>
        <p:spPr bwMode="auto">
          <a:xfrm>
            <a:off x="395536" y="3736974"/>
            <a:ext cx="1967502" cy="1933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6" name="Picture 7"/>
          <p:cNvPicPr>
            <a:picLocks noChangeAspect="1" noChangeArrowheads="1"/>
          </p:cNvPicPr>
          <p:nvPr/>
        </p:nvPicPr>
        <p:blipFill>
          <a:blip r:embed="rId7" cstate="print">
            <a:extLst>
              <a:ext uri="{28A0092B-C50C-407E-A947-70E740481C1C}">
                <a14:useLocalDpi xmlns="" xmlns:a14="http://schemas.microsoft.com/office/drawing/2010/main" val="0"/>
              </a:ext>
            </a:extLst>
          </a:blip>
          <a:srcRect l="73463"/>
          <a:stretch>
            <a:fillRect/>
          </a:stretch>
        </p:blipFill>
        <p:spPr bwMode="auto">
          <a:xfrm>
            <a:off x="4211960" y="3736974"/>
            <a:ext cx="1437480" cy="1955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7" name="Picture 7"/>
          <p:cNvPicPr>
            <a:picLocks noChangeAspect="1" noChangeArrowheads="1"/>
          </p:cNvPicPr>
          <p:nvPr/>
        </p:nvPicPr>
        <p:blipFill>
          <a:blip r:embed="rId7" cstate="print">
            <a:extLst>
              <a:ext uri="{28A0092B-C50C-407E-A947-70E740481C1C}">
                <a14:useLocalDpi xmlns="" xmlns:a14="http://schemas.microsoft.com/office/drawing/2010/main" val="0"/>
              </a:ext>
            </a:extLst>
          </a:blip>
          <a:srcRect l="38252" r="28815"/>
          <a:stretch>
            <a:fillRect/>
          </a:stretch>
        </p:blipFill>
        <p:spPr bwMode="auto">
          <a:xfrm>
            <a:off x="2411760" y="3736975"/>
            <a:ext cx="1763967" cy="1933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8" name="Picture 8"/>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143000" y="5867400"/>
            <a:ext cx="87630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9" name="Picture 9"/>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2833688" y="5853113"/>
            <a:ext cx="911225"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0" name="Picture 10"/>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4572000" y="5881688"/>
            <a:ext cx="727075"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81" name="Rectangle 16"/>
          <p:cNvSpPr>
            <a:spLocks noChangeArrowheads="1"/>
          </p:cNvSpPr>
          <p:nvPr/>
        </p:nvSpPr>
        <p:spPr bwMode="auto">
          <a:xfrm>
            <a:off x="4168775" y="5862638"/>
            <a:ext cx="4032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(d)</a:t>
            </a:r>
          </a:p>
        </p:txBody>
      </p:sp>
      <p:sp>
        <p:nvSpPr>
          <p:cNvPr id="36882" name="Rectangle 17"/>
          <p:cNvSpPr>
            <a:spLocks noChangeArrowheads="1"/>
          </p:cNvSpPr>
          <p:nvPr/>
        </p:nvSpPr>
        <p:spPr bwMode="auto">
          <a:xfrm>
            <a:off x="2470150" y="5853113"/>
            <a:ext cx="39211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(c)</a:t>
            </a:r>
          </a:p>
        </p:txBody>
      </p:sp>
      <p:sp>
        <p:nvSpPr>
          <p:cNvPr id="36883" name="Rectangle 18"/>
          <p:cNvSpPr>
            <a:spLocks noChangeArrowheads="1"/>
          </p:cNvSpPr>
          <p:nvPr/>
        </p:nvSpPr>
        <p:spPr bwMode="auto">
          <a:xfrm>
            <a:off x="762000" y="5867400"/>
            <a:ext cx="4032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(b)</a:t>
            </a:r>
          </a:p>
        </p:txBody>
      </p:sp>
      <p:sp>
        <p:nvSpPr>
          <p:cNvPr id="36884" name="Rectangle 19"/>
          <p:cNvSpPr>
            <a:spLocks noChangeArrowheads="1"/>
          </p:cNvSpPr>
          <p:nvPr/>
        </p:nvSpPr>
        <p:spPr bwMode="auto">
          <a:xfrm>
            <a:off x="4082122" y="6258275"/>
            <a:ext cx="9797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a:ea typeface="新細明體" panose="02020500000000000000" pitchFamily="18" charset="-120"/>
              </a:rPr>
              <a:t>Figure 17</a:t>
            </a:r>
            <a:endParaRPr lang="en-US" altLang="zh-TW" sz="1400">
              <a:ea typeface="新細明體" panose="02020500000000000000" pitchFamily="18" charset="-120"/>
            </a:endParaRPr>
          </a:p>
        </p:txBody>
      </p:sp>
      <p:sp>
        <p:nvSpPr>
          <p:cNvPr id="36885" name="Rectangle 18"/>
          <p:cNvSpPr>
            <a:spLocks noChangeArrowheads="1"/>
          </p:cNvSpPr>
          <p:nvPr/>
        </p:nvSpPr>
        <p:spPr bwMode="auto">
          <a:xfrm>
            <a:off x="5821536" y="5893591"/>
            <a:ext cx="4032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(e)</a:t>
            </a:r>
          </a:p>
        </p:txBody>
      </p:sp>
      <p:pic>
        <p:nvPicPr>
          <p:cNvPr id="36886" name="Picture 2"/>
          <p:cNvPicPr>
            <a:picLocks noChangeAspect="1" noChangeArrowheads="1"/>
          </p:cNvPicPr>
          <p:nvPr/>
        </p:nvPicPr>
        <p:blipFill>
          <a:blip r:embed="rId11" cstate="print">
            <a:extLst>
              <a:ext uri="{28A0092B-C50C-407E-A947-70E740481C1C}">
                <a14:useLocalDpi xmlns="" xmlns:a14="http://schemas.microsoft.com/office/drawing/2010/main" val="0"/>
              </a:ext>
            </a:extLst>
          </a:blip>
          <a:srcRect r="51057"/>
          <a:stretch>
            <a:fillRect/>
          </a:stretch>
        </p:blipFill>
        <p:spPr bwMode="auto">
          <a:xfrm>
            <a:off x="5697438" y="3736974"/>
            <a:ext cx="1466850" cy="1951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7" name="Picture 3"/>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6231111" y="5909466"/>
            <a:ext cx="693737"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88" name="Rectangle 17"/>
          <p:cNvSpPr>
            <a:spLocks noChangeArrowheads="1"/>
          </p:cNvSpPr>
          <p:nvPr/>
        </p:nvSpPr>
        <p:spPr bwMode="auto">
          <a:xfrm>
            <a:off x="7412038" y="5919788"/>
            <a:ext cx="3524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(f)</a:t>
            </a:r>
          </a:p>
        </p:txBody>
      </p:sp>
      <p:pic>
        <p:nvPicPr>
          <p:cNvPr id="36889" name="Picture 2"/>
          <p:cNvPicPr>
            <a:picLocks noChangeAspect="1" noChangeArrowheads="1"/>
          </p:cNvPicPr>
          <p:nvPr/>
        </p:nvPicPr>
        <p:blipFill>
          <a:blip r:embed="rId11" cstate="print">
            <a:extLst>
              <a:ext uri="{28A0092B-C50C-407E-A947-70E740481C1C}">
                <a14:useLocalDpi xmlns="" xmlns:a14="http://schemas.microsoft.com/office/drawing/2010/main" val="0"/>
              </a:ext>
            </a:extLst>
          </a:blip>
          <a:srcRect l="51167"/>
          <a:stretch>
            <a:fillRect/>
          </a:stretch>
        </p:blipFill>
        <p:spPr bwMode="auto">
          <a:xfrm>
            <a:off x="7212781" y="3739333"/>
            <a:ext cx="1463675" cy="194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90" name="Picture 4"/>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7754938" y="5919788"/>
            <a:ext cx="723900" cy="26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702059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CE247260-0A63-4879-BA40-50FF93E2F91E}" type="slidenum">
              <a:rPr lang="en-US" altLang="ko-KR">
                <a:ea typeface="굴림" panose="020B0600000101010101" pitchFamily="34" charset="-127"/>
              </a:rPr>
              <a:pPr/>
              <a:t>36</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1.2</a:t>
            </a:r>
            <a:endParaRPr lang="en-US" altLang="zh-TW"/>
          </a:p>
        </p:txBody>
      </p:sp>
      <p:sp>
        <p:nvSpPr>
          <p:cNvPr id="646146" name="Rectangle 2"/>
          <p:cNvSpPr>
            <a:spLocks noGrp="1" noChangeArrowheads="1"/>
          </p:cNvSpPr>
          <p:nvPr>
            <p:ph type="title"/>
          </p:nvPr>
        </p:nvSpPr>
        <p:spPr/>
        <p:txBody>
          <a:bodyPr/>
          <a:lstStyle/>
          <a:p>
            <a:r>
              <a:rPr lang="en-US" altLang="zh-TW" dirty="0">
                <a:ea typeface="新細明體" panose="02020500000000000000" pitchFamily="18" charset="-120"/>
              </a:rPr>
              <a:t>Example 3</a:t>
            </a:r>
            <a:endParaRPr lang="zh-TW" altLang="en-US" dirty="0">
              <a:ea typeface="新細明體" panose="02020500000000000000" pitchFamily="18" charset="-120"/>
            </a:endParaRPr>
          </a:p>
        </p:txBody>
      </p:sp>
      <p:sp>
        <p:nvSpPr>
          <p:cNvPr id="646147" name="Rectangle 3"/>
          <p:cNvSpPr>
            <a:spLocks noGrp="1" noChangeArrowheads="1"/>
          </p:cNvSpPr>
          <p:nvPr>
            <p:ph type="body" idx="1"/>
          </p:nvPr>
        </p:nvSpPr>
        <p:spPr>
          <a:xfrm>
            <a:off x="1142976" y="1357298"/>
            <a:ext cx="7339012" cy="4572000"/>
          </a:xfrm>
        </p:spPr>
        <p:txBody>
          <a:bodyPr>
            <a:normAutofit/>
          </a:bodyPr>
          <a:lstStyle/>
          <a:p>
            <a:r>
              <a:rPr lang="en-US" altLang="zh-TW" dirty="0" smtClean="0">
                <a:ea typeface="新細明體" panose="02020500000000000000" pitchFamily="18" charset="-120"/>
              </a:rPr>
              <a:t>       Sketch </a:t>
            </a:r>
            <a:r>
              <a:rPr lang="en-US" altLang="zh-TW" dirty="0">
                <a:ea typeface="新細明體" panose="02020500000000000000" pitchFamily="18" charset="-120"/>
              </a:rPr>
              <a:t>the </a:t>
            </a:r>
            <a:r>
              <a:rPr lang="en-US" altLang="zh-TW" dirty="0" smtClean="0">
                <a:ea typeface="新細明體" panose="02020500000000000000" pitchFamily="18" charset="-120"/>
              </a:rPr>
              <a:t>graph </a:t>
            </a:r>
            <a:r>
              <a:rPr lang="en-US" altLang="zh-TW" dirty="0">
                <a:ea typeface="新細明體" panose="02020500000000000000" pitchFamily="18" charset="-120"/>
              </a:rPr>
              <a:t>of the </a:t>
            </a:r>
            <a:r>
              <a:rPr lang="en-US" altLang="zh-TW" dirty="0" smtClean="0">
                <a:ea typeface="新細明體" panose="02020500000000000000" pitchFamily="18" charset="-120"/>
              </a:rPr>
              <a:t>function</a:t>
            </a:r>
          </a:p>
          <a:p>
            <a:pPr>
              <a:spcBef>
                <a:spcPct val="0"/>
              </a:spcBef>
            </a:pPr>
            <a:r>
              <a:rPr lang="en-US" altLang="zh-TW" sz="2400" dirty="0" smtClean="0">
                <a:solidFill>
                  <a:schemeClr val="tx1">
                    <a:lumMod val="75000"/>
                  </a:schemeClr>
                </a:solidFill>
                <a:ea typeface="新細明體" panose="02020500000000000000" pitchFamily="18" charset="-120"/>
                <a:cs typeface="+mj-cs"/>
              </a:rPr>
              <a:t>Solution:</a:t>
            </a:r>
          </a:p>
          <a:p>
            <a:pPr lvl="0">
              <a:defRPr/>
            </a:pPr>
            <a:r>
              <a:rPr lang="en-US" altLang="zh-TW" sz="1800" dirty="0" smtClean="0">
                <a:ea typeface="新細明體" panose="02020500000000000000" pitchFamily="18" charset="-120"/>
                <a:cs typeface="Times New Roman" panose="02020603050405020304" pitchFamily="18" charset="0"/>
              </a:rPr>
              <a:t>       To obtain the graph of </a:t>
            </a:r>
            <a:r>
              <a:rPr lang="en-US" altLang="zh-TW" sz="1800" i="1" dirty="0" smtClean="0">
                <a:ea typeface="新細明體" panose="02020500000000000000" pitchFamily="18" charset="-120"/>
                <a:cs typeface="Times New Roman" panose="02020603050405020304" pitchFamily="18" charset="0"/>
              </a:rPr>
              <a:t>y</a:t>
            </a:r>
            <a:r>
              <a:rPr lang="en-US" altLang="zh-TW" sz="1800" dirty="0" smtClean="0">
                <a:ea typeface="新細明體" panose="02020500000000000000" pitchFamily="18" charset="-120"/>
                <a:cs typeface="Times New Roman" panose="02020603050405020304" pitchFamily="18" charset="0"/>
              </a:rPr>
              <a:t> = 1 – sin </a:t>
            </a:r>
            <a:r>
              <a:rPr lang="en-US" altLang="zh-TW" sz="1800" i="1" dirty="0" smtClean="0">
                <a:ea typeface="新細明體" panose="02020500000000000000" pitchFamily="18" charset="-120"/>
                <a:cs typeface="Times New Roman" panose="02020603050405020304" pitchFamily="18" charset="0"/>
              </a:rPr>
              <a:t>x</a:t>
            </a:r>
            <a:r>
              <a:rPr lang="en-US" altLang="zh-TW" sz="1800" dirty="0" smtClean="0">
                <a:ea typeface="新細明體" panose="02020500000000000000" pitchFamily="18" charset="-120"/>
                <a:cs typeface="Times New Roman" panose="02020603050405020304" pitchFamily="18" charset="0"/>
              </a:rPr>
              <a:t> , we again start with </a:t>
            </a:r>
          </a:p>
          <a:p>
            <a:pPr lvl="0">
              <a:defRPr/>
            </a:pPr>
            <a:r>
              <a:rPr lang="en-US" altLang="zh-TW" sz="1800" i="1" dirty="0" smtClean="0">
                <a:ea typeface="新細明體" panose="02020500000000000000" pitchFamily="18" charset="-120"/>
                <a:cs typeface="Times New Roman" panose="02020603050405020304" pitchFamily="18" charset="0"/>
              </a:rPr>
              <a:t>y</a:t>
            </a:r>
            <a:r>
              <a:rPr lang="en-US" altLang="zh-TW" sz="1800" dirty="0" smtClean="0">
                <a:ea typeface="新細明體" panose="02020500000000000000" pitchFamily="18" charset="-120"/>
                <a:cs typeface="Times New Roman" panose="02020603050405020304" pitchFamily="18" charset="0"/>
              </a:rPr>
              <a:t> = sin </a:t>
            </a:r>
            <a:r>
              <a:rPr lang="en-US" altLang="zh-TW" sz="1800" i="1" dirty="0" smtClean="0">
                <a:ea typeface="新細明體" panose="02020500000000000000" pitchFamily="18" charset="-120"/>
                <a:cs typeface="Times New Roman" panose="02020603050405020304" pitchFamily="18" charset="0"/>
              </a:rPr>
              <a:t>x</a:t>
            </a:r>
            <a:r>
              <a:rPr lang="en-US" altLang="zh-TW" sz="1800" dirty="0" smtClean="0">
                <a:ea typeface="新細明體" panose="02020500000000000000" pitchFamily="18" charset="-120"/>
                <a:cs typeface="Times New Roman" panose="02020603050405020304" pitchFamily="18" charset="0"/>
              </a:rPr>
              <a:t>. </a:t>
            </a:r>
            <a:r>
              <a:rPr lang="en-US" altLang="zh-TW" sz="1800" dirty="0" smtClean="0">
                <a:solidFill>
                  <a:srgbClr val="AC4600"/>
                </a:solidFill>
                <a:ea typeface="新細明體" panose="02020500000000000000" pitchFamily="18" charset="-120"/>
                <a:cs typeface="Times New Roman" panose="02020603050405020304" pitchFamily="18" charset="0"/>
              </a:rPr>
              <a:t> </a:t>
            </a:r>
            <a:r>
              <a:rPr lang="en-US" altLang="zh-TW" sz="1800" dirty="0" smtClean="0">
                <a:ea typeface="新細明體" panose="02020500000000000000" pitchFamily="18" charset="-120"/>
                <a:cs typeface="Times New Roman" panose="02020603050405020304" pitchFamily="18" charset="0"/>
              </a:rPr>
              <a:t>We reflect about the </a:t>
            </a:r>
            <a:r>
              <a:rPr lang="en-US" altLang="zh-TW" sz="1800" i="1" dirty="0" smtClean="0">
                <a:ea typeface="新細明體" panose="02020500000000000000" pitchFamily="18" charset="-120"/>
                <a:cs typeface="Times New Roman" panose="02020603050405020304" pitchFamily="18" charset="0"/>
              </a:rPr>
              <a:t>x</a:t>
            </a:r>
            <a:r>
              <a:rPr lang="en-US" altLang="zh-TW" sz="1800" dirty="0" smtClean="0">
                <a:ea typeface="新細明體" panose="02020500000000000000" pitchFamily="18" charset="-120"/>
                <a:cs typeface="Times New Roman" panose="02020603050405020304" pitchFamily="18" charset="0"/>
              </a:rPr>
              <a:t>-axis to get the graph of </a:t>
            </a:r>
          </a:p>
          <a:p>
            <a:pPr lvl="0">
              <a:defRPr/>
            </a:pPr>
            <a:r>
              <a:rPr lang="en-US" altLang="zh-TW" sz="1800" i="1" dirty="0" smtClean="0">
                <a:ea typeface="新細明體" panose="02020500000000000000" pitchFamily="18" charset="-120"/>
                <a:cs typeface="Times New Roman" panose="02020603050405020304" pitchFamily="18" charset="0"/>
              </a:rPr>
              <a:t>y</a:t>
            </a:r>
            <a:r>
              <a:rPr lang="en-US" altLang="zh-TW" sz="1800" dirty="0" smtClean="0">
                <a:ea typeface="新細明體" panose="02020500000000000000" pitchFamily="18" charset="-120"/>
                <a:cs typeface="Times New Roman" panose="02020603050405020304" pitchFamily="18" charset="0"/>
              </a:rPr>
              <a:t> = – sin </a:t>
            </a:r>
            <a:r>
              <a:rPr lang="en-US" altLang="zh-TW" sz="1800" i="1" dirty="0" smtClean="0">
                <a:ea typeface="新細明體" panose="02020500000000000000" pitchFamily="18" charset="-120"/>
                <a:cs typeface="Times New Roman" panose="02020603050405020304" pitchFamily="18" charset="0"/>
              </a:rPr>
              <a:t>x. </a:t>
            </a:r>
            <a:r>
              <a:rPr lang="en-US" altLang="zh-TW" sz="1800" dirty="0" smtClean="0">
                <a:ea typeface="新細明體" panose="02020500000000000000" pitchFamily="18" charset="-120"/>
                <a:cs typeface="Times New Roman" panose="02020603050405020304" pitchFamily="18" charset="0"/>
              </a:rPr>
              <a:t>Then, we shift 1 unit upward to get </a:t>
            </a:r>
            <a:r>
              <a:rPr lang="en-US" altLang="zh-TW" sz="1800" i="1" dirty="0" smtClean="0">
                <a:ea typeface="新細明體" panose="02020500000000000000" pitchFamily="18" charset="-120"/>
                <a:cs typeface="Times New Roman" panose="02020603050405020304" pitchFamily="18" charset="0"/>
              </a:rPr>
              <a:t>y</a:t>
            </a:r>
            <a:r>
              <a:rPr lang="en-US" altLang="zh-TW" sz="1800" dirty="0" smtClean="0">
                <a:ea typeface="新細明體" panose="02020500000000000000" pitchFamily="18" charset="-120"/>
                <a:cs typeface="Times New Roman" panose="02020603050405020304" pitchFamily="18" charset="0"/>
              </a:rPr>
              <a:t> = 1 – sin </a:t>
            </a:r>
            <a:r>
              <a:rPr lang="en-US" altLang="zh-TW" sz="1800" i="1" dirty="0" smtClean="0">
                <a:ea typeface="新細明體" panose="02020500000000000000" pitchFamily="18" charset="-120"/>
                <a:cs typeface="Times New Roman" panose="02020603050405020304" pitchFamily="18" charset="0"/>
              </a:rPr>
              <a:t>x</a:t>
            </a:r>
            <a:r>
              <a:rPr lang="en-US" altLang="zh-TW" sz="1800" dirty="0" smtClean="0">
                <a:ea typeface="新細明體" panose="02020500000000000000" pitchFamily="18" charset="-120"/>
                <a:cs typeface="Times New Roman" panose="02020603050405020304" pitchFamily="18" charset="0"/>
              </a:rPr>
              <a:t>.</a:t>
            </a:r>
            <a:endParaRPr altLang="en-US" sz="1800" dirty="0" smtClean="0">
              <a:ea typeface="新細明體" panose="02020500000000000000" pitchFamily="18" charset="-120"/>
              <a:cs typeface="Times New Roman" panose="02020603050405020304" pitchFamily="18" charset="0"/>
            </a:endParaRPr>
          </a:p>
          <a:p>
            <a:endParaRPr lang="en-US" altLang="zh-TW" dirty="0">
              <a:ea typeface="新細明體" panose="02020500000000000000" pitchFamily="18" charset="-120"/>
            </a:endParaRPr>
          </a:p>
          <a:p>
            <a:endParaRPr lang="zh-TW" altLang="en-US" dirty="0">
              <a:ea typeface="新細明體" panose="02020500000000000000" pitchFamily="18" charset="-120"/>
            </a:endParaRPr>
          </a:p>
        </p:txBody>
      </p:sp>
      <p:graphicFrame>
        <p:nvGraphicFramePr>
          <p:cNvPr id="646149" name="Object 5"/>
          <p:cNvGraphicFramePr>
            <a:graphicFrameLocks noChangeAspect="1"/>
          </p:cNvGraphicFramePr>
          <p:nvPr>
            <p:extLst>
              <p:ext uri="{D42A27DB-BD31-4B8C-83A1-F6EECF244321}">
                <p14:modId xmlns="" xmlns:p14="http://schemas.microsoft.com/office/powerpoint/2010/main" val="2629364400"/>
              </p:ext>
            </p:extLst>
          </p:nvPr>
        </p:nvGraphicFramePr>
        <p:xfrm>
          <a:off x="5786446" y="1428736"/>
          <a:ext cx="1585090" cy="423868"/>
        </p:xfrm>
        <a:graphic>
          <a:graphicData uri="http://schemas.openxmlformats.org/presentationml/2006/ole">
            <p:oleObj spid="_x0000_s1033" name="Equation" r:id="rId3" imgW="1002960" imgH="254160" progId="">
              <p:embed/>
            </p:oleObj>
          </a:graphicData>
        </a:graphic>
      </p:graphicFrame>
      <p:pic>
        <p:nvPicPr>
          <p:cNvPr id="9"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285852" y="4286256"/>
            <a:ext cx="6986737" cy="214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733345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Combinations of Functions</a:t>
            </a:r>
          </a:p>
        </p:txBody>
      </p:sp>
    </p:spTree>
    <p:extLst>
      <p:ext uri="{BB962C8B-B14F-4D97-AF65-F5344CB8AC3E}">
        <p14:creationId xmlns="" xmlns:p14="http://schemas.microsoft.com/office/powerpoint/2010/main" val="13365589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US" altLang="zh-TW" smtClean="0">
                <a:ea typeface="新細明體" panose="02020500000000000000" pitchFamily="18" charset="-120"/>
              </a:rPr>
              <a:t>Combinations of Functions</a:t>
            </a:r>
          </a:p>
        </p:txBody>
      </p:sp>
      <p:sp>
        <p:nvSpPr>
          <p:cNvPr id="38915" name="Rectangle 3"/>
          <p:cNvSpPr>
            <a:spLocks noGrp="1" noChangeArrowheads="1"/>
          </p:cNvSpPr>
          <p:nvPr>
            <p:ph type="body" idx="1"/>
          </p:nvPr>
        </p:nvSpPr>
        <p:spPr/>
        <p:txBody>
          <a:bodyPr>
            <a:normAutofit fontScale="92500" lnSpcReduction="20000"/>
          </a:bodyPr>
          <a:lstStyle/>
          <a:p>
            <a:pPr marL="0" indent="0"/>
            <a:r>
              <a:rPr lang="en-US" altLang="zh-TW" smtClean="0">
                <a:ea typeface="新細明體" panose="02020500000000000000" pitchFamily="18" charset="-120"/>
              </a:rPr>
              <a:t>Two functions </a:t>
            </a:r>
            <a:r>
              <a:rPr lang="en-US" altLang="zh-TW" i="1" smtClean="0">
                <a:ea typeface="新細明體" panose="02020500000000000000" pitchFamily="18" charset="-120"/>
              </a:rPr>
              <a:t>f</a:t>
            </a:r>
            <a:r>
              <a:rPr lang="en-US" altLang="zh-TW" smtClean="0">
                <a:ea typeface="新細明體" panose="02020500000000000000" pitchFamily="18" charset="-120"/>
              </a:rPr>
              <a:t> and </a:t>
            </a:r>
            <a:r>
              <a:rPr lang="en-US" altLang="zh-TW" i="1" smtClean="0">
                <a:ea typeface="新細明體" panose="02020500000000000000" pitchFamily="18" charset="-120"/>
              </a:rPr>
              <a:t>g</a:t>
            </a:r>
            <a:r>
              <a:rPr lang="en-US" altLang="zh-TW" smtClean="0">
                <a:ea typeface="新細明體" panose="02020500000000000000" pitchFamily="18" charset="-120"/>
              </a:rPr>
              <a:t> can be combined to form new functions  </a:t>
            </a:r>
            <a:r>
              <a:rPr lang="en-US" altLang="zh-TW" i="1" smtClean="0">
                <a:ea typeface="新細明體" panose="02020500000000000000" pitchFamily="18" charset="-120"/>
              </a:rPr>
              <a:t>f</a:t>
            </a:r>
            <a:r>
              <a:rPr lang="en-US" altLang="zh-TW" smtClean="0">
                <a:ea typeface="新細明體" panose="02020500000000000000" pitchFamily="18" charset="-120"/>
              </a:rPr>
              <a:t> + </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i="1" smtClean="0">
                <a:ea typeface="新細明體" panose="02020500000000000000" pitchFamily="18" charset="-120"/>
              </a:rPr>
              <a:t>f</a:t>
            </a:r>
            <a:r>
              <a:rPr lang="en-US" altLang="zh-TW" smtClean="0">
                <a:ea typeface="新細明體" panose="02020500000000000000" pitchFamily="18" charset="-120"/>
              </a:rPr>
              <a:t> – </a:t>
            </a:r>
            <a:r>
              <a:rPr lang="en-US" altLang="zh-TW" i="1" smtClean="0">
                <a:ea typeface="新細明體" panose="02020500000000000000" pitchFamily="18" charset="-120"/>
              </a:rPr>
              <a:t>g</a:t>
            </a:r>
            <a:r>
              <a:rPr lang="en-US" altLang="zh-TW" smtClean="0">
                <a:ea typeface="新細明體" panose="02020500000000000000" pitchFamily="18" charset="-120"/>
              </a:rPr>
              <a:t>, </a:t>
            </a:r>
            <a:r>
              <a:rPr lang="en-US" altLang="zh-TW" i="1" smtClean="0">
                <a:ea typeface="新細明體" panose="02020500000000000000" pitchFamily="18" charset="-120"/>
              </a:rPr>
              <a:t>fg</a:t>
            </a:r>
            <a:r>
              <a:rPr lang="en-US" altLang="zh-TW" smtClean="0">
                <a:ea typeface="新細明體" panose="02020500000000000000" pitchFamily="18" charset="-120"/>
              </a:rPr>
              <a:t>, and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 in a manner similar to the way we add, subtract, multiply, and divide real numbers. The sum and difference functions are defined by</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If the domain of </a:t>
            </a:r>
            <a:r>
              <a:rPr lang="en-US" altLang="zh-TW" i="1" smtClean="0">
                <a:ea typeface="新細明體" panose="02020500000000000000" pitchFamily="18" charset="-120"/>
              </a:rPr>
              <a:t>f</a:t>
            </a:r>
            <a:r>
              <a:rPr lang="en-US" altLang="zh-TW" smtClean="0">
                <a:ea typeface="新細明體" panose="02020500000000000000" pitchFamily="18" charset="-120"/>
              </a:rPr>
              <a:t> is </a:t>
            </a:r>
            <a:r>
              <a:rPr lang="en-US" altLang="zh-TW" i="1" smtClean="0">
                <a:ea typeface="新細明體" panose="02020500000000000000" pitchFamily="18" charset="-120"/>
              </a:rPr>
              <a:t>A</a:t>
            </a:r>
            <a:r>
              <a:rPr lang="en-US" altLang="zh-TW" smtClean="0">
                <a:ea typeface="新細明體" panose="02020500000000000000" pitchFamily="18" charset="-120"/>
              </a:rPr>
              <a:t> and the domain of </a:t>
            </a:r>
            <a:r>
              <a:rPr lang="en-US" altLang="zh-TW" i="1" smtClean="0">
                <a:ea typeface="新細明體" panose="02020500000000000000" pitchFamily="18" charset="-120"/>
              </a:rPr>
              <a:t>g</a:t>
            </a:r>
            <a:r>
              <a:rPr lang="en-US" altLang="zh-TW" smtClean="0">
                <a:ea typeface="新細明體" panose="02020500000000000000" pitchFamily="18" charset="-120"/>
              </a:rPr>
              <a:t> is </a:t>
            </a:r>
            <a:r>
              <a:rPr lang="en-US" altLang="zh-TW" i="1" smtClean="0">
                <a:ea typeface="新細明體" panose="02020500000000000000" pitchFamily="18" charset="-120"/>
              </a:rPr>
              <a:t>B</a:t>
            </a:r>
            <a:r>
              <a:rPr lang="en-US" altLang="zh-TW" smtClean="0">
                <a:ea typeface="新細明體" panose="02020500000000000000" pitchFamily="18" charset="-120"/>
              </a:rPr>
              <a:t>, then the domain of </a:t>
            </a:r>
            <a:r>
              <a:rPr lang="en-US" altLang="zh-TW" i="1" smtClean="0">
                <a:ea typeface="新細明體" panose="02020500000000000000" pitchFamily="18" charset="-120"/>
              </a:rPr>
              <a:t>f</a:t>
            </a:r>
            <a:r>
              <a:rPr lang="en-US" altLang="zh-TW" smtClean="0">
                <a:ea typeface="新細明體" panose="02020500000000000000" pitchFamily="18" charset="-120"/>
              </a:rPr>
              <a:t> + </a:t>
            </a:r>
            <a:r>
              <a:rPr lang="en-US" altLang="zh-TW" i="1" smtClean="0">
                <a:ea typeface="新細明體" panose="02020500000000000000" pitchFamily="18" charset="-120"/>
              </a:rPr>
              <a:t>g</a:t>
            </a:r>
            <a:r>
              <a:rPr lang="en-US" altLang="zh-TW" smtClean="0">
                <a:ea typeface="新細明體" panose="02020500000000000000" pitchFamily="18" charset="-120"/>
              </a:rPr>
              <a:t> is the intersection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b="1" smtClean="0">
                <a:ea typeface="新細明體" panose="02020500000000000000" pitchFamily="18" charset="-120"/>
                <a:sym typeface="Symbol" panose="05050102010706020507" pitchFamily="18" charset="2"/>
              </a:rPr>
              <a:t> </a:t>
            </a:r>
            <a:r>
              <a:rPr lang="en-US" altLang="zh-TW" i="1" smtClean="0">
                <a:ea typeface="新細明體" panose="02020500000000000000" pitchFamily="18" charset="-120"/>
                <a:sym typeface="Symbol" panose="05050102010706020507" pitchFamily="18" charset="2"/>
              </a:rPr>
              <a:t>B</a:t>
            </a:r>
            <a:r>
              <a:rPr lang="en-US" altLang="zh-TW" smtClean="0">
                <a:ea typeface="新細明體" panose="02020500000000000000" pitchFamily="18" charset="-120"/>
              </a:rPr>
              <a:t> because both </a:t>
            </a:r>
            <a:r>
              <a:rPr lang="en-US" altLang="zh-TW" i="1" smtClean="0">
                <a:ea typeface="新細明體" panose="02020500000000000000" pitchFamily="18" charset="-120"/>
              </a:rPr>
              <a:t>f</a:t>
            </a:r>
            <a:r>
              <a:rPr lang="en-US" altLang="zh-TW" sz="400" smtClean="0">
                <a:ea typeface="新細明體" panose="02020500000000000000" pitchFamily="18" charset="-120"/>
              </a:rPr>
              <a:t> </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and </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have to be defined.</a:t>
            </a:r>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891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3538538"/>
            <a:ext cx="7043738" cy="347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503458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altLang="zh-TW" smtClean="0">
                <a:ea typeface="新細明體" panose="02020500000000000000" pitchFamily="18" charset="-120"/>
              </a:rPr>
              <a:t>Combinations of Functions</a:t>
            </a:r>
          </a:p>
        </p:txBody>
      </p:sp>
      <p:sp>
        <p:nvSpPr>
          <p:cNvPr id="39939" name="Rectangle 3"/>
          <p:cNvSpPr>
            <a:spLocks noGrp="1" noChangeArrowheads="1"/>
          </p:cNvSpPr>
          <p:nvPr>
            <p:ph type="body" idx="1"/>
          </p:nvPr>
        </p:nvSpPr>
        <p:spPr/>
        <p:txBody>
          <a:bodyPr>
            <a:normAutofit fontScale="85000" lnSpcReduction="20000"/>
          </a:bodyPr>
          <a:lstStyle/>
          <a:p>
            <a:pPr marL="0" indent="0"/>
            <a:r>
              <a:rPr lang="en-US" altLang="zh-TW" smtClean="0">
                <a:ea typeface="新細明體" panose="02020500000000000000" pitchFamily="18" charset="-120"/>
              </a:rPr>
              <a:t>Similarly, the product and quotient functions are defined by</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The domain of </a:t>
            </a:r>
            <a:r>
              <a:rPr lang="en-US" altLang="zh-TW" i="1" smtClean="0">
                <a:ea typeface="新細明體" panose="02020500000000000000" pitchFamily="18" charset="-120"/>
              </a:rPr>
              <a:t>fg</a:t>
            </a:r>
            <a:r>
              <a:rPr lang="en-US" altLang="zh-TW" smtClean="0">
                <a:ea typeface="新細明體" panose="02020500000000000000" pitchFamily="18" charset="-120"/>
              </a:rPr>
              <a:t> is </a:t>
            </a:r>
            <a:r>
              <a:rPr lang="en-US" altLang="zh-TW" i="1" smtClean="0">
                <a:ea typeface="新細明體" panose="02020500000000000000" pitchFamily="18" charset="-120"/>
              </a:rPr>
              <a:t>A</a:t>
            </a:r>
            <a:r>
              <a:rPr lang="en-US" altLang="zh-TW" smtClean="0">
                <a:ea typeface="新細明體" panose="02020500000000000000" pitchFamily="18" charset="-120"/>
              </a:rPr>
              <a:t> </a:t>
            </a:r>
            <a:r>
              <a:rPr lang="en-US" altLang="zh-TW" b="1" smtClean="0">
                <a:ea typeface="新細明體" panose="02020500000000000000" pitchFamily="18" charset="-120"/>
                <a:sym typeface="Symbol" panose="05050102010706020507" pitchFamily="18" charset="2"/>
              </a:rPr>
              <a:t> </a:t>
            </a:r>
            <a:r>
              <a:rPr lang="en-US" altLang="zh-TW" i="1" smtClean="0">
                <a:ea typeface="新細明體" panose="02020500000000000000" pitchFamily="18" charset="-120"/>
                <a:sym typeface="Symbol" panose="05050102010706020507" pitchFamily="18" charset="2"/>
              </a:rPr>
              <a:t>B</a:t>
            </a:r>
            <a:r>
              <a:rPr lang="en-US" altLang="zh-TW" smtClean="0">
                <a:ea typeface="新細明體" panose="02020500000000000000" pitchFamily="18" charset="-120"/>
              </a:rPr>
              <a:t>, but we can’t divide by 0 and so the domain of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g </a:t>
            </a:r>
            <a:r>
              <a:rPr lang="en-US" altLang="zh-TW" smtClean="0">
                <a:ea typeface="新細明體" panose="02020500000000000000" pitchFamily="18" charset="-120"/>
              </a:rPr>
              <a:t>is</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In general, given any two functions </a:t>
            </a:r>
            <a:r>
              <a:rPr lang="en-US" altLang="zh-TW" i="1" smtClean="0">
                <a:ea typeface="新細明體" panose="02020500000000000000" pitchFamily="18" charset="-120"/>
              </a:rPr>
              <a:t>f</a:t>
            </a:r>
            <a:r>
              <a:rPr lang="en-US" altLang="zh-TW" smtClean="0">
                <a:ea typeface="新細明體" panose="02020500000000000000" pitchFamily="18" charset="-120"/>
              </a:rPr>
              <a:t> and </a:t>
            </a:r>
            <a:r>
              <a:rPr lang="en-US" altLang="zh-TW" i="1" smtClean="0">
                <a:ea typeface="新細明體" panose="02020500000000000000" pitchFamily="18" charset="-120"/>
              </a:rPr>
              <a:t>g</a:t>
            </a:r>
            <a:r>
              <a:rPr lang="en-US" altLang="zh-TW" smtClean="0">
                <a:ea typeface="新細明體" panose="02020500000000000000" pitchFamily="18" charset="-120"/>
              </a:rPr>
              <a:t>, we start with a number </a:t>
            </a:r>
            <a:r>
              <a:rPr lang="en-US" altLang="zh-TW" i="1" smtClean="0">
                <a:ea typeface="新細明體" panose="02020500000000000000" pitchFamily="18" charset="-120"/>
              </a:rPr>
              <a:t>x</a:t>
            </a:r>
            <a:r>
              <a:rPr lang="en-US" altLang="zh-TW" smtClean="0">
                <a:ea typeface="新細明體" panose="02020500000000000000" pitchFamily="18" charset="-120"/>
              </a:rPr>
              <a:t> in the domain of </a:t>
            </a:r>
            <a:r>
              <a:rPr lang="en-US" altLang="zh-TW" i="1" smtClean="0">
                <a:ea typeface="新細明體" panose="02020500000000000000" pitchFamily="18" charset="-120"/>
              </a:rPr>
              <a:t>g</a:t>
            </a:r>
            <a:r>
              <a:rPr lang="en-US" altLang="zh-TW" smtClean="0">
                <a:ea typeface="新細明體" panose="02020500000000000000" pitchFamily="18" charset="-120"/>
              </a:rPr>
              <a:t> and find its image </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If this number </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 is in the domain of </a:t>
            </a:r>
            <a:r>
              <a:rPr lang="en-US" altLang="zh-TW" i="1" smtClean="0">
                <a:ea typeface="新細明體" panose="02020500000000000000" pitchFamily="18" charset="-120"/>
              </a:rPr>
              <a:t>f</a:t>
            </a:r>
            <a:r>
              <a:rPr lang="en-US" altLang="zh-TW" smtClean="0">
                <a:ea typeface="新細明體" panose="02020500000000000000" pitchFamily="18" charset="-120"/>
              </a:rPr>
              <a:t>, then we can calculate the value of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g</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a:t>
            </a:r>
          </a:p>
        </p:txBody>
      </p:sp>
      <p:sp>
        <p:nvSpPr>
          <p:cNvPr id="3994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3994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2209800"/>
            <a:ext cx="5257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94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105150" y="3950196"/>
            <a:ext cx="2933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049231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512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A </a:t>
            </a:r>
            <a:r>
              <a:rPr lang="en-US" altLang="zh-TW" b="1" smtClean="0">
                <a:ea typeface="新細明體" panose="02020500000000000000" pitchFamily="18" charset="-120"/>
              </a:rPr>
              <a:t>mathematical model </a:t>
            </a:r>
            <a:r>
              <a:rPr lang="en-US" altLang="zh-TW" smtClean="0">
                <a:ea typeface="新細明體" panose="02020500000000000000" pitchFamily="18" charset="-120"/>
              </a:rPr>
              <a:t>is a mathematical description (often by means of a function or an equation) of a </a:t>
            </a:r>
            <a:br>
              <a:rPr lang="en-US" altLang="zh-TW" smtClean="0">
                <a:ea typeface="新細明體" panose="02020500000000000000" pitchFamily="18" charset="-120"/>
              </a:rPr>
            </a:br>
            <a:r>
              <a:rPr lang="en-US" altLang="zh-TW" smtClean="0">
                <a:ea typeface="新細明體" panose="02020500000000000000" pitchFamily="18" charset="-120"/>
              </a:rPr>
              <a:t>real-world phenomenon such as the size of a population, the demand for a product, the speed of a falling object. </a:t>
            </a:r>
          </a:p>
          <a:p>
            <a:pPr marL="0" indent="0"/>
            <a:endParaRPr lang="en-US" altLang="zh-TW" i="1" baseline="30000" smtClean="0">
              <a:ea typeface="新細明體" panose="02020500000000000000" pitchFamily="18" charset="-120"/>
            </a:endParaRPr>
          </a:p>
          <a:p>
            <a:pPr marL="0" indent="0"/>
            <a:r>
              <a:rPr lang="en-US" altLang="zh-TW" smtClean="0">
                <a:ea typeface="新細明體" panose="02020500000000000000" pitchFamily="18" charset="-120"/>
              </a:rPr>
              <a:t>The purpose of the model is to understand the phenomenon and perhaps to make predictions about future behavior.</a:t>
            </a:r>
            <a:endParaRPr lang="en-US" altLang="zh-TW" i="1" baseline="30000" smtClean="0">
              <a:ea typeface="新細明體" panose="02020500000000000000" pitchFamily="18" charset="-120"/>
            </a:endParaRPr>
          </a:p>
          <a:p>
            <a:pPr marL="0" indent="0"/>
            <a:endParaRPr lang="en-US" altLang="zh-TW" i="1" baseline="3000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Tree>
    <p:extLst>
      <p:ext uri="{BB962C8B-B14F-4D97-AF65-F5344CB8AC3E}">
        <p14:creationId xmlns="" xmlns:p14="http://schemas.microsoft.com/office/powerpoint/2010/main" val="28685456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US" altLang="zh-TW" smtClean="0">
                <a:ea typeface="新細明體" panose="02020500000000000000" pitchFamily="18" charset="-120"/>
              </a:rPr>
              <a:t>Combinations of Functions</a:t>
            </a:r>
          </a:p>
        </p:txBody>
      </p:sp>
      <p:sp>
        <p:nvSpPr>
          <p:cNvPr id="40963"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The result is a new function </a:t>
            </a:r>
            <a:r>
              <a:rPr lang="en-US" altLang="zh-TW" i="1" dirty="0" smtClean="0">
                <a:ea typeface="新細明體" panose="02020500000000000000" pitchFamily="18" charset="-120"/>
              </a:rPr>
              <a:t>h</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obtained by substituting </a:t>
            </a:r>
            <a:r>
              <a:rPr lang="en-US" altLang="zh-TW" i="1" dirty="0" smtClean="0">
                <a:ea typeface="新細明體" panose="02020500000000000000" pitchFamily="18" charset="-120"/>
              </a:rPr>
              <a:t>g</a:t>
            </a:r>
            <a:r>
              <a:rPr lang="en-US" altLang="zh-TW" dirty="0" smtClean="0">
                <a:ea typeface="新細明體" panose="02020500000000000000" pitchFamily="18" charset="-120"/>
              </a:rPr>
              <a:t> into </a:t>
            </a:r>
            <a:r>
              <a:rPr lang="en-US" altLang="zh-TW" i="1" dirty="0" smtClean="0">
                <a:ea typeface="新細明體" panose="02020500000000000000" pitchFamily="18" charset="-120"/>
              </a:rPr>
              <a:t>f</a:t>
            </a:r>
            <a:r>
              <a:rPr lang="en-US" altLang="zh-TW" dirty="0" smtClean="0">
                <a:ea typeface="新細明體" panose="02020500000000000000" pitchFamily="18" charset="-120"/>
              </a:rPr>
              <a:t>. It is called the </a:t>
            </a:r>
            <a:r>
              <a:rPr lang="en-US" altLang="zh-TW" i="1" dirty="0" smtClean="0">
                <a:ea typeface="新細明體" panose="02020500000000000000" pitchFamily="18" charset="-120"/>
              </a:rPr>
              <a:t>composition</a:t>
            </a:r>
            <a:r>
              <a:rPr lang="en-US" altLang="zh-TW" dirty="0" smtClean="0">
                <a:ea typeface="新細明體" panose="02020500000000000000" pitchFamily="18" charset="-120"/>
              </a:rPr>
              <a:t> (or </a:t>
            </a:r>
            <a:r>
              <a:rPr lang="en-US" altLang="zh-TW" i="1" dirty="0" smtClean="0">
                <a:ea typeface="新細明體" panose="02020500000000000000" pitchFamily="18" charset="-120"/>
              </a:rPr>
              <a:t>composite</a:t>
            </a:r>
            <a:r>
              <a:rPr lang="en-US" altLang="zh-TW" dirty="0" smtClean="0">
                <a:ea typeface="新細明體" panose="02020500000000000000" pitchFamily="18" charset="-120"/>
              </a:rPr>
              <a:t>)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g</a:t>
            </a:r>
            <a:r>
              <a:rPr lang="en-US" altLang="zh-TW" dirty="0" smtClean="0">
                <a:ea typeface="新細明體" panose="02020500000000000000" pitchFamily="18" charset="-120"/>
              </a:rPr>
              <a:t> and is denoted by </a:t>
            </a:r>
            <a:r>
              <a:rPr lang="en-US" altLang="zh-TW" i="1" dirty="0" smtClean="0">
                <a:ea typeface="新細明體" panose="02020500000000000000" pitchFamily="18" charset="-120"/>
              </a:rPr>
              <a:t>f</a:t>
            </a:r>
            <a:r>
              <a:rPr lang="en-US" altLang="zh-TW" b="1" dirty="0" smtClean="0">
                <a:ea typeface="新細明體" panose="02020500000000000000" pitchFamily="18" charset="-120"/>
                <a:sym typeface="Symbol" panose="05050102010706020507" pitchFamily="18" charset="2"/>
              </a:rPr>
              <a:t> </a:t>
            </a:r>
            <a:r>
              <a:rPr lang="en-US" altLang="zh-TW" sz="3200" b="1" baseline="-10000"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rPr>
              <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circle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domain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rPr>
              <a:t>g</a:t>
            </a:r>
            <a:r>
              <a:rPr lang="en-US" altLang="zh-TW" dirty="0" smtClean="0">
                <a:ea typeface="新細明體" panose="02020500000000000000" pitchFamily="18" charset="-120"/>
              </a:rPr>
              <a:t> is the set of all </a:t>
            </a:r>
            <a:r>
              <a:rPr lang="en-US" altLang="zh-TW" i="1" dirty="0" smtClean="0">
                <a:ea typeface="新細明體" panose="02020500000000000000" pitchFamily="18" charset="-120"/>
              </a:rPr>
              <a:t>x</a:t>
            </a:r>
            <a:r>
              <a:rPr lang="en-US" altLang="zh-TW" dirty="0" smtClean="0">
                <a:ea typeface="新細明體" panose="02020500000000000000" pitchFamily="18" charset="-120"/>
              </a:rPr>
              <a:t> in the domain of </a:t>
            </a:r>
            <a:r>
              <a:rPr lang="en-US" altLang="zh-TW" i="1" dirty="0" smtClean="0">
                <a:ea typeface="新細明體" panose="02020500000000000000" pitchFamily="18" charset="-120"/>
              </a:rPr>
              <a:t>g</a:t>
            </a: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such that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is in the domain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In other words,</a:t>
            </a:r>
            <a:br>
              <a:rPr lang="en-US" altLang="zh-TW" dirty="0" smtClean="0">
                <a:ea typeface="新細明體" panose="02020500000000000000" pitchFamily="18" charset="-120"/>
              </a:rPr>
            </a:br>
            <a:r>
              <a:rPr lang="en-US" altLang="zh-TW" dirty="0" smtClean="0">
                <a:ea typeface="新細明體" panose="02020500000000000000" pitchFamily="18" charset="-120"/>
              </a:rPr>
              <a:t>(</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is defined whenever both </a:t>
            </a:r>
            <a:r>
              <a:rPr lang="en-US" altLang="zh-TW" i="1" dirty="0" smtClean="0">
                <a:ea typeface="新細明體" panose="02020500000000000000" pitchFamily="18" charset="-120"/>
              </a:rPr>
              <a:t>g </a:t>
            </a:r>
            <a:r>
              <a:rPr lang="en-US" altLang="zh-TW" dirty="0" smtClean="0">
                <a:ea typeface="新細明體" panose="02020500000000000000" pitchFamily="18" charset="-120"/>
              </a:rPr>
              <a:t>(</a:t>
            </a:r>
            <a:r>
              <a:rPr lang="en-US" altLang="zh-TW" i="1" dirty="0" smtClean="0">
                <a:ea typeface="新細明體" panose="02020500000000000000" pitchFamily="18" charset="-120"/>
              </a:rPr>
              <a:t>x </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f </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i="1" dirty="0" smtClean="0">
                <a:ea typeface="新細明體" panose="02020500000000000000" pitchFamily="18" charset="-120"/>
              </a:rPr>
              <a:t>x </a:t>
            </a:r>
            <a:r>
              <a:rPr lang="en-US" altLang="zh-TW" dirty="0" smtClean="0">
                <a:ea typeface="新細明體" panose="02020500000000000000" pitchFamily="18" charset="-120"/>
              </a:rPr>
              <a:t>) ) are defined. </a:t>
            </a:r>
          </a:p>
        </p:txBody>
      </p:sp>
      <p:sp>
        <p:nvSpPr>
          <p:cNvPr id="4096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4096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5820" y="2996952"/>
            <a:ext cx="8058150"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936900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altLang="zh-TW" smtClean="0">
                <a:ea typeface="新細明體" panose="02020500000000000000" pitchFamily="18" charset="-120"/>
              </a:rPr>
              <a:t>Combinations of Functions</a:t>
            </a:r>
          </a:p>
        </p:txBody>
      </p:sp>
      <p:sp>
        <p:nvSpPr>
          <p:cNvPr id="4198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Figure 19 shows how to picture</a:t>
            </a:r>
            <a:r>
              <a:rPr lang="en-US" altLang="zh-TW" i="1" smtClean="0">
                <a:ea typeface="新細明體" panose="02020500000000000000" pitchFamily="18" charset="-120"/>
              </a:rPr>
              <a:t> f</a:t>
            </a:r>
            <a:r>
              <a:rPr lang="en-US" altLang="zh-TW" b="1" smtClean="0">
                <a:ea typeface="新細明體" panose="02020500000000000000" pitchFamily="18" charset="-120"/>
                <a:sym typeface="Symbol" panose="05050102010706020507" pitchFamily="18" charset="2"/>
              </a:rPr>
              <a:t> </a:t>
            </a:r>
            <a:r>
              <a:rPr lang="en-US" altLang="zh-TW" sz="3200" b="1" baseline="-10000" smtClean="0">
                <a:ea typeface="新細明體" panose="02020500000000000000" pitchFamily="18" charset="-120"/>
                <a:sym typeface="Symbol" panose="05050102010706020507" pitchFamily="18" charset="2"/>
              </a:rPr>
              <a:t> </a:t>
            </a:r>
            <a:r>
              <a:rPr lang="en-US" altLang="zh-TW" i="1" smtClean="0">
                <a:ea typeface="新細明體" panose="02020500000000000000" pitchFamily="18" charset="-120"/>
                <a:sym typeface="Symbol" panose="05050102010706020507" pitchFamily="18" charset="2"/>
              </a:rPr>
              <a:t>g</a:t>
            </a:r>
            <a:r>
              <a:rPr lang="en-US" altLang="zh-TW" smtClean="0">
                <a:ea typeface="新細明體" panose="02020500000000000000" pitchFamily="18" charset="-120"/>
              </a:rPr>
              <a:t> in terms of machines.</a:t>
            </a:r>
          </a:p>
        </p:txBody>
      </p:sp>
      <p:sp>
        <p:nvSpPr>
          <p:cNvPr id="4198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4198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2133600"/>
            <a:ext cx="6884988" cy="193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0" name="Rectangle 6"/>
          <p:cNvSpPr>
            <a:spLocks noChangeArrowheads="1"/>
          </p:cNvSpPr>
          <p:nvPr/>
        </p:nvSpPr>
        <p:spPr bwMode="auto">
          <a:xfrm>
            <a:off x="1295400" y="4416425"/>
            <a:ext cx="6553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a:ea typeface="新細明體" panose="02020500000000000000" pitchFamily="18" charset="-120"/>
              </a:rPr>
              <a:t>The </a:t>
            </a: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b="1" baseline="-40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rPr>
              <a:t>g</a:t>
            </a:r>
            <a:r>
              <a:rPr lang="en-US" altLang="zh-TW" sz="1400">
                <a:ea typeface="新細明體" panose="02020500000000000000" pitchFamily="18" charset="-120"/>
              </a:rPr>
              <a:t> machine is composed of the </a:t>
            </a:r>
            <a:r>
              <a:rPr lang="en-US" altLang="zh-TW" sz="1400" i="1">
                <a:ea typeface="新細明體" panose="02020500000000000000" pitchFamily="18" charset="-120"/>
              </a:rPr>
              <a:t>g </a:t>
            </a:r>
            <a:r>
              <a:rPr lang="en-US" altLang="zh-TW" sz="1400">
                <a:ea typeface="新細明體" panose="02020500000000000000" pitchFamily="18" charset="-120"/>
              </a:rPr>
              <a:t>machine (first) and then the </a:t>
            </a:r>
            <a:r>
              <a:rPr lang="en-US" altLang="zh-TW" sz="1400" i="1">
                <a:ea typeface="新細明體" panose="02020500000000000000" pitchFamily="18" charset="-120"/>
              </a:rPr>
              <a:t>f</a:t>
            </a:r>
            <a:r>
              <a:rPr lang="en-US" altLang="zh-TW" sz="1400">
                <a:ea typeface="新細明體" panose="02020500000000000000" pitchFamily="18" charset="-120"/>
              </a:rPr>
              <a:t> machine.</a:t>
            </a:r>
          </a:p>
        </p:txBody>
      </p:sp>
      <p:sp>
        <p:nvSpPr>
          <p:cNvPr id="41991" name="Rectangle 7"/>
          <p:cNvSpPr>
            <a:spLocks noChangeArrowheads="1"/>
          </p:cNvSpPr>
          <p:nvPr/>
        </p:nvSpPr>
        <p:spPr bwMode="auto">
          <a:xfrm>
            <a:off x="4114800" y="5057775"/>
            <a:ext cx="97975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19</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15253524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3"/>
          <p:cNvSpPr>
            <a:spLocks noGrp="1"/>
          </p:cNvSpPr>
          <p:nvPr>
            <p:ph type="sldNum" sz="quarter" idx="10"/>
          </p:nvPr>
        </p:nvSpPr>
        <p:spPr/>
        <p:txBody>
          <a:bodyPr/>
          <a:lstStyle/>
          <a:p>
            <a:r>
              <a:rPr lang="en-US" altLang="zh-TW"/>
              <a:t>P</a:t>
            </a:r>
            <a:fld id="{3BDB623C-0F5E-4C73-8BD6-929ECACE9679}" type="slidenum">
              <a:rPr lang="en-US" altLang="ko-KR">
                <a:ea typeface="굴림" panose="020B0600000101010101" pitchFamily="34" charset="-127"/>
              </a:rPr>
              <a:pPr/>
              <a:t>42</a:t>
            </a:fld>
            <a:endParaRPr lang="en-US" altLang="ko-KR">
              <a:ea typeface="굴림" panose="020B0600000101010101" pitchFamily="34" charset="-127"/>
            </a:endParaRPr>
          </a:p>
        </p:txBody>
      </p:sp>
      <p:sp>
        <p:nvSpPr>
          <p:cNvPr id="9" name="頁尾版面配置區 4"/>
          <p:cNvSpPr>
            <a:spLocks noGrp="1"/>
          </p:cNvSpPr>
          <p:nvPr>
            <p:ph type="ftr" sz="quarter" idx="11"/>
          </p:nvPr>
        </p:nvSpPr>
        <p:spPr/>
        <p:txBody>
          <a:bodyPr/>
          <a:lstStyle/>
          <a:p>
            <a:r>
              <a:rPr lang="zh-TW" altLang="en-US"/>
              <a:t>1.2</a:t>
            </a:r>
            <a:endParaRPr lang="en-US" altLang="zh-TW"/>
          </a:p>
        </p:txBody>
      </p:sp>
      <p:sp>
        <p:nvSpPr>
          <p:cNvPr id="659458" name="Rectangle 2"/>
          <p:cNvSpPr>
            <a:spLocks noGrp="1" noChangeArrowheads="1"/>
          </p:cNvSpPr>
          <p:nvPr>
            <p:ph type="title"/>
          </p:nvPr>
        </p:nvSpPr>
        <p:spPr/>
        <p:txBody>
          <a:bodyPr/>
          <a:lstStyle/>
          <a:p>
            <a:r>
              <a:rPr lang="en-US" altLang="zh-TW">
                <a:ea typeface="新細明體" panose="02020500000000000000" pitchFamily="18" charset="-120"/>
              </a:rPr>
              <a:t>Example 4</a:t>
            </a:r>
            <a:endParaRPr lang="zh-TW" altLang="en-US">
              <a:ea typeface="新細明體" panose="02020500000000000000" pitchFamily="18" charset="-120"/>
            </a:endParaRPr>
          </a:p>
        </p:txBody>
      </p:sp>
      <p:sp>
        <p:nvSpPr>
          <p:cNvPr id="659459" name="Rectangle 3"/>
          <p:cNvSpPr>
            <a:spLocks noGrp="1" noChangeArrowheads="1"/>
          </p:cNvSpPr>
          <p:nvPr>
            <p:ph type="body" idx="1"/>
          </p:nvPr>
        </p:nvSpPr>
        <p:spPr/>
        <p:txBody>
          <a:bodyPr/>
          <a:lstStyle/>
          <a:p>
            <a:r>
              <a:rPr lang="en-US" altLang="zh-TW" dirty="0">
                <a:ea typeface="新細明體" panose="02020500000000000000" pitchFamily="18" charset="-120"/>
                <a:cs typeface="Times New Roman" panose="02020603050405020304" pitchFamily="18" charset="0"/>
              </a:rPr>
              <a:t>If </a:t>
            </a:r>
            <a:r>
              <a:rPr lang="en-US" altLang="zh-TW" i="1" dirty="0">
                <a:ea typeface="新細明體" panose="02020500000000000000" pitchFamily="18" charset="-120"/>
                <a:cs typeface="Times New Roman" panose="02020603050405020304" pitchFamily="18" charset="0"/>
              </a:rPr>
              <a:t>f</a:t>
            </a:r>
            <a:r>
              <a:rPr lang="en-US" altLang="zh-TW" dirty="0">
                <a:ea typeface="新細明體" panose="02020500000000000000" pitchFamily="18" charset="-120"/>
                <a:cs typeface="Times New Roman" panose="02020603050405020304" pitchFamily="18" charset="0"/>
              </a:rPr>
              <a:t>(</a:t>
            </a:r>
            <a:r>
              <a:rPr lang="en-US" altLang="zh-TW" i="1" dirty="0">
                <a:ea typeface="新細明體" panose="02020500000000000000" pitchFamily="18" charset="-120"/>
                <a:cs typeface="Times New Roman" panose="02020603050405020304" pitchFamily="18" charset="0"/>
              </a:rPr>
              <a:t>x</a:t>
            </a:r>
            <a:r>
              <a:rPr lang="en-US" altLang="zh-TW" dirty="0">
                <a:ea typeface="新細明體" panose="02020500000000000000" pitchFamily="18" charset="-120"/>
                <a:cs typeface="Times New Roman" panose="02020603050405020304" pitchFamily="18" charset="0"/>
              </a:rPr>
              <a:t>) = </a:t>
            </a:r>
            <a:r>
              <a:rPr lang="en-US" altLang="zh-TW" i="1" dirty="0">
                <a:ea typeface="新細明體" panose="02020500000000000000" pitchFamily="18" charset="-120"/>
                <a:cs typeface="Times New Roman" panose="02020603050405020304" pitchFamily="18" charset="0"/>
              </a:rPr>
              <a:t>x</a:t>
            </a:r>
            <a:r>
              <a:rPr lang="en-US" altLang="zh-TW" baseline="30000" dirty="0">
                <a:ea typeface="新細明體" panose="02020500000000000000" pitchFamily="18" charset="-120"/>
                <a:cs typeface="Times New Roman" panose="02020603050405020304" pitchFamily="18" charset="0"/>
              </a:rPr>
              <a:t>2 </a:t>
            </a:r>
            <a:r>
              <a:rPr lang="en-US" altLang="zh-TW" dirty="0">
                <a:ea typeface="新細明體" panose="02020500000000000000" pitchFamily="18" charset="-120"/>
                <a:cs typeface="Times New Roman" panose="02020603050405020304" pitchFamily="18" charset="0"/>
              </a:rPr>
              <a:t>and </a:t>
            </a:r>
            <a:r>
              <a:rPr lang="en-US" altLang="zh-TW" i="1" dirty="0">
                <a:ea typeface="新細明體" panose="02020500000000000000" pitchFamily="18" charset="-120"/>
                <a:cs typeface="Times New Roman" panose="02020603050405020304" pitchFamily="18" charset="0"/>
              </a:rPr>
              <a:t>g</a:t>
            </a:r>
            <a:r>
              <a:rPr lang="en-US" altLang="zh-TW" dirty="0">
                <a:ea typeface="新細明體" panose="02020500000000000000" pitchFamily="18" charset="-120"/>
                <a:cs typeface="Times New Roman" panose="02020603050405020304" pitchFamily="18" charset="0"/>
              </a:rPr>
              <a:t>(</a:t>
            </a:r>
            <a:r>
              <a:rPr lang="en-US" altLang="zh-TW" i="1" dirty="0">
                <a:ea typeface="新細明體" panose="02020500000000000000" pitchFamily="18" charset="-120"/>
                <a:cs typeface="Times New Roman" panose="02020603050405020304" pitchFamily="18" charset="0"/>
              </a:rPr>
              <a:t>x</a:t>
            </a:r>
            <a:r>
              <a:rPr lang="en-US" altLang="zh-TW" dirty="0">
                <a:ea typeface="新細明體" panose="02020500000000000000" pitchFamily="18" charset="-120"/>
                <a:cs typeface="Times New Roman" panose="02020603050405020304" pitchFamily="18" charset="0"/>
              </a:rPr>
              <a:t>) = </a:t>
            </a:r>
            <a:r>
              <a:rPr lang="en-US" altLang="zh-TW" i="1" dirty="0">
                <a:ea typeface="新細明體" panose="02020500000000000000" pitchFamily="18" charset="-120"/>
                <a:cs typeface="Times New Roman" panose="02020603050405020304" pitchFamily="18" charset="0"/>
              </a:rPr>
              <a:t>x</a:t>
            </a:r>
            <a:r>
              <a:rPr lang="en-US" altLang="zh-TW" dirty="0">
                <a:ea typeface="新細明體" panose="02020500000000000000" pitchFamily="18" charset="-120"/>
                <a:cs typeface="Times New Roman" panose="02020603050405020304" pitchFamily="18" charset="0"/>
              </a:rPr>
              <a:t> – 3, find the composite </a:t>
            </a:r>
            <a:r>
              <a:rPr lang="en-US" altLang="zh-TW" dirty="0" smtClean="0">
                <a:ea typeface="新細明體" panose="02020500000000000000" pitchFamily="18" charset="-120"/>
                <a:cs typeface="Times New Roman" panose="02020603050405020304" pitchFamily="18" charset="0"/>
              </a:rPr>
              <a:t>functions                                         and              . </a:t>
            </a:r>
            <a:endParaRPr lang="en-US" altLang="zh-TW" dirty="0">
              <a:ea typeface="新細明體" panose="02020500000000000000" pitchFamily="18" charset="-120"/>
              <a:cs typeface="Times New Roman" panose="02020603050405020304" pitchFamily="18" charset="0"/>
            </a:endParaRPr>
          </a:p>
          <a:p>
            <a:endParaRPr lang="en-US" altLang="zh-TW" dirty="0">
              <a:ea typeface="新細明體" panose="02020500000000000000" pitchFamily="18" charset="-120"/>
              <a:cs typeface="Times New Roman" panose="02020603050405020304" pitchFamily="18" charset="0"/>
            </a:endParaRPr>
          </a:p>
          <a:p>
            <a:r>
              <a:rPr lang="en-US" altLang="zh-TW" dirty="0">
                <a:ea typeface="新細明體" panose="02020500000000000000" pitchFamily="18" charset="-120"/>
                <a:cs typeface="Times New Roman" panose="02020603050405020304" pitchFamily="18" charset="0"/>
              </a:rPr>
              <a:t>SOLUTION</a:t>
            </a:r>
          </a:p>
          <a:p>
            <a:r>
              <a:rPr lang="en-US" altLang="zh-TW" dirty="0">
                <a:ea typeface="新細明體" panose="02020500000000000000" pitchFamily="18" charset="-120"/>
                <a:cs typeface="Times New Roman" panose="02020603050405020304" pitchFamily="18" charset="0"/>
              </a:rPr>
              <a:t>We have</a:t>
            </a:r>
            <a:endParaRPr lang="en-US" altLang="zh-TW" b="1" dirty="0">
              <a:ea typeface="新細明體" panose="02020500000000000000" pitchFamily="18" charset="-120"/>
              <a:cs typeface="Times New Roman" panose="02020603050405020304" pitchFamily="18" charset="0"/>
            </a:endParaRPr>
          </a:p>
        </p:txBody>
      </p:sp>
      <p:graphicFrame>
        <p:nvGraphicFramePr>
          <p:cNvPr id="659460" name="Object 4"/>
          <p:cNvGraphicFramePr>
            <a:graphicFrameLocks noChangeAspect="1"/>
          </p:cNvGraphicFramePr>
          <p:nvPr>
            <p:extLst>
              <p:ext uri="{D42A27DB-BD31-4B8C-83A1-F6EECF244321}">
                <p14:modId xmlns="" xmlns:p14="http://schemas.microsoft.com/office/powerpoint/2010/main" val="2344406959"/>
              </p:ext>
            </p:extLst>
          </p:nvPr>
        </p:nvGraphicFramePr>
        <p:xfrm>
          <a:off x="8089901" y="1714488"/>
          <a:ext cx="768379" cy="439074"/>
        </p:xfrm>
        <a:graphic>
          <a:graphicData uri="http://schemas.openxmlformats.org/presentationml/2006/ole">
            <p:oleObj spid="_x0000_s2058" name="Equation" r:id="rId3" imgW="456840" imgH="254160" progId="">
              <p:embed/>
            </p:oleObj>
          </a:graphicData>
        </a:graphic>
      </p:graphicFrame>
      <p:graphicFrame>
        <p:nvGraphicFramePr>
          <p:cNvPr id="659461" name="Object 5"/>
          <p:cNvGraphicFramePr>
            <a:graphicFrameLocks noChangeAspect="1"/>
          </p:cNvGraphicFramePr>
          <p:nvPr>
            <p:extLst>
              <p:ext uri="{D42A27DB-BD31-4B8C-83A1-F6EECF244321}">
                <p14:modId xmlns="" xmlns:p14="http://schemas.microsoft.com/office/powerpoint/2010/main" val="3216700348"/>
              </p:ext>
            </p:extLst>
          </p:nvPr>
        </p:nvGraphicFramePr>
        <p:xfrm>
          <a:off x="1857356" y="2178741"/>
          <a:ext cx="736040" cy="420594"/>
        </p:xfrm>
        <a:graphic>
          <a:graphicData uri="http://schemas.openxmlformats.org/presentationml/2006/ole">
            <p:oleObj spid="_x0000_s2059" name="Equation" r:id="rId4" imgW="456840" imgH="254160" progId="">
              <p:embed/>
            </p:oleObj>
          </a:graphicData>
        </a:graphic>
      </p:graphicFrame>
      <p:graphicFrame>
        <p:nvGraphicFramePr>
          <p:cNvPr id="659462" name="Object 6"/>
          <p:cNvGraphicFramePr>
            <a:graphicFrameLocks noChangeAspect="1"/>
          </p:cNvGraphicFramePr>
          <p:nvPr>
            <p:extLst>
              <p:ext uri="{D42A27DB-BD31-4B8C-83A1-F6EECF244321}">
                <p14:modId xmlns="" xmlns:p14="http://schemas.microsoft.com/office/powerpoint/2010/main" val="4292920011"/>
              </p:ext>
            </p:extLst>
          </p:nvPr>
        </p:nvGraphicFramePr>
        <p:xfrm>
          <a:off x="1714480" y="4357695"/>
          <a:ext cx="5143536" cy="521892"/>
        </p:xfrm>
        <a:graphic>
          <a:graphicData uri="http://schemas.openxmlformats.org/presentationml/2006/ole">
            <p:oleObj spid="_x0000_s2060" name="Equation" r:id="rId5" imgW="3427200" imgH="291960" progId="">
              <p:embed/>
            </p:oleObj>
          </a:graphicData>
        </a:graphic>
      </p:graphicFrame>
      <p:graphicFrame>
        <p:nvGraphicFramePr>
          <p:cNvPr id="659463" name="Object 7"/>
          <p:cNvGraphicFramePr>
            <a:graphicFrameLocks noChangeAspect="1"/>
          </p:cNvGraphicFramePr>
          <p:nvPr>
            <p:extLst>
              <p:ext uri="{D42A27DB-BD31-4B8C-83A1-F6EECF244321}">
                <p14:modId xmlns="" xmlns:p14="http://schemas.microsoft.com/office/powerpoint/2010/main" val="364345620"/>
              </p:ext>
            </p:extLst>
          </p:nvPr>
        </p:nvGraphicFramePr>
        <p:xfrm>
          <a:off x="1714480" y="4929198"/>
          <a:ext cx="5167327" cy="505912"/>
        </p:xfrm>
        <a:graphic>
          <a:graphicData uri="http://schemas.openxmlformats.org/presentationml/2006/ole">
            <p:oleObj spid="_x0000_s2061" name="Equation" r:id="rId6" imgW="3097440" imgH="291960" progId="">
              <p:embed/>
            </p:oleObj>
          </a:graphicData>
        </a:graphic>
      </p:graphicFrame>
    </p:spTree>
    <p:extLst>
      <p:ext uri="{BB962C8B-B14F-4D97-AF65-F5344CB8AC3E}">
        <p14:creationId xmlns="" xmlns:p14="http://schemas.microsoft.com/office/powerpoint/2010/main" val="25726589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If        	          and             		            find each function and its domain.</a:t>
            </a:r>
          </a:p>
          <a:p>
            <a:pPr marL="0" indent="0"/>
            <a:r>
              <a:rPr lang="en-US" altLang="zh-TW" b="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	</a:t>
            </a:r>
            <a:r>
              <a:rPr lang="en-US" altLang="zh-TW" b="1" dirty="0" smtClean="0">
                <a:ea typeface="新細明體" panose="02020500000000000000" pitchFamily="18" charset="-120"/>
              </a:rPr>
              <a:t>(b)</a:t>
            </a:r>
            <a:r>
              <a:rPr lang="en-US" altLang="zh-TW" dirty="0" smtClean="0">
                <a:ea typeface="新細明體" panose="02020500000000000000" pitchFamily="18" charset="-120"/>
              </a:rPr>
              <a:t> </a:t>
            </a:r>
            <a:r>
              <a:rPr lang="en-US" altLang="zh-TW" i="1" dirty="0" smtClean="0">
                <a:ea typeface="新細明體" panose="02020500000000000000" pitchFamily="18" charset="-120"/>
              </a:rPr>
              <a:t>g </a:t>
            </a:r>
            <a:r>
              <a:rPr lang="en-US" altLang="zh-TW" sz="3200" b="1" baseline="-10000"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f	</a:t>
            </a:r>
            <a:r>
              <a:rPr lang="en-US" altLang="zh-TW" b="1" dirty="0" smtClean="0">
                <a:ea typeface="新細明體" panose="02020500000000000000" pitchFamily="18" charset="-120"/>
              </a:rPr>
              <a:t>(c)</a:t>
            </a:r>
            <a:r>
              <a:rPr lang="en-US" altLang="zh-TW" dirty="0" smtClean="0">
                <a:ea typeface="新細明體" panose="02020500000000000000" pitchFamily="18" charset="-120"/>
              </a:rPr>
              <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f </a:t>
            </a:r>
            <a:r>
              <a:rPr lang="en-US" altLang="zh-TW" dirty="0" smtClean="0">
                <a:ea typeface="新細明體" panose="02020500000000000000" pitchFamily="18" charset="-120"/>
                <a:sym typeface="Symbol" panose="05050102010706020507" pitchFamily="18" charset="2"/>
              </a:rPr>
              <a:t>	</a:t>
            </a:r>
            <a:r>
              <a:rPr lang="en-US" altLang="zh-TW" b="1" dirty="0" smtClean="0">
                <a:ea typeface="新細明體" panose="02020500000000000000" pitchFamily="18" charset="-120"/>
                <a:sym typeface="Symbol" panose="05050102010706020507" pitchFamily="18" charset="2"/>
              </a:rPr>
              <a:t>(d)</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a:t>
            </a:r>
            <a:r>
              <a:rPr lang="en-US" altLang="zh-TW" sz="3200" b="1" baseline="-10000"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dirty="0" smtClean="0">
                <a:ea typeface="新細明體" panose="02020500000000000000" pitchFamily="18" charset="-120"/>
                <a:sym typeface="Symbol" panose="05050102010706020507" pitchFamily="18" charset="2"/>
              </a:rPr>
              <a:t> </a:t>
            </a:r>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Solution:</a:t>
            </a:r>
          </a:p>
          <a:p>
            <a:pPr marL="0" indent="0"/>
            <a:r>
              <a:rPr lang="en-US" altLang="zh-TW" b="1" dirty="0" smtClean="0">
                <a:ea typeface="新細明體" panose="02020500000000000000" pitchFamily="18" charset="-120"/>
              </a:rPr>
              <a:t>(a)</a:t>
            </a:r>
          </a:p>
          <a:p>
            <a:pPr marL="0" indent="0"/>
            <a:endParaRPr lang="en-US" altLang="zh-TW" dirty="0" smtClean="0">
              <a:ea typeface="新細明體" panose="02020500000000000000" pitchFamily="18" charset="-120"/>
            </a:endParaRPr>
          </a:p>
        </p:txBody>
      </p:sp>
      <p:sp>
        <p:nvSpPr>
          <p:cNvPr id="4301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43013"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91680" y="1658937"/>
            <a:ext cx="1352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14"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14800" y="1663700"/>
            <a:ext cx="1928812" cy="36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70" name="Picture 10"/>
          <p:cNvPicPr>
            <a:picLocks noChangeAspect="1" noChangeArrowheads="1"/>
          </p:cNvPicPr>
          <p:nvPr/>
        </p:nvPicPr>
        <p:blipFill>
          <a:blip r:embed="rId4">
            <a:extLst>
              <a:ext uri="{28A0092B-C50C-407E-A947-70E740481C1C}">
                <a14:useLocalDpi xmlns="" xmlns:a14="http://schemas.microsoft.com/office/drawing/2010/main" val="0"/>
              </a:ext>
            </a:extLst>
          </a:blip>
          <a:srcRect r="66138"/>
          <a:stretch>
            <a:fillRect/>
          </a:stretch>
        </p:blipFill>
        <p:spPr bwMode="auto">
          <a:xfrm>
            <a:off x="1979712" y="4028697"/>
            <a:ext cx="2438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4">
            <a:extLst>
              <a:ext uri="{28A0092B-C50C-407E-A947-70E740481C1C}">
                <a14:useLocalDpi xmlns="" xmlns:a14="http://schemas.microsoft.com/office/drawing/2010/main" val="0"/>
              </a:ext>
            </a:extLst>
          </a:blip>
          <a:srcRect l="33862" r="42857" b="-16667"/>
          <a:stretch>
            <a:fillRect/>
          </a:stretch>
        </p:blipFill>
        <p:spPr bwMode="auto">
          <a:xfrm>
            <a:off x="1998607" y="4562097"/>
            <a:ext cx="1676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p:cNvPicPr>
            <a:picLocks noChangeAspect="1" noChangeArrowheads="1"/>
          </p:cNvPicPr>
          <p:nvPr/>
        </p:nvPicPr>
        <p:blipFill>
          <a:blip r:embed="rId4">
            <a:extLst>
              <a:ext uri="{28A0092B-C50C-407E-A947-70E740481C1C}">
                <a14:useLocalDpi xmlns="" xmlns:a14="http://schemas.microsoft.com/office/drawing/2010/main" val="0"/>
              </a:ext>
            </a:extLst>
          </a:blip>
          <a:srcRect l="58202" r="19577" b="-33333"/>
          <a:stretch>
            <a:fillRect/>
          </a:stretch>
        </p:blipFill>
        <p:spPr bwMode="auto">
          <a:xfrm>
            <a:off x="1998607" y="5131408"/>
            <a:ext cx="16002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a:extLst>
              <a:ext uri="{28A0092B-C50C-407E-A947-70E740481C1C}">
                <a14:useLocalDpi xmlns="" xmlns:a14="http://schemas.microsoft.com/office/drawing/2010/main" val="0"/>
              </a:ext>
            </a:extLst>
          </a:blip>
          <a:srcRect l="80423"/>
          <a:stretch>
            <a:fillRect/>
          </a:stretch>
        </p:blipFill>
        <p:spPr bwMode="auto">
          <a:xfrm>
            <a:off x="1998607" y="5700719"/>
            <a:ext cx="1409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784746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fade">
                                      <p:cBhvr>
                                        <p:cTn id="13" dur="1000"/>
                                        <p:tgtEl>
                                          <p:spTgt spid="30723">
                                            <p:txEl>
                                              <p:pRg st="3" end="3"/>
                                            </p:txEl>
                                          </p:spTgt>
                                        </p:tgtEl>
                                      </p:cBhvr>
                                    </p:animEffect>
                                    <p:anim calcmode="lin" valueType="num">
                                      <p:cBhvr>
                                        <p:cTn id="14"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5370"/>
                                        </p:tgtEl>
                                        <p:attrNameLst>
                                          <p:attrName>style.visibility</p:attrName>
                                        </p:attrNameLst>
                                      </p:cBhvr>
                                      <p:to>
                                        <p:strVal val="visible"/>
                                      </p:to>
                                    </p:set>
                                    <p:animEffect transition="in" filter="fade">
                                      <p:cBhvr>
                                        <p:cTn id="19" dur="1000"/>
                                        <p:tgtEl>
                                          <p:spTgt spid="15370"/>
                                        </p:tgtEl>
                                      </p:cBhvr>
                                    </p:animEffect>
                                    <p:anim calcmode="lin" valueType="num">
                                      <p:cBhvr>
                                        <p:cTn id="20" dur="1000" fill="hold"/>
                                        <p:tgtEl>
                                          <p:spTgt spid="15370"/>
                                        </p:tgtEl>
                                        <p:attrNameLst>
                                          <p:attrName>ppt_x</p:attrName>
                                        </p:attrNameLst>
                                      </p:cBhvr>
                                      <p:tavLst>
                                        <p:tav tm="0">
                                          <p:val>
                                            <p:strVal val="#ppt_x"/>
                                          </p:val>
                                        </p:tav>
                                        <p:tav tm="100000">
                                          <p:val>
                                            <p:strVal val="#ppt_x"/>
                                          </p:val>
                                        </p:tav>
                                      </p:tavLst>
                                    </p:anim>
                                    <p:anim calcmode="lin" valueType="num">
                                      <p:cBhvr>
                                        <p:cTn id="21" dur="900" decel="100000" fill="hold"/>
                                        <p:tgtEl>
                                          <p:spTgt spid="1537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370"/>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900" decel="100000" fill="hold"/>
                                        <p:tgtEl>
                                          <p:spTgt spid="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900" decel="100000" fill="hold"/>
                                        <p:tgtEl>
                                          <p:spTgt spid="1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900" decel="100000" fill="hold"/>
                                        <p:tgtEl>
                                          <p:spTgt spid="11"/>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Autofit/>
          </a:bodyPr>
          <a:lstStyle/>
          <a:p>
            <a:pPr marL="0" indent="0"/>
            <a:r>
              <a:rPr lang="en-US" altLang="zh-TW" sz="2100" dirty="0" smtClean="0">
                <a:ea typeface="新細明體" panose="02020500000000000000" pitchFamily="18" charset="-120"/>
              </a:rPr>
              <a:t>     The domain of </a:t>
            </a:r>
            <a:r>
              <a:rPr lang="en-US" altLang="zh-TW" sz="2100" i="1" dirty="0" smtClean="0">
                <a:ea typeface="新細明體" panose="02020500000000000000" pitchFamily="18" charset="-120"/>
              </a:rPr>
              <a:t>f</a:t>
            </a:r>
            <a:r>
              <a:rPr lang="en-US" altLang="zh-TW" sz="2100" dirty="0" smtClean="0">
                <a:ea typeface="新細明體" panose="02020500000000000000" pitchFamily="18" charset="-120"/>
              </a:rPr>
              <a:t> </a:t>
            </a:r>
            <a:r>
              <a:rPr lang="en-US" altLang="zh-TW" sz="2100" b="1" baseline="-10000" dirty="0" smtClean="0">
                <a:ea typeface="新細明體" panose="02020500000000000000" pitchFamily="18" charset="-120"/>
                <a:sym typeface="Symbol" panose="05050102010706020507" pitchFamily="18" charset="2"/>
              </a:rPr>
              <a:t></a:t>
            </a:r>
            <a:r>
              <a:rPr lang="en-US" altLang="zh-TW" sz="2100" dirty="0" smtClean="0">
                <a:ea typeface="新細明體" panose="02020500000000000000" pitchFamily="18" charset="-120"/>
                <a:sym typeface="Symbol" panose="05050102010706020507" pitchFamily="18" charset="2"/>
              </a:rPr>
              <a:t> </a:t>
            </a:r>
            <a:r>
              <a:rPr lang="en-US" altLang="zh-TW" sz="2100" i="1" dirty="0" smtClean="0">
                <a:ea typeface="新細明體" panose="02020500000000000000" pitchFamily="18" charset="-120"/>
                <a:sym typeface="Symbol" panose="05050102010706020507" pitchFamily="18" charset="2"/>
              </a:rPr>
              <a:t>g</a:t>
            </a:r>
            <a:r>
              <a:rPr lang="en-US" altLang="zh-TW" sz="2100" dirty="0" smtClean="0">
                <a:ea typeface="新細明體" panose="02020500000000000000" pitchFamily="18" charset="-120"/>
              </a:rPr>
              <a:t> is</a:t>
            </a:r>
            <a:endParaRPr lang="en-US" altLang="zh-TW" sz="2100" b="1" dirty="0" smtClean="0">
              <a:ea typeface="新細明體" panose="02020500000000000000" pitchFamily="18" charset="-120"/>
            </a:endParaRPr>
          </a:p>
          <a:p>
            <a:pPr marL="0" indent="0"/>
            <a:endParaRPr lang="en-US" altLang="zh-TW" sz="2100" b="1" dirty="0" smtClean="0">
              <a:ea typeface="新細明體" panose="02020500000000000000" pitchFamily="18" charset="-120"/>
            </a:endParaRPr>
          </a:p>
          <a:p>
            <a:pPr marL="0" indent="0"/>
            <a:r>
              <a:rPr lang="en-US" altLang="zh-TW" sz="1000" b="1" dirty="0" smtClean="0">
                <a:ea typeface="新細明體" panose="02020500000000000000" pitchFamily="18" charset="-120"/>
              </a:rPr>
              <a:t> </a:t>
            </a:r>
          </a:p>
          <a:p>
            <a:pPr marL="0" indent="0"/>
            <a:r>
              <a:rPr lang="en-US" altLang="zh-TW" sz="2100" b="1" dirty="0" smtClean="0">
                <a:ea typeface="新細明體" panose="02020500000000000000" pitchFamily="18" charset="-120"/>
              </a:rPr>
              <a:t>(b)</a:t>
            </a:r>
          </a:p>
          <a:p>
            <a:pPr marL="0" indent="0"/>
            <a:endParaRPr lang="en-US" altLang="zh-TW" sz="2100" dirty="0" smtClean="0">
              <a:ea typeface="新細明體" panose="02020500000000000000" pitchFamily="18" charset="-120"/>
            </a:endParaRPr>
          </a:p>
          <a:p>
            <a:pPr marL="0" indent="0"/>
            <a:endParaRPr lang="en-US" altLang="zh-TW" sz="2100" dirty="0" smtClean="0">
              <a:ea typeface="新細明體" panose="02020500000000000000" pitchFamily="18" charset="-120"/>
            </a:endParaRPr>
          </a:p>
          <a:p>
            <a:pPr marL="0" indent="0"/>
            <a:r>
              <a:rPr lang="en-US" altLang="zh-TW" sz="2100" dirty="0" smtClean="0">
                <a:ea typeface="新細明體" panose="02020500000000000000" pitchFamily="18" charset="-120"/>
              </a:rPr>
              <a:t> For      	 to be defined we must have</a:t>
            </a:r>
          </a:p>
        </p:txBody>
      </p:sp>
      <p:sp>
        <p:nvSpPr>
          <p:cNvPr id="4403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4403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5062" name="Picture 6"/>
          <p:cNvPicPr>
            <a:picLocks noChangeAspect="1" noChangeArrowheads="1"/>
          </p:cNvPicPr>
          <p:nvPr/>
        </p:nvPicPr>
        <p:blipFill>
          <a:blip r:embed="rId2">
            <a:extLst>
              <a:ext uri="{28A0092B-C50C-407E-A947-70E740481C1C}">
                <a14:useLocalDpi xmlns="" xmlns:a14="http://schemas.microsoft.com/office/drawing/2010/main" val="0"/>
              </a:ext>
            </a:extLst>
          </a:blip>
          <a:srcRect r="52510" b="-4672"/>
          <a:stretch>
            <a:fillRect/>
          </a:stretch>
        </p:blipFill>
        <p:spPr bwMode="auto">
          <a:xfrm>
            <a:off x="1785918" y="3286124"/>
            <a:ext cx="250825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1"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45810" y="5178237"/>
            <a:ext cx="442913"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43" name="Picture 9"/>
          <p:cNvPicPr>
            <a:picLocks noChangeAspect="1" noChangeArrowheads="1"/>
          </p:cNvPicPr>
          <p:nvPr/>
        </p:nvPicPr>
        <p:blipFill>
          <a:blip r:embed="rId4">
            <a:extLst>
              <a:ext uri="{28A0092B-C50C-407E-A947-70E740481C1C}">
                <a14:useLocalDpi xmlns="" xmlns:a14="http://schemas.microsoft.com/office/drawing/2010/main" val="0"/>
              </a:ext>
            </a:extLst>
          </a:blip>
          <a:srcRect r="26335" b="1234"/>
          <a:stretch>
            <a:fillRect/>
          </a:stretch>
        </p:blipFill>
        <p:spPr bwMode="auto">
          <a:xfrm>
            <a:off x="2057400" y="2057400"/>
            <a:ext cx="3810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4">
            <a:extLst>
              <a:ext uri="{28A0092B-C50C-407E-A947-70E740481C1C}">
                <a14:useLocalDpi xmlns="" xmlns:a14="http://schemas.microsoft.com/office/drawing/2010/main" val="0"/>
              </a:ext>
            </a:extLst>
          </a:blip>
          <a:srcRect l="73665"/>
          <a:stretch>
            <a:fillRect/>
          </a:stretch>
        </p:blipFill>
        <p:spPr bwMode="auto">
          <a:xfrm>
            <a:off x="4114800" y="2590800"/>
            <a:ext cx="1362075"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6"/>
          <p:cNvPicPr>
            <a:picLocks noChangeAspect="1" noChangeArrowheads="1"/>
          </p:cNvPicPr>
          <p:nvPr/>
        </p:nvPicPr>
        <p:blipFill>
          <a:blip r:embed="rId2">
            <a:extLst>
              <a:ext uri="{28A0092B-C50C-407E-A947-70E740481C1C}">
                <a14:useLocalDpi xmlns="" xmlns:a14="http://schemas.microsoft.com/office/drawing/2010/main" val="0"/>
              </a:ext>
            </a:extLst>
          </a:blip>
          <a:srcRect l="47610" r="29306" b="10280"/>
          <a:stretch>
            <a:fillRect/>
          </a:stretch>
        </p:blipFill>
        <p:spPr bwMode="auto">
          <a:xfrm>
            <a:off x="3084513" y="3829056"/>
            <a:ext cx="1219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6"/>
          <p:cNvPicPr>
            <a:picLocks noChangeAspect="1" noChangeArrowheads="1"/>
          </p:cNvPicPr>
          <p:nvPr/>
        </p:nvPicPr>
        <p:blipFill>
          <a:blip r:embed="rId2">
            <a:extLst>
              <a:ext uri="{28A0092B-C50C-407E-A947-70E740481C1C}">
                <a14:useLocalDpi xmlns="" xmlns:a14="http://schemas.microsoft.com/office/drawing/2010/main" val="0"/>
              </a:ext>
            </a:extLst>
          </a:blip>
          <a:srcRect l="69252" b="-4672"/>
          <a:stretch>
            <a:fillRect/>
          </a:stretch>
        </p:blipFill>
        <p:spPr bwMode="auto">
          <a:xfrm>
            <a:off x="3084513" y="4324360"/>
            <a:ext cx="1624012"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70" name="Picture 14"/>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357950" y="5191800"/>
            <a:ext cx="85725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155283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fade">
                                      <p:cBhvr>
                                        <p:cTn id="15" dur="1000"/>
                                        <p:tgtEl>
                                          <p:spTgt spid="30723">
                                            <p:txEl>
                                              <p:pRg st="3" end="3"/>
                                            </p:txEl>
                                          </p:spTgt>
                                        </p:tgtEl>
                                      </p:cBhvr>
                                    </p:animEffect>
                                    <p:anim calcmode="lin" valueType="num">
                                      <p:cBhvr>
                                        <p:cTn id="16"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45062"/>
                                        </p:tgtEl>
                                        <p:attrNameLst>
                                          <p:attrName>style.visibility</p:attrName>
                                        </p:attrNameLst>
                                      </p:cBhvr>
                                      <p:to>
                                        <p:strVal val="visible"/>
                                      </p:to>
                                    </p:set>
                                    <p:animEffect transition="in" filter="fade">
                                      <p:cBhvr>
                                        <p:cTn id="21" dur="1000"/>
                                        <p:tgtEl>
                                          <p:spTgt spid="45062"/>
                                        </p:tgtEl>
                                      </p:cBhvr>
                                    </p:animEffect>
                                    <p:anim calcmode="lin" valueType="num">
                                      <p:cBhvr>
                                        <p:cTn id="22" dur="1000" fill="hold"/>
                                        <p:tgtEl>
                                          <p:spTgt spid="45062"/>
                                        </p:tgtEl>
                                        <p:attrNameLst>
                                          <p:attrName>ppt_x</p:attrName>
                                        </p:attrNameLst>
                                      </p:cBhvr>
                                      <p:tavLst>
                                        <p:tav tm="0">
                                          <p:val>
                                            <p:strVal val="#ppt_x"/>
                                          </p:val>
                                        </p:tav>
                                        <p:tav tm="100000">
                                          <p:val>
                                            <p:strVal val="#ppt_x"/>
                                          </p:val>
                                        </p:tav>
                                      </p:tavLst>
                                    </p:anim>
                                    <p:anim calcmode="lin" valueType="num">
                                      <p:cBhvr>
                                        <p:cTn id="23" dur="900" decel="100000" fill="hold"/>
                                        <p:tgtEl>
                                          <p:spTgt spid="4506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5062"/>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900" decel="100000" fill="hold"/>
                                        <p:tgtEl>
                                          <p:spTgt spid="17"/>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900" decel="100000" fill="hold"/>
                                        <p:tgtEl>
                                          <p:spTgt spid="1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30723">
                                            <p:txEl>
                                              <p:pRg st="6" end="6"/>
                                            </p:txEl>
                                          </p:spTgt>
                                        </p:tgtEl>
                                        <p:attrNameLst>
                                          <p:attrName>style.visibility</p:attrName>
                                        </p:attrNameLst>
                                      </p:cBhvr>
                                      <p:to>
                                        <p:strVal val="visible"/>
                                      </p:to>
                                    </p:set>
                                    <p:animEffect transition="in" filter="fade">
                                      <p:cBhvr>
                                        <p:cTn id="45" dur="1000"/>
                                        <p:tgtEl>
                                          <p:spTgt spid="30723">
                                            <p:txEl>
                                              <p:pRg st="6" end="6"/>
                                            </p:txEl>
                                          </p:spTgt>
                                        </p:tgtEl>
                                      </p:cBhvr>
                                    </p:animEffect>
                                    <p:anim calcmode="lin" valueType="num">
                                      <p:cBhvr>
                                        <p:cTn id="4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16391"/>
                                        </p:tgtEl>
                                        <p:attrNameLst>
                                          <p:attrName>style.visibility</p:attrName>
                                        </p:attrNameLst>
                                      </p:cBhvr>
                                      <p:to>
                                        <p:strVal val="visible"/>
                                      </p:to>
                                    </p:set>
                                    <p:animEffect transition="in" filter="fade">
                                      <p:cBhvr>
                                        <p:cTn id="51" dur="1000"/>
                                        <p:tgtEl>
                                          <p:spTgt spid="16391"/>
                                        </p:tgtEl>
                                      </p:cBhvr>
                                    </p:animEffect>
                                    <p:anim calcmode="lin" valueType="num">
                                      <p:cBhvr>
                                        <p:cTn id="52" dur="1000" fill="hold"/>
                                        <p:tgtEl>
                                          <p:spTgt spid="16391"/>
                                        </p:tgtEl>
                                        <p:attrNameLst>
                                          <p:attrName>ppt_x</p:attrName>
                                        </p:attrNameLst>
                                      </p:cBhvr>
                                      <p:tavLst>
                                        <p:tav tm="0">
                                          <p:val>
                                            <p:strVal val="#ppt_x"/>
                                          </p:val>
                                        </p:tav>
                                        <p:tav tm="100000">
                                          <p:val>
                                            <p:strVal val="#ppt_x"/>
                                          </p:val>
                                        </p:tav>
                                      </p:tavLst>
                                    </p:anim>
                                    <p:anim calcmode="lin" valueType="num">
                                      <p:cBhvr>
                                        <p:cTn id="53" dur="900" decel="100000" fill="hold"/>
                                        <p:tgtEl>
                                          <p:spTgt spid="16391"/>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6391"/>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45070"/>
                                        </p:tgtEl>
                                        <p:attrNameLst>
                                          <p:attrName>style.visibility</p:attrName>
                                        </p:attrNameLst>
                                      </p:cBhvr>
                                      <p:to>
                                        <p:strVal val="visible"/>
                                      </p:to>
                                    </p:set>
                                    <p:animEffect transition="in" filter="fade">
                                      <p:cBhvr>
                                        <p:cTn id="57" dur="1000"/>
                                        <p:tgtEl>
                                          <p:spTgt spid="45070"/>
                                        </p:tgtEl>
                                      </p:cBhvr>
                                    </p:animEffect>
                                    <p:anim calcmode="lin" valueType="num">
                                      <p:cBhvr>
                                        <p:cTn id="58" dur="1000" fill="hold"/>
                                        <p:tgtEl>
                                          <p:spTgt spid="45070"/>
                                        </p:tgtEl>
                                        <p:attrNameLst>
                                          <p:attrName>ppt_x</p:attrName>
                                        </p:attrNameLst>
                                      </p:cBhvr>
                                      <p:tavLst>
                                        <p:tav tm="0">
                                          <p:val>
                                            <p:strVal val="#ppt_x"/>
                                          </p:val>
                                        </p:tav>
                                        <p:tav tm="100000">
                                          <p:val>
                                            <p:strVal val="#ppt_x"/>
                                          </p:val>
                                        </p:tav>
                                      </p:tavLst>
                                    </p:anim>
                                    <p:anim calcmode="lin" valueType="num">
                                      <p:cBhvr>
                                        <p:cTn id="59" dur="900" decel="100000" fill="hold"/>
                                        <p:tgtEl>
                                          <p:spTgt spid="45070"/>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450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4294967295"/>
          </p:nvPr>
        </p:nvSpPr>
        <p:spPr/>
        <p:txBody>
          <a:bodyPr>
            <a:normAutofit lnSpcReduction="10000"/>
          </a:bodyPr>
          <a:lstStyle/>
          <a:p>
            <a:pPr marL="0" indent="0"/>
            <a:r>
              <a:rPr lang="en-US" altLang="zh-TW" dirty="0" smtClean="0">
                <a:ea typeface="新細明體" panose="02020500000000000000" pitchFamily="18" charset="-120"/>
              </a:rPr>
              <a:t>      For            	     to be defined we must have                </a:t>
            </a:r>
            <a:br>
              <a:rPr lang="en-US" altLang="zh-TW" dirty="0" smtClean="0">
                <a:ea typeface="新細明體" panose="02020500000000000000" pitchFamily="18" charset="-120"/>
              </a:rPr>
            </a:br>
            <a:r>
              <a:rPr lang="en-US" altLang="zh-TW" dirty="0" smtClean="0">
                <a:ea typeface="新細明體" panose="02020500000000000000" pitchFamily="18" charset="-120"/>
              </a:rPr>
              <a:t>      that is,     	         or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Thus we have        	     	    so the domain of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f</a:t>
            </a:r>
            <a:r>
              <a:rPr lang="en-US" altLang="zh-TW" dirty="0" smtClean="0">
                <a:ea typeface="新細明體" panose="02020500000000000000" pitchFamily="18" charset="-120"/>
              </a:rPr>
              <a:t> is the</a:t>
            </a:r>
            <a:br>
              <a:rPr lang="en-US" altLang="zh-TW" dirty="0" smtClean="0">
                <a:ea typeface="新細明體" panose="02020500000000000000" pitchFamily="18" charset="-120"/>
              </a:rPr>
            </a:br>
            <a:r>
              <a:rPr lang="en-US" altLang="zh-TW" dirty="0" smtClean="0">
                <a:ea typeface="新細明體" panose="02020500000000000000" pitchFamily="18" charset="-120"/>
              </a:rPr>
              <a:t>     closed interval [0, 4].</a:t>
            </a:r>
          </a:p>
          <a:p>
            <a:pPr marL="0" indent="0"/>
            <a:endParaRPr lang="en-US" altLang="zh-TW" dirty="0" smtClean="0">
              <a:ea typeface="新細明體" panose="02020500000000000000" pitchFamily="18" charset="-120"/>
            </a:endParaRPr>
          </a:p>
          <a:p>
            <a:pPr marL="0" indent="0"/>
            <a:r>
              <a:rPr lang="en-US" altLang="zh-TW" b="1" dirty="0" smtClean="0">
                <a:ea typeface="新細明體" panose="02020500000000000000" pitchFamily="18" charset="-120"/>
              </a:rPr>
              <a:t>(c)</a:t>
            </a:r>
          </a:p>
          <a:p>
            <a:pPr marL="0" indent="0"/>
            <a:endParaRPr lang="en-US" altLang="zh-TW" b="1" dirty="0" smtClean="0">
              <a:ea typeface="新細明體" panose="02020500000000000000" pitchFamily="18" charset="-120"/>
            </a:endParaRPr>
          </a:p>
          <a:p>
            <a:pPr marL="0" indent="0"/>
            <a:endParaRPr lang="en-US" altLang="zh-TW" b="1" dirty="0" smtClean="0">
              <a:ea typeface="新細明體" panose="02020500000000000000" pitchFamily="18" charset="-120"/>
            </a:endParaRPr>
          </a:p>
          <a:p>
            <a:pPr marL="0" indent="0"/>
            <a:endParaRPr lang="en-US" altLang="zh-TW" b="1" dirty="0" smtClean="0">
              <a:ea typeface="新細明體" panose="02020500000000000000" pitchFamily="18" charset="-120"/>
            </a:endParaRPr>
          </a:p>
          <a:p>
            <a:pPr marL="0" indent="0"/>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The domain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f</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is</a:t>
            </a:r>
          </a:p>
        </p:txBody>
      </p:sp>
      <p:sp>
        <p:nvSpPr>
          <p:cNvPr id="6349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6349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6392" name="Picture 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793" y="1486696"/>
            <a:ext cx="1243013" cy="39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3" name="Picture 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12806" y="1571625"/>
            <a:ext cx="1604963"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4" name="Picture 10"/>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695575" y="1874841"/>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9" name="Picture 1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381967" y="1862934"/>
            <a:ext cx="8858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05"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458041" y="2560637"/>
            <a:ext cx="1366838"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5"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r="54167" b="3613"/>
          <a:stretch>
            <a:fillRect/>
          </a:stretch>
        </p:blipFill>
        <p:spPr bwMode="auto">
          <a:xfrm>
            <a:off x="1867367" y="3678237"/>
            <a:ext cx="2514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6"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389012" y="5476874"/>
            <a:ext cx="8001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l="45833" r="33334" b="3613"/>
          <a:stretch>
            <a:fillRect/>
          </a:stretch>
        </p:blipFill>
        <p:spPr bwMode="auto">
          <a:xfrm>
            <a:off x="4412129" y="3690937"/>
            <a:ext cx="114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l="66667" r="15279" b="3613"/>
          <a:stretch>
            <a:fillRect/>
          </a:stretch>
        </p:blipFill>
        <p:spPr bwMode="auto">
          <a:xfrm>
            <a:off x="4361329" y="4313237"/>
            <a:ext cx="990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l="86111" b="3613"/>
          <a:stretch>
            <a:fillRect/>
          </a:stretch>
        </p:blipFill>
        <p:spPr bwMode="auto">
          <a:xfrm>
            <a:off x="4386729" y="4948237"/>
            <a:ext cx="762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031566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1000"/>
                                        <p:tgtEl>
                                          <p:spTgt spid="30723">
                                            <p:txEl>
                                              <p:pRg st="2" end="2"/>
                                            </p:txEl>
                                          </p:spTgt>
                                        </p:tgtEl>
                                      </p:cBhvr>
                                    </p:animEffect>
                                    <p:anim calcmode="lin" valueType="num">
                                      <p:cBhvr>
                                        <p:cTn id="8"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63505"/>
                                        </p:tgtEl>
                                        <p:attrNameLst>
                                          <p:attrName>style.visibility</p:attrName>
                                        </p:attrNameLst>
                                      </p:cBhvr>
                                      <p:to>
                                        <p:strVal val="visible"/>
                                      </p:to>
                                    </p:set>
                                    <p:animEffect transition="in" filter="fade">
                                      <p:cBhvr>
                                        <p:cTn id="13" dur="1000"/>
                                        <p:tgtEl>
                                          <p:spTgt spid="63505"/>
                                        </p:tgtEl>
                                      </p:cBhvr>
                                    </p:animEffect>
                                    <p:anim calcmode="lin" valueType="num">
                                      <p:cBhvr>
                                        <p:cTn id="14" dur="1000" fill="hold"/>
                                        <p:tgtEl>
                                          <p:spTgt spid="63505"/>
                                        </p:tgtEl>
                                        <p:attrNameLst>
                                          <p:attrName>ppt_x</p:attrName>
                                        </p:attrNameLst>
                                      </p:cBhvr>
                                      <p:tavLst>
                                        <p:tav tm="0">
                                          <p:val>
                                            <p:strVal val="#ppt_x"/>
                                          </p:val>
                                        </p:tav>
                                        <p:tav tm="100000">
                                          <p:val>
                                            <p:strVal val="#ppt_x"/>
                                          </p:val>
                                        </p:tav>
                                      </p:tavLst>
                                    </p:anim>
                                    <p:anim calcmode="lin" valueType="num">
                                      <p:cBhvr>
                                        <p:cTn id="15" dur="900" decel="100000" fill="hold"/>
                                        <p:tgtEl>
                                          <p:spTgt spid="6350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3505"/>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6395"/>
                                        </p:tgtEl>
                                        <p:attrNameLst>
                                          <p:attrName>style.visibility</p:attrName>
                                        </p:attrNameLst>
                                      </p:cBhvr>
                                      <p:to>
                                        <p:strVal val="visible"/>
                                      </p:to>
                                    </p:set>
                                    <p:animEffect transition="in" filter="fade">
                                      <p:cBhvr>
                                        <p:cTn id="21" dur="1000"/>
                                        <p:tgtEl>
                                          <p:spTgt spid="16395"/>
                                        </p:tgtEl>
                                      </p:cBhvr>
                                    </p:animEffect>
                                    <p:anim calcmode="lin" valueType="num">
                                      <p:cBhvr>
                                        <p:cTn id="22" dur="1000" fill="hold"/>
                                        <p:tgtEl>
                                          <p:spTgt spid="16395"/>
                                        </p:tgtEl>
                                        <p:attrNameLst>
                                          <p:attrName>ppt_x</p:attrName>
                                        </p:attrNameLst>
                                      </p:cBhvr>
                                      <p:tavLst>
                                        <p:tav tm="0">
                                          <p:val>
                                            <p:strVal val="#ppt_x"/>
                                          </p:val>
                                        </p:tav>
                                        <p:tav tm="100000">
                                          <p:val>
                                            <p:strVal val="#ppt_x"/>
                                          </p:val>
                                        </p:tav>
                                      </p:tavLst>
                                    </p:anim>
                                    <p:anim calcmode="lin" valueType="num">
                                      <p:cBhvr>
                                        <p:cTn id="23" dur="900" decel="100000" fill="hold"/>
                                        <p:tgtEl>
                                          <p:spTgt spid="1639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395"/>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1000"/>
                                        <p:tgtEl>
                                          <p:spTgt spid="30723">
                                            <p:txEl>
                                              <p:pRg st="4" end="4"/>
                                            </p:txEl>
                                          </p:spTgt>
                                        </p:tgtEl>
                                      </p:cBhvr>
                                    </p:animEffect>
                                    <p:anim calcmode="lin" valueType="num">
                                      <p:cBhvr>
                                        <p:cTn id="28"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900" decel="100000" fill="hold"/>
                                        <p:tgtEl>
                                          <p:spTgt spid="13"/>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900" decel="100000" fill="hold"/>
                                        <p:tgtEl>
                                          <p:spTgt spid="1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7"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900" decel="100000" fill="hold"/>
                                        <p:tgtEl>
                                          <p:spTgt spid="1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30723">
                                            <p:txEl>
                                              <p:pRg st="8" end="8"/>
                                            </p:txEl>
                                          </p:spTgt>
                                        </p:tgtEl>
                                        <p:attrNameLst>
                                          <p:attrName>style.visibility</p:attrName>
                                        </p:attrNameLst>
                                      </p:cBhvr>
                                      <p:to>
                                        <p:strVal val="visible"/>
                                      </p:to>
                                    </p:set>
                                    <p:animEffect transition="in" filter="fade">
                                      <p:cBhvr>
                                        <p:cTn id="57" dur="1000"/>
                                        <p:tgtEl>
                                          <p:spTgt spid="30723">
                                            <p:txEl>
                                              <p:pRg st="8" end="8"/>
                                            </p:txEl>
                                          </p:spTgt>
                                        </p:tgtEl>
                                      </p:cBhvr>
                                    </p:animEffect>
                                    <p:anim calcmode="lin" valueType="num">
                                      <p:cBhvr>
                                        <p:cTn id="58"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16396"/>
                                        </p:tgtEl>
                                        <p:attrNameLst>
                                          <p:attrName>style.visibility</p:attrName>
                                        </p:attrNameLst>
                                      </p:cBhvr>
                                      <p:to>
                                        <p:strVal val="visible"/>
                                      </p:to>
                                    </p:set>
                                    <p:animEffect transition="in" filter="fade">
                                      <p:cBhvr>
                                        <p:cTn id="63" dur="1000"/>
                                        <p:tgtEl>
                                          <p:spTgt spid="16396"/>
                                        </p:tgtEl>
                                      </p:cBhvr>
                                    </p:animEffect>
                                    <p:anim calcmode="lin" valueType="num">
                                      <p:cBhvr>
                                        <p:cTn id="64" dur="1000" fill="hold"/>
                                        <p:tgtEl>
                                          <p:spTgt spid="16396"/>
                                        </p:tgtEl>
                                        <p:attrNameLst>
                                          <p:attrName>ppt_x</p:attrName>
                                        </p:attrNameLst>
                                      </p:cBhvr>
                                      <p:tavLst>
                                        <p:tav tm="0">
                                          <p:val>
                                            <p:strVal val="#ppt_x"/>
                                          </p:val>
                                        </p:tav>
                                        <p:tav tm="100000">
                                          <p:val>
                                            <p:strVal val="#ppt_x"/>
                                          </p:val>
                                        </p:tav>
                                      </p:tavLst>
                                    </p:anim>
                                    <p:anim calcmode="lin" valueType="num">
                                      <p:cBhvr>
                                        <p:cTn id="65" dur="900" decel="100000" fill="hold"/>
                                        <p:tgtEl>
                                          <p:spTgt spid="16396"/>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639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77500" lnSpcReduction="20000"/>
          </a:bodyPr>
          <a:lstStyle/>
          <a:p>
            <a:pPr marL="0" indent="0"/>
            <a:r>
              <a:rPr lang="en-US" altLang="zh-TW" b="1" dirty="0" smtClean="0">
                <a:ea typeface="新細明體" panose="02020500000000000000" pitchFamily="18" charset="-120"/>
              </a:rPr>
              <a:t>(d)</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This expression is defined when both	                 </a:t>
            </a:r>
            <a:r>
              <a:rPr lang="en-US" altLang="zh-TW" dirty="0" smtClean="0">
                <a:ea typeface="新細明體" panose="02020500000000000000" pitchFamily="18" charset="-120"/>
                <a:sym typeface="Symbol" panose="05050102010706020507" pitchFamily="18" charset="2"/>
              </a:rPr>
              <a:t>and</a:t>
            </a:r>
          </a:p>
          <a:p>
            <a:pPr marL="0" indent="0"/>
            <a:r>
              <a:rPr lang="en-US" altLang="zh-TW"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The first inequality means</a:t>
            </a:r>
            <a:r>
              <a:rPr lang="en-US" altLang="zh-TW"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and the second is equivalent to         		            or         		         o</a:t>
            </a:r>
            <a:r>
              <a:rPr lang="en-US" altLang="zh-TW" dirty="0" smtClean="0">
                <a:ea typeface="新細明體" panose="02020500000000000000" pitchFamily="18" charset="-120"/>
                <a:sym typeface="Symbol" panose="05050102010706020507" pitchFamily="18" charset="2"/>
              </a:rPr>
              <a:t>r</a:t>
            </a:r>
          </a:p>
          <a:p>
            <a:pPr marL="0" indent="0"/>
            <a:endParaRPr lang="en-US" altLang="zh-TW" dirty="0" smtClean="0">
              <a:ea typeface="新細明體" panose="02020500000000000000" pitchFamily="18" charset="-120"/>
              <a:sym typeface="Symbol" panose="05050102010706020507" pitchFamily="18" charset="2"/>
            </a:endParaRPr>
          </a:p>
          <a:p>
            <a:pPr marL="0" indent="0"/>
            <a:r>
              <a:rPr lang="en-US" altLang="zh-TW" dirty="0" smtClean="0">
                <a:ea typeface="新細明體" panose="02020500000000000000" pitchFamily="18" charset="-120"/>
                <a:sym typeface="Symbol" panose="05050102010706020507" pitchFamily="18" charset="2"/>
              </a:rPr>
              <a:t>Thus,  		                 </a:t>
            </a:r>
            <a:r>
              <a:rPr lang="en-US" altLang="zh-TW" dirty="0" smtClean="0">
                <a:ea typeface="新細明體" panose="02020500000000000000" pitchFamily="18" charset="-120"/>
              </a:rPr>
              <a:t> so the domain of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is the closed interval [ –2, 2].</a:t>
            </a:r>
          </a:p>
        </p:txBody>
      </p:sp>
      <p:sp>
        <p:nvSpPr>
          <p:cNvPr id="4608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4608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460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r="61705" b="-2753"/>
          <a:stretch>
            <a:fillRect/>
          </a:stretch>
        </p:blipFill>
        <p:spPr bwMode="auto">
          <a:xfrm>
            <a:off x="1690688" y="1513683"/>
            <a:ext cx="2438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45392" y="4299745"/>
            <a:ext cx="2157413"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6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909888" y="4699964"/>
            <a:ext cx="160972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39491" r="35378" b="-17432"/>
          <a:stretch>
            <a:fillRect/>
          </a:stretch>
        </p:blipFill>
        <p:spPr bwMode="auto">
          <a:xfrm>
            <a:off x="2986088" y="2275683"/>
            <a:ext cx="16002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65819" b="11926"/>
          <a:stretch>
            <a:fillRect/>
          </a:stretch>
        </p:blipFill>
        <p:spPr bwMode="auto">
          <a:xfrm>
            <a:off x="2943226" y="3037683"/>
            <a:ext cx="21764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9" name="Picture 9"/>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868249" y="3924867"/>
            <a:ext cx="130968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0"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25537" y="4390402"/>
            <a:ext cx="847725" cy="30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1"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017196" y="4714858"/>
            <a:ext cx="139065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2"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6873262" y="4719620"/>
            <a:ext cx="1023937" cy="31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3" name="Picture 13"/>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1835696" y="5599907"/>
            <a:ext cx="1614488"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299863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Effect transition="in" filter="fade">
                                      <p:cBhvr>
                                        <p:cTn id="23" dur="1000"/>
                                        <p:tgtEl>
                                          <p:spTgt spid="30723">
                                            <p:txEl>
                                              <p:pRg st="5" end="5"/>
                                            </p:txEl>
                                          </p:spTgt>
                                        </p:tgtEl>
                                      </p:cBhvr>
                                    </p:animEffect>
                                    <p:anim calcmode="lin" valueType="num">
                                      <p:cBhvr>
                                        <p:cTn id="24"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46089"/>
                                        </p:tgtEl>
                                        <p:attrNameLst>
                                          <p:attrName>style.visibility</p:attrName>
                                        </p:attrNameLst>
                                      </p:cBhvr>
                                      <p:to>
                                        <p:strVal val="visible"/>
                                      </p:to>
                                    </p:set>
                                    <p:animEffect transition="in" filter="fade">
                                      <p:cBhvr>
                                        <p:cTn id="29" dur="1000"/>
                                        <p:tgtEl>
                                          <p:spTgt spid="46089"/>
                                        </p:tgtEl>
                                      </p:cBhvr>
                                    </p:animEffect>
                                    <p:anim calcmode="lin" valueType="num">
                                      <p:cBhvr>
                                        <p:cTn id="30" dur="1000" fill="hold"/>
                                        <p:tgtEl>
                                          <p:spTgt spid="46089"/>
                                        </p:tgtEl>
                                        <p:attrNameLst>
                                          <p:attrName>ppt_x</p:attrName>
                                        </p:attrNameLst>
                                      </p:cBhvr>
                                      <p:tavLst>
                                        <p:tav tm="0">
                                          <p:val>
                                            <p:strVal val="#ppt_x"/>
                                          </p:val>
                                        </p:tav>
                                        <p:tav tm="100000">
                                          <p:val>
                                            <p:strVal val="#ppt_x"/>
                                          </p:val>
                                        </p:tav>
                                      </p:tavLst>
                                    </p:anim>
                                    <p:anim calcmode="lin" valueType="num">
                                      <p:cBhvr>
                                        <p:cTn id="31" dur="900" decel="100000" fill="hold"/>
                                        <p:tgtEl>
                                          <p:spTgt spid="4608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6089"/>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30723">
                                            <p:txEl>
                                              <p:pRg st="6" end="6"/>
                                            </p:txEl>
                                          </p:spTgt>
                                        </p:tgtEl>
                                        <p:attrNameLst>
                                          <p:attrName>style.visibility</p:attrName>
                                        </p:attrNameLst>
                                      </p:cBhvr>
                                      <p:to>
                                        <p:strVal val="visible"/>
                                      </p:to>
                                    </p:set>
                                    <p:animEffect transition="in" filter="fade">
                                      <p:cBhvr>
                                        <p:cTn id="35" dur="1000"/>
                                        <p:tgtEl>
                                          <p:spTgt spid="30723">
                                            <p:txEl>
                                              <p:pRg st="6" end="6"/>
                                            </p:txEl>
                                          </p:spTgt>
                                        </p:tgtEl>
                                      </p:cBhvr>
                                    </p:animEffect>
                                    <p:anim calcmode="lin" valueType="num">
                                      <p:cBhvr>
                                        <p:cTn id="36" dur="10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0723">
                                            <p:txEl>
                                              <p:pRg st="6" end="6"/>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0723">
                                            <p:txEl>
                                              <p:pRg st="6" end="6"/>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62468"/>
                                        </p:tgtEl>
                                        <p:attrNameLst>
                                          <p:attrName>style.visibility</p:attrName>
                                        </p:attrNameLst>
                                      </p:cBhvr>
                                      <p:to>
                                        <p:strVal val="visible"/>
                                      </p:to>
                                    </p:set>
                                    <p:animEffect transition="in" filter="fade">
                                      <p:cBhvr>
                                        <p:cTn id="41" dur="1000"/>
                                        <p:tgtEl>
                                          <p:spTgt spid="62468"/>
                                        </p:tgtEl>
                                      </p:cBhvr>
                                    </p:animEffect>
                                    <p:anim calcmode="lin" valueType="num">
                                      <p:cBhvr>
                                        <p:cTn id="42" dur="1000" fill="hold"/>
                                        <p:tgtEl>
                                          <p:spTgt spid="62468"/>
                                        </p:tgtEl>
                                        <p:attrNameLst>
                                          <p:attrName>ppt_x</p:attrName>
                                        </p:attrNameLst>
                                      </p:cBhvr>
                                      <p:tavLst>
                                        <p:tav tm="0">
                                          <p:val>
                                            <p:strVal val="#ppt_x"/>
                                          </p:val>
                                        </p:tav>
                                        <p:tav tm="100000">
                                          <p:val>
                                            <p:strVal val="#ppt_x"/>
                                          </p:val>
                                        </p:tav>
                                      </p:tavLst>
                                    </p:anim>
                                    <p:anim calcmode="lin" valueType="num">
                                      <p:cBhvr>
                                        <p:cTn id="43" dur="900" decel="100000" fill="hold"/>
                                        <p:tgtEl>
                                          <p:spTgt spid="6246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62468"/>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46092"/>
                                        </p:tgtEl>
                                        <p:attrNameLst>
                                          <p:attrName>style.visibility</p:attrName>
                                        </p:attrNameLst>
                                      </p:cBhvr>
                                      <p:to>
                                        <p:strVal val="visible"/>
                                      </p:to>
                                    </p:set>
                                    <p:animEffect transition="in" filter="fade">
                                      <p:cBhvr>
                                        <p:cTn id="47" dur="1000"/>
                                        <p:tgtEl>
                                          <p:spTgt spid="46092"/>
                                        </p:tgtEl>
                                      </p:cBhvr>
                                    </p:animEffect>
                                    <p:anim calcmode="lin" valueType="num">
                                      <p:cBhvr>
                                        <p:cTn id="48" dur="1000" fill="hold"/>
                                        <p:tgtEl>
                                          <p:spTgt spid="46092"/>
                                        </p:tgtEl>
                                        <p:attrNameLst>
                                          <p:attrName>ppt_x</p:attrName>
                                        </p:attrNameLst>
                                      </p:cBhvr>
                                      <p:tavLst>
                                        <p:tav tm="0">
                                          <p:val>
                                            <p:strVal val="#ppt_x"/>
                                          </p:val>
                                        </p:tav>
                                        <p:tav tm="100000">
                                          <p:val>
                                            <p:strVal val="#ppt_x"/>
                                          </p:val>
                                        </p:tav>
                                      </p:tavLst>
                                    </p:anim>
                                    <p:anim calcmode="lin" valueType="num">
                                      <p:cBhvr>
                                        <p:cTn id="49" dur="900" decel="100000" fill="hold"/>
                                        <p:tgtEl>
                                          <p:spTgt spid="46092"/>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46092"/>
                                        </p:tgtEl>
                                        <p:attrNameLst>
                                          <p:attrName>ppt_y</p:attrName>
                                        </p:attrNameLst>
                                      </p:cBhvr>
                                      <p:tavLst>
                                        <p:tav tm="0">
                                          <p:val>
                                            <p:strVal val="#ppt_y-.03"/>
                                          </p:val>
                                        </p:tav>
                                        <p:tav tm="100000">
                                          <p:val>
                                            <p:strVal val="#ppt_y"/>
                                          </p:val>
                                        </p:tav>
                                      </p:tavLst>
                                    </p:anim>
                                  </p:childTnLst>
                                </p:cTn>
                              </p:par>
                              <p:par>
                                <p:cTn id="51" presetID="37" presetClass="entr" presetSubtype="0" fill="hold" nodeType="withEffect">
                                  <p:stCondLst>
                                    <p:cond delay="0"/>
                                  </p:stCondLst>
                                  <p:childTnLst>
                                    <p:set>
                                      <p:cBhvr>
                                        <p:cTn id="52" dur="1" fill="hold">
                                          <p:stCondLst>
                                            <p:cond delay="0"/>
                                          </p:stCondLst>
                                        </p:cTn>
                                        <p:tgtEl>
                                          <p:spTgt spid="46091"/>
                                        </p:tgtEl>
                                        <p:attrNameLst>
                                          <p:attrName>style.visibility</p:attrName>
                                        </p:attrNameLst>
                                      </p:cBhvr>
                                      <p:to>
                                        <p:strVal val="visible"/>
                                      </p:to>
                                    </p:set>
                                    <p:animEffect transition="in" filter="fade">
                                      <p:cBhvr>
                                        <p:cTn id="53" dur="1000"/>
                                        <p:tgtEl>
                                          <p:spTgt spid="46091"/>
                                        </p:tgtEl>
                                      </p:cBhvr>
                                    </p:animEffect>
                                    <p:anim calcmode="lin" valueType="num">
                                      <p:cBhvr>
                                        <p:cTn id="54" dur="1000" fill="hold"/>
                                        <p:tgtEl>
                                          <p:spTgt spid="46091"/>
                                        </p:tgtEl>
                                        <p:attrNameLst>
                                          <p:attrName>ppt_x</p:attrName>
                                        </p:attrNameLst>
                                      </p:cBhvr>
                                      <p:tavLst>
                                        <p:tav tm="0">
                                          <p:val>
                                            <p:strVal val="#ppt_x"/>
                                          </p:val>
                                        </p:tav>
                                        <p:tav tm="100000">
                                          <p:val>
                                            <p:strVal val="#ppt_x"/>
                                          </p:val>
                                        </p:tav>
                                      </p:tavLst>
                                    </p:anim>
                                    <p:anim calcmode="lin" valueType="num">
                                      <p:cBhvr>
                                        <p:cTn id="55" dur="900" decel="100000" fill="hold"/>
                                        <p:tgtEl>
                                          <p:spTgt spid="46091"/>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46091"/>
                                        </p:tgtEl>
                                        <p:attrNameLst>
                                          <p:attrName>ppt_y</p:attrName>
                                        </p:attrNameLst>
                                      </p:cBhvr>
                                      <p:tavLst>
                                        <p:tav tm="0">
                                          <p:val>
                                            <p:strVal val="#ppt_y-.03"/>
                                          </p:val>
                                        </p:tav>
                                        <p:tav tm="100000">
                                          <p:val>
                                            <p:strVal val="#ppt_y"/>
                                          </p:val>
                                        </p:tav>
                                      </p:tavLst>
                                    </p:anim>
                                  </p:childTnLst>
                                </p:cTn>
                              </p:par>
                              <p:par>
                                <p:cTn id="57" presetID="37" presetClass="entr" presetSubtype="0" fill="hold" nodeType="withEffect">
                                  <p:stCondLst>
                                    <p:cond delay="0"/>
                                  </p:stCondLst>
                                  <p:childTnLst>
                                    <p:set>
                                      <p:cBhvr>
                                        <p:cTn id="58" dur="1" fill="hold">
                                          <p:stCondLst>
                                            <p:cond delay="0"/>
                                          </p:stCondLst>
                                        </p:cTn>
                                        <p:tgtEl>
                                          <p:spTgt spid="46090"/>
                                        </p:tgtEl>
                                        <p:attrNameLst>
                                          <p:attrName>style.visibility</p:attrName>
                                        </p:attrNameLst>
                                      </p:cBhvr>
                                      <p:to>
                                        <p:strVal val="visible"/>
                                      </p:to>
                                    </p:set>
                                    <p:animEffect transition="in" filter="fade">
                                      <p:cBhvr>
                                        <p:cTn id="59" dur="1000"/>
                                        <p:tgtEl>
                                          <p:spTgt spid="46090"/>
                                        </p:tgtEl>
                                      </p:cBhvr>
                                    </p:animEffect>
                                    <p:anim calcmode="lin" valueType="num">
                                      <p:cBhvr>
                                        <p:cTn id="60" dur="1000" fill="hold"/>
                                        <p:tgtEl>
                                          <p:spTgt spid="46090"/>
                                        </p:tgtEl>
                                        <p:attrNameLst>
                                          <p:attrName>ppt_x</p:attrName>
                                        </p:attrNameLst>
                                      </p:cBhvr>
                                      <p:tavLst>
                                        <p:tav tm="0">
                                          <p:val>
                                            <p:strVal val="#ppt_x"/>
                                          </p:val>
                                        </p:tav>
                                        <p:tav tm="100000">
                                          <p:val>
                                            <p:strVal val="#ppt_x"/>
                                          </p:val>
                                        </p:tav>
                                      </p:tavLst>
                                    </p:anim>
                                    <p:anim calcmode="lin" valueType="num">
                                      <p:cBhvr>
                                        <p:cTn id="61" dur="900" decel="100000" fill="hold"/>
                                        <p:tgtEl>
                                          <p:spTgt spid="46090"/>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46090"/>
                                        </p:tgtEl>
                                        <p:attrNameLst>
                                          <p:attrName>ppt_y</p:attrName>
                                        </p:attrNameLst>
                                      </p:cBhvr>
                                      <p:tavLst>
                                        <p:tav tm="0">
                                          <p:val>
                                            <p:strVal val="#ppt_y-.03"/>
                                          </p:val>
                                        </p:tav>
                                        <p:tav tm="100000">
                                          <p:val>
                                            <p:strVal val="#ppt_y"/>
                                          </p:val>
                                        </p:tav>
                                      </p:tavLst>
                                    </p:anim>
                                  </p:childTnLst>
                                </p:cTn>
                              </p:par>
                              <p:par>
                                <p:cTn id="63" presetID="37" presetClass="entr" presetSubtype="0" fill="hold" nodeType="withEffect">
                                  <p:stCondLst>
                                    <p:cond delay="0"/>
                                  </p:stCondLst>
                                  <p:childTnLst>
                                    <p:set>
                                      <p:cBhvr>
                                        <p:cTn id="64" dur="1" fill="hold">
                                          <p:stCondLst>
                                            <p:cond delay="0"/>
                                          </p:stCondLst>
                                        </p:cTn>
                                        <p:tgtEl>
                                          <p:spTgt spid="62467"/>
                                        </p:tgtEl>
                                        <p:attrNameLst>
                                          <p:attrName>style.visibility</p:attrName>
                                        </p:attrNameLst>
                                      </p:cBhvr>
                                      <p:to>
                                        <p:strVal val="visible"/>
                                      </p:to>
                                    </p:set>
                                    <p:animEffect transition="in" filter="fade">
                                      <p:cBhvr>
                                        <p:cTn id="65" dur="1000"/>
                                        <p:tgtEl>
                                          <p:spTgt spid="62467"/>
                                        </p:tgtEl>
                                      </p:cBhvr>
                                    </p:animEffect>
                                    <p:anim calcmode="lin" valueType="num">
                                      <p:cBhvr>
                                        <p:cTn id="66" dur="1000" fill="hold"/>
                                        <p:tgtEl>
                                          <p:spTgt spid="62467"/>
                                        </p:tgtEl>
                                        <p:attrNameLst>
                                          <p:attrName>ppt_x</p:attrName>
                                        </p:attrNameLst>
                                      </p:cBhvr>
                                      <p:tavLst>
                                        <p:tav tm="0">
                                          <p:val>
                                            <p:strVal val="#ppt_x"/>
                                          </p:val>
                                        </p:tav>
                                        <p:tav tm="100000">
                                          <p:val>
                                            <p:strVal val="#ppt_x"/>
                                          </p:val>
                                        </p:tav>
                                      </p:tavLst>
                                    </p:anim>
                                    <p:anim calcmode="lin" valueType="num">
                                      <p:cBhvr>
                                        <p:cTn id="67" dur="900" decel="100000" fill="hold"/>
                                        <p:tgtEl>
                                          <p:spTgt spid="62467"/>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62467"/>
                                        </p:tgtEl>
                                        <p:attrNameLst>
                                          <p:attrName>ppt_y</p:attrName>
                                        </p:attrNameLst>
                                      </p:cBhvr>
                                      <p:tavLst>
                                        <p:tav tm="0">
                                          <p:val>
                                            <p:strVal val="#ppt_y-.03"/>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7" presetClass="entr" presetSubtype="0" fill="hold" nodeType="clickEffect">
                                  <p:stCondLst>
                                    <p:cond delay="0"/>
                                  </p:stCondLst>
                                  <p:childTnLst>
                                    <p:set>
                                      <p:cBhvr>
                                        <p:cTn id="72" dur="1" fill="hold">
                                          <p:stCondLst>
                                            <p:cond delay="0"/>
                                          </p:stCondLst>
                                        </p:cTn>
                                        <p:tgtEl>
                                          <p:spTgt spid="30723">
                                            <p:txEl>
                                              <p:pRg st="8" end="8"/>
                                            </p:txEl>
                                          </p:spTgt>
                                        </p:tgtEl>
                                        <p:attrNameLst>
                                          <p:attrName>style.visibility</p:attrName>
                                        </p:attrNameLst>
                                      </p:cBhvr>
                                      <p:to>
                                        <p:strVal val="visible"/>
                                      </p:to>
                                    </p:set>
                                    <p:animEffect transition="in" filter="fade">
                                      <p:cBhvr>
                                        <p:cTn id="73" dur="1000"/>
                                        <p:tgtEl>
                                          <p:spTgt spid="30723">
                                            <p:txEl>
                                              <p:pRg st="8" end="8"/>
                                            </p:txEl>
                                          </p:spTgt>
                                        </p:tgtEl>
                                      </p:cBhvr>
                                    </p:animEffect>
                                    <p:anim calcmode="lin" valueType="num">
                                      <p:cBhvr>
                                        <p:cTn id="74"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75"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46093"/>
                                        </p:tgtEl>
                                        <p:attrNameLst>
                                          <p:attrName>style.visibility</p:attrName>
                                        </p:attrNameLst>
                                      </p:cBhvr>
                                      <p:to>
                                        <p:strVal val="visible"/>
                                      </p:to>
                                    </p:set>
                                    <p:animEffect transition="in" filter="fade">
                                      <p:cBhvr>
                                        <p:cTn id="79" dur="1000"/>
                                        <p:tgtEl>
                                          <p:spTgt spid="46093"/>
                                        </p:tgtEl>
                                      </p:cBhvr>
                                    </p:animEffect>
                                    <p:anim calcmode="lin" valueType="num">
                                      <p:cBhvr>
                                        <p:cTn id="80" dur="1000" fill="hold"/>
                                        <p:tgtEl>
                                          <p:spTgt spid="46093"/>
                                        </p:tgtEl>
                                        <p:attrNameLst>
                                          <p:attrName>ppt_x</p:attrName>
                                        </p:attrNameLst>
                                      </p:cBhvr>
                                      <p:tavLst>
                                        <p:tav tm="0">
                                          <p:val>
                                            <p:strVal val="#ppt_x"/>
                                          </p:val>
                                        </p:tav>
                                        <p:tav tm="100000">
                                          <p:val>
                                            <p:strVal val="#ppt_x"/>
                                          </p:val>
                                        </p:tav>
                                      </p:tavLst>
                                    </p:anim>
                                    <p:anim calcmode="lin" valueType="num">
                                      <p:cBhvr>
                                        <p:cTn id="81" dur="900" decel="100000" fill="hold"/>
                                        <p:tgtEl>
                                          <p:spTgt spid="4609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4609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TW" smtClean="0">
                <a:ea typeface="新細明體" panose="02020500000000000000" pitchFamily="18" charset="-120"/>
              </a:rPr>
              <a:t>Combinations of Functions</a:t>
            </a:r>
          </a:p>
        </p:txBody>
      </p:sp>
      <p:sp>
        <p:nvSpPr>
          <p:cNvPr id="4710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It is possible to take the composition of three or more functions. For instance, the composite function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b="1" dirty="0" smtClean="0">
                <a:ea typeface="新細明體" panose="02020500000000000000" pitchFamily="18" charset="-120"/>
                <a:sym typeface="Symbol" panose="05050102010706020507" pitchFamily="18" charset="2"/>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h</a:t>
            </a:r>
            <a:r>
              <a:rPr lang="en-US" altLang="zh-TW" dirty="0" smtClean="0">
                <a:ea typeface="新細明體" panose="02020500000000000000" pitchFamily="18" charset="-120"/>
              </a:rPr>
              <a:t> is found by first applying </a:t>
            </a:r>
            <a:r>
              <a:rPr lang="en-US" altLang="zh-TW" i="1" dirty="0" smtClean="0">
                <a:ea typeface="新細明體" panose="02020500000000000000" pitchFamily="18" charset="-120"/>
              </a:rPr>
              <a:t>h</a:t>
            </a:r>
            <a:r>
              <a:rPr lang="en-US" altLang="zh-TW" dirty="0" smtClean="0">
                <a:ea typeface="新細明體" panose="02020500000000000000" pitchFamily="18" charset="-120"/>
              </a:rPr>
              <a:t>, then </a:t>
            </a:r>
            <a:r>
              <a:rPr lang="en-US" altLang="zh-TW" i="1" dirty="0" smtClean="0">
                <a:ea typeface="新細明體" panose="02020500000000000000" pitchFamily="18" charset="-120"/>
              </a:rPr>
              <a:t>g</a:t>
            </a:r>
            <a:r>
              <a:rPr lang="en-US" altLang="zh-TW" dirty="0" smtClean="0">
                <a:ea typeface="新細明體" panose="02020500000000000000" pitchFamily="18" charset="-120"/>
              </a:rPr>
              <a:t>, and then </a:t>
            </a:r>
            <a:r>
              <a:rPr lang="en-US" altLang="zh-TW" i="1" dirty="0" smtClean="0">
                <a:ea typeface="新細明體" panose="02020500000000000000" pitchFamily="18" charset="-120"/>
              </a:rPr>
              <a:t>f</a:t>
            </a:r>
            <a:r>
              <a:rPr lang="en-US" altLang="zh-TW" dirty="0" smtClean="0">
                <a:ea typeface="新細明體" panose="02020500000000000000" pitchFamily="18" charset="-120"/>
              </a:rPr>
              <a:t> as follows:</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g</a:t>
            </a:r>
            <a:r>
              <a:rPr lang="en-US" altLang="zh-TW" b="1" dirty="0" smtClean="0">
                <a:ea typeface="新細明體" panose="02020500000000000000" pitchFamily="18" charset="-120"/>
                <a:sym typeface="Symbol" panose="05050102010706020507" pitchFamily="18" charset="2"/>
              </a:rPr>
              <a:t> </a:t>
            </a:r>
            <a:r>
              <a:rPr lang="en-US" altLang="zh-TW" sz="3200" b="1" baseline="-10000" dirty="0" smtClean="0">
                <a:ea typeface="新細明體" panose="02020500000000000000" pitchFamily="18" charset="-120"/>
                <a:sym typeface="Symbol" panose="05050102010706020507" pitchFamily="18" charset="2"/>
              </a:rPr>
              <a:t></a:t>
            </a:r>
            <a:r>
              <a:rPr lang="en-US" altLang="zh-TW" b="1" dirty="0" smtClean="0">
                <a:ea typeface="新細明體" panose="02020500000000000000" pitchFamily="18" charset="-120"/>
                <a:sym typeface="Symbol" panose="05050102010706020507" pitchFamily="18" charset="2"/>
              </a:rPr>
              <a:t> </a:t>
            </a:r>
            <a:r>
              <a:rPr lang="en-US" altLang="zh-TW" i="1" dirty="0" smtClean="0">
                <a:ea typeface="新細明體" panose="02020500000000000000" pitchFamily="18" charset="-120"/>
                <a:sym typeface="Symbol" panose="05050102010706020507" pitchFamily="18" charset="2"/>
              </a:rPr>
              <a:t>h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x </a:t>
            </a:r>
            <a:r>
              <a:rPr lang="en-US" altLang="zh-TW" dirty="0" smtClean="0">
                <a:ea typeface="新細明體" panose="02020500000000000000" pitchFamily="18" charset="-120"/>
                <a:sym typeface="Symbol" panose="05050102010706020507" pitchFamily="18" charset="2"/>
              </a:rPr>
              <a:t>) = </a:t>
            </a:r>
            <a:r>
              <a:rPr lang="en-US" altLang="zh-TW" i="1" dirty="0" smtClean="0">
                <a:ea typeface="新細明體" panose="02020500000000000000" pitchFamily="18" charset="-120"/>
                <a:sym typeface="Symbol" panose="05050102010706020507" pitchFamily="18" charset="2"/>
              </a:rPr>
              <a:t>f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g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h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x </a:t>
            </a:r>
            <a:r>
              <a:rPr lang="en-US" altLang="zh-TW" dirty="0" smtClean="0">
                <a:ea typeface="新細明體" panose="02020500000000000000" pitchFamily="18" charset="-120"/>
                <a:sym typeface="Symbol" panose="05050102010706020507" pitchFamily="18" charset="2"/>
              </a:rPr>
              <a:t>) ) )</a:t>
            </a:r>
          </a:p>
        </p:txBody>
      </p:sp>
      <p:sp>
        <p:nvSpPr>
          <p:cNvPr id="4710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Tree>
    <p:extLst>
      <p:ext uri="{BB962C8B-B14F-4D97-AF65-F5344CB8AC3E}">
        <p14:creationId xmlns="" xmlns:p14="http://schemas.microsoft.com/office/powerpoint/2010/main" val="32768614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D1231ECB-C33A-4AEA-8BD0-603E267D1C00}" type="slidenum">
              <a:rPr lang="en-US" altLang="ko-KR">
                <a:ea typeface="굴림" panose="020B0600000101010101" pitchFamily="34" charset="-127"/>
              </a:rPr>
              <a:pPr/>
              <a:t>48</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1.2</a:t>
            </a:r>
            <a:endParaRPr lang="en-US" altLang="zh-TW"/>
          </a:p>
        </p:txBody>
      </p:sp>
      <p:sp>
        <p:nvSpPr>
          <p:cNvPr id="667650" name="Rectangle 2"/>
          <p:cNvSpPr>
            <a:spLocks noGrp="1" noChangeArrowheads="1"/>
          </p:cNvSpPr>
          <p:nvPr>
            <p:ph type="title"/>
          </p:nvPr>
        </p:nvSpPr>
        <p:spPr/>
        <p:txBody>
          <a:bodyPr/>
          <a:lstStyle/>
          <a:p>
            <a:r>
              <a:rPr lang="en-US" altLang="zh-TW">
                <a:ea typeface="新細明體" panose="02020500000000000000" pitchFamily="18" charset="-120"/>
              </a:rPr>
              <a:t>Example 6</a:t>
            </a:r>
            <a:endParaRPr lang="zh-TW" altLang="en-US">
              <a:ea typeface="新細明體" panose="02020500000000000000" pitchFamily="18" charset="-120"/>
            </a:endParaRPr>
          </a:p>
        </p:txBody>
      </p:sp>
      <p:sp>
        <p:nvSpPr>
          <p:cNvPr id="667651" name="Rectangle 3"/>
          <p:cNvSpPr>
            <a:spLocks noGrp="1" noChangeArrowheads="1"/>
          </p:cNvSpPr>
          <p:nvPr>
            <p:ph type="body" idx="1"/>
          </p:nvPr>
        </p:nvSpPr>
        <p:spPr>
          <a:xfrm>
            <a:off x="1142976" y="1571612"/>
            <a:ext cx="7339012" cy="4572000"/>
          </a:xfrm>
        </p:spPr>
        <p:txBody>
          <a:bodyPr/>
          <a:lstStyle/>
          <a:p>
            <a:r>
              <a:rPr lang="en-US" altLang="zh-TW" dirty="0">
                <a:ea typeface="新細明體" panose="02020500000000000000" pitchFamily="18" charset="-120"/>
              </a:rPr>
              <a:t>Given                             </a:t>
            </a:r>
            <a:r>
              <a:rPr lang="en-US" altLang="zh-TW" dirty="0" smtClean="0">
                <a:ea typeface="新細明體" panose="02020500000000000000" pitchFamily="18" charset="-120"/>
              </a:rPr>
              <a:t>         , </a:t>
            </a:r>
            <a:r>
              <a:rPr lang="en-US" altLang="zh-TW" dirty="0">
                <a:ea typeface="新細明體" panose="02020500000000000000" pitchFamily="18" charset="-120"/>
              </a:rPr>
              <a:t>find functions </a:t>
            </a:r>
            <a:r>
              <a:rPr lang="en-US" altLang="zh-TW" i="1" dirty="0">
                <a:ea typeface="新細明體" panose="02020500000000000000" pitchFamily="18" charset="-120"/>
              </a:rPr>
              <a:t>f</a:t>
            </a:r>
            <a:r>
              <a:rPr lang="en-US" altLang="zh-TW" dirty="0">
                <a:ea typeface="新細明體" panose="02020500000000000000" pitchFamily="18" charset="-120"/>
              </a:rPr>
              <a:t>, </a:t>
            </a:r>
            <a:r>
              <a:rPr lang="en-US" altLang="zh-TW" i="1" dirty="0">
                <a:ea typeface="新細明體" panose="02020500000000000000" pitchFamily="18" charset="-120"/>
              </a:rPr>
              <a:t>g</a:t>
            </a:r>
            <a:r>
              <a:rPr lang="en-US" altLang="zh-TW" dirty="0">
                <a:ea typeface="新細明體" panose="02020500000000000000" pitchFamily="18" charset="-120"/>
              </a:rPr>
              <a:t>, and </a:t>
            </a:r>
            <a:r>
              <a:rPr lang="en-US" altLang="zh-TW" i="1" dirty="0">
                <a:ea typeface="新細明體" panose="02020500000000000000" pitchFamily="18" charset="-120"/>
              </a:rPr>
              <a:t>h </a:t>
            </a:r>
            <a:endParaRPr lang="en-US" altLang="zh-TW" i="1" dirty="0" smtClean="0">
              <a:ea typeface="新細明體" panose="02020500000000000000" pitchFamily="18" charset="-120"/>
            </a:endParaRPr>
          </a:p>
          <a:p>
            <a:r>
              <a:rPr lang="en-US" altLang="zh-TW" dirty="0" smtClean="0">
                <a:ea typeface="新細明體" panose="02020500000000000000" pitchFamily="18" charset="-120"/>
              </a:rPr>
              <a:t>such </a:t>
            </a:r>
            <a:r>
              <a:rPr lang="en-US" altLang="zh-TW" dirty="0">
                <a:ea typeface="新細明體" panose="02020500000000000000" pitchFamily="18" charset="-120"/>
              </a:rPr>
              <a:t>that</a:t>
            </a:r>
            <a:r>
              <a:rPr lang="en-US" altLang="zh-TW" sz="4000" dirty="0">
                <a:ea typeface="新細明體" panose="02020500000000000000" pitchFamily="18" charset="-120"/>
              </a:rPr>
              <a:t>             </a:t>
            </a:r>
            <a:r>
              <a:rPr lang="en-US" altLang="zh-TW" sz="2100" dirty="0" smtClean="0">
                <a:ea typeface="新細明體" panose="02020500000000000000" pitchFamily="18" charset="-120"/>
              </a:rPr>
              <a:t>. </a:t>
            </a:r>
            <a:endParaRPr lang="en-US" altLang="zh-TW" sz="2100" dirty="0">
              <a:ea typeface="新細明體" panose="02020500000000000000" pitchFamily="18" charset="-120"/>
            </a:endParaRPr>
          </a:p>
          <a:p>
            <a:r>
              <a:rPr lang="en-US" altLang="zh-TW" sz="2400" i="1" dirty="0" smtClean="0">
                <a:ea typeface="新細明體" panose="02020500000000000000" pitchFamily="18" charset="-120"/>
              </a:rPr>
              <a:t>Solution:</a:t>
            </a:r>
          </a:p>
          <a:p>
            <a:r>
              <a:rPr lang="en-US" altLang="zh-TW" sz="1800" dirty="0" smtClean="0">
                <a:ea typeface="新細明體" panose="02020500000000000000" pitchFamily="18" charset="-120"/>
              </a:rPr>
              <a:t>Since </a:t>
            </a:r>
            <a:r>
              <a:rPr lang="en-US" altLang="zh-TW" sz="1800" i="1" dirty="0">
                <a:ea typeface="新細明體" panose="02020500000000000000" pitchFamily="18" charset="-120"/>
              </a:rPr>
              <a:t>F</a:t>
            </a:r>
            <a:r>
              <a:rPr lang="en-US" altLang="zh-TW" sz="1800" dirty="0">
                <a:ea typeface="新細明體" panose="02020500000000000000" pitchFamily="18" charset="-120"/>
              </a:rPr>
              <a:t>(</a:t>
            </a:r>
            <a:r>
              <a:rPr lang="en-US" altLang="zh-TW" sz="1800" i="1" dirty="0">
                <a:ea typeface="新細明體" panose="02020500000000000000" pitchFamily="18" charset="-120"/>
              </a:rPr>
              <a:t>x</a:t>
            </a:r>
            <a:r>
              <a:rPr lang="en-US" altLang="zh-TW" sz="1800" dirty="0">
                <a:ea typeface="新細明體" panose="02020500000000000000" pitchFamily="18" charset="-120"/>
              </a:rPr>
              <a:t>) = [cos(</a:t>
            </a:r>
            <a:r>
              <a:rPr lang="en-US" altLang="zh-TW" sz="1800" i="1" dirty="0">
                <a:ea typeface="新細明體" panose="02020500000000000000" pitchFamily="18" charset="-120"/>
              </a:rPr>
              <a:t>x </a:t>
            </a:r>
            <a:r>
              <a:rPr lang="en-US" altLang="zh-TW" sz="1800" dirty="0">
                <a:ea typeface="新細明體" panose="02020500000000000000" pitchFamily="18" charset="-120"/>
              </a:rPr>
              <a:t>+ 9)]</a:t>
            </a:r>
            <a:r>
              <a:rPr lang="en-US" altLang="zh-TW" sz="1800" baseline="30000" dirty="0">
                <a:ea typeface="新細明體" panose="02020500000000000000" pitchFamily="18" charset="-120"/>
              </a:rPr>
              <a:t>2</a:t>
            </a:r>
            <a:r>
              <a:rPr lang="en-US" altLang="zh-TW" sz="1800" dirty="0">
                <a:ea typeface="新細明體" panose="02020500000000000000" pitchFamily="18" charset="-120"/>
              </a:rPr>
              <a:t>, the formula for </a:t>
            </a:r>
            <a:r>
              <a:rPr lang="en-US" altLang="zh-TW" sz="1800" i="1" dirty="0">
                <a:ea typeface="新細明體" panose="02020500000000000000" pitchFamily="18" charset="-120"/>
              </a:rPr>
              <a:t>F </a:t>
            </a:r>
            <a:r>
              <a:rPr lang="en-US" altLang="zh-TW" sz="1800" dirty="0">
                <a:ea typeface="新細明體" panose="02020500000000000000" pitchFamily="18" charset="-120"/>
              </a:rPr>
              <a:t>states: </a:t>
            </a:r>
            <a:br>
              <a:rPr lang="en-US" altLang="zh-TW" sz="1800" dirty="0">
                <a:ea typeface="新細明體" panose="02020500000000000000" pitchFamily="18" charset="-120"/>
              </a:rPr>
            </a:br>
            <a:r>
              <a:rPr lang="en-US" altLang="zh-TW" sz="1800" dirty="0">
                <a:ea typeface="新細明體" panose="02020500000000000000" pitchFamily="18" charset="-120"/>
              </a:rPr>
              <a:t>First add 9, then take the cosine of the result, and finally square. </a:t>
            </a:r>
          </a:p>
          <a:p>
            <a:pPr lvl="1"/>
            <a:r>
              <a:rPr lang="en-US" altLang="zh-TW" dirty="0">
                <a:ea typeface="新細明體" panose="02020500000000000000" pitchFamily="18" charset="-120"/>
              </a:rPr>
              <a:t>So, we let: </a:t>
            </a:r>
          </a:p>
          <a:p>
            <a:pPr lvl="1"/>
            <a:endParaRPr lang="zh-TW" altLang="en-US" dirty="0">
              <a:ea typeface="新細明體" panose="02020500000000000000" pitchFamily="18" charset="-120"/>
            </a:endParaRPr>
          </a:p>
        </p:txBody>
      </p:sp>
      <p:graphicFrame>
        <p:nvGraphicFramePr>
          <p:cNvPr id="667657" name="Object 9"/>
          <p:cNvGraphicFramePr>
            <a:graphicFrameLocks noChangeAspect="1"/>
          </p:cNvGraphicFramePr>
          <p:nvPr>
            <p:extLst>
              <p:ext uri="{D42A27DB-BD31-4B8C-83A1-F6EECF244321}">
                <p14:modId xmlns="" xmlns:p14="http://schemas.microsoft.com/office/powerpoint/2010/main" val="3002216024"/>
              </p:ext>
            </p:extLst>
          </p:nvPr>
        </p:nvGraphicFramePr>
        <p:xfrm>
          <a:off x="2214546" y="1666929"/>
          <a:ext cx="2289097" cy="453037"/>
        </p:xfrm>
        <a:graphic>
          <a:graphicData uri="http://schemas.openxmlformats.org/presentationml/2006/ole">
            <p:oleObj spid="_x0000_s3077" name="Equation" r:id="rId3" imgW="1523160" imgH="291960" progId="">
              <p:embed/>
            </p:oleObj>
          </a:graphicData>
        </a:graphic>
      </p:graphicFrame>
      <p:graphicFrame>
        <p:nvGraphicFramePr>
          <p:cNvPr id="667658" name="Object 10"/>
          <p:cNvGraphicFramePr>
            <a:graphicFrameLocks noChangeAspect="1"/>
          </p:cNvGraphicFramePr>
          <p:nvPr>
            <p:extLst>
              <p:ext uri="{D42A27DB-BD31-4B8C-83A1-F6EECF244321}">
                <p14:modId xmlns="" xmlns:p14="http://schemas.microsoft.com/office/powerpoint/2010/main" val="1938053080"/>
              </p:ext>
            </p:extLst>
          </p:nvPr>
        </p:nvGraphicFramePr>
        <p:xfrm>
          <a:off x="2523447" y="2666332"/>
          <a:ext cx="1548487" cy="393579"/>
        </p:xfrm>
        <a:graphic>
          <a:graphicData uri="http://schemas.openxmlformats.org/presentationml/2006/ole">
            <p:oleObj spid="_x0000_s3078" name="Equation" r:id="rId4" imgW="1053720" imgH="254160" progId="">
              <p:embed/>
            </p:oleObj>
          </a:graphicData>
        </a:graphic>
      </p:graphicFrame>
      <p:graphicFrame>
        <p:nvGraphicFramePr>
          <p:cNvPr id="667659" name="Object 11"/>
          <p:cNvGraphicFramePr>
            <a:graphicFrameLocks noChangeAspect="1"/>
          </p:cNvGraphicFramePr>
          <p:nvPr/>
        </p:nvGraphicFramePr>
        <p:xfrm>
          <a:off x="2714612" y="4857760"/>
          <a:ext cx="1500198" cy="1308412"/>
        </p:xfrm>
        <a:graphic>
          <a:graphicData uri="http://schemas.openxmlformats.org/presentationml/2006/ole">
            <p:oleObj spid="_x0000_s3079" name="Equation" r:id="rId5" imgW="1040760" imgH="901800" progId="">
              <p:embed/>
            </p:oleObj>
          </a:graphicData>
        </a:graphic>
      </p:graphicFrame>
    </p:spTree>
    <p:extLst>
      <p:ext uri="{BB962C8B-B14F-4D97-AF65-F5344CB8AC3E}">
        <p14:creationId xmlns="" xmlns:p14="http://schemas.microsoft.com/office/powerpoint/2010/main" val="2409442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EDD82A69-471B-442C-86A3-3C40EA43AE81}" type="slidenum">
              <a:rPr lang="en-US" altLang="ko-KR">
                <a:ea typeface="굴림" panose="020B0600000101010101" pitchFamily="34" charset="-127"/>
              </a:rPr>
              <a:pPr/>
              <a:t>49</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1.2</a:t>
            </a:r>
            <a:endParaRPr lang="en-US" altLang="zh-TW"/>
          </a:p>
        </p:txBody>
      </p:sp>
      <p:sp>
        <p:nvSpPr>
          <p:cNvPr id="670722" name="Rectangle 2"/>
          <p:cNvSpPr>
            <a:spLocks noGrp="1" noChangeArrowheads="1"/>
          </p:cNvSpPr>
          <p:nvPr>
            <p:ph type="title"/>
          </p:nvPr>
        </p:nvSpPr>
        <p:spPr/>
        <p:txBody>
          <a:bodyPr/>
          <a:lstStyle/>
          <a:p>
            <a:r>
              <a:rPr lang="en-US" altLang="zh-TW" dirty="0" smtClean="0">
                <a:ea typeface="新細明體" panose="02020500000000000000" pitchFamily="18" charset="-120"/>
              </a:rPr>
              <a:t>Example 6 </a:t>
            </a:r>
            <a:r>
              <a:rPr lang="en-US" altLang="zh-TW" dirty="0" smtClean="0">
                <a:ea typeface="新細明體" panose="02020500000000000000" pitchFamily="18" charset="-120"/>
              </a:rPr>
              <a:t>– </a:t>
            </a:r>
            <a:r>
              <a:rPr lang="en-US" altLang="zh-TW" i="1" dirty="0" smtClean="0">
                <a:ea typeface="新細明體" panose="02020500000000000000" pitchFamily="18" charset="-120"/>
              </a:rPr>
              <a:t>Solution</a:t>
            </a:r>
            <a:r>
              <a:rPr lang="en-US" altLang="zh-TW" dirty="0" smtClean="0">
                <a:ea typeface="新細明體" panose="02020500000000000000" pitchFamily="18" charset="-120"/>
              </a:rPr>
              <a:t> </a:t>
            </a:r>
            <a:r>
              <a:rPr lang="en-US" altLang="zh-TW" b="1" dirty="0" smtClean="0">
                <a:ea typeface="新細明體" panose="02020500000000000000" pitchFamily="18" charset="-120"/>
              </a:rPr>
              <a:t>(Cont.)</a:t>
            </a:r>
            <a:endParaRPr altLang="en-US" b="1" dirty="0">
              <a:ea typeface="新細明體" panose="02020500000000000000" pitchFamily="18" charset="-120"/>
            </a:endParaRPr>
          </a:p>
        </p:txBody>
      </p:sp>
      <p:sp>
        <p:nvSpPr>
          <p:cNvPr id="670723" name="Rectangle 3"/>
          <p:cNvSpPr>
            <a:spLocks noGrp="1" noChangeArrowheads="1"/>
          </p:cNvSpPr>
          <p:nvPr>
            <p:ph type="body" idx="1"/>
          </p:nvPr>
        </p:nvSpPr>
        <p:spPr/>
        <p:txBody>
          <a:bodyPr/>
          <a:lstStyle/>
          <a:p>
            <a:pPr lvl="1"/>
            <a:r>
              <a:rPr lang="en-US" altLang="zh-TW" dirty="0">
                <a:ea typeface="新細明體" panose="02020500000000000000" pitchFamily="18" charset="-120"/>
              </a:rPr>
              <a:t>Then,</a:t>
            </a:r>
          </a:p>
        </p:txBody>
      </p:sp>
      <p:graphicFrame>
        <p:nvGraphicFramePr>
          <p:cNvPr id="670724" name="Object 4"/>
          <p:cNvGraphicFramePr>
            <a:graphicFrameLocks noChangeAspect="1"/>
          </p:cNvGraphicFramePr>
          <p:nvPr>
            <p:extLst>
              <p:ext uri="{D42A27DB-BD31-4B8C-83A1-F6EECF244321}">
                <p14:modId xmlns="" xmlns:p14="http://schemas.microsoft.com/office/powerpoint/2010/main" val="1081361410"/>
              </p:ext>
            </p:extLst>
          </p:nvPr>
        </p:nvGraphicFramePr>
        <p:xfrm>
          <a:off x="2297114" y="1677775"/>
          <a:ext cx="1806290" cy="2537043"/>
        </p:xfrm>
        <a:graphic>
          <a:graphicData uri="http://schemas.openxmlformats.org/presentationml/2006/ole">
            <p:oleObj spid="_x0000_s4099" name="Equation" r:id="rId3" imgW="1294920" imgH="1816200" progId="">
              <p:embed/>
            </p:oleObj>
          </a:graphicData>
        </a:graphic>
      </p:graphicFrame>
    </p:spTree>
    <p:extLst>
      <p:ext uri="{BB962C8B-B14F-4D97-AF65-F5344CB8AC3E}">
        <p14:creationId xmlns="" xmlns:p14="http://schemas.microsoft.com/office/powerpoint/2010/main" val="803848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6147"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Figure 1 illustrates the process of mathematical modeling.</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sz="1800"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Given a real-world problem, our first task is to formulate a mathematical model by identifying and naming the independent and dependent variables and making assumptions that simplify the phenomenon enough to make it mathematically tractable.</a:t>
            </a:r>
            <a:endParaRPr lang="en-US" altLang="zh-TW" i="1" baseline="30000" dirty="0" smtClean="0">
              <a:ea typeface="新細明體" panose="02020500000000000000" pitchFamily="18" charset="-120"/>
            </a:endParaRP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614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1650" y="2281238"/>
            <a:ext cx="8224838" cy="106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0" name="Rectangle 5"/>
          <p:cNvSpPr>
            <a:spLocks noChangeArrowheads="1"/>
          </p:cNvSpPr>
          <p:nvPr/>
        </p:nvSpPr>
        <p:spPr bwMode="auto">
          <a:xfrm>
            <a:off x="3770313" y="3581400"/>
            <a:ext cx="1944687"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dirty="0">
                <a:ea typeface="新細明體" panose="02020500000000000000" pitchFamily="18" charset="-120"/>
              </a:rPr>
              <a:t>The modeling process</a:t>
            </a:r>
          </a:p>
        </p:txBody>
      </p:sp>
      <p:sp>
        <p:nvSpPr>
          <p:cNvPr id="6151" name="Rectangle 6"/>
          <p:cNvSpPr>
            <a:spLocks noChangeArrowheads="1"/>
          </p:cNvSpPr>
          <p:nvPr/>
        </p:nvSpPr>
        <p:spPr bwMode="auto">
          <a:xfrm>
            <a:off x="4327317" y="3886200"/>
            <a:ext cx="83067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Figure1</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2959205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7171" name="Rectangle 3"/>
          <p:cNvSpPr>
            <a:spLocks noGrp="1" noChangeArrowheads="1"/>
          </p:cNvSpPr>
          <p:nvPr>
            <p:ph type="body" idx="1"/>
          </p:nvPr>
        </p:nvSpPr>
        <p:spPr/>
        <p:txBody>
          <a:bodyPr>
            <a:normAutofit fontScale="85000" lnSpcReduction="20000"/>
          </a:bodyPr>
          <a:lstStyle/>
          <a:p>
            <a:pPr marL="0" indent="0"/>
            <a:r>
              <a:rPr lang="en-US" altLang="zh-TW" dirty="0" smtClean="0">
                <a:ea typeface="新細明體" panose="02020500000000000000" pitchFamily="18" charset="-120"/>
              </a:rPr>
              <a:t>The second stage is to apply the mathematics that we know to the mathematical model that we have formulated in order to derive mathematical conclusions. </a:t>
            </a:r>
          </a:p>
          <a:p>
            <a:pPr marL="0" indent="0"/>
            <a:r>
              <a:rPr lang="en-US" altLang="zh-TW" dirty="0" smtClean="0">
                <a:ea typeface="新細明體" panose="02020500000000000000" pitchFamily="18" charset="-120"/>
              </a:rPr>
              <a:t>Then, in the third stage, we take those mathematical conclusions and interpret them as information about the original real-world phenomenon by way of offering explanations or making predictions.</a:t>
            </a:r>
          </a:p>
          <a:p>
            <a:pPr marL="0" indent="0"/>
            <a:r>
              <a:rPr lang="en-US" altLang="zh-TW" dirty="0" smtClean="0">
                <a:ea typeface="新細明體" panose="02020500000000000000" pitchFamily="18" charset="-120"/>
              </a:rPr>
              <a:t>The final step is to test our predictions by checking against new real data. If the predictions don’t compare well with reality, we need to refine our model or to formulate a new model and start the cycle again.</a:t>
            </a:r>
            <a:endParaRPr lang="en-US" altLang="zh-TW" i="1" baseline="30000"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Tree>
    <p:extLst>
      <p:ext uri="{BB962C8B-B14F-4D97-AF65-F5344CB8AC3E}">
        <p14:creationId xmlns="" xmlns:p14="http://schemas.microsoft.com/office/powerpoint/2010/main" val="7055154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US" altLang="zh-TW" smtClean="0">
                <a:ea typeface="新細明體" panose="02020500000000000000" pitchFamily="18" charset="-120"/>
              </a:rPr>
              <a:t>Mathematical Modeling</a:t>
            </a:r>
          </a:p>
        </p:txBody>
      </p:sp>
      <p:sp>
        <p:nvSpPr>
          <p:cNvPr id="8195"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A mathematical model is never a completely accurate representation of a physical situation—it is an </a:t>
            </a:r>
            <a:r>
              <a:rPr lang="en-US" altLang="zh-TW" i="1" dirty="0" smtClean="0">
                <a:ea typeface="新細明體" panose="02020500000000000000" pitchFamily="18" charset="-120"/>
              </a:rPr>
              <a:t>idealization.</a:t>
            </a:r>
          </a:p>
          <a:p>
            <a:pPr marL="0" indent="0"/>
            <a:endParaRPr lang="en-US" altLang="zh-TW" i="1" baseline="30000" dirty="0" smtClean="0">
              <a:ea typeface="新細明體" panose="02020500000000000000" pitchFamily="18" charset="-120"/>
            </a:endParaRPr>
          </a:p>
          <a:p>
            <a:pPr marL="0" indent="0"/>
            <a:r>
              <a:rPr lang="en-US" altLang="zh-TW" b="1" dirty="0" smtClean="0">
                <a:ea typeface="新細明體" panose="02020500000000000000" pitchFamily="18" charset="-120"/>
              </a:rPr>
              <a:t>Linear Models</a:t>
            </a:r>
          </a:p>
          <a:p>
            <a:pPr marL="0" indent="0"/>
            <a:r>
              <a:rPr lang="en-US" altLang="zh-TW" dirty="0" smtClean="0">
                <a:ea typeface="新細明體" panose="02020500000000000000" pitchFamily="18" charset="-120"/>
              </a:rPr>
              <a:t>When we say that </a:t>
            </a:r>
            <a:r>
              <a:rPr lang="en-US" altLang="zh-TW" i="1" dirty="0" smtClean="0">
                <a:ea typeface="新細明體" panose="02020500000000000000" pitchFamily="18" charset="-120"/>
              </a:rPr>
              <a:t>y</a:t>
            </a:r>
            <a:r>
              <a:rPr lang="en-US" altLang="zh-TW" dirty="0" smtClean="0">
                <a:ea typeface="新細明體" panose="02020500000000000000" pitchFamily="18" charset="-120"/>
              </a:rPr>
              <a:t> is a </a:t>
            </a:r>
            <a:r>
              <a:rPr lang="en-US" altLang="zh-TW" b="1" dirty="0" smtClean="0">
                <a:ea typeface="新細明體" panose="02020500000000000000" pitchFamily="18" charset="-120"/>
              </a:rPr>
              <a:t>linear function </a:t>
            </a:r>
            <a:r>
              <a:rPr lang="en-US" altLang="zh-TW" dirty="0" smtClean="0">
                <a:ea typeface="新細明體" panose="02020500000000000000" pitchFamily="18" charset="-120"/>
              </a:rPr>
              <a:t>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we mean that the graph of the function is a line, so we can use the </a:t>
            </a:r>
            <a:br>
              <a:rPr lang="en-US" altLang="zh-TW" dirty="0" smtClean="0">
                <a:ea typeface="新細明體" panose="02020500000000000000" pitchFamily="18" charset="-120"/>
              </a:rPr>
            </a:br>
            <a:r>
              <a:rPr lang="en-US" altLang="zh-TW" dirty="0" smtClean="0">
                <a:ea typeface="新細明體" panose="02020500000000000000" pitchFamily="18" charset="-120"/>
              </a:rPr>
              <a:t>slope-intercept form of the equation of a line to write a formula for the function as</a:t>
            </a:r>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where </a:t>
            </a:r>
            <a:r>
              <a:rPr lang="en-US" altLang="zh-TW" i="1" dirty="0" smtClean="0">
                <a:ea typeface="新細明體" panose="02020500000000000000" pitchFamily="18" charset="-120"/>
              </a:rPr>
              <a:t>m</a:t>
            </a:r>
            <a:r>
              <a:rPr lang="en-US" altLang="zh-TW" dirty="0" smtClean="0">
                <a:ea typeface="新細明體" panose="02020500000000000000" pitchFamily="18" charset="-120"/>
              </a:rPr>
              <a:t> is the slope of the line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 is the </a:t>
            </a:r>
            <a:r>
              <a:rPr lang="en-US" altLang="zh-TW" i="1" dirty="0" smtClean="0">
                <a:ea typeface="新細明體" panose="02020500000000000000" pitchFamily="18" charset="-120"/>
              </a:rPr>
              <a:t>y</a:t>
            </a:r>
            <a:r>
              <a:rPr lang="en-US" altLang="zh-TW" dirty="0" smtClean="0">
                <a:ea typeface="新細明體" panose="02020500000000000000" pitchFamily="18" charset="-120"/>
              </a:rPr>
              <a:t>-intercept.</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A characteristic feature of linear functions is that they grow at a constant rate.</a:t>
            </a:r>
            <a:endParaRPr lang="en-US" altLang="zh-TW" i="1" baseline="30000" dirty="0" smtClean="0">
              <a:ea typeface="新細明體" panose="02020500000000000000" pitchFamily="18" charset="-120"/>
            </a:endParaRP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819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83768" y="4221088"/>
            <a:ext cx="3101272" cy="43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373590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30723" name="Rectangle 3"/>
          <p:cNvSpPr>
            <a:spLocks noGrp="1" noChangeArrowheads="1"/>
          </p:cNvSpPr>
          <p:nvPr>
            <p:ph type="body" idx="1"/>
          </p:nvPr>
        </p:nvSpPr>
        <p:spPr/>
        <p:txBody>
          <a:bodyPr>
            <a:normAutofit fontScale="77500" lnSpcReduction="20000"/>
          </a:bodyPr>
          <a:lstStyle/>
          <a:p>
            <a:pPr marL="457200" indent="-457200"/>
            <a:r>
              <a:rPr lang="en-US" altLang="zh-TW" b="1" dirty="0" smtClean="0">
                <a:ea typeface="新細明體" panose="02020500000000000000" pitchFamily="18" charset="-120"/>
              </a:rPr>
              <a:t>(a)</a:t>
            </a:r>
            <a:r>
              <a:rPr lang="en-US" altLang="zh-TW" dirty="0" smtClean="0">
                <a:ea typeface="新細明體" panose="02020500000000000000" pitchFamily="18" charset="-120"/>
              </a:rPr>
              <a:t> As dry air moves upward, it expands and cools. If the </a:t>
            </a:r>
            <a:br>
              <a:rPr lang="en-US" altLang="zh-TW" dirty="0" smtClean="0">
                <a:ea typeface="新細明體" panose="02020500000000000000" pitchFamily="18" charset="-120"/>
              </a:rPr>
            </a:br>
            <a:r>
              <a:rPr lang="en-US" altLang="zh-TW" dirty="0" smtClean="0">
                <a:ea typeface="新細明體" panose="02020500000000000000" pitchFamily="18" charset="-120"/>
              </a:rPr>
              <a:t>ground temperature is 20</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C and the temperature at a </a:t>
            </a:r>
            <a:br>
              <a:rPr lang="en-US" altLang="zh-TW" dirty="0" smtClean="0">
                <a:ea typeface="新細明體" panose="02020500000000000000" pitchFamily="18" charset="-120"/>
              </a:rPr>
            </a:br>
            <a:r>
              <a:rPr lang="en-US" altLang="zh-TW" dirty="0" smtClean="0">
                <a:ea typeface="新細明體" panose="02020500000000000000" pitchFamily="18" charset="-120"/>
              </a:rPr>
              <a:t>height of 1 km is 10</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C, express the temperature </a:t>
            </a:r>
            <a:r>
              <a:rPr lang="en-US" altLang="zh-TW" i="1" dirty="0" smtClean="0">
                <a:ea typeface="新細明體" panose="02020500000000000000" pitchFamily="18" charset="-120"/>
              </a:rPr>
              <a:t>T</a:t>
            </a:r>
            <a:r>
              <a:rPr lang="en-US" altLang="zh-TW" dirty="0" smtClean="0">
                <a:ea typeface="新細明體" panose="02020500000000000000" pitchFamily="18" charset="-120"/>
              </a:rPr>
              <a:t> </a:t>
            </a:r>
            <a:br>
              <a:rPr lang="en-US" altLang="zh-TW" dirty="0" smtClean="0">
                <a:ea typeface="新細明體" panose="02020500000000000000" pitchFamily="18" charset="-120"/>
              </a:rPr>
            </a:br>
            <a:r>
              <a:rPr lang="en-US" altLang="zh-TW" dirty="0" smtClean="0">
                <a:ea typeface="新細明體" panose="02020500000000000000" pitchFamily="18" charset="-120"/>
              </a:rPr>
              <a:t>(in </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C) as a function of the height </a:t>
            </a:r>
            <a:r>
              <a:rPr lang="en-US" altLang="zh-TW" i="1" dirty="0" smtClean="0">
                <a:ea typeface="新細明體" panose="02020500000000000000" pitchFamily="18" charset="-120"/>
              </a:rPr>
              <a:t>h</a:t>
            </a:r>
            <a:r>
              <a:rPr lang="en-US" altLang="zh-TW" dirty="0" smtClean="0">
                <a:ea typeface="新細明體" panose="02020500000000000000" pitchFamily="18" charset="-120"/>
              </a:rPr>
              <a:t> (in kilometers), </a:t>
            </a:r>
            <a:br>
              <a:rPr lang="en-US" altLang="zh-TW" dirty="0" smtClean="0">
                <a:ea typeface="新細明體" panose="02020500000000000000" pitchFamily="18" charset="-120"/>
              </a:rPr>
            </a:br>
            <a:r>
              <a:rPr lang="en-US" altLang="zh-TW" dirty="0" smtClean="0">
                <a:ea typeface="新細明體" panose="02020500000000000000" pitchFamily="18" charset="-120"/>
              </a:rPr>
              <a:t>assuming that a linear model is appropriate.</a:t>
            </a:r>
          </a:p>
          <a:p>
            <a:pPr marL="457200" indent="-457200"/>
            <a:r>
              <a:rPr lang="en-US" altLang="zh-TW" b="1" dirty="0" smtClean="0">
                <a:ea typeface="新細明體" panose="02020500000000000000" pitchFamily="18" charset="-120"/>
              </a:rPr>
              <a:t>(b)</a:t>
            </a:r>
            <a:r>
              <a:rPr lang="en-US" altLang="zh-TW" dirty="0" smtClean="0">
                <a:ea typeface="新細明體" panose="02020500000000000000" pitchFamily="18" charset="-120"/>
              </a:rPr>
              <a:t> Draw the graph of the function in part (a). What does </a:t>
            </a:r>
            <a:br>
              <a:rPr lang="en-US" altLang="zh-TW" dirty="0" smtClean="0">
                <a:ea typeface="新細明體" panose="02020500000000000000" pitchFamily="18" charset="-120"/>
              </a:rPr>
            </a:br>
            <a:r>
              <a:rPr lang="en-US" altLang="zh-TW" dirty="0" smtClean="0">
                <a:ea typeface="新細明體" panose="02020500000000000000" pitchFamily="18" charset="-120"/>
              </a:rPr>
              <a:t>the slope represent?</a:t>
            </a:r>
          </a:p>
          <a:p>
            <a:pPr marL="457200" indent="-457200"/>
            <a:r>
              <a:rPr lang="en-US" altLang="zh-TW" b="1" dirty="0" smtClean="0">
                <a:ea typeface="新細明體" panose="02020500000000000000" pitchFamily="18" charset="-120"/>
              </a:rPr>
              <a:t>(c)</a:t>
            </a:r>
            <a:r>
              <a:rPr lang="en-US" altLang="zh-TW" dirty="0" smtClean="0">
                <a:ea typeface="新細明體" panose="02020500000000000000" pitchFamily="18" charset="-120"/>
              </a:rPr>
              <a:t> What is the temperature at a height of 2.5 km?</a:t>
            </a:r>
          </a:p>
          <a:p>
            <a:pPr marL="457200" indent="-457200"/>
            <a:r>
              <a:rPr lang="en-US" altLang="zh-TW" dirty="0" smtClean="0">
                <a:solidFill>
                  <a:srgbClr val="00ADEE"/>
                </a:solidFill>
                <a:ea typeface="新細明體" panose="02020500000000000000" pitchFamily="18" charset="-120"/>
              </a:rPr>
              <a:t>Solution:</a:t>
            </a:r>
          </a:p>
          <a:p>
            <a:pPr marL="457200" indent="-457200"/>
            <a:r>
              <a:rPr lang="en-US" altLang="zh-TW" b="1" dirty="0" smtClean="0">
                <a:ea typeface="新細明體" panose="02020500000000000000" pitchFamily="18" charset="-120"/>
              </a:rPr>
              <a:t>(a) </a:t>
            </a:r>
            <a:r>
              <a:rPr lang="en-US" altLang="zh-TW" dirty="0" smtClean="0">
                <a:ea typeface="新細明體" panose="02020500000000000000" pitchFamily="18" charset="-120"/>
              </a:rPr>
              <a:t>Because we are assuming that </a:t>
            </a:r>
            <a:r>
              <a:rPr lang="en-US" altLang="zh-TW" i="1" dirty="0" smtClean="0">
                <a:ea typeface="新細明體" panose="02020500000000000000" pitchFamily="18" charset="-120"/>
              </a:rPr>
              <a:t>T</a:t>
            </a:r>
            <a:r>
              <a:rPr lang="en-US" altLang="zh-TW" dirty="0" smtClean="0">
                <a:ea typeface="新細明體" panose="02020500000000000000" pitchFamily="18" charset="-120"/>
              </a:rPr>
              <a:t> is a linear function of  </a:t>
            </a:r>
            <a:br>
              <a:rPr lang="en-US" altLang="zh-TW" dirty="0" smtClean="0">
                <a:ea typeface="新細明體" panose="02020500000000000000" pitchFamily="18" charset="-120"/>
              </a:rPr>
            </a:br>
            <a:r>
              <a:rPr lang="en-US" altLang="zh-TW" i="1" dirty="0" smtClean="0">
                <a:ea typeface="新細明體" panose="02020500000000000000" pitchFamily="18" charset="-120"/>
              </a:rPr>
              <a:t>h</a:t>
            </a:r>
            <a:r>
              <a:rPr lang="en-US" altLang="zh-TW" dirty="0" smtClean="0">
                <a:ea typeface="新細明體" panose="02020500000000000000" pitchFamily="18" charset="-120"/>
              </a:rPr>
              <a:t>, we can write</a:t>
            </a: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pic>
        <p:nvPicPr>
          <p:cNvPr id="276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91880" y="5517232"/>
            <a:ext cx="1827066"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001658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fade">
                                      <p:cBhvr>
                                        <p:cTn id="7" dur="1000"/>
                                        <p:tgtEl>
                                          <p:spTgt spid="30723">
                                            <p:txEl>
                                              <p:pRg st="3" end="3"/>
                                            </p:txEl>
                                          </p:spTgt>
                                        </p:tgtEl>
                                      </p:cBhvr>
                                    </p:animEffect>
                                    <p:anim calcmode="lin" valueType="num">
                                      <p:cBhvr>
                                        <p:cTn id="8" dur="1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Effect transition="in" filter="fade">
                                      <p:cBhvr>
                                        <p:cTn id="13" dur="1000"/>
                                        <p:tgtEl>
                                          <p:spTgt spid="30723">
                                            <p:txEl>
                                              <p:pRg st="4" end="4"/>
                                            </p:txEl>
                                          </p:spTgt>
                                        </p:tgtEl>
                                      </p:cBhvr>
                                    </p:animEffect>
                                    <p:anim calcmode="lin" valueType="num">
                                      <p:cBhvr>
                                        <p:cTn id="14" dur="10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7650"/>
                                        </p:tgtEl>
                                        <p:attrNameLst>
                                          <p:attrName>style.visibility</p:attrName>
                                        </p:attrNameLst>
                                      </p:cBhvr>
                                      <p:to>
                                        <p:strVal val="visible"/>
                                      </p:to>
                                    </p:set>
                                    <p:animEffect transition="in" filter="fade">
                                      <p:cBhvr>
                                        <p:cTn id="19" dur="1000"/>
                                        <p:tgtEl>
                                          <p:spTgt spid="27650"/>
                                        </p:tgtEl>
                                      </p:cBhvr>
                                    </p:animEffect>
                                    <p:anim calcmode="lin" valueType="num">
                                      <p:cBhvr>
                                        <p:cTn id="20" dur="1000" fill="hold"/>
                                        <p:tgtEl>
                                          <p:spTgt spid="27650"/>
                                        </p:tgtEl>
                                        <p:attrNameLst>
                                          <p:attrName>ppt_x</p:attrName>
                                        </p:attrNameLst>
                                      </p:cBhvr>
                                      <p:tavLst>
                                        <p:tav tm="0">
                                          <p:val>
                                            <p:strVal val="#ppt_x"/>
                                          </p:val>
                                        </p:tav>
                                        <p:tav tm="100000">
                                          <p:val>
                                            <p:strVal val="#ppt_x"/>
                                          </p:val>
                                        </p:tav>
                                      </p:tavLst>
                                    </p:anim>
                                    <p:anim calcmode="lin" valueType="num">
                                      <p:cBhvr>
                                        <p:cTn id="21" dur="900" decel="100000" fill="hold"/>
                                        <p:tgtEl>
                                          <p:spTgt spid="2765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765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      We are given that </a:t>
            </a:r>
            <a:r>
              <a:rPr lang="en-US" altLang="zh-TW" i="1" dirty="0" smtClean="0">
                <a:ea typeface="新細明體" panose="02020500000000000000" pitchFamily="18" charset="-120"/>
              </a:rPr>
              <a:t>T </a:t>
            </a:r>
            <a:r>
              <a:rPr lang="en-US" altLang="zh-TW" dirty="0" smtClean="0">
                <a:ea typeface="新細明體" panose="02020500000000000000" pitchFamily="18" charset="-120"/>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20</a:t>
            </a:r>
            <a:r>
              <a:rPr lang="en-US" altLang="zh-TW" i="1" dirty="0" smtClean="0">
                <a:ea typeface="新細明體" panose="02020500000000000000" pitchFamily="18" charset="-120"/>
              </a:rPr>
              <a:t>  </a:t>
            </a:r>
            <a:r>
              <a:rPr lang="en-US" altLang="zh-TW" dirty="0" smtClean="0">
                <a:ea typeface="新細明體" panose="02020500000000000000" pitchFamily="18" charset="-120"/>
              </a:rPr>
              <a:t>when </a:t>
            </a:r>
            <a:r>
              <a:rPr lang="en-US" altLang="zh-TW" i="1" dirty="0" smtClean="0">
                <a:ea typeface="新細明體" panose="02020500000000000000" pitchFamily="18" charset="-120"/>
              </a:rPr>
              <a:t>h </a:t>
            </a:r>
            <a:r>
              <a:rPr lang="en-US" altLang="zh-TW" dirty="0" smtClean="0">
                <a:ea typeface="新細明體" panose="02020500000000000000" pitchFamily="18" charset="-120"/>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0, so</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      In other words, the </a:t>
            </a:r>
            <a:r>
              <a:rPr lang="en-US" altLang="zh-TW" i="1" dirty="0" smtClean="0">
                <a:ea typeface="新細明體" panose="02020500000000000000" pitchFamily="18" charset="-120"/>
              </a:rPr>
              <a:t>y</a:t>
            </a:r>
            <a:r>
              <a:rPr lang="en-US" altLang="zh-TW" dirty="0" smtClean="0">
                <a:ea typeface="新細明體" panose="02020500000000000000" pitchFamily="18" charset="-120"/>
              </a:rPr>
              <a:t>-intercept is </a:t>
            </a:r>
            <a:r>
              <a:rPr lang="en-US" altLang="zh-TW" i="1" dirty="0" smtClean="0">
                <a:ea typeface="新細明體" panose="02020500000000000000" pitchFamily="18" charset="-120"/>
              </a:rPr>
              <a:t>b </a:t>
            </a:r>
            <a:r>
              <a:rPr lang="en-US" altLang="zh-TW" dirty="0" smtClean="0">
                <a:ea typeface="新細明體" panose="02020500000000000000" pitchFamily="18" charset="-120"/>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20.</a:t>
            </a: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      We are also given that </a:t>
            </a:r>
            <a:r>
              <a:rPr lang="en-US" altLang="zh-TW" i="1" dirty="0" smtClean="0">
                <a:ea typeface="新細明體" panose="02020500000000000000" pitchFamily="18" charset="-120"/>
              </a:rPr>
              <a:t>T </a:t>
            </a:r>
            <a:r>
              <a:rPr lang="en-US" altLang="zh-TW" dirty="0" smtClean="0">
                <a:ea typeface="新細明體" panose="02020500000000000000" pitchFamily="18" charset="-120"/>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10 when </a:t>
            </a:r>
            <a:r>
              <a:rPr lang="en-US" altLang="zh-TW" i="1" dirty="0" smtClean="0">
                <a:ea typeface="新細明體" panose="02020500000000000000" pitchFamily="18" charset="-120"/>
              </a:rPr>
              <a:t>h </a:t>
            </a:r>
            <a:r>
              <a:rPr lang="en-US" altLang="zh-TW" dirty="0" smtClean="0">
                <a:ea typeface="新細明體" panose="02020500000000000000" pitchFamily="18" charset="-120"/>
              </a:rPr>
              <a:t>= 1, so</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      The slope of the line is therefore </a:t>
            </a:r>
            <a:r>
              <a:rPr lang="en-US" altLang="zh-TW" i="1" dirty="0" smtClean="0">
                <a:ea typeface="新細明體" panose="02020500000000000000" pitchFamily="18" charset="-120"/>
              </a:rPr>
              <a:t>m</a:t>
            </a:r>
            <a:r>
              <a:rPr lang="en-US" altLang="zh-TW" dirty="0" smtClean="0">
                <a:ea typeface="新細明體" panose="02020500000000000000" pitchFamily="18" charset="-120"/>
              </a:rPr>
              <a:t> = 10 – 20 = –10 and    </a:t>
            </a:r>
            <a:br>
              <a:rPr lang="en-US" altLang="zh-TW" dirty="0" smtClean="0">
                <a:ea typeface="新細明體" panose="02020500000000000000" pitchFamily="18" charset="-120"/>
              </a:rPr>
            </a:br>
            <a:r>
              <a:rPr lang="en-US" altLang="zh-TW" dirty="0" smtClean="0">
                <a:ea typeface="新細明體" panose="02020500000000000000" pitchFamily="18" charset="-120"/>
              </a:rPr>
              <a:t>      the required linear function is</a:t>
            </a:r>
            <a:endParaRPr lang="en-US" altLang="zh-TW" baseline="30000" dirty="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p>
        </p:txBody>
      </p:sp>
      <p:sp>
        <p:nvSpPr>
          <p:cNvPr id="1024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02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67050" y="2286000"/>
            <a:ext cx="25717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4557713"/>
            <a:ext cx="2071688" cy="395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124200" y="6172200"/>
            <a:ext cx="22431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475907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animEffect transition="in" filter="fade">
                                      <p:cBhvr>
                                        <p:cTn id="7" dur="1000"/>
                                        <p:tgtEl>
                                          <p:spTgt spid="30723">
                                            <p:txEl>
                                              <p:pRg st="5" end="5"/>
                                            </p:txEl>
                                          </p:spTgt>
                                        </p:tgtEl>
                                      </p:cBhvr>
                                    </p:animEffect>
                                    <p:anim calcmode="lin" valueType="num">
                                      <p:cBhvr>
                                        <p:cTn id="8"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8675"/>
                                        </p:tgtEl>
                                        <p:attrNameLst>
                                          <p:attrName>style.visibility</p:attrName>
                                        </p:attrNameLst>
                                      </p:cBhvr>
                                      <p:to>
                                        <p:strVal val="visible"/>
                                      </p:to>
                                    </p:set>
                                    <p:animEffect transition="in" filter="fade">
                                      <p:cBhvr>
                                        <p:cTn id="13" dur="1000"/>
                                        <p:tgtEl>
                                          <p:spTgt spid="28675"/>
                                        </p:tgtEl>
                                      </p:cBhvr>
                                    </p:animEffect>
                                    <p:anim calcmode="lin" valueType="num">
                                      <p:cBhvr>
                                        <p:cTn id="14" dur="1000" fill="hold"/>
                                        <p:tgtEl>
                                          <p:spTgt spid="28675"/>
                                        </p:tgtEl>
                                        <p:attrNameLst>
                                          <p:attrName>ppt_x</p:attrName>
                                        </p:attrNameLst>
                                      </p:cBhvr>
                                      <p:tavLst>
                                        <p:tav tm="0">
                                          <p:val>
                                            <p:strVal val="#ppt_x"/>
                                          </p:val>
                                        </p:tav>
                                        <p:tav tm="100000">
                                          <p:val>
                                            <p:strVal val="#ppt_x"/>
                                          </p:val>
                                        </p:tav>
                                      </p:tavLst>
                                    </p:anim>
                                    <p:anim calcmode="lin" valueType="num">
                                      <p:cBhvr>
                                        <p:cTn id="15" dur="900" decel="100000" fill="hold"/>
                                        <p:tgtEl>
                                          <p:spTgt spid="2867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675"/>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30723">
                                            <p:txEl>
                                              <p:pRg st="8" end="8"/>
                                            </p:txEl>
                                          </p:spTgt>
                                        </p:tgtEl>
                                        <p:attrNameLst>
                                          <p:attrName>style.visibility</p:attrName>
                                        </p:attrNameLst>
                                      </p:cBhvr>
                                      <p:to>
                                        <p:strVal val="visible"/>
                                      </p:to>
                                    </p:set>
                                    <p:animEffect transition="in" filter="fade">
                                      <p:cBhvr>
                                        <p:cTn id="21" dur="1000"/>
                                        <p:tgtEl>
                                          <p:spTgt spid="30723">
                                            <p:txEl>
                                              <p:pRg st="8" end="8"/>
                                            </p:txEl>
                                          </p:spTgt>
                                        </p:tgtEl>
                                      </p:cBhvr>
                                    </p:animEffect>
                                    <p:anim calcmode="lin" valueType="num">
                                      <p:cBhvr>
                                        <p:cTn id="22" dur="10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723">
                                            <p:txEl>
                                              <p:pRg st="8" end="8"/>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23">
                                            <p:txEl>
                                              <p:pRg st="8" end="8"/>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8676"/>
                                        </p:tgtEl>
                                        <p:attrNameLst>
                                          <p:attrName>style.visibility</p:attrName>
                                        </p:attrNameLst>
                                      </p:cBhvr>
                                      <p:to>
                                        <p:strVal val="visible"/>
                                      </p:to>
                                    </p:set>
                                    <p:animEffect transition="in" filter="fade">
                                      <p:cBhvr>
                                        <p:cTn id="27" dur="1000"/>
                                        <p:tgtEl>
                                          <p:spTgt spid="28676"/>
                                        </p:tgtEl>
                                      </p:cBhvr>
                                    </p:animEffect>
                                    <p:anim calcmode="lin" valueType="num">
                                      <p:cBhvr>
                                        <p:cTn id="28" dur="1000" fill="hold"/>
                                        <p:tgtEl>
                                          <p:spTgt spid="28676"/>
                                        </p:tgtEl>
                                        <p:attrNameLst>
                                          <p:attrName>ppt_x</p:attrName>
                                        </p:attrNameLst>
                                      </p:cBhvr>
                                      <p:tavLst>
                                        <p:tav tm="0">
                                          <p:val>
                                            <p:strVal val="#ppt_x"/>
                                          </p:val>
                                        </p:tav>
                                        <p:tav tm="100000">
                                          <p:val>
                                            <p:strVal val="#ppt_x"/>
                                          </p:val>
                                        </p:tav>
                                      </p:tavLst>
                                    </p:anim>
                                    <p:anim calcmode="lin" valueType="num">
                                      <p:cBhvr>
                                        <p:cTn id="29" dur="900" decel="100000" fill="hold"/>
                                        <p:tgtEl>
                                          <p:spTgt spid="2867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867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1472</Words>
  <Application>Microsoft Office PowerPoint</Application>
  <PresentationFormat>如螢幕大小 (4:3)</PresentationFormat>
  <Paragraphs>313</Paragraphs>
  <Slides>49</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49</vt:i4>
      </vt:variant>
    </vt:vector>
  </HeadingPairs>
  <TitlesOfParts>
    <vt:vector size="51" baseType="lpstr">
      <vt:lpstr>Math_16x9</vt:lpstr>
      <vt:lpstr>Equation</vt:lpstr>
      <vt:lpstr>投影片 1</vt:lpstr>
      <vt:lpstr>投影片 2</vt:lpstr>
      <vt:lpstr>投影片 3</vt:lpstr>
      <vt:lpstr>Mathematical Modeling</vt:lpstr>
      <vt:lpstr>Mathematical Modeling</vt:lpstr>
      <vt:lpstr>Mathematical Modeling</vt:lpstr>
      <vt:lpstr>Mathematical Modeling</vt:lpstr>
      <vt:lpstr>Example 1</vt:lpstr>
      <vt:lpstr>Example 1 – Solution</vt:lpstr>
      <vt:lpstr>Example 1 – Solution</vt:lpstr>
      <vt:lpstr>Example 1 – Solution</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Mathematical Modeling</vt:lpstr>
      <vt:lpstr>投影片 31</vt:lpstr>
      <vt:lpstr>Transformations of Functions</vt:lpstr>
      <vt:lpstr>Transformations of Functions</vt:lpstr>
      <vt:lpstr>Example 2</vt:lpstr>
      <vt:lpstr>Example 2 – Solution</vt:lpstr>
      <vt:lpstr>Example 3</vt:lpstr>
      <vt:lpstr>投影片 37</vt:lpstr>
      <vt:lpstr>Combinations of Functions</vt:lpstr>
      <vt:lpstr>Combinations of Functions</vt:lpstr>
      <vt:lpstr>Combinations of Functions</vt:lpstr>
      <vt:lpstr>Combinations of Functions</vt:lpstr>
      <vt:lpstr>Example 4</vt:lpstr>
      <vt:lpstr>Example 5</vt:lpstr>
      <vt:lpstr>Example 5 – Solution</vt:lpstr>
      <vt:lpstr>Example 5 – Solution</vt:lpstr>
      <vt:lpstr>Example 5 – Solution</vt:lpstr>
      <vt:lpstr>Combinations of Functions</vt:lpstr>
      <vt:lpstr>Example 6</vt:lpstr>
      <vt:lpstr>Example 6 – Solution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2015-07-02T07:22:38Z</dcterms:created>
  <dcterms:modified xsi:type="dcterms:W3CDTF">2016-10-05T17:41:54Z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