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0"/>
  </p:notesMasterIdLst>
  <p:handoutMasterIdLst>
    <p:handoutMasterId r:id="rId61"/>
  </p:handoutMasterIdLst>
  <p:sldIdLst>
    <p:sldId id="276" r:id="rId3"/>
    <p:sldId id="277" r:id="rId4"/>
    <p:sldId id="278" r:id="rId5"/>
    <p:sldId id="279" r:id="rId6"/>
    <p:sldId id="280" r:id="rId7"/>
    <p:sldId id="281" r:id="rId8"/>
    <p:sldId id="282" r:id="rId9"/>
    <p:sldId id="283" r:id="rId10"/>
    <p:sldId id="321" r:id="rId11"/>
    <p:sldId id="322" r:id="rId12"/>
    <p:sldId id="323" r:id="rId13"/>
    <p:sldId id="284" r:id="rId14"/>
    <p:sldId id="324" r:id="rId15"/>
    <p:sldId id="325" r:id="rId16"/>
    <p:sldId id="326" r:id="rId17"/>
    <p:sldId id="286" r:id="rId18"/>
    <p:sldId id="287" r:id="rId19"/>
    <p:sldId id="327" r:id="rId20"/>
    <p:sldId id="328" r:id="rId21"/>
    <p:sldId id="311" r:id="rId22"/>
    <p:sldId id="329" r:id="rId23"/>
    <p:sldId id="330" r:id="rId24"/>
    <p:sldId id="331" r:id="rId25"/>
    <p:sldId id="332" r:id="rId26"/>
    <p:sldId id="333" r:id="rId27"/>
    <p:sldId id="289" r:id="rId28"/>
    <p:sldId id="290" r:id="rId29"/>
    <p:sldId id="312" r:id="rId30"/>
    <p:sldId id="313" r:id="rId31"/>
    <p:sldId id="314" r:id="rId32"/>
    <p:sldId id="315" r:id="rId33"/>
    <p:sldId id="316" r:id="rId34"/>
    <p:sldId id="334" r:id="rId35"/>
    <p:sldId id="291" r:id="rId36"/>
    <p:sldId id="292" r:id="rId37"/>
    <p:sldId id="293" r:id="rId38"/>
    <p:sldId id="294" r:id="rId39"/>
    <p:sldId id="295" r:id="rId40"/>
    <p:sldId id="296" r:id="rId41"/>
    <p:sldId id="297" r:id="rId42"/>
    <p:sldId id="298" r:id="rId43"/>
    <p:sldId id="299" r:id="rId44"/>
    <p:sldId id="300" r:id="rId45"/>
    <p:sldId id="301" r:id="rId46"/>
    <p:sldId id="335" r:id="rId47"/>
    <p:sldId id="336" r:id="rId48"/>
    <p:sldId id="302" r:id="rId49"/>
    <p:sldId id="303" r:id="rId50"/>
    <p:sldId id="304" r:id="rId51"/>
    <p:sldId id="305" r:id="rId52"/>
    <p:sldId id="306" r:id="rId53"/>
    <p:sldId id="307" r:id="rId54"/>
    <p:sldId id="308" r:id="rId55"/>
    <p:sldId id="309" r:id="rId56"/>
    <p:sldId id="310" r:id="rId57"/>
    <p:sldId id="319" r:id="rId58"/>
    <p:sldId id="32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321" userDrawn="1">
          <p15:clr>
            <a:srgbClr val="A4A3A4"/>
          </p15:clr>
        </p15:guide>
        <p15:guide id="5" pos="2880" userDrawn="1">
          <p15:clr>
            <a:srgbClr val="A4A3A4"/>
          </p15:clr>
        </p15:guide>
        <p15:guide id="6" pos="755" userDrawn="1">
          <p15:clr>
            <a:srgbClr val="A4A3A4"/>
          </p15:clr>
        </p15:guide>
        <p15:guide id="7" pos="5381"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2" autoAdjust="0"/>
    <p:restoredTop sz="94632" autoAdjust="0"/>
  </p:normalViewPr>
  <p:slideViewPr>
    <p:cSldViewPr showGuides="1">
      <p:cViewPr varScale="1">
        <p:scale>
          <a:sx n="78" d="100"/>
          <a:sy n="78" d="100"/>
        </p:scale>
        <p:origin x="-870" y="-84"/>
      </p:cViewPr>
      <p:guideLst>
        <p:guide orient="horz" pos="2160"/>
        <p:guide orient="horz" pos="1008"/>
        <p:guide orient="horz" pos="3888"/>
        <p:guide orient="horz" pos="321"/>
        <p:guide pos="2880"/>
        <p:guide pos="755"/>
        <p:guide pos="538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BDB7646E-8811-423A-9C42-2CBFADA00A96}" type="datetimeFigureOut">
              <a:rPr lang="en-US" altLang="zh-TW" smtClean="0"/>
              <a:pPr/>
              <a:t>10/8/2016</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04360E59-1627-4404-ACC5-51C744AB0F27}" type="slidenum">
              <a:rPr lang="zh-TW" smtClean="0"/>
              <a:pPr/>
              <a:t>‹#›</a:t>
            </a:fld>
            <a:endParaRPr lang="zh-TW"/>
          </a:p>
        </p:txBody>
      </p:sp>
    </p:spTree>
    <p:extLst>
      <p:ext uri="{BB962C8B-B14F-4D97-AF65-F5344CB8AC3E}">
        <p14:creationId xmlns:p14="http://schemas.microsoft.com/office/powerpoint/2010/main" xmlns=""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solidFill>
                  <a:schemeClr val="tx1"/>
                </a:solidFill>
              </a:defRPr>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solidFill>
                  <a:schemeClr val="tx1"/>
                </a:solidFill>
              </a:defRPr>
            </a:lvl1pPr>
          </a:lstStyle>
          <a:p>
            <a:fld id="{D677E230-58DD-43ED-96A1-552DDAB53532}" type="datetimeFigureOut">
              <a:rPr lang="zh-TW" altLang="en-US"/>
              <a:pPr/>
              <a:t>2016/10/8</a:t>
            </a:fld>
            <a:endParaRPr lang="zh-TW"/>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solidFill>
                  <a:schemeClr val="tx1"/>
                </a:solidFill>
              </a:defRPr>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solidFill>
                  <a:schemeClr val="tx1"/>
                </a:solidFill>
              </a:defRPr>
            </a:lvl1pPr>
          </a:lstStyle>
          <a:p>
            <a:fld id="{841221E5-7225-48EB-A4EE-420E7BFCF705}" type="slidenum">
              <a:rPr/>
              <a:pPr/>
              <a:t>‹#›</a:t>
            </a:fld>
            <a:endParaRPr lang="zh-TW"/>
          </a:p>
        </p:txBody>
      </p:sp>
    </p:spTree>
    <p:extLst>
      <p:ext uri="{BB962C8B-B14F-4D97-AF65-F5344CB8AC3E}">
        <p14:creationId xmlns:p14="http://schemas.microsoft.com/office/powerpoint/2010/main" xmlns=""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2"/>
        </a:solidFill>
        <a:latin typeface="+mn-lt"/>
        <a:ea typeface="+mn-ea"/>
        <a:cs typeface="+mn-cs"/>
      </a:defRPr>
    </a:lvl1pPr>
    <a:lvl2pPr marL="457200" algn="l" defTabSz="914400" rtl="0" eaLnBrk="1" latinLnBrk="0" hangingPunct="1">
      <a:defRPr lang="zh-TW" sz="1200" kern="1200">
        <a:solidFill>
          <a:schemeClr val="tx2"/>
        </a:solidFill>
        <a:latin typeface="+mn-lt"/>
        <a:ea typeface="+mn-ea"/>
        <a:cs typeface="+mn-cs"/>
      </a:defRPr>
    </a:lvl2pPr>
    <a:lvl3pPr marL="914400" algn="l" defTabSz="914400" rtl="0" eaLnBrk="1" latinLnBrk="0" hangingPunct="1">
      <a:defRPr lang="zh-TW" sz="1200" kern="1200">
        <a:solidFill>
          <a:schemeClr val="tx2"/>
        </a:solidFill>
        <a:latin typeface="+mn-lt"/>
        <a:ea typeface="+mn-ea"/>
        <a:cs typeface="+mn-cs"/>
      </a:defRPr>
    </a:lvl3pPr>
    <a:lvl4pPr marL="1371600" algn="l" defTabSz="914400" rtl="0" eaLnBrk="1" latinLnBrk="0" hangingPunct="1">
      <a:defRPr lang="zh-TW" sz="1200" kern="1200">
        <a:solidFill>
          <a:schemeClr val="tx2"/>
        </a:solidFill>
        <a:latin typeface="+mn-lt"/>
        <a:ea typeface="+mn-ea"/>
        <a:cs typeface="+mn-cs"/>
      </a:defRPr>
    </a:lvl4pPr>
    <a:lvl5pPr marL="1828800" algn="l" defTabSz="914400" rtl="0" eaLnBrk="1" latinLnBrk="0" hangingPunct="1">
      <a:defRPr lang="zh-TW" sz="1200" kern="1200">
        <a:solidFill>
          <a:schemeClr val="tx2"/>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8C3D62-3ED1-4B01-B3B6-14EF1F5D0C34}" type="slidenum">
              <a:rPr lang="en-US" altLang="zh-TW"/>
              <a:pPr eaLnBrk="1" hangingPunct="1"/>
              <a:t>1</a:t>
            </a:fld>
            <a:endParaRPr lang="en-US" altLang="zh-TW"/>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IN" altLang="zh-TW" smtClean="0"/>
          </a:p>
        </p:txBody>
      </p:sp>
    </p:spTree>
    <p:extLst>
      <p:ext uri="{BB962C8B-B14F-4D97-AF65-F5344CB8AC3E}">
        <p14:creationId xmlns:p14="http://schemas.microsoft.com/office/powerpoint/2010/main" xmlns="" val="134880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6D79A6D-28D0-45FD-AC54-A78259F08928}" type="slidenum">
              <a:rPr lang="en-US" altLang="zh-TW"/>
              <a:pPr eaLnBrk="1" hangingPunct="1"/>
              <a:t>2</a:t>
            </a:fld>
            <a:endParaRPr lang="en-US" altLang="zh-TW"/>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IN" altLang="zh-TW" smtClean="0"/>
          </a:p>
        </p:txBody>
      </p:sp>
    </p:spTree>
    <p:extLst>
      <p:ext uri="{BB962C8B-B14F-4D97-AF65-F5344CB8AC3E}">
        <p14:creationId xmlns:p14="http://schemas.microsoft.com/office/powerpoint/2010/main" xmlns="" val="63567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1" name="矩形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2" name="矩形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3" name="直線接點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5" name="直線接點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sp>
        <p:nvSpPr>
          <p:cNvPr id="2" name="標題 1"/>
          <p:cNvSpPr>
            <a:spLocks noGrp="1"/>
          </p:cNvSpPr>
          <p:nvPr>
            <p:ph type="ctrTitle"/>
          </p:nvPr>
        </p:nvSpPr>
        <p:spPr>
          <a:xfrm>
            <a:off x="1821977" y="1600203"/>
            <a:ext cx="6248400" cy="2680127"/>
          </a:xfrm>
        </p:spPr>
        <p:txBody>
          <a:bodyPr>
            <a:noAutofit/>
          </a:bodyPr>
          <a:lstStyle>
            <a:lvl1pPr latinLnBrk="0">
              <a:defRPr lang="zh-TW" sz="4051"/>
            </a:lvl1pPr>
          </a:lstStyle>
          <a:p>
            <a:r>
              <a:rPr lang="zh-TW" altLang="en-US" noProof="0" smtClean="0"/>
              <a:t>按一下以編輯母片標題樣式</a:t>
            </a:r>
            <a:endParaRPr lang="zh-TW" dirty="0"/>
          </a:p>
        </p:txBody>
      </p:sp>
      <p:sp>
        <p:nvSpPr>
          <p:cNvPr id="3" name="副標題 2"/>
          <p:cNvSpPr>
            <a:spLocks noGrp="1"/>
          </p:cNvSpPr>
          <p:nvPr>
            <p:ph type="subTitle" idx="1"/>
          </p:nvPr>
        </p:nvSpPr>
        <p:spPr>
          <a:xfrm>
            <a:off x="1821976" y="4344918"/>
            <a:ext cx="5638800" cy="1116085"/>
          </a:xfrm>
        </p:spPr>
        <p:txBody>
          <a:bodyPr>
            <a:normAutofit/>
          </a:bodyPr>
          <a:lstStyle>
            <a:lvl1pPr marL="0" indent="0" algn="l" latinLnBrk="0">
              <a:spcBef>
                <a:spcPts val="0"/>
              </a:spcBef>
              <a:buNone/>
              <a:defRPr lang="zh-TW" sz="2401">
                <a:solidFill>
                  <a:schemeClr val="tx1"/>
                </a:solidFill>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dirty="0"/>
          </a:p>
        </p:txBody>
      </p: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rPr lang="zh-TW" altLang="en-US"/>
              <a:pPr/>
              <a:t>2016/10/8</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Tree>
    <p:extLst>
      <p:ext uri="{BB962C8B-B14F-4D97-AF65-F5344CB8AC3E}">
        <p14:creationId xmlns:p14="http://schemas.microsoft.com/office/powerpoint/2010/main" xmlns="" val="3817955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rPr lang="zh-TW" altLang="en-US"/>
              <a:pPr/>
              <a:t>2016/10/8</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p14="http://schemas.microsoft.com/office/powerpoint/2010/main" xmlns="" val="20408808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cxnSp>
        <p:nvCxnSpPr>
          <p:cNvPr id="11" name="直線接點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50"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a:p>
        </p:txBody>
      </p:sp>
      <p:cxnSp>
        <p:nvCxnSpPr>
          <p:cNvPr id="14" name="直線接點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p:nvPr>
        </p:nvSpPr>
        <p:spPr>
          <a:xfrm>
            <a:off x="7201584" y="685800"/>
            <a:ext cx="1340994"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1199272" y="685800"/>
            <a:ext cx="5887983"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rPr lang="zh-TW" altLang="en-US"/>
              <a:pPr/>
              <a:t>2016/10/8</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p14="http://schemas.microsoft.com/office/powerpoint/2010/main" xmlns="" val="612817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latinLnBrk="0">
              <a:lnSpc>
                <a:spcPct val="150000"/>
              </a:lnSpc>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C2C6F8EA-316C-41DE-B9A4-EDCC3A85ED9A}" type="datetimeFigureOut">
              <a:rPr lang="zh-TW" altLang="en-US"/>
              <a:pPr/>
              <a:t>2016/10/8</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p14="http://schemas.microsoft.com/office/powerpoint/2010/main" xmlns="" val="21855328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0" name="矩形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4" name="矩形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1" name="矩形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22" name="直線接點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cxnSp>
        <p:nvCxnSpPr>
          <p:cNvPr id="23" name="直線接點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7" name="矩形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8" name="矩形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9" name="矩形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30" name="矩形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1" name="直線接點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3" name="直線接點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rPr lang="zh-TW" altLang="en-US"/>
              <a:pPr/>
              <a:t>2016/10/8</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
        <p:nvSpPr>
          <p:cNvPr id="2" name="標題 1"/>
          <p:cNvSpPr>
            <a:spLocks noGrp="1"/>
          </p:cNvSpPr>
          <p:nvPr>
            <p:ph type="title"/>
          </p:nvPr>
        </p:nvSpPr>
        <p:spPr>
          <a:xfrm>
            <a:off x="1199272" y="1600201"/>
            <a:ext cx="6214072" cy="2654064"/>
          </a:xfrm>
        </p:spPr>
        <p:txBody>
          <a:bodyPr anchor="b">
            <a:normAutofit/>
          </a:bodyPr>
          <a:lstStyle>
            <a:lvl1pPr algn="l" latinLnBrk="0">
              <a:defRPr lang="zh-TW" sz="4051" b="0" cap="none" baseline="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199273" y="4259999"/>
            <a:ext cx="5449886" cy="1150203"/>
          </a:xfrm>
        </p:spPr>
        <p:txBody>
          <a:bodyPr anchor="t">
            <a:normAutofit/>
          </a:bodyPr>
          <a:lstStyle>
            <a:lvl1pPr marL="0" indent="0" latinLnBrk="0">
              <a:spcBef>
                <a:spcPts val="0"/>
              </a:spcBef>
              <a:buNone/>
              <a:defRPr lang="zh-TW" sz="2401">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xmlns="" val="32344675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195388"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a:lvl8pPr>
            <a:lvl9pPr latinLnBrk="0">
              <a:defRPr lang="zh-TW" sz="13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4922520"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baseline="0"/>
            </a:lvl6pPr>
            <a:lvl7pPr latinLnBrk="0">
              <a:defRPr lang="zh-TW" sz="1350" baseline="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10/8/2016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xmlns="" val="12391137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195389" y="177803"/>
            <a:ext cx="7339012" cy="1239837"/>
          </a:xfrm>
        </p:spPr>
        <p:txBody>
          <a:bodyPr/>
          <a:lstStyle>
            <a:lvl1pPr latinLnBrk="0">
              <a:lnSpc>
                <a:spcPct val="150000"/>
              </a:lnSpc>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195390"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1195388" y="2514709"/>
            <a:ext cx="3611880" cy="3657493"/>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4919294"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919294" y="2514600"/>
            <a:ext cx="3615107" cy="3655568"/>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10/8/2016</a:t>
            </a:fld>
            <a:endParaRPr lang="zh-TW" altLang="en-US"/>
          </a:p>
        </p:txBody>
      </p:sp>
      <p:sp>
        <p:nvSpPr>
          <p:cNvPr id="8" name="頁尾版面配置區 7"/>
          <p:cNvSpPr>
            <a:spLocks noGrp="1"/>
          </p:cNvSpPr>
          <p:nvPr>
            <p:ph type="ftr" sz="quarter" idx="11"/>
          </p:nvPr>
        </p:nvSpPr>
        <p:spPr/>
        <p:txBody>
          <a:bodyPr/>
          <a:lstStyle>
            <a:lvl1pPr>
              <a:lnSpc>
                <a:spcPct val="150000"/>
              </a:lnSpc>
              <a:defRPr/>
            </a:lvl1pPr>
          </a:lstStyle>
          <a:p>
            <a:endParaRPr lang="zh-TW" altLang="en-US"/>
          </a:p>
        </p:txBody>
      </p:sp>
      <p:sp>
        <p:nvSpPr>
          <p:cNvPr id="9" name="投影片編號版面配置區 8"/>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xmlns="" val="21383580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C2C6F8EA-316C-41DE-B9A4-EDCC3A85ED9A}" type="datetimeFigureOut">
              <a:rPr lang="zh-TW" altLang="en-US"/>
              <a:pPr/>
              <a:t>2016/10/8</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p14="http://schemas.microsoft.com/office/powerpoint/2010/main" xmlns="" val="31635788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6" name="矩形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cxnSp>
        <p:nvCxnSpPr>
          <p:cNvPr id="7" name="直線接點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日期版面配置區 1"/>
          <p:cNvSpPr>
            <a:spLocks noGrp="1"/>
          </p:cNvSpPr>
          <p:nvPr>
            <p:ph type="dt" sz="half" idx="10"/>
          </p:nvPr>
        </p:nvSpPr>
        <p:spPr/>
        <p:txBody>
          <a:bodyPr/>
          <a:lstStyle/>
          <a:p>
            <a:fld id="{C2C6F8EA-316C-41DE-B9A4-EDCC3A85ED9A}" type="datetimeFigureOut">
              <a:rPr lang="zh-TW" altLang="en-US"/>
              <a:pPr/>
              <a:t>2016/10/8</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Tree>
    <p:extLst>
      <p:ext uri="{BB962C8B-B14F-4D97-AF65-F5344CB8AC3E}">
        <p14:creationId xmlns:p14="http://schemas.microsoft.com/office/powerpoint/2010/main" xmlns="" val="178381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9" name="矩形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cxnSp>
        <p:nvCxnSpPr>
          <p:cNvPr id="10" name="直線接點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2" name="標題 1"/>
          <p:cNvSpPr>
            <a:spLocks noGrp="1"/>
          </p:cNvSpPr>
          <p:nvPr>
            <p:ph type="title"/>
          </p:nvPr>
        </p:nvSpPr>
        <p:spPr bwMode="white">
          <a:xfrm>
            <a:off x="805890" y="381000"/>
            <a:ext cx="2470710" cy="1371600"/>
          </a:xfrm>
        </p:spPr>
        <p:txBody>
          <a:bodyPr anchor="b">
            <a:normAutofit/>
          </a:bodyPr>
          <a:lstStyle>
            <a:lvl1pPr algn="l" latinLnBrk="0">
              <a:lnSpc>
                <a:spcPct val="150000"/>
              </a:lnSpc>
              <a:defRPr lang="zh-TW" sz="2101" b="0" cap="all" baseline="0">
                <a:solidFill>
                  <a:schemeClr val="bg1"/>
                </a:solidFill>
              </a:defRPr>
            </a:lvl1pPr>
          </a:lstStyle>
          <a:p>
            <a:r>
              <a:rPr lang="zh-TW" altLang="en-US" smtClean="0"/>
              <a:t>按一下以編輯母片標題樣式</a:t>
            </a:r>
            <a:endParaRPr lang="zh-TW"/>
          </a:p>
        </p:txBody>
      </p:sp>
      <p:sp>
        <p:nvSpPr>
          <p:cNvPr id="3" name="內容版面配置區 2"/>
          <p:cNvSpPr>
            <a:spLocks noGrp="1"/>
          </p:cNvSpPr>
          <p:nvPr>
            <p:ph idx="1"/>
          </p:nvPr>
        </p:nvSpPr>
        <p:spPr>
          <a:xfrm>
            <a:off x="3886200" y="482600"/>
            <a:ext cx="4648200" cy="5689600"/>
          </a:xfrm>
        </p:spPr>
        <p:txBody>
          <a:bodyPr>
            <a:normAutofit/>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bwMode="white">
          <a:xfrm>
            <a:off x="805890" y="1828800"/>
            <a:ext cx="2470710" cy="4343400"/>
          </a:xfrm>
        </p:spPr>
        <p:txBody>
          <a:bodyPr>
            <a:normAutofit/>
          </a:bodyPr>
          <a:lstStyle>
            <a:lvl1pPr marL="0" indent="0" latinLnBrk="0">
              <a:lnSpc>
                <a:spcPct val="150000"/>
              </a:lnSpc>
              <a:buNone/>
              <a:defRPr lang="zh-TW" sz="1500">
                <a:solidFill>
                  <a:schemeClr val="bg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10/8/2016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xmlns="" val="3518043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標題 1"/>
          <p:cNvSpPr>
            <a:spLocks noGrp="1"/>
          </p:cNvSpPr>
          <p:nvPr>
            <p:ph type="title"/>
          </p:nvPr>
        </p:nvSpPr>
        <p:spPr>
          <a:xfrm>
            <a:off x="805890" y="381000"/>
            <a:ext cx="2470710" cy="1371600"/>
          </a:xfrm>
        </p:spPr>
        <p:txBody>
          <a:bodyPr anchor="b">
            <a:normAutofit/>
          </a:bodyPr>
          <a:lstStyle>
            <a:lvl1pPr algn="l" latinLnBrk="0">
              <a:defRPr lang="zh-TW" sz="2101" b="0" cap="all" baseline="0">
                <a:solidFill>
                  <a:schemeClr val="tx1">
                    <a:lumMod val="75000"/>
                  </a:schemeClr>
                </a:solidFill>
              </a:defRPr>
            </a:lvl1pPr>
          </a:lstStyle>
          <a:p>
            <a:r>
              <a:rPr lang="zh-TW" altLang="en-US" smtClean="0"/>
              <a:t>按一下以編輯母片標題樣式</a:t>
            </a:r>
            <a:endParaRPr lang="zh-TW"/>
          </a:p>
        </p:txBody>
      </p:sp>
      <p:sp>
        <p:nvSpPr>
          <p:cNvPr id="3" name="圖片版面配置區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latinLnBrk="0">
              <a:buNone/>
              <a:defRPr lang="zh-TW" sz="2101"/>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805890" y="1828800"/>
            <a:ext cx="2470710" cy="4343400"/>
          </a:xfrm>
        </p:spPr>
        <p:txBody>
          <a:bodyPr>
            <a:normAutofit/>
          </a:bodyPr>
          <a:lstStyle>
            <a:lvl1pPr marL="0" indent="0" latinLnBrk="0">
              <a:buNone/>
              <a:defRPr lang="zh-TW" sz="1500">
                <a:solidFill>
                  <a:schemeClr val="tx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2C6F8EA-316C-41DE-B9A4-EDCC3A85ED9A}" type="datetimeFigureOut">
              <a:rPr lang="zh-TW" altLang="en-US"/>
              <a:pPr/>
              <a:t>2016/10/8</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7DC1BBB0-96F0-4077-A278-0F3FB5C104D3}" type="slidenum">
              <a:rPr/>
              <a:pPr/>
              <a:t>‹#›</a:t>
            </a:fld>
            <a:endParaRPr lang="zh-TW"/>
          </a:p>
        </p:txBody>
      </p:sp>
      <p:cxnSp>
        <p:nvCxnSpPr>
          <p:cNvPr id="10" name="直線接點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739002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noProof="0" dirty="0">
              <a:latin typeface="微軟正黑體" panose="020B0604030504040204" pitchFamily="34" charset="-120"/>
              <a:ea typeface="微軟正黑體" panose="020B0604030504040204" pitchFamily="34" charset="-120"/>
            </a:endParaRPr>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13" name="矩形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cxnSp>
        <p:nvCxnSpPr>
          <p:cNvPr id="14" name="直線接點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20"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noProof="0" dirty="0">
              <a:latin typeface="微軟正黑體" panose="020B0604030504040204" pitchFamily="34" charset="-120"/>
              <a:ea typeface="微軟正黑體" panose="020B0604030504040204" pitchFamily="34" charset="-120"/>
            </a:endParaRPr>
          </a:p>
        </p:txBody>
      </p:sp>
      <p:cxnSp>
        <p:nvCxnSpPr>
          <p:cNvPr id="16" name="直線接點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版面配置區 1"/>
          <p:cNvSpPr>
            <a:spLocks noGrp="1"/>
          </p:cNvSpPr>
          <p:nvPr>
            <p:ph type="title"/>
          </p:nvPr>
        </p:nvSpPr>
        <p:spPr>
          <a:xfrm>
            <a:off x="1195389" y="177803"/>
            <a:ext cx="7339012" cy="1239837"/>
          </a:xfrm>
          <a:prstGeom prst="rect">
            <a:avLst/>
          </a:prstGeom>
        </p:spPr>
        <p:txBody>
          <a:bodyPr vert="horz" lIns="91440" tIns="45720" rIns="91440" bIns="45720" rtlCol="0" anchor="b">
            <a:normAutofit/>
          </a:bodyPr>
          <a:lstStyle/>
          <a:p>
            <a:r>
              <a:rPr lang="zh-TW" altLang="en-US" noProof="0" dirty="0"/>
              <a:t>按一下以編輯母片標題樣式</a:t>
            </a:r>
          </a:p>
        </p:txBody>
      </p:sp>
      <p:sp>
        <p:nvSpPr>
          <p:cNvPr id="3" name="文字版面配置區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zh-TW" altLang="en-US" noProof="0" dirty="0"/>
              <a:t>按一下以編輯母片文字樣式</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p>
        </p:txBody>
      </p:sp>
      <p:sp>
        <p:nvSpPr>
          <p:cNvPr id="4" name="日期版面配置區 3"/>
          <p:cNvSpPr>
            <a:spLocks noGrp="1"/>
          </p:cNvSpPr>
          <p:nvPr>
            <p:ph type="dt" sz="half" idx="2"/>
          </p:nvPr>
        </p:nvSpPr>
        <p:spPr>
          <a:xfrm>
            <a:off x="3886200" y="6356354"/>
            <a:ext cx="914400" cy="365125"/>
          </a:xfrm>
          <a:prstGeom prst="rect">
            <a:avLst/>
          </a:prstGeom>
        </p:spPr>
        <p:txBody>
          <a:bodyPr vert="horz" lIns="91440" tIns="45720" rIns="91440" bIns="45720" rtlCol="0" anchor="ctr"/>
          <a:lstStyle>
            <a:lvl1pPr algn="l"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C2C6F8EA-316C-41DE-B9A4-EDCC3A85ED9A}" type="datetimeFigureOut">
              <a:rPr lang="en-US" altLang="zh-TW" noProof="0" smtClean="0"/>
              <a:pPr/>
              <a:t>10/8/2016</a:t>
            </a:fld>
            <a:endParaRPr lang="zh-TW" altLang="en-US" noProof="0" dirty="0"/>
          </a:p>
        </p:txBody>
      </p:sp>
      <p:sp>
        <p:nvSpPr>
          <p:cNvPr id="5" name="頁尾版面配置區 4"/>
          <p:cNvSpPr>
            <a:spLocks noGrp="1"/>
          </p:cNvSpPr>
          <p:nvPr>
            <p:ph type="ftr" sz="quarter" idx="3"/>
          </p:nvPr>
        </p:nvSpPr>
        <p:spPr>
          <a:xfrm>
            <a:off x="4948240" y="6356354"/>
            <a:ext cx="2981325" cy="365125"/>
          </a:xfrm>
          <a:prstGeom prst="rect">
            <a:avLst/>
          </a:prstGeom>
        </p:spPr>
        <p:txBody>
          <a:bodyPr vert="horz" lIns="91440" tIns="45720" rIns="91440" bIns="45720" rtlCol="0" anchor="ctr"/>
          <a:lstStyle>
            <a:lvl1pPr algn="ct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8077201" y="6356354"/>
            <a:ext cx="457200" cy="365125"/>
          </a:xfrm>
          <a:prstGeom prst="rect">
            <a:avLst/>
          </a:prstGeom>
        </p:spPr>
        <p:txBody>
          <a:bodyPr vert="horz" lIns="91440" tIns="45720" rIns="91440" bIns="45720" rtlCol="0" anchor="ctr"/>
          <a:lstStyle>
            <a:lvl1pPr algn="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7DC1BBB0-96F0-4077-A278-0F3FB5C104D3}" type="slidenum">
              <a:rPr lang="en-US" altLang="zh-TW" noProof="0" smtClean="0"/>
              <a:pPr/>
              <a:t>‹#›</a:t>
            </a:fld>
            <a:endParaRPr lang="zh-TW" altLang="en-US" noProof="0" dirty="0"/>
          </a:p>
        </p:txBody>
      </p:sp>
    </p:spTree>
    <p:extLst>
      <p:ext uri="{BB962C8B-B14F-4D97-AF65-F5344CB8AC3E}">
        <p14:creationId xmlns:p14="http://schemas.microsoft.com/office/powerpoint/2010/main" xmlns=""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685983" rtl="0" eaLnBrk="1" latinLnBrk="0" hangingPunct="1">
        <a:lnSpc>
          <a:spcPct val="90000"/>
        </a:lnSpc>
        <a:spcBef>
          <a:spcPct val="0"/>
        </a:spcBef>
        <a:buNone/>
        <a:defRPr lang="zh-TW" sz="2701" kern="1200">
          <a:solidFill>
            <a:schemeClr val="tx1">
              <a:lumMod val="75000"/>
            </a:schemeClr>
          </a:solidFill>
          <a:latin typeface="微軟正黑體" panose="020B0604030504040204" pitchFamily="34" charset="-120"/>
          <a:ea typeface="微軟正黑體" panose="020B0604030504040204" pitchFamily="34" charset="-120"/>
          <a:cs typeface="+mj-cs"/>
        </a:defRPr>
      </a:lvl1pPr>
    </p:titleStyle>
    <p:bodyStyle>
      <a:lvl1pPr marL="0" indent="0" algn="l" defTabSz="685983" rtl="0" eaLnBrk="1" latinLnBrk="0" hangingPunct="1">
        <a:lnSpc>
          <a:spcPct val="9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9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9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9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9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4.wm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7.w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4.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1.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5.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1.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7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5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24.bin"/></Relationships>
</file>

<file path=ppt/slides/_rels/slide57.x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11"/>
          <p:cNvGrpSpPr>
            <a:grpSpLocks/>
          </p:cNvGrpSpPr>
          <p:nvPr/>
        </p:nvGrpSpPr>
        <p:grpSpPr bwMode="auto">
          <a:xfrm>
            <a:off x="0" y="914400"/>
            <a:ext cx="9144000" cy="1981200"/>
            <a:chOff x="0" y="914400"/>
            <a:chExt cx="9144000" cy="1981200"/>
          </a:xfrm>
        </p:grpSpPr>
        <p:sp>
          <p:nvSpPr>
            <p:cNvPr id="4" name="Rectangle 3"/>
            <p:cNvSpPr/>
            <p:nvPr/>
          </p:nvSpPr>
          <p:spPr>
            <a:xfrm>
              <a:off x="0" y="914400"/>
              <a:ext cx="9144000" cy="457200"/>
            </a:xfrm>
            <a:prstGeom prst="rect">
              <a:avLst/>
            </a:prstGeom>
            <a:solidFill>
              <a:srgbClr val="C7EB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a:off x="1752600" y="1447800"/>
              <a:ext cx="0" cy="144780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33600" y="1828800"/>
              <a:ext cx="6629400" cy="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grpSp>
      <p:sp>
        <p:nvSpPr>
          <p:cNvPr id="2052" name="TextBox 8"/>
          <p:cNvSpPr txBox="1">
            <a:spLocks noChangeArrowheads="1"/>
          </p:cNvSpPr>
          <p:nvPr/>
        </p:nvSpPr>
        <p:spPr bwMode="auto">
          <a:xfrm>
            <a:off x="609600" y="1447800"/>
            <a:ext cx="762000"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solidFill>
                  <a:srgbClr val="00ADEE"/>
                </a:solidFill>
                <a:ea typeface="新細明體" panose="02020500000000000000" pitchFamily="18" charset="-120"/>
              </a:rPr>
              <a:t>1</a:t>
            </a:r>
          </a:p>
        </p:txBody>
      </p:sp>
      <p:sp>
        <p:nvSpPr>
          <p:cNvPr id="2053" name="TextBox 10"/>
          <p:cNvSpPr txBox="1">
            <a:spLocks noChangeArrowheads="1"/>
          </p:cNvSpPr>
          <p:nvPr/>
        </p:nvSpPr>
        <p:spPr bwMode="auto">
          <a:xfrm>
            <a:off x="2362200" y="1981200"/>
            <a:ext cx="62484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4000">
                <a:ea typeface="新細明體" panose="02020500000000000000" pitchFamily="18" charset="-120"/>
              </a:rPr>
              <a:t>FUNCTIONS AND LIMITS</a:t>
            </a:r>
          </a:p>
        </p:txBody>
      </p:sp>
    </p:spTree>
    <p:extLst>
      <p:ext uri="{BB962C8B-B14F-4D97-AF65-F5344CB8AC3E}">
        <p14:creationId xmlns:p14="http://schemas.microsoft.com/office/powerpoint/2010/main" xmlns="" val="17262196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panose="02020500000000000000" pitchFamily="18" charset="-120"/>
              </a:rPr>
              <a:t>Intuitive Definition of a Limit</a:t>
            </a:r>
            <a:endParaRPr lang="zh-TW" altLang="en-US" dirty="0"/>
          </a:p>
        </p:txBody>
      </p:sp>
      <p:sp>
        <p:nvSpPr>
          <p:cNvPr id="3" name="內容版面配置區 2"/>
          <p:cNvSpPr>
            <a:spLocks noGrp="1"/>
          </p:cNvSpPr>
          <p:nvPr>
            <p:ph idx="1"/>
          </p:nvPr>
        </p:nvSpPr>
        <p:spPr/>
        <p:txBody>
          <a:bodyPr/>
          <a:lstStyle/>
          <a:p>
            <a:r>
              <a:rPr lang="en-US" altLang="zh-TW" dirty="0" smtClean="0">
                <a:ea typeface="新細明體" charset="-120"/>
              </a:rPr>
              <a:t>From the table and the graph of </a:t>
            </a:r>
            <a:r>
              <a:rPr lang="en-US" altLang="zh-TW" i="1" dirty="0" smtClean="0">
                <a:ea typeface="新細明體" charset="-120"/>
              </a:rPr>
              <a:t>f</a:t>
            </a:r>
            <a:r>
              <a:rPr lang="en-US" altLang="zh-TW" dirty="0" smtClean="0">
                <a:ea typeface="新細明體" charset="-120"/>
              </a:rPr>
              <a:t> (a parabola) shown in the figure, we see that, when </a:t>
            </a:r>
            <a:r>
              <a:rPr lang="en-US" altLang="zh-TW" i="1" dirty="0" smtClean="0">
                <a:ea typeface="新細明體" charset="-120"/>
              </a:rPr>
              <a:t>x</a:t>
            </a:r>
            <a:r>
              <a:rPr lang="en-US" altLang="zh-TW" dirty="0" smtClean="0">
                <a:ea typeface="新細明體" charset="-120"/>
              </a:rPr>
              <a:t> is close to 2 (on either side of 2), </a:t>
            </a:r>
            <a:r>
              <a:rPr lang="en-US" altLang="zh-TW" i="1" dirty="0" smtClean="0">
                <a:ea typeface="新細明體" charset="-120"/>
              </a:rPr>
              <a:t>f</a:t>
            </a:r>
            <a:r>
              <a:rPr lang="en-US" altLang="zh-TW" dirty="0" smtClean="0">
                <a:ea typeface="新細明體" charset="-120"/>
              </a:rPr>
              <a:t>(</a:t>
            </a:r>
            <a:r>
              <a:rPr lang="en-US" altLang="zh-TW" i="1" dirty="0" smtClean="0">
                <a:ea typeface="新細明體" charset="-120"/>
              </a:rPr>
              <a:t>x</a:t>
            </a:r>
            <a:r>
              <a:rPr lang="en-US" altLang="zh-TW" dirty="0" smtClean="0">
                <a:ea typeface="新細明體" charset="-120"/>
              </a:rPr>
              <a:t>) is close to 4.</a:t>
            </a:r>
          </a:p>
          <a:p>
            <a:endParaRPr altLang="en-US" dirty="0" smtClean="0">
              <a:ea typeface="新細明體" charset="-120"/>
            </a:endParaRPr>
          </a:p>
          <a:p>
            <a:endParaRPr lang="zh-TW" altLang="en-US" dirty="0"/>
          </a:p>
        </p:txBody>
      </p:sp>
      <p:pic>
        <p:nvPicPr>
          <p:cNvPr id="4" name="Picture 4"/>
          <p:cNvPicPr>
            <a:picLocks noChangeAspect="1" noChangeArrowheads="1"/>
          </p:cNvPicPr>
          <p:nvPr/>
        </p:nvPicPr>
        <p:blipFill>
          <a:blip r:embed="rId2"/>
          <a:srcRect/>
          <a:stretch>
            <a:fillRect/>
          </a:stretch>
        </p:blipFill>
        <p:spPr bwMode="auto">
          <a:xfrm>
            <a:off x="4714876" y="2819423"/>
            <a:ext cx="3422650" cy="38957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panose="02020500000000000000" pitchFamily="18" charset="-120"/>
              </a:rPr>
              <a:t>Intuitive Definition of a Limit</a:t>
            </a:r>
            <a:endParaRPr lang="zh-TW" altLang="en-US" dirty="0"/>
          </a:p>
        </p:txBody>
      </p:sp>
      <p:sp>
        <p:nvSpPr>
          <p:cNvPr id="3" name="內容版面配置區 2"/>
          <p:cNvSpPr>
            <a:spLocks noGrp="1"/>
          </p:cNvSpPr>
          <p:nvPr>
            <p:ph idx="1"/>
          </p:nvPr>
        </p:nvSpPr>
        <p:spPr/>
        <p:txBody>
          <a:bodyPr/>
          <a:lstStyle/>
          <a:p>
            <a:r>
              <a:rPr lang="en-US" altLang="zh-TW" dirty="0" smtClean="0">
                <a:ea typeface="新細明體" charset="-120"/>
              </a:rPr>
              <a:t>In fact, it appears that we can make the values of </a:t>
            </a:r>
            <a:r>
              <a:rPr lang="en-US" altLang="zh-TW" i="1" dirty="0" smtClean="0">
                <a:ea typeface="新細明體" charset="-120"/>
              </a:rPr>
              <a:t>f</a:t>
            </a:r>
            <a:r>
              <a:rPr lang="en-US" altLang="zh-TW" dirty="0" smtClean="0">
                <a:ea typeface="新細明體" charset="-120"/>
              </a:rPr>
              <a:t>(</a:t>
            </a:r>
            <a:r>
              <a:rPr lang="en-US" altLang="zh-TW" i="1" dirty="0" smtClean="0">
                <a:ea typeface="新細明體" charset="-120"/>
              </a:rPr>
              <a:t>x</a:t>
            </a:r>
            <a:r>
              <a:rPr lang="en-US" altLang="zh-TW" dirty="0" smtClean="0">
                <a:ea typeface="新細明體" charset="-120"/>
              </a:rPr>
              <a:t>) as close as we like to 4 by taking </a:t>
            </a:r>
            <a:r>
              <a:rPr lang="en-US" altLang="zh-TW" i="1" dirty="0" smtClean="0">
                <a:ea typeface="新細明體" charset="-120"/>
              </a:rPr>
              <a:t>x</a:t>
            </a:r>
            <a:r>
              <a:rPr lang="en-US" altLang="zh-TW" dirty="0" smtClean="0">
                <a:ea typeface="新細明體" charset="-120"/>
              </a:rPr>
              <a:t> sufficiently close to 2.</a:t>
            </a:r>
          </a:p>
          <a:p>
            <a:endParaRPr lang="en-US" altLang="zh-TW" dirty="0" smtClean="0">
              <a:ea typeface="新細明體" charset="-120"/>
            </a:endParaRPr>
          </a:p>
          <a:p>
            <a:r>
              <a:rPr lang="en-US" altLang="zh-TW" dirty="0" smtClean="0">
                <a:ea typeface="新細明體" charset="-120"/>
              </a:rPr>
              <a:t>We express this by </a:t>
            </a:r>
            <a:r>
              <a:rPr lang="en-US" altLang="zh-TW" dirty="0" smtClean="0">
                <a:ea typeface="新細明體" charset="-120"/>
                <a:cs typeface="Times New Roman" pitchFamily="18" charset="0"/>
              </a:rPr>
              <a:t>saying “the limit of the function </a:t>
            </a:r>
            <a:r>
              <a:rPr lang="en-US" altLang="zh-TW" i="1" dirty="0" smtClean="0">
                <a:ea typeface="新細明體" charset="-120"/>
                <a:cs typeface="Times New Roman" pitchFamily="18" charset="0"/>
              </a:rPr>
              <a:t>f</a:t>
            </a:r>
            <a:r>
              <a:rPr lang="en-US" altLang="zh-TW" dirty="0" smtClean="0">
                <a:ea typeface="新細明體" charset="-120"/>
                <a:cs typeface="Times New Roman" pitchFamily="18" charset="0"/>
              </a:rPr>
              <a:t>(</a:t>
            </a:r>
            <a:r>
              <a:rPr lang="en-US" altLang="zh-TW" i="1" dirty="0" smtClean="0">
                <a:ea typeface="新細明體" charset="-120"/>
                <a:cs typeface="Times New Roman" pitchFamily="18" charset="0"/>
              </a:rPr>
              <a:t>x</a:t>
            </a:r>
            <a:r>
              <a:rPr lang="en-US" altLang="zh-TW" dirty="0" smtClean="0">
                <a:ea typeface="新細明體" charset="-120"/>
                <a:cs typeface="Times New Roman" pitchFamily="18" charset="0"/>
              </a:rPr>
              <a:t>)</a:t>
            </a:r>
            <a:r>
              <a:rPr lang="en-US" altLang="zh-TW" i="1" dirty="0" smtClean="0">
                <a:ea typeface="新細明體" charset="-120"/>
                <a:cs typeface="Times New Roman" pitchFamily="18" charset="0"/>
              </a:rPr>
              <a:t> = x</a:t>
            </a:r>
            <a:r>
              <a:rPr lang="en-US" altLang="zh-TW" baseline="30000" dirty="0" smtClean="0">
                <a:ea typeface="新細明體" charset="-120"/>
                <a:cs typeface="Times New Roman" pitchFamily="18" charset="0"/>
              </a:rPr>
              <a:t>2</a:t>
            </a:r>
            <a:r>
              <a:rPr lang="en-US" altLang="zh-TW" i="1" dirty="0" smtClean="0">
                <a:ea typeface="新細明體" charset="-120"/>
                <a:cs typeface="Times New Roman" pitchFamily="18" charset="0"/>
              </a:rPr>
              <a:t> – x </a:t>
            </a:r>
            <a:r>
              <a:rPr lang="en-US" altLang="zh-TW" dirty="0" smtClean="0">
                <a:ea typeface="新細明體" charset="-120"/>
                <a:cs typeface="Times New Roman" pitchFamily="18" charset="0"/>
              </a:rPr>
              <a:t>+ 2 as </a:t>
            </a:r>
            <a:r>
              <a:rPr lang="en-US" altLang="zh-TW" i="1" dirty="0" smtClean="0">
                <a:ea typeface="新細明體" charset="-120"/>
                <a:cs typeface="Times New Roman" pitchFamily="18" charset="0"/>
              </a:rPr>
              <a:t>x</a:t>
            </a:r>
            <a:r>
              <a:rPr lang="en-US" altLang="zh-TW" dirty="0" smtClean="0">
                <a:ea typeface="新細明體" charset="-120"/>
                <a:cs typeface="Times New Roman" pitchFamily="18" charset="0"/>
              </a:rPr>
              <a:t> approaches 2 is equal to 4.”</a:t>
            </a:r>
          </a:p>
          <a:p>
            <a:r>
              <a:rPr lang="en-US" altLang="zh-TW" sz="2101" dirty="0" smtClean="0">
                <a:ea typeface="新細明體" charset="-120"/>
                <a:cs typeface="Times New Roman" pitchFamily="18" charset="0"/>
              </a:rPr>
              <a:t>The notation for this is:</a:t>
            </a:r>
          </a:p>
          <a:p>
            <a:pPr lvl="1">
              <a:buClr>
                <a:srgbClr val="AC4600"/>
              </a:buClr>
              <a:buFont typeface="Wingdings" pitchFamily="2" charset="2"/>
              <a:buChar char="§"/>
            </a:pPr>
            <a:endParaRPr lang="en-US" altLang="zh-TW" sz="2101" dirty="0" smtClean="0">
              <a:ea typeface="新細明體" charset="-120"/>
              <a:cs typeface="Times New Roman" pitchFamily="18" charset="0"/>
            </a:endParaRPr>
          </a:p>
          <a:p>
            <a:endParaRPr lang="en-US" altLang="en-US" dirty="0" smtClean="0">
              <a:ea typeface="新細明體" charset="-120"/>
              <a:cs typeface="Times New Roman" pitchFamily="18" charset="0"/>
            </a:endParaRPr>
          </a:p>
          <a:p>
            <a:endParaRPr altLang="en-US" dirty="0" smtClean="0">
              <a:ea typeface="新細明體" charset="-120"/>
              <a:cs typeface="Times New Roman" pitchFamily="18" charset="0"/>
            </a:endParaRPr>
          </a:p>
        </p:txBody>
      </p:sp>
      <p:graphicFrame>
        <p:nvGraphicFramePr>
          <p:cNvPr id="62466" name="Object 2"/>
          <p:cNvGraphicFramePr>
            <a:graphicFrameLocks noChangeAspect="1"/>
          </p:cNvGraphicFramePr>
          <p:nvPr/>
        </p:nvGraphicFramePr>
        <p:xfrm>
          <a:off x="3071802" y="5072074"/>
          <a:ext cx="2732087" cy="684213"/>
        </p:xfrm>
        <a:graphic>
          <a:graphicData uri="http://schemas.openxmlformats.org/presentationml/2006/ole">
            <p:oleObj spid="_x0000_s62466" name="Equation" r:id="rId3" imgW="1218960" imgH="304560" progId="">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altLang="zh-TW" dirty="0" smtClean="0">
                <a:ea typeface="新細明體" panose="02020500000000000000" pitchFamily="18" charset="-120"/>
              </a:rPr>
              <a:t>Intuitive Definition of a Limit</a:t>
            </a:r>
          </a:p>
        </p:txBody>
      </p:sp>
      <p:sp>
        <p:nvSpPr>
          <p:cNvPr id="10243"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In general, we use the following notation.</a:t>
            </a:r>
            <a:endParaRPr lang="en-US" altLang="zh-TW" i="1" baseline="30000" smtClean="0">
              <a:ea typeface="新細明體" panose="02020500000000000000" pitchFamily="18" charset="-120"/>
            </a:endParaRPr>
          </a:p>
        </p:txBody>
      </p:sp>
      <p:sp>
        <p:nvSpPr>
          <p:cNvPr id="102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0245"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16770" y="2564904"/>
            <a:ext cx="8096250" cy="340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398127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panose="02020500000000000000" pitchFamily="18" charset="-120"/>
              </a:rPr>
              <a:t>Intuitive Definition of a Limit</a:t>
            </a:r>
            <a:endParaRPr lang="zh-TW" altLang="en-US" dirty="0"/>
          </a:p>
        </p:txBody>
      </p:sp>
      <p:sp>
        <p:nvSpPr>
          <p:cNvPr id="3" name="內容版面配置區 2"/>
          <p:cNvSpPr>
            <a:spLocks noGrp="1"/>
          </p:cNvSpPr>
          <p:nvPr>
            <p:ph idx="1"/>
          </p:nvPr>
        </p:nvSpPr>
        <p:spPr/>
        <p:txBody>
          <a:bodyPr/>
          <a:lstStyle/>
          <a:p>
            <a:r>
              <a:rPr lang="en-US" altLang="zh-TW" dirty="0" smtClean="0">
                <a:ea typeface="新細明體" charset="-120"/>
              </a:rPr>
              <a:t>Roughly speaking, this says that the values of </a:t>
            </a:r>
            <a:r>
              <a:rPr lang="en-US" altLang="zh-TW" i="1" dirty="0" smtClean="0">
                <a:ea typeface="新細明體" charset="-120"/>
              </a:rPr>
              <a:t>f</a:t>
            </a:r>
            <a:r>
              <a:rPr lang="en-US" altLang="zh-TW" dirty="0" smtClean="0">
                <a:ea typeface="新細明體" charset="-120"/>
              </a:rPr>
              <a:t>(</a:t>
            </a:r>
            <a:r>
              <a:rPr lang="en-US" altLang="zh-TW" i="1" dirty="0" smtClean="0">
                <a:ea typeface="新細明體" charset="-120"/>
              </a:rPr>
              <a:t>x</a:t>
            </a:r>
            <a:r>
              <a:rPr lang="en-US" altLang="zh-TW" dirty="0" smtClean="0">
                <a:ea typeface="新細明體" charset="-120"/>
              </a:rPr>
              <a:t>) tend to get closer and closer to the number </a:t>
            </a:r>
            <a:r>
              <a:rPr lang="en-US" altLang="zh-TW" i="1" dirty="0" smtClean="0">
                <a:ea typeface="新細明體" charset="-120"/>
              </a:rPr>
              <a:t>L</a:t>
            </a:r>
            <a:r>
              <a:rPr lang="en-US" altLang="zh-TW" dirty="0" smtClean="0">
                <a:ea typeface="新細明體" charset="-120"/>
              </a:rPr>
              <a:t> as </a:t>
            </a:r>
            <a:r>
              <a:rPr lang="en-US" altLang="zh-TW" i="1" dirty="0" smtClean="0">
                <a:ea typeface="新細明體" charset="-120"/>
              </a:rPr>
              <a:t>x</a:t>
            </a:r>
            <a:r>
              <a:rPr lang="en-US" altLang="zh-TW" dirty="0" smtClean="0">
                <a:ea typeface="新細明體" charset="-120"/>
              </a:rPr>
              <a:t> gets closer and closer to the number </a:t>
            </a:r>
            <a:r>
              <a:rPr lang="en-US" altLang="zh-TW" i="1" dirty="0" smtClean="0">
                <a:ea typeface="新細明體" charset="-120"/>
              </a:rPr>
              <a:t>a</a:t>
            </a:r>
            <a:r>
              <a:rPr lang="en-US" altLang="zh-TW" dirty="0" smtClean="0">
                <a:ea typeface="新細明體" charset="-120"/>
              </a:rPr>
              <a:t> (from either side of </a:t>
            </a:r>
            <a:r>
              <a:rPr lang="en-US" altLang="zh-TW" i="1" dirty="0" smtClean="0">
                <a:ea typeface="新細明體" charset="-120"/>
              </a:rPr>
              <a:t>a</a:t>
            </a:r>
            <a:r>
              <a:rPr lang="en-US" altLang="zh-TW" dirty="0" smtClean="0">
                <a:ea typeface="新細明體" charset="-120"/>
              </a:rPr>
              <a:t>) but </a:t>
            </a:r>
            <a:r>
              <a:rPr lang="en-US" altLang="zh-TW" i="1" dirty="0" smtClean="0">
                <a:ea typeface="新細明體" charset="-120"/>
              </a:rPr>
              <a:t>x </a:t>
            </a:r>
            <a:r>
              <a:rPr lang="en-US" altLang="zh-TW" dirty="0" smtClean="0">
                <a:ea typeface="新細明體" charset="-120"/>
                <a:sym typeface="Symbol" pitchFamily="18" charset="2"/>
              </a:rPr>
              <a:t></a:t>
            </a:r>
            <a:r>
              <a:rPr lang="en-US" altLang="zh-TW" dirty="0" smtClean="0">
                <a:ea typeface="新細明體" charset="-120"/>
              </a:rPr>
              <a:t> </a:t>
            </a:r>
            <a:r>
              <a:rPr lang="en-US" altLang="zh-TW" i="1" dirty="0" smtClean="0">
                <a:ea typeface="新細明體" charset="-120"/>
              </a:rPr>
              <a:t>a</a:t>
            </a:r>
            <a:r>
              <a:rPr lang="en-US" altLang="zh-TW" dirty="0" smtClean="0">
                <a:ea typeface="新細明體" charset="-120"/>
              </a:rPr>
              <a:t>.</a:t>
            </a:r>
          </a:p>
          <a:p>
            <a:r>
              <a:rPr lang="en-US" altLang="zh-TW" dirty="0" smtClean="0">
                <a:ea typeface="新細明體" charset="-120"/>
              </a:rPr>
              <a:t>An alternative notation for </a:t>
            </a:r>
            <a:br>
              <a:rPr lang="en-US" altLang="zh-TW" dirty="0" smtClean="0">
                <a:ea typeface="新細明體" charset="-120"/>
              </a:rPr>
            </a:br>
            <a:r>
              <a:rPr lang="en-US" altLang="zh-TW" sz="1000" dirty="0" smtClean="0">
                <a:ea typeface="新細明體" charset="-120"/>
              </a:rPr>
              <a:t> </a:t>
            </a:r>
            <a:r>
              <a:rPr lang="en-US" altLang="zh-TW" dirty="0" smtClean="0">
                <a:ea typeface="新細明體" charset="-120"/>
              </a:rPr>
              <a:t/>
            </a:r>
            <a:br>
              <a:rPr lang="en-US" altLang="zh-TW" dirty="0" smtClean="0">
                <a:ea typeface="新細明體" charset="-120"/>
              </a:rPr>
            </a:br>
            <a:r>
              <a:rPr lang="en-US" altLang="zh-TW" dirty="0" smtClean="0">
                <a:ea typeface="新細明體" charset="-120"/>
              </a:rPr>
              <a:t>is                       as</a:t>
            </a:r>
            <a:br>
              <a:rPr lang="en-US" altLang="zh-TW" dirty="0" smtClean="0">
                <a:ea typeface="新細明體" charset="-120"/>
              </a:rPr>
            </a:br>
            <a:r>
              <a:rPr lang="en-US" altLang="zh-TW" dirty="0" smtClean="0">
                <a:ea typeface="新細明體" charset="-120"/>
              </a:rPr>
              <a:t>which is usually read </a:t>
            </a:r>
            <a:r>
              <a:rPr lang="en-US" altLang="zh-TW" dirty="0" smtClean="0">
                <a:latin typeface="Arial"/>
                <a:ea typeface="新細明體" charset="-120"/>
              </a:rPr>
              <a:t>“</a:t>
            </a:r>
            <a:r>
              <a:rPr lang="en-US" altLang="zh-TW" i="1" dirty="0" smtClean="0">
                <a:ea typeface="新細明體" charset="-120"/>
              </a:rPr>
              <a:t>f</a:t>
            </a:r>
            <a:r>
              <a:rPr lang="en-US" altLang="zh-TW" dirty="0" smtClean="0">
                <a:ea typeface="新細明體" charset="-120"/>
              </a:rPr>
              <a:t>(</a:t>
            </a:r>
            <a:r>
              <a:rPr lang="en-US" altLang="zh-TW" i="1" dirty="0" smtClean="0">
                <a:ea typeface="新細明體" charset="-120"/>
              </a:rPr>
              <a:t>x</a:t>
            </a:r>
            <a:r>
              <a:rPr lang="en-US" altLang="zh-TW" dirty="0" smtClean="0">
                <a:ea typeface="新細明體" charset="-120"/>
              </a:rPr>
              <a:t>) approaches </a:t>
            </a:r>
            <a:r>
              <a:rPr lang="en-US" altLang="zh-TW" i="1" dirty="0" smtClean="0">
                <a:ea typeface="新細明體" charset="-120"/>
              </a:rPr>
              <a:t>L</a:t>
            </a:r>
            <a:r>
              <a:rPr lang="en-US" altLang="zh-TW" dirty="0" smtClean="0">
                <a:ea typeface="新細明體" charset="-120"/>
              </a:rPr>
              <a:t> as </a:t>
            </a:r>
            <a:r>
              <a:rPr lang="en-US" altLang="zh-TW" i="1" dirty="0" smtClean="0">
                <a:ea typeface="新細明體" charset="-120"/>
              </a:rPr>
              <a:t>x</a:t>
            </a:r>
            <a:r>
              <a:rPr lang="en-US" altLang="zh-TW" dirty="0" smtClean="0">
                <a:ea typeface="新細明體" charset="-120"/>
              </a:rPr>
              <a:t> approaches </a:t>
            </a:r>
            <a:r>
              <a:rPr lang="en-US" altLang="zh-TW" i="1" dirty="0" smtClean="0">
                <a:ea typeface="新細明體" charset="-120"/>
              </a:rPr>
              <a:t>a</a:t>
            </a:r>
            <a:r>
              <a:rPr lang="en-US" altLang="zh-TW" dirty="0" smtClean="0">
                <a:ea typeface="新細明體" charset="-120"/>
              </a:rPr>
              <a:t>.</a:t>
            </a:r>
            <a:r>
              <a:rPr lang="en-US" altLang="zh-TW" dirty="0" smtClean="0">
                <a:latin typeface="Arial"/>
                <a:ea typeface="新細明體" charset="-120"/>
              </a:rPr>
              <a:t>”</a:t>
            </a:r>
            <a:endParaRPr lang="en-US" altLang="zh-TW" dirty="0" smtClean="0">
              <a:ea typeface="新細明體" charset="-120"/>
            </a:endParaRPr>
          </a:p>
          <a:p>
            <a:endParaRPr lang="zh-TW" altLang="en-US" dirty="0"/>
          </a:p>
        </p:txBody>
      </p:sp>
      <p:graphicFrame>
        <p:nvGraphicFramePr>
          <p:cNvPr id="63492" name="Object 4"/>
          <p:cNvGraphicFramePr>
            <a:graphicFrameLocks noChangeAspect="1"/>
          </p:cNvGraphicFramePr>
          <p:nvPr/>
        </p:nvGraphicFramePr>
        <p:xfrm>
          <a:off x="4678163" y="3198373"/>
          <a:ext cx="1651004" cy="659255"/>
        </p:xfrm>
        <a:graphic>
          <a:graphicData uri="http://schemas.openxmlformats.org/presentationml/2006/ole">
            <p:oleObj spid="_x0000_s63492" name="Equation" r:id="rId3" imgW="838080" imgH="291960" progId="">
              <p:embed/>
            </p:oleObj>
          </a:graphicData>
        </a:graphic>
      </p:graphicFrame>
      <p:graphicFrame>
        <p:nvGraphicFramePr>
          <p:cNvPr id="63493" name="Object 5"/>
          <p:cNvGraphicFramePr>
            <a:graphicFrameLocks noChangeAspect="1"/>
          </p:cNvGraphicFramePr>
          <p:nvPr/>
        </p:nvGraphicFramePr>
        <p:xfrm>
          <a:off x="3346451" y="4069670"/>
          <a:ext cx="939797" cy="304699"/>
        </p:xfrm>
        <a:graphic>
          <a:graphicData uri="http://schemas.openxmlformats.org/presentationml/2006/ole">
            <p:oleObj spid="_x0000_s63493" name="Equation" r:id="rId4" imgW="431640" imgH="139680" progId="">
              <p:embed/>
            </p:oleObj>
          </a:graphicData>
        </a:graphic>
      </p:graphicFrame>
      <p:graphicFrame>
        <p:nvGraphicFramePr>
          <p:cNvPr id="63495" name="Object 7"/>
          <p:cNvGraphicFramePr>
            <a:graphicFrameLocks noChangeAspect="1"/>
          </p:cNvGraphicFramePr>
          <p:nvPr/>
        </p:nvGraphicFramePr>
        <p:xfrm>
          <a:off x="1571604" y="4000504"/>
          <a:ext cx="1285884" cy="396199"/>
        </p:xfrm>
        <a:graphic>
          <a:graphicData uri="http://schemas.openxmlformats.org/presentationml/2006/ole">
            <p:oleObj spid="_x0000_s63495" name="Equation" r:id="rId5" imgW="660240" imgH="203040" progId="">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charset="-120"/>
              </a:rPr>
              <a:t>THE LIMIT OF A FUNCTION</a:t>
            </a:r>
            <a:endParaRPr lang="zh-TW" altLang="en-US" dirty="0"/>
          </a:p>
        </p:txBody>
      </p:sp>
      <p:sp>
        <p:nvSpPr>
          <p:cNvPr id="3" name="內容版面配置區 2"/>
          <p:cNvSpPr>
            <a:spLocks noGrp="1"/>
          </p:cNvSpPr>
          <p:nvPr>
            <p:ph idx="1"/>
          </p:nvPr>
        </p:nvSpPr>
        <p:spPr/>
        <p:txBody>
          <a:bodyPr/>
          <a:lstStyle/>
          <a:p>
            <a:r>
              <a:rPr lang="en-US" altLang="zh-TW" dirty="0" smtClean="0">
                <a:ea typeface="新細明體" charset="-120"/>
                <a:cs typeface="Times New Roman" pitchFamily="18" charset="0"/>
              </a:rPr>
              <a:t>Notice the phrase “but </a:t>
            </a:r>
            <a:r>
              <a:rPr lang="en-US" altLang="zh-TW" i="1" dirty="0" smtClean="0">
                <a:ea typeface="新細明體" charset="-120"/>
                <a:cs typeface="Times New Roman" pitchFamily="18" charset="0"/>
              </a:rPr>
              <a:t>x </a:t>
            </a:r>
            <a:r>
              <a:rPr lang="en-US" altLang="zh-TW" dirty="0" smtClean="0">
                <a:ea typeface="新細明體" charset="-120"/>
                <a:cs typeface="Times New Roman" pitchFamily="18" charset="0"/>
                <a:sym typeface="Symbol" pitchFamily="18" charset="2"/>
              </a:rPr>
              <a:t></a:t>
            </a:r>
            <a:r>
              <a:rPr lang="en-US" altLang="zh-TW" dirty="0" smtClean="0">
                <a:ea typeface="新細明體" charset="-120"/>
                <a:cs typeface="Times New Roman" pitchFamily="18" charset="0"/>
              </a:rPr>
              <a:t> </a:t>
            </a:r>
            <a:r>
              <a:rPr lang="en-US" altLang="zh-TW" i="1" dirty="0" smtClean="0">
                <a:ea typeface="新細明體" charset="-120"/>
                <a:cs typeface="Times New Roman" pitchFamily="18" charset="0"/>
              </a:rPr>
              <a:t>a</a:t>
            </a:r>
            <a:r>
              <a:rPr lang="en-US" altLang="zh-TW" dirty="0" smtClean="0">
                <a:ea typeface="新細明體" charset="-120"/>
                <a:cs typeface="Times New Roman" pitchFamily="18" charset="0"/>
              </a:rPr>
              <a:t>” in the definition of limit.</a:t>
            </a:r>
          </a:p>
          <a:p>
            <a:pPr lvl="1"/>
            <a:r>
              <a:rPr lang="en-US" altLang="zh-TW" dirty="0" smtClean="0">
                <a:ea typeface="新細明體" charset="-120"/>
                <a:cs typeface="Times New Roman" pitchFamily="18" charset="0"/>
              </a:rPr>
              <a:t>This means that, in finding the limit of </a:t>
            </a:r>
            <a:r>
              <a:rPr lang="en-US" altLang="zh-TW" i="1" dirty="0" smtClean="0">
                <a:ea typeface="新細明體" charset="-120"/>
                <a:cs typeface="Times New Roman" pitchFamily="18" charset="0"/>
              </a:rPr>
              <a:t>f</a:t>
            </a:r>
            <a:r>
              <a:rPr lang="en-US" altLang="zh-TW" dirty="0" smtClean="0">
                <a:ea typeface="新細明體" charset="-120"/>
                <a:cs typeface="Times New Roman" pitchFamily="18" charset="0"/>
              </a:rPr>
              <a:t>(</a:t>
            </a:r>
            <a:r>
              <a:rPr lang="en-US" altLang="zh-TW" i="1" dirty="0" smtClean="0">
                <a:ea typeface="新細明體" charset="-120"/>
                <a:cs typeface="Times New Roman" pitchFamily="18" charset="0"/>
              </a:rPr>
              <a:t>x</a:t>
            </a:r>
            <a:r>
              <a:rPr lang="en-US" altLang="zh-TW" dirty="0" smtClean="0">
                <a:ea typeface="新細明體" charset="-120"/>
                <a:cs typeface="Times New Roman" pitchFamily="18" charset="0"/>
              </a:rPr>
              <a:t>) as </a:t>
            </a:r>
            <a:r>
              <a:rPr lang="en-US" altLang="zh-TW" i="1" dirty="0" smtClean="0">
                <a:ea typeface="新細明體" charset="-120"/>
                <a:cs typeface="Times New Roman" pitchFamily="18" charset="0"/>
              </a:rPr>
              <a:t>x</a:t>
            </a:r>
            <a:r>
              <a:rPr lang="en-US" altLang="zh-TW" dirty="0" smtClean="0">
                <a:ea typeface="新細明體" charset="-120"/>
                <a:cs typeface="Times New Roman" pitchFamily="18" charset="0"/>
              </a:rPr>
              <a:t> approaches </a:t>
            </a:r>
            <a:r>
              <a:rPr lang="en-US" altLang="zh-TW" i="1" dirty="0" smtClean="0">
                <a:ea typeface="新細明體" charset="-120"/>
                <a:cs typeface="Times New Roman" pitchFamily="18" charset="0"/>
              </a:rPr>
              <a:t>a</a:t>
            </a:r>
            <a:r>
              <a:rPr lang="en-US" altLang="zh-TW" dirty="0" smtClean="0">
                <a:ea typeface="新細明體" charset="-120"/>
                <a:cs typeface="Times New Roman" pitchFamily="18" charset="0"/>
              </a:rPr>
              <a:t>, we never consider </a:t>
            </a:r>
            <a:r>
              <a:rPr lang="en-US" altLang="zh-TW" i="1" dirty="0" smtClean="0">
                <a:ea typeface="新細明體" charset="-120"/>
                <a:cs typeface="Times New Roman" pitchFamily="18" charset="0"/>
              </a:rPr>
              <a:t>x</a:t>
            </a:r>
            <a:r>
              <a:rPr lang="en-US" altLang="zh-TW" dirty="0" smtClean="0">
                <a:ea typeface="新細明體" charset="-120"/>
                <a:cs typeface="Times New Roman" pitchFamily="18" charset="0"/>
              </a:rPr>
              <a:t> = </a:t>
            </a:r>
            <a:r>
              <a:rPr lang="en-US" altLang="zh-TW" i="1" dirty="0" smtClean="0">
                <a:ea typeface="新細明體" charset="-120"/>
                <a:cs typeface="Times New Roman" pitchFamily="18" charset="0"/>
              </a:rPr>
              <a:t>a</a:t>
            </a:r>
            <a:r>
              <a:rPr lang="en-US" altLang="zh-TW" dirty="0" smtClean="0">
                <a:ea typeface="新細明體" charset="-120"/>
                <a:cs typeface="Times New Roman" pitchFamily="18" charset="0"/>
              </a:rPr>
              <a:t>.</a:t>
            </a:r>
          </a:p>
          <a:p>
            <a:pPr lvl="1"/>
            <a:r>
              <a:rPr lang="en-US" altLang="zh-TW" dirty="0" smtClean="0">
                <a:ea typeface="新細明體" charset="-120"/>
                <a:cs typeface="Times New Roman" pitchFamily="18" charset="0"/>
              </a:rPr>
              <a:t>In fact, </a:t>
            </a:r>
            <a:r>
              <a:rPr lang="en-US" altLang="zh-TW" i="1" dirty="0" smtClean="0">
                <a:ea typeface="新細明體" charset="-120"/>
                <a:cs typeface="Times New Roman" pitchFamily="18" charset="0"/>
              </a:rPr>
              <a:t>f</a:t>
            </a:r>
            <a:r>
              <a:rPr lang="en-US" altLang="zh-TW" dirty="0" smtClean="0">
                <a:ea typeface="新細明體" charset="-120"/>
                <a:cs typeface="Times New Roman" pitchFamily="18" charset="0"/>
              </a:rPr>
              <a:t>(</a:t>
            </a:r>
            <a:r>
              <a:rPr lang="en-US" altLang="zh-TW" i="1" dirty="0" smtClean="0">
                <a:ea typeface="新細明體" charset="-120"/>
                <a:cs typeface="Times New Roman" pitchFamily="18" charset="0"/>
              </a:rPr>
              <a:t>x</a:t>
            </a:r>
            <a:r>
              <a:rPr lang="en-US" altLang="zh-TW" dirty="0" smtClean="0">
                <a:ea typeface="新細明體" charset="-120"/>
                <a:cs typeface="Times New Roman" pitchFamily="18" charset="0"/>
              </a:rPr>
              <a:t>) need not even be defined when </a:t>
            </a:r>
            <a:r>
              <a:rPr lang="en-US" altLang="zh-TW" i="1" dirty="0" smtClean="0">
                <a:ea typeface="新細明體" charset="-120"/>
                <a:cs typeface="Times New Roman" pitchFamily="18" charset="0"/>
              </a:rPr>
              <a:t>x</a:t>
            </a:r>
            <a:r>
              <a:rPr lang="en-US" altLang="zh-TW" dirty="0" smtClean="0">
                <a:ea typeface="新細明體" charset="-120"/>
                <a:cs typeface="Times New Roman" pitchFamily="18" charset="0"/>
              </a:rPr>
              <a:t> = </a:t>
            </a:r>
            <a:r>
              <a:rPr lang="en-US" altLang="zh-TW" i="1" dirty="0" smtClean="0">
                <a:ea typeface="新細明體" charset="-120"/>
                <a:cs typeface="Times New Roman" pitchFamily="18" charset="0"/>
              </a:rPr>
              <a:t>a</a:t>
            </a:r>
            <a:r>
              <a:rPr lang="en-US" altLang="zh-TW" dirty="0" smtClean="0">
                <a:ea typeface="新細明體" charset="-120"/>
                <a:cs typeface="Times New Roman" pitchFamily="18" charset="0"/>
              </a:rPr>
              <a:t>.</a:t>
            </a:r>
          </a:p>
          <a:p>
            <a:pPr lvl="1"/>
            <a:r>
              <a:rPr lang="en-US" altLang="zh-TW" dirty="0" smtClean="0">
                <a:ea typeface="新細明體" charset="-120"/>
                <a:cs typeface="Times New Roman" pitchFamily="18" charset="0"/>
              </a:rPr>
              <a:t>The only thing that matters is how </a:t>
            </a:r>
            <a:r>
              <a:rPr lang="en-US" altLang="zh-TW" i="1" dirty="0" smtClean="0">
                <a:ea typeface="新細明體" charset="-120"/>
                <a:cs typeface="Times New Roman" pitchFamily="18" charset="0"/>
              </a:rPr>
              <a:t>f</a:t>
            </a:r>
            <a:r>
              <a:rPr lang="en-US" altLang="zh-TW" dirty="0" smtClean="0">
                <a:ea typeface="新細明體" charset="-120"/>
                <a:cs typeface="Times New Roman" pitchFamily="18" charset="0"/>
              </a:rPr>
              <a:t> is defined near </a:t>
            </a:r>
            <a:r>
              <a:rPr lang="en-US" altLang="zh-TW" i="1" dirty="0" smtClean="0">
                <a:ea typeface="新細明體" charset="-120"/>
                <a:cs typeface="Times New Roman" pitchFamily="18" charset="0"/>
              </a:rPr>
              <a:t>a</a:t>
            </a:r>
            <a:r>
              <a:rPr lang="en-US" altLang="zh-TW" dirty="0" smtClean="0">
                <a:ea typeface="新細明體" charset="-120"/>
                <a:cs typeface="Times New Roman" pitchFamily="18" charset="0"/>
              </a:rPr>
              <a:t>.</a:t>
            </a:r>
          </a:p>
          <a:p>
            <a:pPr>
              <a:buClr>
                <a:srgbClr val="AC4600"/>
              </a:buClr>
              <a:buFont typeface="Wingdings" pitchFamily="2" charset="2"/>
              <a:buChar char="§"/>
            </a:pPr>
            <a:endParaRPr altLang="en-US" dirty="0" smtClean="0">
              <a:ea typeface="新細明體" charset="-120"/>
              <a:cs typeface="Times New Roman" pitchFamily="18" charset="0"/>
            </a:endParaRPr>
          </a:p>
          <a:p>
            <a:endParaRPr lang="zh-TW" alt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charset="-120"/>
              </a:rPr>
              <a:t>THE LIMIT OF A FUNCTION</a:t>
            </a:r>
            <a:endParaRPr lang="zh-TW" altLang="en-US" dirty="0"/>
          </a:p>
        </p:txBody>
      </p:sp>
      <p:sp>
        <p:nvSpPr>
          <p:cNvPr id="3" name="內容版面配置區 2"/>
          <p:cNvSpPr>
            <a:spLocks noGrp="1"/>
          </p:cNvSpPr>
          <p:nvPr>
            <p:ph idx="1"/>
          </p:nvPr>
        </p:nvSpPr>
        <p:spPr/>
        <p:txBody>
          <a:bodyPr/>
          <a:lstStyle/>
          <a:p>
            <a:r>
              <a:rPr lang="en-US" altLang="zh-TW" dirty="0" smtClean="0">
                <a:ea typeface="新細明體" charset="-120"/>
              </a:rPr>
              <a:t>The figure shows the graphs of three functions.</a:t>
            </a:r>
          </a:p>
          <a:p>
            <a:pPr lvl="1"/>
            <a:r>
              <a:rPr lang="en-US" altLang="zh-TW" dirty="0" smtClean="0">
                <a:ea typeface="新細明體" charset="-120"/>
              </a:rPr>
              <a:t>Note that, in the third graph, </a:t>
            </a:r>
            <a:r>
              <a:rPr lang="en-US" altLang="zh-TW" i="1" dirty="0" smtClean="0">
                <a:ea typeface="新細明體" charset="-120"/>
              </a:rPr>
              <a:t>f</a:t>
            </a:r>
            <a:r>
              <a:rPr lang="en-US" altLang="zh-TW" dirty="0" smtClean="0">
                <a:ea typeface="新細明體" charset="-120"/>
              </a:rPr>
              <a:t>(</a:t>
            </a:r>
            <a:r>
              <a:rPr lang="en-US" altLang="zh-TW" i="1" dirty="0" smtClean="0">
                <a:ea typeface="新細明體" charset="-120"/>
              </a:rPr>
              <a:t>a</a:t>
            </a:r>
            <a:r>
              <a:rPr lang="en-US" altLang="zh-TW" dirty="0" smtClean="0">
                <a:ea typeface="新細明體" charset="-120"/>
              </a:rPr>
              <a:t>) is not defined and, in the second graph,              .</a:t>
            </a:r>
          </a:p>
          <a:p>
            <a:pPr lvl="1"/>
            <a:r>
              <a:rPr lang="en-US" altLang="zh-TW" dirty="0" smtClean="0">
                <a:ea typeface="新細明體" charset="-120"/>
              </a:rPr>
              <a:t>However, in each case, regardless of what happens at </a:t>
            </a:r>
            <a:r>
              <a:rPr lang="en-US" altLang="zh-TW" i="1" dirty="0" smtClean="0">
                <a:ea typeface="新細明體" charset="-120"/>
              </a:rPr>
              <a:t>a</a:t>
            </a:r>
            <a:r>
              <a:rPr lang="en-US" altLang="zh-TW" dirty="0" smtClean="0">
                <a:ea typeface="新細明體" charset="-120"/>
              </a:rPr>
              <a:t>, it is true that</a:t>
            </a:r>
            <a:endParaRPr altLang="en-US" dirty="0" smtClean="0">
              <a:ea typeface="新細明體" charset="-120"/>
            </a:endParaRPr>
          </a:p>
          <a:p>
            <a:endParaRPr lang="zh-TW" altLang="en-US" dirty="0"/>
          </a:p>
        </p:txBody>
      </p:sp>
      <p:pic>
        <p:nvPicPr>
          <p:cNvPr id="5" name="Picture 6"/>
          <p:cNvPicPr>
            <a:picLocks noChangeAspect="1" noChangeArrowheads="1"/>
          </p:cNvPicPr>
          <p:nvPr/>
        </p:nvPicPr>
        <p:blipFill>
          <a:blip r:embed="rId3"/>
          <a:srcRect/>
          <a:stretch>
            <a:fillRect/>
          </a:stretch>
        </p:blipFill>
        <p:spPr bwMode="auto">
          <a:xfrm>
            <a:off x="1000100" y="4214818"/>
            <a:ext cx="7715272" cy="2261003"/>
          </a:xfrm>
          <a:prstGeom prst="rect">
            <a:avLst/>
          </a:prstGeom>
          <a:noFill/>
          <a:ln w="9525">
            <a:noFill/>
            <a:miter lim="800000"/>
            <a:headEnd/>
            <a:tailEnd/>
          </a:ln>
          <a:effectLst/>
        </p:spPr>
      </p:pic>
      <p:graphicFrame>
        <p:nvGraphicFramePr>
          <p:cNvPr id="64515" name="Object 3"/>
          <p:cNvGraphicFramePr>
            <a:graphicFrameLocks noChangeAspect="1"/>
          </p:cNvGraphicFramePr>
          <p:nvPr/>
        </p:nvGraphicFramePr>
        <p:xfrm>
          <a:off x="2135182" y="3429000"/>
          <a:ext cx="1651000" cy="658812"/>
        </p:xfrm>
        <a:graphic>
          <a:graphicData uri="http://schemas.openxmlformats.org/presentationml/2006/ole">
            <p:oleObj spid="_x0000_s64515" name="Equation" r:id="rId4" imgW="838080" imgH="291960" progId="">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a:t>
            </a:r>
            <a:endParaRPr lang="en-US" altLang="zh-TW" i="1" smtClean="0">
              <a:ea typeface="新細明體" panose="02020500000000000000" pitchFamily="18" charset="-120"/>
            </a:endParaRPr>
          </a:p>
        </p:txBody>
      </p:sp>
      <p:sp>
        <p:nvSpPr>
          <p:cNvPr id="12291"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Guess the value of </a:t>
            </a:r>
          </a:p>
          <a:p>
            <a:pPr marL="0" indent="0"/>
            <a:endParaRPr lang="en-US" altLang="zh-TW" dirty="0" smtClean="0">
              <a:solidFill>
                <a:srgbClr val="00ADEE"/>
              </a:solidFill>
              <a:ea typeface="新細明體" panose="02020500000000000000" pitchFamily="18" charset="-120"/>
            </a:endParaRPr>
          </a:p>
          <a:p>
            <a:r>
              <a:rPr lang="en-US" altLang="zh-TW" sz="2400" i="1" dirty="0" smtClean="0">
                <a:ea typeface="新細明體" panose="02020500000000000000" pitchFamily="18" charset="-120"/>
              </a:rPr>
              <a:t>Solution:</a:t>
            </a:r>
          </a:p>
          <a:p>
            <a:r>
              <a:rPr lang="en-US" altLang="zh-TW" dirty="0" smtClean="0">
                <a:ea typeface="新細明體" panose="02020500000000000000" pitchFamily="18" charset="-120"/>
              </a:rPr>
              <a:t>Notice that the function    		                                 is not defined when </a:t>
            </a:r>
            <a:r>
              <a:rPr lang="en-US" altLang="zh-TW" i="1" dirty="0" smtClean="0">
                <a:ea typeface="新細明體" panose="02020500000000000000" pitchFamily="18" charset="-120"/>
              </a:rPr>
              <a:t>x</a:t>
            </a:r>
            <a:r>
              <a:rPr lang="en-US" altLang="zh-TW" dirty="0" smtClean="0">
                <a:ea typeface="新細明體" panose="02020500000000000000" pitchFamily="18" charset="-120"/>
              </a:rPr>
              <a:t> = 1, but that doesn’t matter because the definition of      	             says that we consider values of </a:t>
            </a:r>
            <a:r>
              <a:rPr lang="en-US" altLang="zh-TW" i="1" dirty="0" smtClean="0">
                <a:ea typeface="新細明體" panose="02020500000000000000" pitchFamily="18" charset="-120"/>
              </a:rPr>
              <a:t>x</a:t>
            </a:r>
            <a:r>
              <a:rPr lang="en-US" altLang="zh-TW" dirty="0" smtClean="0">
                <a:ea typeface="新細明體" panose="02020500000000000000" pitchFamily="18" charset="-120"/>
              </a:rPr>
              <a:t> that are close to </a:t>
            </a:r>
            <a:r>
              <a:rPr lang="en-US" altLang="zh-TW" i="1" dirty="0" smtClean="0">
                <a:ea typeface="新細明體" panose="02020500000000000000" pitchFamily="18" charset="-120"/>
              </a:rPr>
              <a:t>a</a:t>
            </a:r>
            <a:r>
              <a:rPr lang="en-US" altLang="zh-TW" dirty="0" smtClean="0">
                <a:ea typeface="新細明體" panose="02020500000000000000" pitchFamily="18" charset="-120"/>
              </a:rPr>
              <a:t> but not equal to </a:t>
            </a:r>
            <a:r>
              <a:rPr lang="en-US" altLang="zh-TW" i="1" dirty="0" smtClean="0">
                <a:ea typeface="新細明體" panose="02020500000000000000" pitchFamily="18" charset="-120"/>
              </a:rPr>
              <a:t>a</a:t>
            </a:r>
            <a:r>
              <a:rPr lang="en-US" altLang="zh-TW" dirty="0" smtClean="0">
                <a:ea typeface="新細明體" panose="02020500000000000000" pitchFamily="18" charset="-120"/>
              </a:rPr>
              <a:t>.</a:t>
            </a:r>
          </a:p>
          <a:p>
            <a:pPr marL="0" indent="0"/>
            <a:endParaRPr lang="en-US" altLang="zh-TW" dirty="0" smtClean="0">
              <a:ea typeface="新細明體" panose="02020500000000000000" pitchFamily="18" charset="-120"/>
            </a:endParaRPr>
          </a:p>
        </p:txBody>
      </p:sp>
      <p:sp>
        <p:nvSpPr>
          <p:cNvPr id="122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229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96493" y="1516062"/>
            <a:ext cx="1528763" cy="709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4"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29124" y="3667129"/>
            <a:ext cx="2976563"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5"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378324" y="4572008"/>
            <a:ext cx="1409700" cy="37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286069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with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fade">
                                      <p:cBhvr>
                                        <p:cTn id="7" dur="1000"/>
                                        <p:tgtEl>
                                          <p:spTgt spid="12291">
                                            <p:txEl>
                                              <p:pRg st="2" end="2"/>
                                            </p:txEl>
                                          </p:spTgt>
                                        </p:tgtEl>
                                      </p:cBhvr>
                                    </p:animEffect>
                                    <p:anim calcmode="lin" valueType="num">
                                      <p:cBhvr>
                                        <p:cTn id="8" dur="10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2291">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291">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Effect transition="in" filter="fade">
                                      <p:cBhvr>
                                        <p:cTn id="13" dur="1000"/>
                                        <p:tgtEl>
                                          <p:spTgt spid="12291">
                                            <p:txEl>
                                              <p:pRg st="3" end="3"/>
                                            </p:txEl>
                                          </p:spTgt>
                                        </p:tgtEl>
                                      </p:cBhvr>
                                    </p:animEffect>
                                    <p:anim calcmode="lin" valueType="num">
                                      <p:cBhvr>
                                        <p:cTn id="14" dur="10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2291">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2291">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2294"/>
                                        </p:tgtEl>
                                        <p:attrNameLst>
                                          <p:attrName>style.visibility</p:attrName>
                                        </p:attrNameLst>
                                      </p:cBhvr>
                                      <p:to>
                                        <p:strVal val="visible"/>
                                      </p:to>
                                    </p:set>
                                    <p:animEffect transition="in" filter="fade">
                                      <p:cBhvr>
                                        <p:cTn id="19" dur="1000"/>
                                        <p:tgtEl>
                                          <p:spTgt spid="12294"/>
                                        </p:tgtEl>
                                      </p:cBhvr>
                                    </p:animEffect>
                                    <p:anim calcmode="lin" valueType="num">
                                      <p:cBhvr>
                                        <p:cTn id="20" dur="1000" fill="hold"/>
                                        <p:tgtEl>
                                          <p:spTgt spid="12294"/>
                                        </p:tgtEl>
                                        <p:attrNameLst>
                                          <p:attrName>ppt_x</p:attrName>
                                        </p:attrNameLst>
                                      </p:cBhvr>
                                      <p:tavLst>
                                        <p:tav tm="0">
                                          <p:val>
                                            <p:strVal val="#ppt_x"/>
                                          </p:val>
                                        </p:tav>
                                        <p:tav tm="100000">
                                          <p:val>
                                            <p:strVal val="#ppt_x"/>
                                          </p:val>
                                        </p:tav>
                                      </p:tavLst>
                                    </p:anim>
                                    <p:anim calcmode="lin" valueType="num">
                                      <p:cBhvr>
                                        <p:cTn id="21" dur="900" decel="100000" fill="hold"/>
                                        <p:tgtEl>
                                          <p:spTgt spid="1229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2294"/>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2295"/>
                                        </p:tgtEl>
                                        <p:attrNameLst>
                                          <p:attrName>style.visibility</p:attrName>
                                        </p:attrNameLst>
                                      </p:cBhvr>
                                      <p:to>
                                        <p:strVal val="visible"/>
                                      </p:to>
                                    </p:set>
                                    <p:animEffect transition="in" filter="fade">
                                      <p:cBhvr>
                                        <p:cTn id="25" dur="1000"/>
                                        <p:tgtEl>
                                          <p:spTgt spid="12295"/>
                                        </p:tgtEl>
                                      </p:cBhvr>
                                    </p:animEffect>
                                    <p:anim calcmode="lin" valueType="num">
                                      <p:cBhvr>
                                        <p:cTn id="26" dur="1000" fill="hold"/>
                                        <p:tgtEl>
                                          <p:spTgt spid="12295"/>
                                        </p:tgtEl>
                                        <p:attrNameLst>
                                          <p:attrName>ppt_x</p:attrName>
                                        </p:attrNameLst>
                                      </p:cBhvr>
                                      <p:tavLst>
                                        <p:tav tm="0">
                                          <p:val>
                                            <p:strVal val="#ppt_x"/>
                                          </p:val>
                                        </p:tav>
                                        <p:tav tm="100000">
                                          <p:val>
                                            <p:strVal val="#ppt_x"/>
                                          </p:val>
                                        </p:tav>
                                      </p:tavLst>
                                    </p:anim>
                                    <p:anim calcmode="lin" valueType="num">
                                      <p:cBhvr>
                                        <p:cTn id="27" dur="900" decel="100000" fill="hold"/>
                                        <p:tgtEl>
                                          <p:spTgt spid="12295"/>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229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altLang="zh-TW" dirty="0" smtClean="0">
                <a:ea typeface="新細明體" panose="02020500000000000000" pitchFamily="18" charset="-120"/>
              </a:rPr>
              <a:t>Example 2 – </a:t>
            </a:r>
            <a:r>
              <a:rPr lang="en-US" altLang="zh-TW" i="1" dirty="0" smtClean="0">
                <a:ea typeface="新細明體" panose="02020500000000000000" pitchFamily="18" charset="-120"/>
              </a:rPr>
              <a:t>Solution</a:t>
            </a:r>
          </a:p>
        </p:txBody>
      </p:sp>
      <p:sp>
        <p:nvSpPr>
          <p:cNvPr id="13315"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The tables below give values of </a:t>
            </a:r>
            <a:r>
              <a:rPr lang="en-US" altLang="zh-TW" i="1" dirty="0" smtClean="0">
                <a:ea typeface="新細明體" panose="02020500000000000000" pitchFamily="18" charset="-120"/>
              </a:rPr>
              <a:t>f </a:t>
            </a:r>
            <a:r>
              <a:rPr lang="en-US" altLang="zh-TW" sz="400" i="1"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x </a:t>
            </a:r>
            <a:r>
              <a:rPr lang="en-US" altLang="zh-TW" dirty="0" smtClean="0">
                <a:ea typeface="新細明體" panose="02020500000000000000" pitchFamily="18" charset="-120"/>
              </a:rPr>
              <a:t>) (correct to six decimal places) for values of </a:t>
            </a:r>
            <a:r>
              <a:rPr lang="en-US" altLang="zh-TW" i="1" dirty="0" smtClean="0">
                <a:ea typeface="新細明體" panose="02020500000000000000" pitchFamily="18" charset="-120"/>
              </a:rPr>
              <a:t>x</a:t>
            </a:r>
            <a:r>
              <a:rPr lang="en-US" altLang="zh-TW" dirty="0" smtClean="0">
                <a:ea typeface="新細明體" panose="02020500000000000000" pitchFamily="18" charset="-120"/>
              </a:rPr>
              <a:t> that approach 1</a:t>
            </a:r>
            <a:br>
              <a:rPr lang="en-US" altLang="zh-TW" dirty="0" smtClean="0">
                <a:ea typeface="新細明體" panose="02020500000000000000" pitchFamily="18" charset="-120"/>
              </a:rPr>
            </a:br>
            <a:r>
              <a:rPr lang="en-US" altLang="zh-TW" dirty="0" smtClean="0">
                <a:ea typeface="新細明體" panose="02020500000000000000" pitchFamily="18" charset="-120"/>
              </a:rPr>
              <a:t>(but are not equal to 1).</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r>
              <a:rPr lang="en-US" altLang="zh-TW" dirty="0" smtClean="0">
                <a:ea typeface="新細明體" panose="02020500000000000000" pitchFamily="18" charset="-120"/>
              </a:rPr>
              <a:t>On the basis of the values in the tables, we make the guess that</a:t>
            </a:r>
            <a:endParaRPr lang="en-US" altLang="zh-TW" baseline="30000" dirty="0" smtClean="0">
              <a:ea typeface="新細明體" panose="02020500000000000000" pitchFamily="18" charset="-120"/>
            </a:endParaRPr>
          </a:p>
          <a:p>
            <a:pPr marL="0" indent="0"/>
            <a:endParaRPr lang="en-US" altLang="zh-TW" dirty="0" smtClean="0">
              <a:ea typeface="新細明體" panose="02020500000000000000" pitchFamily="18" charset="-120"/>
            </a:endParaRPr>
          </a:p>
        </p:txBody>
      </p:sp>
      <p:sp>
        <p:nvSpPr>
          <p:cNvPr id="1331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3317"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3318"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62104" y="3071810"/>
            <a:ext cx="2623359" cy="20382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19"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43504" y="3071810"/>
            <a:ext cx="2581293" cy="199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714612" y="5538166"/>
            <a:ext cx="2286016" cy="653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889791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panose="02020500000000000000" pitchFamily="18" charset="-120"/>
              </a:rPr>
              <a:t>Example 2 – </a:t>
            </a:r>
            <a:r>
              <a:rPr lang="en-US" altLang="zh-TW" i="1" dirty="0" smtClean="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smtClean="0">
                <a:ea typeface="新細明體" charset="-120"/>
              </a:rPr>
              <a:t>Example 2 is illustrated by the graph of </a:t>
            </a:r>
            <a:r>
              <a:rPr lang="en-US" altLang="zh-TW" i="1" dirty="0" smtClean="0">
                <a:ea typeface="新細明體" charset="-120"/>
              </a:rPr>
              <a:t>f </a:t>
            </a:r>
            <a:r>
              <a:rPr lang="en-US" altLang="zh-TW" dirty="0" smtClean="0">
                <a:ea typeface="新細明體" charset="-120"/>
              </a:rPr>
              <a:t>in the figure.</a:t>
            </a:r>
          </a:p>
          <a:p>
            <a:endParaRPr lang="zh-TW" altLang="en-US" dirty="0"/>
          </a:p>
        </p:txBody>
      </p:sp>
      <p:pic>
        <p:nvPicPr>
          <p:cNvPr id="4" name="Picture 4"/>
          <p:cNvPicPr>
            <a:picLocks noChangeAspect="1" noChangeArrowheads="1"/>
          </p:cNvPicPr>
          <p:nvPr/>
        </p:nvPicPr>
        <p:blipFill>
          <a:blip r:embed="rId2"/>
          <a:srcRect/>
          <a:stretch>
            <a:fillRect/>
          </a:stretch>
        </p:blipFill>
        <p:spPr bwMode="auto">
          <a:xfrm>
            <a:off x="3052773" y="2368598"/>
            <a:ext cx="3448053" cy="406079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panose="02020500000000000000" pitchFamily="18" charset="-120"/>
              </a:rPr>
              <a:t>Example 2 – </a:t>
            </a:r>
            <a:r>
              <a:rPr lang="en-US" altLang="zh-TW" i="1" dirty="0" smtClean="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smtClean="0">
                <a:ea typeface="新細明體" charset="-120"/>
              </a:rPr>
              <a:t>Now, let</a:t>
            </a:r>
            <a:r>
              <a:rPr lang="en-US" altLang="zh-TW" dirty="0" smtClean="0">
                <a:latin typeface="Arial"/>
                <a:ea typeface="新細明體" charset="-120"/>
              </a:rPr>
              <a:t>’</a:t>
            </a:r>
            <a:r>
              <a:rPr lang="en-US" altLang="zh-TW" dirty="0" smtClean="0">
                <a:ea typeface="新細明體" charset="-120"/>
              </a:rPr>
              <a:t>s change </a:t>
            </a:r>
            <a:r>
              <a:rPr lang="en-US" altLang="zh-TW" i="1" dirty="0" smtClean="0">
                <a:ea typeface="新細明體" charset="-120"/>
              </a:rPr>
              <a:t>f</a:t>
            </a:r>
            <a:r>
              <a:rPr lang="en-US" altLang="zh-TW" dirty="0" smtClean="0">
                <a:ea typeface="新細明體" charset="-120"/>
              </a:rPr>
              <a:t> slightly by giving it the value 2 when </a:t>
            </a:r>
            <a:r>
              <a:rPr lang="en-US" altLang="zh-TW" i="1" dirty="0" smtClean="0">
                <a:ea typeface="新細明體" charset="-120"/>
              </a:rPr>
              <a:t>x</a:t>
            </a:r>
            <a:r>
              <a:rPr lang="en-US" altLang="zh-TW" dirty="0" smtClean="0">
                <a:ea typeface="新細明體" charset="-120"/>
              </a:rPr>
              <a:t> = 1 and calling the resulting </a:t>
            </a:r>
          </a:p>
          <a:p>
            <a:r>
              <a:rPr lang="en-US" altLang="zh-TW" dirty="0" smtClean="0">
                <a:ea typeface="新細明體" charset="-120"/>
              </a:rPr>
              <a:t>function </a:t>
            </a:r>
            <a:r>
              <a:rPr lang="en-US" altLang="zh-TW" i="1" dirty="0" smtClean="0">
                <a:ea typeface="新細明體" charset="-120"/>
              </a:rPr>
              <a:t>g </a:t>
            </a:r>
            <a:r>
              <a:rPr lang="en-US" altLang="zh-TW" dirty="0" smtClean="0">
                <a:ea typeface="新細明體" charset="-120"/>
              </a:rPr>
              <a:t>:</a:t>
            </a:r>
          </a:p>
          <a:p>
            <a:endParaRPr lang="en-US" altLang="zh-TW" dirty="0" smtClean="0">
              <a:ea typeface="新細明體" charset="-120"/>
            </a:endParaRPr>
          </a:p>
          <a:p>
            <a:endParaRPr lang="en-US" altLang="zh-TW" dirty="0" smtClean="0">
              <a:ea typeface="新細明體" charset="-120"/>
            </a:endParaRPr>
          </a:p>
          <a:p>
            <a:r>
              <a:rPr lang="en-US" altLang="zh-TW" dirty="0" smtClean="0">
                <a:ea typeface="新細明體" charset="-120"/>
              </a:rPr>
              <a:t>This new function </a:t>
            </a:r>
            <a:r>
              <a:rPr lang="en-US" altLang="zh-TW" i="1" dirty="0" smtClean="0">
                <a:ea typeface="新細明體" charset="-120"/>
              </a:rPr>
              <a:t>g</a:t>
            </a:r>
            <a:r>
              <a:rPr lang="en-US" altLang="zh-TW" dirty="0" smtClean="0">
                <a:ea typeface="新細明體" charset="-120"/>
              </a:rPr>
              <a:t> still </a:t>
            </a:r>
            <a:br>
              <a:rPr lang="en-US" altLang="zh-TW" dirty="0" smtClean="0">
                <a:ea typeface="新細明體" charset="-120"/>
              </a:rPr>
            </a:br>
            <a:r>
              <a:rPr lang="en-US" altLang="zh-TW" dirty="0" smtClean="0">
                <a:ea typeface="新細明體" charset="-120"/>
              </a:rPr>
              <a:t>has the same limit as </a:t>
            </a:r>
            <a:r>
              <a:rPr lang="en-US" altLang="zh-TW" i="1" dirty="0" smtClean="0">
                <a:ea typeface="新細明體" charset="-120"/>
              </a:rPr>
              <a:t>x</a:t>
            </a:r>
            <a:r>
              <a:rPr lang="en-US" altLang="zh-TW" dirty="0" smtClean="0">
                <a:ea typeface="新細明體" charset="-120"/>
              </a:rPr>
              <a:t> </a:t>
            </a:r>
            <a:br>
              <a:rPr lang="en-US" altLang="zh-TW" dirty="0" smtClean="0">
                <a:ea typeface="新細明體" charset="-120"/>
              </a:rPr>
            </a:br>
            <a:r>
              <a:rPr lang="en-US" altLang="zh-TW" dirty="0" smtClean="0">
                <a:ea typeface="新細明體" charset="-120"/>
              </a:rPr>
              <a:t>approaches 1. </a:t>
            </a:r>
          </a:p>
          <a:p>
            <a:endParaRPr altLang="en-US" dirty="0" smtClean="0">
              <a:ea typeface="新細明體" charset="-120"/>
            </a:endParaRPr>
          </a:p>
          <a:p>
            <a:endParaRPr lang="zh-TW" altLang="en-US" dirty="0"/>
          </a:p>
        </p:txBody>
      </p:sp>
      <p:graphicFrame>
        <p:nvGraphicFramePr>
          <p:cNvPr id="65539" name="Object 3"/>
          <p:cNvGraphicFramePr>
            <a:graphicFrameLocks noChangeAspect="1"/>
          </p:cNvGraphicFramePr>
          <p:nvPr/>
        </p:nvGraphicFramePr>
        <p:xfrm>
          <a:off x="1524001" y="3214686"/>
          <a:ext cx="3047999" cy="1298737"/>
        </p:xfrm>
        <a:graphic>
          <a:graphicData uri="http://schemas.openxmlformats.org/presentationml/2006/ole">
            <p:oleObj spid="_x0000_s65539" name="Equation" r:id="rId3" imgW="1549080" imgH="660240" progId="">
              <p:embed/>
            </p:oleObj>
          </a:graphicData>
        </a:graphic>
      </p:graphicFrame>
      <p:pic>
        <p:nvPicPr>
          <p:cNvPr id="6" name="Picture 5"/>
          <p:cNvPicPr>
            <a:picLocks noChangeAspect="1" noChangeArrowheads="1"/>
          </p:cNvPicPr>
          <p:nvPr/>
        </p:nvPicPr>
        <p:blipFill>
          <a:blip r:embed="rId4"/>
          <a:srcRect/>
          <a:stretch>
            <a:fillRect/>
          </a:stretch>
        </p:blipFill>
        <p:spPr bwMode="auto">
          <a:xfrm>
            <a:off x="5286380" y="2643182"/>
            <a:ext cx="3044825" cy="36671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sec-no.jp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1835696" y="2514600"/>
            <a:ext cx="7105104" cy="142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Text Box 23"/>
          <p:cNvSpPr txBox="1">
            <a:spLocks noChangeArrowheads="1"/>
          </p:cNvSpPr>
          <p:nvPr/>
        </p:nvSpPr>
        <p:spPr bwMode="auto">
          <a:xfrm>
            <a:off x="1905000" y="2762250"/>
            <a:ext cx="6781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3600" b="1">
                <a:ea typeface="新細明體" panose="02020500000000000000" pitchFamily="18" charset="-120"/>
              </a:rPr>
              <a:t>The Limit of a Function</a:t>
            </a:r>
          </a:p>
        </p:txBody>
      </p:sp>
      <p:sp>
        <p:nvSpPr>
          <p:cNvPr id="3077" name="Rectangle 18"/>
          <p:cNvSpPr>
            <a:spLocks noChangeArrowheads="1"/>
          </p:cNvSpPr>
          <p:nvPr/>
        </p:nvSpPr>
        <p:spPr bwMode="auto">
          <a:xfrm>
            <a:off x="864146" y="2762250"/>
            <a:ext cx="971550" cy="769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400" b="1" dirty="0">
                <a:solidFill>
                  <a:srgbClr val="00ADEE"/>
                </a:solidFill>
                <a:ea typeface="新細明體" panose="02020500000000000000" pitchFamily="18" charset="-120"/>
              </a:rPr>
              <a:t>1.3</a:t>
            </a:r>
          </a:p>
        </p:txBody>
      </p:sp>
    </p:spTree>
    <p:extLst>
      <p:ext uri="{BB962C8B-B14F-4D97-AF65-F5344CB8AC3E}">
        <p14:creationId xmlns:p14="http://schemas.microsoft.com/office/powerpoint/2010/main" xmlns="" val="6402968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3"/>
          <p:cNvSpPr>
            <a:spLocks noGrp="1"/>
          </p:cNvSpPr>
          <p:nvPr>
            <p:ph type="sldNum" sz="quarter" idx="10"/>
          </p:nvPr>
        </p:nvSpPr>
        <p:spPr/>
        <p:txBody>
          <a:bodyPr/>
          <a:lstStyle/>
          <a:p>
            <a:r>
              <a:rPr lang="en-US" altLang="zh-TW" dirty="0"/>
              <a:t>P</a:t>
            </a:r>
            <a:fld id="{7F366F17-3D62-4818-9BEB-700557F5044C}" type="slidenum">
              <a:rPr lang="en-US" altLang="ko-KR">
                <a:ea typeface="굴림" panose="020B0600000101010101" pitchFamily="34" charset="-127"/>
              </a:rPr>
              <a:pPr/>
              <a:t>20</a:t>
            </a:fld>
            <a:endParaRPr lang="en-US" altLang="ko-KR" dirty="0">
              <a:ea typeface="굴림" panose="020B0600000101010101" pitchFamily="34" charset="-127"/>
            </a:endParaRPr>
          </a:p>
        </p:txBody>
      </p:sp>
      <p:sp>
        <p:nvSpPr>
          <p:cNvPr id="8" name="頁尾版面配置區 4"/>
          <p:cNvSpPr>
            <a:spLocks noGrp="1"/>
          </p:cNvSpPr>
          <p:nvPr>
            <p:ph type="ftr" sz="quarter" idx="11"/>
          </p:nvPr>
        </p:nvSpPr>
        <p:spPr/>
        <p:txBody>
          <a:bodyPr/>
          <a:lstStyle/>
          <a:p>
            <a:r>
              <a:rPr lang="zh-TW" altLang="en-US"/>
              <a:t>1.3</a:t>
            </a:r>
            <a:endParaRPr lang="en-US" altLang="zh-TW"/>
          </a:p>
        </p:txBody>
      </p:sp>
      <p:sp>
        <p:nvSpPr>
          <p:cNvPr id="286722" name="Rectangle 2"/>
          <p:cNvSpPr>
            <a:spLocks noGrp="1" noChangeArrowheads="1"/>
          </p:cNvSpPr>
          <p:nvPr>
            <p:ph type="title"/>
          </p:nvPr>
        </p:nvSpPr>
        <p:spPr/>
        <p:txBody>
          <a:bodyPr/>
          <a:lstStyle/>
          <a:p>
            <a:r>
              <a:rPr lang="en-US" altLang="zh-TW" dirty="0">
                <a:ea typeface="新細明體" panose="02020500000000000000" pitchFamily="18" charset="-120"/>
              </a:rPr>
              <a:t>Example 3</a:t>
            </a:r>
            <a:endParaRPr lang="zh-TW" altLang="en-US" dirty="0">
              <a:ea typeface="新細明體" panose="02020500000000000000" pitchFamily="18" charset="-120"/>
            </a:endParaRPr>
          </a:p>
        </p:txBody>
      </p:sp>
      <p:sp>
        <p:nvSpPr>
          <p:cNvPr id="286723" name="Rectangle 3"/>
          <p:cNvSpPr>
            <a:spLocks noGrp="1" noChangeArrowheads="1"/>
          </p:cNvSpPr>
          <p:nvPr>
            <p:ph type="body" idx="1"/>
          </p:nvPr>
        </p:nvSpPr>
        <p:spPr/>
        <p:txBody>
          <a:bodyPr/>
          <a:lstStyle/>
          <a:p>
            <a:r>
              <a:rPr lang="en-US" altLang="zh-TW" dirty="0">
                <a:ea typeface="新細明體" panose="02020500000000000000" pitchFamily="18" charset="-120"/>
              </a:rPr>
              <a:t>Estimate the value of                       </a:t>
            </a:r>
            <a:r>
              <a:rPr lang="en-US" altLang="zh-TW" dirty="0" smtClean="0">
                <a:ea typeface="新細明體" panose="02020500000000000000" pitchFamily="18" charset="-120"/>
              </a:rPr>
              <a:t>           </a:t>
            </a:r>
            <a:r>
              <a:rPr lang="en-US" altLang="zh-TW" dirty="0">
                <a:ea typeface="新細明體" panose="02020500000000000000" pitchFamily="18" charset="-120"/>
              </a:rPr>
              <a:t>.</a:t>
            </a:r>
          </a:p>
          <a:p>
            <a:r>
              <a:rPr lang="en-US" altLang="zh-TW" dirty="0">
                <a:ea typeface="新細明體" panose="02020500000000000000" pitchFamily="18" charset="-120"/>
              </a:rPr>
              <a:t>SOLUTION</a:t>
            </a:r>
          </a:p>
          <a:p>
            <a:pPr lvl="1"/>
            <a:r>
              <a:rPr lang="en-US" altLang="zh-TW" dirty="0">
                <a:ea typeface="新細明體" panose="02020500000000000000" pitchFamily="18" charset="-120"/>
              </a:rPr>
              <a:t>The table lists values of the function for several values of </a:t>
            </a:r>
            <a:r>
              <a:rPr lang="en-US" altLang="zh-TW" i="1" dirty="0">
                <a:ea typeface="新細明體" panose="02020500000000000000" pitchFamily="18" charset="-120"/>
              </a:rPr>
              <a:t>t</a:t>
            </a:r>
            <a:r>
              <a:rPr lang="en-US" altLang="zh-TW" dirty="0">
                <a:ea typeface="新細明體" panose="02020500000000000000" pitchFamily="18" charset="-120"/>
              </a:rPr>
              <a:t> near 0.</a:t>
            </a:r>
          </a:p>
          <a:p>
            <a:pPr lvl="1"/>
            <a:r>
              <a:rPr lang="en-US" altLang="zh-TW" dirty="0">
                <a:ea typeface="新細明體" panose="02020500000000000000" pitchFamily="18" charset="-120"/>
              </a:rPr>
              <a:t>As </a:t>
            </a:r>
            <a:r>
              <a:rPr lang="en-US" altLang="zh-TW" i="1" dirty="0">
                <a:ea typeface="新細明體" panose="02020500000000000000" pitchFamily="18" charset="-120"/>
              </a:rPr>
              <a:t>t</a:t>
            </a:r>
            <a:r>
              <a:rPr lang="en-US" altLang="zh-TW" dirty="0">
                <a:ea typeface="新細明體" panose="02020500000000000000" pitchFamily="18" charset="-120"/>
              </a:rPr>
              <a:t> approaches 0, </a:t>
            </a:r>
            <a:br>
              <a:rPr lang="en-US" altLang="zh-TW" dirty="0">
                <a:ea typeface="新細明體" panose="02020500000000000000" pitchFamily="18" charset="-120"/>
              </a:rPr>
            </a:br>
            <a:r>
              <a:rPr lang="en-US" altLang="zh-TW" dirty="0">
                <a:ea typeface="新細明體" panose="02020500000000000000" pitchFamily="18" charset="-120"/>
              </a:rPr>
              <a:t>the values of the function </a:t>
            </a:r>
            <a:br>
              <a:rPr lang="en-US" altLang="zh-TW" dirty="0">
                <a:ea typeface="新細明體" panose="02020500000000000000" pitchFamily="18" charset="-120"/>
              </a:rPr>
            </a:br>
            <a:r>
              <a:rPr lang="en-US" altLang="zh-TW" dirty="0">
                <a:ea typeface="新細明體" panose="02020500000000000000" pitchFamily="18" charset="-120"/>
              </a:rPr>
              <a:t>seem to approach </a:t>
            </a:r>
            <a:br>
              <a:rPr lang="en-US" altLang="zh-TW" dirty="0">
                <a:ea typeface="新細明體" panose="02020500000000000000" pitchFamily="18" charset="-120"/>
              </a:rPr>
            </a:br>
            <a:r>
              <a:rPr lang="en-US" altLang="zh-TW" dirty="0">
                <a:ea typeface="新細明體" panose="02020500000000000000" pitchFamily="18" charset="-120"/>
              </a:rPr>
              <a:t>0.16666666</a:t>
            </a:r>
            <a:r>
              <a:rPr lang="en-US" altLang="zh-TW" dirty="0">
                <a:latin typeface="Arial" panose="020B0604020202020204" pitchFamily="34" charset="0"/>
                <a:ea typeface="新細明體" panose="02020500000000000000" pitchFamily="18" charset="-120"/>
              </a:rPr>
              <a:t>…</a:t>
            </a:r>
            <a:endParaRPr lang="en-US" altLang="zh-TW" dirty="0">
              <a:ea typeface="新細明體" panose="02020500000000000000" pitchFamily="18" charset="-120"/>
            </a:endParaRPr>
          </a:p>
          <a:p>
            <a:pPr lvl="1"/>
            <a:r>
              <a:rPr lang="en-US" altLang="zh-TW" dirty="0">
                <a:ea typeface="新細明體" panose="02020500000000000000" pitchFamily="18" charset="-120"/>
              </a:rPr>
              <a:t>So, we guess that:</a:t>
            </a:r>
          </a:p>
          <a:p>
            <a:pPr>
              <a:buClr>
                <a:srgbClr val="AC4600"/>
              </a:buClr>
              <a:buFont typeface="Wingdings" panose="05000000000000000000" pitchFamily="2" charset="2"/>
              <a:buChar char="§"/>
            </a:pPr>
            <a:endParaRPr lang="zh-TW" altLang="en-US" dirty="0">
              <a:ea typeface="新細明體" panose="02020500000000000000" pitchFamily="18" charset="-120"/>
            </a:endParaRPr>
          </a:p>
        </p:txBody>
      </p:sp>
      <p:graphicFrame>
        <p:nvGraphicFramePr>
          <p:cNvPr id="286724" name="Object 4"/>
          <p:cNvGraphicFramePr>
            <a:graphicFrameLocks noChangeAspect="1"/>
          </p:cNvGraphicFramePr>
          <p:nvPr>
            <p:extLst>
              <p:ext uri="{D42A27DB-BD31-4B8C-83A1-F6EECF244321}">
                <p14:modId xmlns:p14="http://schemas.microsoft.com/office/powerpoint/2010/main" xmlns="" val="345350313"/>
              </p:ext>
            </p:extLst>
          </p:nvPr>
        </p:nvGraphicFramePr>
        <p:xfrm>
          <a:off x="4000496" y="1428736"/>
          <a:ext cx="1718502" cy="823449"/>
        </p:xfrm>
        <a:graphic>
          <a:graphicData uri="http://schemas.openxmlformats.org/presentationml/2006/ole">
            <p:oleObj spid="_x0000_s1032" name="Equation" r:id="rId3" imgW="1218600" imgH="584280" progId="">
              <p:embed/>
            </p:oleObj>
          </a:graphicData>
        </a:graphic>
      </p:graphicFrame>
      <p:graphicFrame>
        <p:nvGraphicFramePr>
          <p:cNvPr id="286725" name="Object 5"/>
          <p:cNvGraphicFramePr>
            <a:graphicFrameLocks noChangeAspect="1"/>
          </p:cNvGraphicFramePr>
          <p:nvPr/>
        </p:nvGraphicFramePr>
        <p:xfrm>
          <a:off x="1857356" y="5500702"/>
          <a:ext cx="1958966" cy="828214"/>
        </p:xfrm>
        <a:graphic>
          <a:graphicData uri="http://schemas.openxmlformats.org/presentationml/2006/ole">
            <p:oleObj spid="_x0000_s1033" name="Equation" r:id="rId4" imgW="1599480" imgH="584280" progId="">
              <p:embed/>
            </p:oleObj>
          </a:graphicData>
        </a:graphic>
      </p:graphicFrame>
      <p:pic>
        <p:nvPicPr>
          <p:cNvPr id="286726" name="Picture 6"/>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508625" y="3357563"/>
            <a:ext cx="2990850" cy="2451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175816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panose="02020500000000000000" pitchFamily="18" charset="-120"/>
              </a:rPr>
              <a:t>Example 3 – </a:t>
            </a:r>
            <a:r>
              <a:rPr lang="en-US" altLang="zh-TW" i="1" dirty="0" smtClean="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pPr>
              <a:lnSpc>
                <a:spcPct val="90000"/>
              </a:lnSpc>
            </a:pPr>
            <a:r>
              <a:rPr lang="en-US" altLang="zh-TW" dirty="0" smtClean="0">
                <a:ea typeface="新細明體" panose="02020500000000000000" pitchFamily="18" charset="-120"/>
              </a:rPr>
              <a:t>What would have happened if we had taken even smaller values of t?</a:t>
            </a:r>
          </a:p>
          <a:p>
            <a:pPr lvl="1"/>
            <a:r>
              <a:rPr lang="en-US" altLang="zh-TW" dirty="0" smtClean="0">
                <a:ea typeface="新細明體" panose="02020500000000000000" pitchFamily="18" charset="-120"/>
              </a:rPr>
              <a:t>The table shows the results from one calculator.</a:t>
            </a:r>
          </a:p>
          <a:p>
            <a:pPr lvl="1"/>
            <a:r>
              <a:rPr lang="en-US" altLang="zh-TW" dirty="0" smtClean="0">
                <a:ea typeface="新細明體" panose="02020500000000000000" pitchFamily="18" charset="-120"/>
              </a:rPr>
              <a:t>You can see that something strange seems to be happening.</a:t>
            </a:r>
          </a:p>
          <a:p>
            <a:pPr lvl="1"/>
            <a:r>
              <a:rPr lang="en-US" altLang="zh-TW" dirty="0" smtClean="0">
                <a:ea typeface="新細明體" panose="02020500000000000000" pitchFamily="18" charset="-120"/>
              </a:rPr>
              <a:t>If you try these </a:t>
            </a:r>
            <a:br>
              <a:rPr lang="en-US" altLang="zh-TW" dirty="0" smtClean="0">
                <a:ea typeface="新細明體" panose="02020500000000000000" pitchFamily="18" charset="-120"/>
              </a:rPr>
            </a:br>
            <a:r>
              <a:rPr lang="en-US" altLang="zh-TW" dirty="0" smtClean="0">
                <a:ea typeface="新細明體" panose="02020500000000000000" pitchFamily="18" charset="-120"/>
              </a:rPr>
              <a:t>calculations on your own </a:t>
            </a:r>
            <a:br>
              <a:rPr lang="en-US" altLang="zh-TW" dirty="0" smtClean="0">
                <a:ea typeface="新細明體" panose="02020500000000000000" pitchFamily="18" charset="-120"/>
              </a:rPr>
            </a:br>
            <a:r>
              <a:rPr lang="en-US" altLang="zh-TW" dirty="0" smtClean="0">
                <a:ea typeface="新細明體" panose="02020500000000000000" pitchFamily="18" charset="-120"/>
              </a:rPr>
              <a:t>calculator, you might get </a:t>
            </a:r>
            <a:br>
              <a:rPr lang="en-US" altLang="zh-TW" dirty="0" smtClean="0">
                <a:ea typeface="新細明體" panose="02020500000000000000" pitchFamily="18" charset="-120"/>
              </a:rPr>
            </a:br>
            <a:r>
              <a:rPr lang="en-US" altLang="zh-TW" dirty="0" smtClean="0">
                <a:ea typeface="新細明體" panose="02020500000000000000" pitchFamily="18" charset="-120"/>
              </a:rPr>
              <a:t>different values but, </a:t>
            </a:r>
            <a:br>
              <a:rPr lang="en-US" altLang="zh-TW" dirty="0" smtClean="0">
                <a:ea typeface="新細明體" panose="02020500000000000000" pitchFamily="18" charset="-120"/>
              </a:rPr>
            </a:br>
            <a:r>
              <a:rPr lang="en-US" altLang="zh-TW" dirty="0" smtClean="0">
                <a:ea typeface="新細明體" panose="02020500000000000000" pitchFamily="18" charset="-120"/>
              </a:rPr>
              <a:t>eventually, you will get </a:t>
            </a:r>
            <a:br>
              <a:rPr lang="en-US" altLang="zh-TW" dirty="0" smtClean="0">
                <a:ea typeface="新細明體" panose="02020500000000000000" pitchFamily="18" charset="-120"/>
              </a:rPr>
            </a:br>
            <a:r>
              <a:rPr lang="en-US" altLang="zh-TW" dirty="0" smtClean="0">
                <a:ea typeface="新細明體" panose="02020500000000000000" pitchFamily="18" charset="-120"/>
              </a:rPr>
              <a:t>the value 0 if you make </a:t>
            </a:r>
            <a:br>
              <a:rPr lang="en-US" altLang="zh-TW" dirty="0" smtClean="0">
                <a:ea typeface="新細明體" panose="02020500000000000000" pitchFamily="18" charset="-120"/>
              </a:rPr>
            </a:br>
            <a:r>
              <a:rPr lang="en-US" altLang="zh-TW" dirty="0" smtClean="0">
                <a:ea typeface="新細明體" panose="02020500000000000000" pitchFamily="18" charset="-120"/>
              </a:rPr>
              <a:t>t  </a:t>
            </a:r>
            <a:r>
              <a:rPr lang="en-US" altLang="zh-TW" dirty="0" smtClean="0">
                <a:ea typeface="新細明體" panose="02020500000000000000" pitchFamily="18" charset="-120"/>
              </a:rPr>
              <a:t>sufficiently small.</a:t>
            </a:r>
            <a:endParaRPr lang="en-US" altLang="en-US" dirty="0" smtClean="0">
              <a:ea typeface="新細明體" panose="02020500000000000000" pitchFamily="18" charset="-120"/>
            </a:endParaRPr>
          </a:p>
          <a:p>
            <a:endParaRPr lang="zh-TW" altLang="en-US" dirty="0"/>
          </a:p>
        </p:txBody>
      </p:sp>
      <p:pic>
        <p:nvPicPr>
          <p:cNvPr id="4" name="Picture 4"/>
          <p:cNvPicPr>
            <a:picLocks noChangeAspect="1" noChangeArrowheads="1"/>
          </p:cNvPicPr>
          <p:nvPr/>
        </p:nvPicPr>
        <p:blipFill>
          <a:blip r:embed="rId2"/>
          <a:srcRect/>
          <a:stretch>
            <a:fillRect/>
          </a:stretch>
        </p:blipFill>
        <p:spPr bwMode="auto">
          <a:xfrm>
            <a:off x="4357686" y="3429000"/>
            <a:ext cx="4161878" cy="2730503"/>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panose="02020500000000000000" pitchFamily="18" charset="-120"/>
              </a:rPr>
              <a:t>Example 3 – </a:t>
            </a:r>
            <a:r>
              <a:rPr lang="en-US" altLang="zh-TW" i="1" dirty="0" smtClean="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normAutofit/>
          </a:bodyPr>
          <a:lstStyle/>
          <a:p>
            <a:r>
              <a:rPr lang="en-US" altLang="zh-TW" dirty="0" smtClean="0">
                <a:ea typeface="新細明體" charset="-120"/>
              </a:rPr>
              <a:t>Does this mean that the answer is really 0 instead of 1/6?</a:t>
            </a:r>
          </a:p>
          <a:p>
            <a:pPr lvl="1"/>
            <a:r>
              <a:rPr lang="en-US" altLang="zh-TW" dirty="0" smtClean="0">
                <a:ea typeface="新細明體" charset="-120"/>
              </a:rPr>
              <a:t>No, the value of the limit is 1/6, as we will show in the next section.</a:t>
            </a:r>
          </a:p>
          <a:p>
            <a:r>
              <a:rPr lang="en-US" altLang="zh-TW" dirty="0" smtClean="0">
                <a:ea typeface="新細明體" charset="-120"/>
              </a:rPr>
              <a:t>The problem is that the calculator gave false values because                  is very close to 3 when </a:t>
            </a:r>
            <a:r>
              <a:rPr lang="en-US" altLang="zh-TW" i="1" dirty="0" smtClean="0">
                <a:ea typeface="新細明體" charset="-120"/>
              </a:rPr>
              <a:t>t </a:t>
            </a:r>
            <a:r>
              <a:rPr lang="en-US" altLang="zh-TW" dirty="0" smtClean="0">
                <a:ea typeface="新細明體" charset="-120"/>
              </a:rPr>
              <a:t>is small.</a:t>
            </a:r>
          </a:p>
          <a:p>
            <a:pPr lvl="1"/>
            <a:r>
              <a:rPr lang="en-US" altLang="zh-TW" dirty="0" smtClean="0">
                <a:ea typeface="新細明體" charset="-120"/>
              </a:rPr>
              <a:t>In fact, when t is sufficiently small, a calculator</a:t>
            </a:r>
            <a:r>
              <a:rPr lang="en-US" altLang="zh-TW" dirty="0" smtClean="0">
                <a:latin typeface="Arial"/>
                <a:ea typeface="新細明體" charset="-120"/>
              </a:rPr>
              <a:t>’</a:t>
            </a:r>
            <a:r>
              <a:rPr lang="en-US" altLang="zh-TW" dirty="0" smtClean="0">
                <a:ea typeface="新細明體" charset="-120"/>
              </a:rPr>
              <a:t>s value for          </a:t>
            </a:r>
          </a:p>
          <a:p>
            <a:pPr lvl="1"/>
            <a:r>
              <a:rPr lang="en-US" altLang="zh-TW" dirty="0" smtClean="0">
                <a:ea typeface="新細明體" charset="-120"/>
              </a:rPr>
              <a:t>                    is 3.000</a:t>
            </a:r>
            <a:r>
              <a:rPr lang="en-US" altLang="zh-TW" dirty="0" smtClean="0">
                <a:latin typeface="Arial"/>
                <a:ea typeface="新細明體" charset="-120"/>
              </a:rPr>
              <a:t>…</a:t>
            </a:r>
            <a:r>
              <a:rPr lang="en-US" altLang="zh-TW" dirty="0" smtClean="0">
                <a:ea typeface="新細明體" charset="-120"/>
              </a:rPr>
              <a:t> to as many digits as the calculator is capable of carrying.</a:t>
            </a:r>
          </a:p>
          <a:p>
            <a:endParaRPr lang="zh-TW" altLang="en-US" dirty="0"/>
          </a:p>
        </p:txBody>
      </p:sp>
      <p:graphicFrame>
        <p:nvGraphicFramePr>
          <p:cNvPr id="66562" name="Object 2"/>
          <p:cNvGraphicFramePr>
            <a:graphicFrameLocks noChangeAspect="1"/>
          </p:cNvGraphicFramePr>
          <p:nvPr/>
        </p:nvGraphicFramePr>
        <p:xfrm>
          <a:off x="2416668" y="3608452"/>
          <a:ext cx="1006265" cy="515334"/>
        </p:xfrm>
        <a:graphic>
          <a:graphicData uri="http://schemas.openxmlformats.org/presentationml/2006/ole">
            <p:oleObj spid="_x0000_s66562" name="Equation" r:id="rId3" imgW="495000" imgH="253800" progId="">
              <p:embed/>
            </p:oleObj>
          </a:graphicData>
        </a:graphic>
      </p:graphicFrame>
      <p:graphicFrame>
        <p:nvGraphicFramePr>
          <p:cNvPr id="66563" name="Object 3"/>
          <p:cNvGraphicFramePr>
            <a:graphicFrameLocks noChangeAspect="1"/>
          </p:cNvGraphicFramePr>
          <p:nvPr/>
        </p:nvGraphicFramePr>
        <p:xfrm>
          <a:off x="1643042" y="4572008"/>
          <a:ext cx="928694" cy="545922"/>
        </p:xfrm>
        <a:graphic>
          <a:graphicData uri="http://schemas.openxmlformats.org/presentationml/2006/ole">
            <p:oleObj spid="_x0000_s66563" name="Equation" r:id="rId4" imgW="495000" imgH="253800" progId="">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panose="02020500000000000000" pitchFamily="18" charset="-120"/>
              </a:rPr>
              <a:t>Example 3 – </a:t>
            </a:r>
            <a:r>
              <a:rPr lang="en-US" altLang="zh-TW" i="1" dirty="0" smtClean="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smtClean="0">
                <a:ea typeface="新細明體" charset="-120"/>
              </a:rPr>
              <a:t>Something very similar happens when we try to graph the function</a:t>
            </a:r>
            <a:br>
              <a:rPr lang="en-US" altLang="zh-TW" dirty="0" smtClean="0">
                <a:ea typeface="新細明體" charset="-120"/>
              </a:rPr>
            </a:br>
            <a:r>
              <a:rPr lang="en-US" altLang="zh-TW" dirty="0" smtClean="0">
                <a:ea typeface="新細明體" charset="-120"/>
              </a:rPr>
              <a:t/>
            </a:r>
            <a:br>
              <a:rPr lang="en-US" altLang="zh-TW" dirty="0" smtClean="0">
                <a:ea typeface="新細明體" charset="-120"/>
              </a:rPr>
            </a:br>
            <a:r>
              <a:rPr lang="en-US" altLang="zh-TW" dirty="0" smtClean="0">
                <a:ea typeface="新細明體" charset="-120"/>
              </a:rPr>
              <a:t/>
            </a:r>
            <a:br>
              <a:rPr lang="en-US" altLang="zh-TW" dirty="0" smtClean="0">
                <a:ea typeface="新細明體" charset="-120"/>
              </a:rPr>
            </a:br>
            <a:r>
              <a:rPr lang="en-US" altLang="zh-TW" dirty="0" smtClean="0">
                <a:ea typeface="新細明體" charset="-120"/>
              </a:rPr>
              <a:t>of </a:t>
            </a:r>
            <a:r>
              <a:rPr lang="en-US" altLang="zh-TW" dirty="0" smtClean="0">
                <a:ea typeface="新細明體" charset="-120"/>
              </a:rPr>
              <a:t>the example on a graphing calculator or computer.</a:t>
            </a:r>
          </a:p>
          <a:p>
            <a:endParaRPr altLang="en-US" dirty="0" smtClean="0">
              <a:ea typeface="新細明體" charset="-120"/>
            </a:endParaRPr>
          </a:p>
          <a:p>
            <a:endParaRPr lang="zh-TW" altLang="en-US" dirty="0"/>
          </a:p>
        </p:txBody>
      </p:sp>
      <p:graphicFrame>
        <p:nvGraphicFramePr>
          <p:cNvPr id="67586" name="Object 2"/>
          <p:cNvGraphicFramePr>
            <a:graphicFrameLocks noChangeAspect="1"/>
          </p:cNvGraphicFramePr>
          <p:nvPr/>
        </p:nvGraphicFramePr>
        <p:xfrm>
          <a:off x="3071802" y="2428868"/>
          <a:ext cx="2388070" cy="928694"/>
        </p:xfrm>
        <a:graphic>
          <a:graphicData uri="http://schemas.openxmlformats.org/presentationml/2006/ole">
            <p:oleObj spid="_x0000_s67586" name="Equation" r:id="rId3" imgW="1143000" imgH="444240" progId="">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panose="02020500000000000000" pitchFamily="18" charset="-120"/>
              </a:rPr>
              <a:t>Example 3 – </a:t>
            </a:r>
            <a:r>
              <a:rPr lang="en-US" altLang="zh-TW" i="1" dirty="0" smtClean="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smtClean="0">
                <a:ea typeface="新細明體" charset="-120"/>
              </a:rPr>
              <a:t>These figures show quite accurate graphs of f and, when we use the trace mode (if available), we can estimate easily that the limit is about 1/6.</a:t>
            </a:r>
          </a:p>
          <a:p>
            <a:endParaRPr altLang="en-US" dirty="0" smtClean="0">
              <a:ea typeface="新細明體" charset="-120"/>
            </a:endParaRPr>
          </a:p>
          <a:p>
            <a:endParaRPr lang="zh-TW" altLang="en-US" dirty="0"/>
          </a:p>
        </p:txBody>
      </p:sp>
      <p:pic>
        <p:nvPicPr>
          <p:cNvPr id="4" name="Picture 4"/>
          <p:cNvPicPr>
            <a:picLocks noChangeAspect="1" noChangeArrowheads="1"/>
          </p:cNvPicPr>
          <p:nvPr/>
        </p:nvPicPr>
        <p:blipFill>
          <a:blip r:embed="rId2"/>
          <a:srcRect/>
          <a:stretch>
            <a:fillRect/>
          </a:stretch>
        </p:blipFill>
        <p:spPr bwMode="auto">
          <a:xfrm>
            <a:off x="1785918" y="3286124"/>
            <a:ext cx="5780088" cy="26193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panose="02020500000000000000" pitchFamily="18" charset="-120"/>
              </a:rPr>
              <a:t>Example 3 – </a:t>
            </a:r>
            <a:r>
              <a:rPr lang="en-US" altLang="zh-TW" i="1" dirty="0" smtClean="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smtClean="0">
                <a:ea typeface="新細明體" charset="-120"/>
                <a:cs typeface="Times New Roman" pitchFamily="18" charset="0"/>
              </a:rPr>
              <a:t>However, if we zoom in too much, then we get inaccurate graphs—again because of problems with subtraction.</a:t>
            </a:r>
            <a:endParaRPr altLang="en-US" dirty="0" smtClean="0">
              <a:ea typeface="新細明體" charset="-120"/>
              <a:cs typeface="Times New Roman" pitchFamily="18" charset="0"/>
            </a:endParaRPr>
          </a:p>
          <a:p>
            <a:endParaRPr lang="zh-TW" altLang="en-US" dirty="0"/>
          </a:p>
        </p:txBody>
      </p:sp>
      <p:pic>
        <p:nvPicPr>
          <p:cNvPr id="4" name="Picture 4"/>
          <p:cNvPicPr>
            <a:picLocks noChangeAspect="1" noChangeArrowheads="1"/>
          </p:cNvPicPr>
          <p:nvPr/>
        </p:nvPicPr>
        <p:blipFill>
          <a:blip r:embed="rId2"/>
          <a:srcRect/>
          <a:stretch>
            <a:fillRect/>
          </a:stretch>
        </p:blipFill>
        <p:spPr bwMode="auto">
          <a:xfrm>
            <a:off x="1857356" y="3214686"/>
            <a:ext cx="5746750" cy="23241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a:t>
            </a:r>
            <a:endParaRPr lang="en-US" altLang="zh-TW" i="1" smtClean="0">
              <a:ea typeface="新細明體" panose="02020500000000000000" pitchFamily="18" charset="-120"/>
            </a:endParaRPr>
          </a:p>
        </p:txBody>
      </p:sp>
      <p:sp>
        <p:nvSpPr>
          <p:cNvPr id="15363" name="Rectangle 3"/>
          <p:cNvSpPr>
            <a:spLocks noGrp="1" noChangeArrowheads="1"/>
          </p:cNvSpPr>
          <p:nvPr>
            <p:ph type="body" idx="1"/>
          </p:nvPr>
        </p:nvSpPr>
        <p:spPr/>
        <p:txBody>
          <a:bodyPr>
            <a:normAutofit lnSpcReduction="10000"/>
          </a:bodyPr>
          <a:lstStyle/>
          <a:p>
            <a:pPr marL="0" indent="0"/>
            <a:r>
              <a:rPr lang="en-US" altLang="zh-TW" dirty="0" smtClean="0">
                <a:ea typeface="新細明體" panose="02020500000000000000" pitchFamily="18" charset="-120"/>
              </a:rPr>
              <a:t>Guess the value of </a:t>
            </a:r>
          </a:p>
          <a:p>
            <a:pPr marL="0" indent="0"/>
            <a:endParaRPr lang="en-US" altLang="zh-TW" dirty="0" smtClean="0">
              <a:solidFill>
                <a:srgbClr val="00ADEE"/>
              </a:solidFill>
              <a:ea typeface="新細明體" panose="02020500000000000000" pitchFamily="18" charset="-120"/>
            </a:endParaRPr>
          </a:p>
          <a:p>
            <a:r>
              <a:rPr lang="en-US" altLang="zh-TW" sz="2400" i="1" dirty="0" smtClean="0">
                <a:ea typeface="新細明體" panose="02020500000000000000" pitchFamily="18" charset="-120"/>
              </a:rPr>
              <a:t>Solution:</a:t>
            </a:r>
          </a:p>
          <a:p>
            <a:r>
              <a:rPr lang="en-US" altLang="zh-TW" dirty="0" smtClean="0">
                <a:ea typeface="新細明體" panose="02020500000000000000" pitchFamily="18" charset="-120"/>
              </a:rPr>
              <a:t>The function            	              is not defined when </a:t>
            </a:r>
            <a:r>
              <a:rPr lang="en-US" altLang="zh-TW" i="1" dirty="0" smtClean="0">
                <a:ea typeface="新細明體" panose="02020500000000000000" pitchFamily="18" charset="-120"/>
              </a:rPr>
              <a:t>x</a:t>
            </a:r>
            <a:r>
              <a:rPr lang="en-US" altLang="zh-TW" dirty="0" smtClean="0">
                <a:ea typeface="新細明體" panose="02020500000000000000" pitchFamily="18" charset="-120"/>
              </a:rPr>
              <a:t> = 0.</a:t>
            </a:r>
          </a:p>
          <a:p>
            <a:pPr marL="0" indent="0"/>
            <a:r>
              <a:rPr lang="en-US" altLang="zh-TW" dirty="0" smtClean="0">
                <a:ea typeface="新細明體" panose="02020500000000000000" pitchFamily="18" charset="-120"/>
              </a:rPr>
              <a:t>Using a calculator (and remembering that, if 	      , </a:t>
            </a:r>
          </a:p>
          <a:p>
            <a:pPr marL="0" indent="0"/>
            <a:r>
              <a:rPr lang="en-US" altLang="zh-TW" dirty="0" smtClean="0">
                <a:ea typeface="新細明體" panose="02020500000000000000" pitchFamily="18" charset="-120"/>
              </a:rPr>
              <a:t>sin </a:t>
            </a:r>
            <a:r>
              <a:rPr lang="en-US" altLang="zh-TW" i="1" dirty="0" smtClean="0">
                <a:ea typeface="新細明體" panose="02020500000000000000" pitchFamily="18" charset="-120"/>
              </a:rPr>
              <a:t>x  </a:t>
            </a:r>
            <a:r>
              <a:rPr lang="en-US" altLang="zh-TW" dirty="0" smtClean="0">
                <a:ea typeface="新細明體" panose="02020500000000000000" pitchFamily="18" charset="-120"/>
              </a:rPr>
              <a:t>means the sine of the angle whose </a:t>
            </a:r>
            <a:r>
              <a:rPr lang="en-US" altLang="zh-TW" i="1" dirty="0" smtClean="0">
                <a:ea typeface="新細明體" panose="02020500000000000000" pitchFamily="18" charset="-120"/>
              </a:rPr>
              <a:t>radian </a:t>
            </a:r>
            <a:r>
              <a:rPr lang="en-US" altLang="zh-TW" dirty="0" smtClean="0">
                <a:ea typeface="新細明體" panose="02020500000000000000" pitchFamily="18" charset="-120"/>
              </a:rPr>
              <a:t>measure is ), we construct the table of values correct to eight decimal places.</a:t>
            </a:r>
          </a:p>
        </p:txBody>
      </p:sp>
      <p:sp>
        <p:nvSpPr>
          <p:cNvPr id="1536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536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43306" y="1556792"/>
            <a:ext cx="1262063"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6"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00364" y="3519490"/>
            <a:ext cx="19573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7"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934222" y="4143380"/>
            <a:ext cx="781050" cy="290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207311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with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animEffect transition="in" filter="fade">
                                      <p:cBhvr>
                                        <p:cTn id="7" dur="1000"/>
                                        <p:tgtEl>
                                          <p:spTgt spid="15363">
                                            <p:txEl>
                                              <p:pRg st="2" end="2"/>
                                            </p:txEl>
                                          </p:spTgt>
                                        </p:tgtEl>
                                      </p:cBhvr>
                                    </p:animEffect>
                                    <p:anim calcmode="lin" valueType="num">
                                      <p:cBhvr>
                                        <p:cTn id="8"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36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363">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animEffect transition="in" filter="fade">
                                      <p:cBhvr>
                                        <p:cTn id="13" dur="1000"/>
                                        <p:tgtEl>
                                          <p:spTgt spid="15363">
                                            <p:txEl>
                                              <p:pRg st="3" end="3"/>
                                            </p:txEl>
                                          </p:spTgt>
                                        </p:tgtEl>
                                      </p:cBhvr>
                                    </p:animEffect>
                                    <p:anim calcmode="lin" valueType="num">
                                      <p:cBhvr>
                                        <p:cTn id="14"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5363">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5363">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5366"/>
                                        </p:tgtEl>
                                        <p:attrNameLst>
                                          <p:attrName>style.visibility</p:attrName>
                                        </p:attrNameLst>
                                      </p:cBhvr>
                                      <p:to>
                                        <p:strVal val="visible"/>
                                      </p:to>
                                    </p:set>
                                    <p:animEffect transition="in" filter="fade">
                                      <p:cBhvr>
                                        <p:cTn id="19" dur="1000"/>
                                        <p:tgtEl>
                                          <p:spTgt spid="15366"/>
                                        </p:tgtEl>
                                      </p:cBhvr>
                                    </p:animEffect>
                                    <p:anim calcmode="lin" valueType="num">
                                      <p:cBhvr>
                                        <p:cTn id="20" dur="1000" fill="hold"/>
                                        <p:tgtEl>
                                          <p:spTgt spid="15366"/>
                                        </p:tgtEl>
                                        <p:attrNameLst>
                                          <p:attrName>ppt_x</p:attrName>
                                        </p:attrNameLst>
                                      </p:cBhvr>
                                      <p:tavLst>
                                        <p:tav tm="0">
                                          <p:val>
                                            <p:strVal val="#ppt_x"/>
                                          </p:val>
                                        </p:tav>
                                        <p:tav tm="100000">
                                          <p:val>
                                            <p:strVal val="#ppt_x"/>
                                          </p:val>
                                        </p:tav>
                                      </p:tavLst>
                                    </p:anim>
                                    <p:anim calcmode="lin" valueType="num">
                                      <p:cBhvr>
                                        <p:cTn id="21" dur="900" decel="100000" fill="hold"/>
                                        <p:tgtEl>
                                          <p:spTgt spid="1536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5366"/>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fade">
                                      <p:cBhvr>
                                        <p:cTn id="27" dur="1000"/>
                                        <p:tgtEl>
                                          <p:spTgt spid="15363">
                                            <p:txEl>
                                              <p:pRg st="4" end="4"/>
                                            </p:txEl>
                                          </p:spTgt>
                                        </p:tgtEl>
                                      </p:cBhvr>
                                    </p:animEffect>
                                    <p:anim calcmode="lin" valueType="num">
                                      <p:cBhvr>
                                        <p:cTn id="28" dur="1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5363">
                                            <p:txEl>
                                              <p:pRg st="4" end="4"/>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536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5363">
                                            <p:txEl>
                                              <p:pRg st="5" end="5"/>
                                            </p:txEl>
                                          </p:spTgt>
                                        </p:tgtEl>
                                        <p:attrNameLst>
                                          <p:attrName>style.visibility</p:attrName>
                                        </p:attrNameLst>
                                      </p:cBhvr>
                                      <p:to>
                                        <p:strVal val="visible"/>
                                      </p:to>
                                    </p:set>
                                    <p:animEffect transition="in" filter="fade">
                                      <p:cBhvr>
                                        <p:cTn id="35" dur="1000"/>
                                        <p:tgtEl>
                                          <p:spTgt spid="15363">
                                            <p:txEl>
                                              <p:pRg st="5" end="5"/>
                                            </p:txEl>
                                          </p:spTgt>
                                        </p:tgtEl>
                                      </p:cBhvr>
                                    </p:animEffect>
                                    <p:anim calcmode="lin" valueType="num">
                                      <p:cBhvr>
                                        <p:cTn id="36" dur="10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5363">
                                            <p:txEl>
                                              <p:pRg st="5" end="5"/>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5363">
                                            <p:txEl>
                                              <p:pRg st="5" end="5"/>
                                            </p:txEl>
                                          </p:spTgt>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15367"/>
                                        </p:tgtEl>
                                        <p:attrNameLst>
                                          <p:attrName>style.visibility</p:attrName>
                                        </p:attrNameLst>
                                      </p:cBhvr>
                                      <p:to>
                                        <p:strVal val="visible"/>
                                      </p:to>
                                    </p:set>
                                    <p:animEffect transition="in" filter="fade">
                                      <p:cBhvr>
                                        <p:cTn id="41" dur="1000"/>
                                        <p:tgtEl>
                                          <p:spTgt spid="15367"/>
                                        </p:tgtEl>
                                      </p:cBhvr>
                                    </p:animEffect>
                                    <p:anim calcmode="lin" valueType="num">
                                      <p:cBhvr>
                                        <p:cTn id="42" dur="1000" fill="hold"/>
                                        <p:tgtEl>
                                          <p:spTgt spid="15367"/>
                                        </p:tgtEl>
                                        <p:attrNameLst>
                                          <p:attrName>ppt_x</p:attrName>
                                        </p:attrNameLst>
                                      </p:cBhvr>
                                      <p:tavLst>
                                        <p:tav tm="0">
                                          <p:val>
                                            <p:strVal val="#ppt_x"/>
                                          </p:val>
                                        </p:tav>
                                        <p:tav tm="100000">
                                          <p:val>
                                            <p:strVal val="#ppt_x"/>
                                          </p:val>
                                        </p:tav>
                                      </p:tavLst>
                                    </p:anim>
                                    <p:anim calcmode="lin" valueType="num">
                                      <p:cBhvr>
                                        <p:cTn id="43" dur="900" decel="100000" fill="hold"/>
                                        <p:tgtEl>
                                          <p:spTgt spid="15367"/>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536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4 – </a:t>
            </a:r>
            <a:r>
              <a:rPr lang="en-US" altLang="zh-TW" i="1" smtClean="0">
                <a:ea typeface="新細明體" panose="02020500000000000000" pitchFamily="18" charset="-120"/>
              </a:rPr>
              <a:t>Solution</a:t>
            </a:r>
          </a:p>
        </p:txBody>
      </p:sp>
      <p:sp>
        <p:nvSpPr>
          <p:cNvPr id="16387"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From the table below and the graph in Figure 6 we guess that</a:t>
            </a:r>
            <a:endParaRPr lang="en-US" altLang="zh-TW" baseline="30000" dirty="0" smtClean="0">
              <a:ea typeface="新細明體" panose="02020500000000000000" pitchFamily="18" charset="-120"/>
            </a:endParaRPr>
          </a:p>
          <a:p>
            <a:pPr marL="0" lvl="1">
              <a:spcBef>
                <a:spcPts val="1050"/>
              </a:spcBef>
            </a:pPr>
            <a:r>
              <a:rPr lang="en-US" altLang="zh-TW" dirty="0" smtClean="0">
                <a:ea typeface="新細明體" charset="-120"/>
              </a:rPr>
              <a:t>This guess is in fact correct, as will be</a:t>
            </a:r>
          </a:p>
          <a:p>
            <a:pPr marL="0" lvl="1">
              <a:spcBef>
                <a:spcPts val="1050"/>
              </a:spcBef>
            </a:pPr>
            <a:r>
              <a:rPr lang="en-US" altLang="zh-TW" dirty="0" smtClean="0">
                <a:ea typeface="新細明體" charset="-120"/>
              </a:rPr>
              <a:t> proved in the next section using a </a:t>
            </a:r>
          </a:p>
          <a:p>
            <a:pPr marL="0" lvl="1">
              <a:spcBef>
                <a:spcPts val="1050"/>
              </a:spcBef>
            </a:pPr>
            <a:r>
              <a:rPr lang="en-US" altLang="zh-TW" dirty="0" smtClean="0">
                <a:ea typeface="新細明體" charset="-120"/>
              </a:rPr>
              <a:t>geometric argument.</a:t>
            </a:r>
            <a:endParaRPr altLang="en-US" dirty="0" smtClean="0">
              <a:ea typeface="新細明體" charset="-120"/>
            </a:endParaRPr>
          </a:p>
          <a:p>
            <a:pPr marL="0" indent="0"/>
            <a:endParaRPr lang="en-US" altLang="zh-TW" baseline="30000" dirty="0" smtClean="0">
              <a:ea typeface="新細明體" panose="02020500000000000000" pitchFamily="18" charset="-120"/>
            </a:endParaRPr>
          </a:p>
        </p:txBody>
      </p:sp>
      <p:sp>
        <p:nvSpPr>
          <p:cNvPr id="163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6389"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6390"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28794" y="2043108"/>
            <a:ext cx="184785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91"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72132" y="2500306"/>
            <a:ext cx="3000396" cy="38199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92"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80432" y="4324374"/>
            <a:ext cx="3491634" cy="1962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3" name="Rectangle 6"/>
          <p:cNvSpPr>
            <a:spLocks noChangeArrowheads="1"/>
          </p:cNvSpPr>
          <p:nvPr/>
        </p:nvSpPr>
        <p:spPr bwMode="auto">
          <a:xfrm>
            <a:off x="2928926" y="6357958"/>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6</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xmlns="" val="28953394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367261A3-C012-49BE-A647-566BDB903AC2}" type="slidenum">
              <a:rPr lang="en-US" altLang="ko-KR">
                <a:ea typeface="굴림" panose="020B0600000101010101" pitchFamily="34" charset="-127"/>
              </a:rPr>
              <a:pPr/>
              <a:t>28</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1.3</a:t>
            </a:r>
            <a:endParaRPr lang="en-US" altLang="zh-TW"/>
          </a:p>
        </p:txBody>
      </p:sp>
      <p:sp>
        <p:nvSpPr>
          <p:cNvPr id="296962" name="Rectangle 2"/>
          <p:cNvSpPr>
            <a:spLocks noGrp="1" noChangeArrowheads="1"/>
          </p:cNvSpPr>
          <p:nvPr>
            <p:ph type="title"/>
          </p:nvPr>
        </p:nvSpPr>
        <p:spPr/>
        <p:txBody>
          <a:bodyPr/>
          <a:lstStyle/>
          <a:p>
            <a:r>
              <a:rPr lang="en-US" altLang="zh-TW" dirty="0">
                <a:ea typeface="新細明體" panose="02020500000000000000" pitchFamily="18" charset="-120"/>
              </a:rPr>
              <a:t>Example 5</a:t>
            </a:r>
            <a:endParaRPr lang="zh-TW" altLang="en-US" dirty="0">
              <a:ea typeface="新細明體" panose="02020500000000000000" pitchFamily="18" charset="-120"/>
            </a:endParaRPr>
          </a:p>
        </p:txBody>
      </p:sp>
      <p:sp>
        <p:nvSpPr>
          <p:cNvPr id="296963" name="Rectangle 3"/>
          <p:cNvSpPr>
            <a:spLocks noGrp="1" noChangeArrowheads="1"/>
          </p:cNvSpPr>
          <p:nvPr>
            <p:ph type="body" idx="1"/>
          </p:nvPr>
        </p:nvSpPr>
        <p:spPr/>
        <p:txBody>
          <a:bodyPr/>
          <a:lstStyle/>
          <a:p>
            <a:r>
              <a:rPr lang="en-US" altLang="zh-TW">
                <a:ea typeface="新細明體" panose="02020500000000000000" pitchFamily="18" charset="-120"/>
              </a:rPr>
              <a:t>Investigate             </a:t>
            </a:r>
            <a:r>
              <a:rPr lang="en-US" altLang="zh-TW" smtClean="0">
                <a:ea typeface="新細明體" panose="02020500000000000000" pitchFamily="18" charset="-120"/>
              </a:rPr>
              <a:t>      .</a:t>
            </a:r>
            <a:endParaRPr lang="en-US" altLang="zh-TW" dirty="0">
              <a:ea typeface="新細明體" panose="02020500000000000000" pitchFamily="18" charset="-120"/>
            </a:endParaRPr>
          </a:p>
          <a:p>
            <a:endParaRPr lang="en-US" altLang="zh-TW" dirty="0">
              <a:ea typeface="新細明體" panose="02020500000000000000" pitchFamily="18" charset="-120"/>
            </a:endParaRPr>
          </a:p>
          <a:p>
            <a:r>
              <a:rPr lang="en-US" altLang="zh-TW" dirty="0">
                <a:ea typeface="新細明體" panose="02020500000000000000" pitchFamily="18" charset="-120"/>
              </a:rPr>
              <a:t>SOLUTION</a:t>
            </a:r>
          </a:p>
          <a:p>
            <a:pPr lvl="1"/>
            <a:r>
              <a:rPr lang="en-US" altLang="zh-TW" dirty="0">
                <a:ea typeface="新細明體" panose="02020500000000000000" pitchFamily="18" charset="-120"/>
              </a:rPr>
              <a:t>Again, the function of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sin (</a:t>
            </a:r>
            <a:r>
              <a:rPr lang="en-US" altLang="zh-TW" i="1" dirty="0">
                <a:latin typeface="Symbol" panose="05050102010706020507" pitchFamily="18" charset="2"/>
                <a:ea typeface="新細明體" panose="02020500000000000000" pitchFamily="18" charset="-120"/>
              </a:rPr>
              <a:t>p</a:t>
            </a:r>
            <a:r>
              <a:rPr lang="en-US" altLang="zh-TW" dirty="0">
                <a:ea typeface="新細明體" panose="02020500000000000000" pitchFamily="18" charset="-120"/>
              </a:rPr>
              <a:t> /</a:t>
            </a:r>
            <a:r>
              <a:rPr lang="en-US" altLang="zh-TW" i="1" dirty="0">
                <a:ea typeface="新細明體" panose="02020500000000000000" pitchFamily="18" charset="-120"/>
              </a:rPr>
              <a:t>x</a:t>
            </a:r>
            <a:r>
              <a:rPr lang="en-US" altLang="zh-TW" dirty="0">
                <a:ea typeface="新細明體" panose="02020500000000000000" pitchFamily="18" charset="-120"/>
              </a:rPr>
              <a:t>) is undefined at 0.</a:t>
            </a:r>
            <a:endParaRPr lang="zh-TW" altLang="en-US" dirty="0">
              <a:ea typeface="新細明體" panose="02020500000000000000" pitchFamily="18" charset="-120"/>
            </a:endParaRPr>
          </a:p>
        </p:txBody>
      </p:sp>
      <p:graphicFrame>
        <p:nvGraphicFramePr>
          <p:cNvPr id="296964" name="Object 4"/>
          <p:cNvGraphicFramePr>
            <a:graphicFrameLocks noChangeAspect="1"/>
          </p:cNvGraphicFramePr>
          <p:nvPr>
            <p:extLst>
              <p:ext uri="{D42A27DB-BD31-4B8C-83A1-F6EECF244321}">
                <p14:modId xmlns:p14="http://schemas.microsoft.com/office/powerpoint/2010/main" xmlns="" val="1297744534"/>
              </p:ext>
            </p:extLst>
          </p:nvPr>
        </p:nvGraphicFramePr>
        <p:xfrm>
          <a:off x="2786050" y="1479311"/>
          <a:ext cx="1091044" cy="735243"/>
        </p:xfrm>
        <a:graphic>
          <a:graphicData uri="http://schemas.openxmlformats.org/presentationml/2006/ole">
            <p:oleObj spid="_x0000_s2052" name="Equation" r:id="rId3" imgW="761760" imgH="507960" progId="">
              <p:embed/>
            </p:oleObj>
          </a:graphicData>
        </a:graphic>
      </p:graphicFrame>
    </p:spTree>
    <p:extLst>
      <p:ext uri="{BB962C8B-B14F-4D97-AF65-F5344CB8AC3E}">
        <p14:creationId xmlns:p14="http://schemas.microsoft.com/office/powerpoint/2010/main" xmlns="" val="14522194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3"/>
          <p:cNvSpPr>
            <a:spLocks noGrp="1"/>
          </p:cNvSpPr>
          <p:nvPr>
            <p:ph type="sldNum" sz="quarter" idx="10"/>
          </p:nvPr>
        </p:nvSpPr>
        <p:spPr/>
        <p:txBody>
          <a:bodyPr/>
          <a:lstStyle/>
          <a:p>
            <a:r>
              <a:rPr lang="en-US" altLang="zh-TW"/>
              <a:t>P</a:t>
            </a:r>
            <a:fld id="{194A01FC-ADEF-4A24-B256-E804D615C236}" type="slidenum">
              <a:rPr lang="en-US" altLang="ko-KR">
                <a:ea typeface="굴림" panose="020B0600000101010101" pitchFamily="34" charset="-127"/>
              </a:rPr>
              <a:pPr/>
              <a:t>29</a:t>
            </a:fld>
            <a:endParaRPr lang="en-US" altLang="ko-KR">
              <a:ea typeface="굴림" panose="020B0600000101010101" pitchFamily="34" charset="-127"/>
            </a:endParaRPr>
          </a:p>
        </p:txBody>
      </p:sp>
      <p:sp>
        <p:nvSpPr>
          <p:cNvPr id="12" name="頁尾版面配置區 4"/>
          <p:cNvSpPr>
            <a:spLocks noGrp="1"/>
          </p:cNvSpPr>
          <p:nvPr>
            <p:ph type="ftr" sz="quarter" idx="11"/>
          </p:nvPr>
        </p:nvSpPr>
        <p:spPr/>
        <p:txBody>
          <a:bodyPr/>
          <a:lstStyle/>
          <a:p>
            <a:r>
              <a:rPr lang="zh-TW" altLang="en-US"/>
              <a:t>1.3</a:t>
            </a:r>
            <a:endParaRPr lang="en-US" altLang="zh-TW"/>
          </a:p>
        </p:txBody>
      </p:sp>
      <p:sp>
        <p:nvSpPr>
          <p:cNvPr id="302082" name="Rectangle 2"/>
          <p:cNvSpPr>
            <a:spLocks noGrp="1" noChangeArrowheads="1"/>
          </p:cNvSpPr>
          <p:nvPr>
            <p:ph type="title"/>
          </p:nvPr>
        </p:nvSpPr>
        <p:spPr/>
        <p:txBody>
          <a:bodyPr/>
          <a:lstStyle/>
          <a:p>
            <a:r>
              <a:rPr lang="en-US" altLang="zh-TW" dirty="0">
                <a:ea typeface="新細明體" panose="02020500000000000000" pitchFamily="18" charset="-120"/>
              </a:rPr>
              <a:t>Example 5 </a:t>
            </a:r>
            <a:r>
              <a:rPr lang="en-US" altLang="zh-TW" dirty="0" smtClean="0">
                <a:ea typeface="新細明體" panose="02020500000000000000" pitchFamily="18" charset="-120"/>
              </a:rPr>
              <a:t>– </a:t>
            </a:r>
            <a:r>
              <a:rPr lang="en-US" altLang="zh-TW" i="1" dirty="0" smtClean="0">
                <a:ea typeface="新細明體" panose="02020500000000000000" pitchFamily="18" charset="-120"/>
              </a:rPr>
              <a:t>Solution</a:t>
            </a:r>
            <a:endParaRPr lang="zh-TW" altLang="en-US" dirty="0">
              <a:ea typeface="新細明體" panose="02020500000000000000" pitchFamily="18" charset="-120"/>
            </a:endParaRPr>
          </a:p>
        </p:txBody>
      </p:sp>
      <p:sp>
        <p:nvSpPr>
          <p:cNvPr id="302083" name="Rectangle 3"/>
          <p:cNvSpPr>
            <a:spLocks noGrp="1" noChangeArrowheads="1"/>
          </p:cNvSpPr>
          <p:nvPr>
            <p:ph type="body" idx="1"/>
          </p:nvPr>
        </p:nvSpPr>
        <p:spPr/>
        <p:txBody>
          <a:bodyPr/>
          <a:lstStyle/>
          <a:p>
            <a:pPr lvl="1"/>
            <a:r>
              <a:rPr lang="en-US" altLang="zh-TW">
                <a:ea typeface="新細明體" panose="02020500000000000000" pitchFamily="18" charset="-120"/>
              </a:rPr>
              <a:t>Evaluating the function for some small values of </a:t>
            </a:r>
            <a:r>
              <a:rPr lang="en-US" altLang="zh-TW" i="1">
                <a:ea typeface="新細明體" panose="02020500000000000000" pitchFamily="18" charset="-120"/>
              </a:rPr>
              <a:t>x</a:t>
            </a:r>
            <a:r>
              <a:rPr lang="en-US" altLang="zh-TW">
                <a:ea typeface="新細明體" panose="02020500000000000000" pitchFamily="18" charset="-120"/>
              </a:rPr>
              <a:t>, we get:</a:t>
            </a:r>
          </a:p>
          <a:p>
            <a:pPr lvl="1"/>
            <a:endParaRPr lang="en-US" altLang="zh-TW">
              <a:ea typeface="新細明體" panose="02020500000000000000" pitchFamily="18" charset="-120"/>
            </a:endParaRPr>
          </a:p>
          <a:p>
            <a:pPr lvl="1"/>
            <a:endParaRPr lang="en-US" altLang="zh-TW">
              <a:ea typeface="新細明體" panose="02020500000000000000" pitchFamily="18" charset="-120"/>
            </a:endParaRPr>
          </a:p>
          <a:p>
            <a:pPr lvl="1"/>
            <a:endParaRPr lang="en-US" altLang="zh-TW">
              <a:ea typeface="新細明體" panose="02020500000000000000" pitchFamily="18" charset="-120"/>
            </a:endParaRPr>
          </a:p>
          <a:p>
            <a:pPr lvl="1"/>
            <a:endParaRPr lang="en-US" altLang="zh-TW">
              <a:ea typeface="新細明體" panose="02020500000000000000" pitchFamily="18" charset="-120"/>
            </a:endParaRPr>
          </a:p>
          <a:p>
            <a:pPr lvl="1"/>
            <a:endParaRPr lang="en-US" altLang="zh-TW">
              <a:ea typeface="新細明體" panose="02020500000000000000" pitchFamily="18" charset="-120"/>
            </a:endParaRPr>
          </a:p>
          <a:p>
            <a:pPr lvl="1"/>
            <a:endParaRPr lang="en-US" altLang="zh-TW">
              <a:ea typeface="新細明體" panose="02020500000000000000" pitchFamily="18" charset="-120"/>
            </a:endParaRPr>
          </a:p>
          <a:p>
            <a:pPr lvl="1"/>
            <a:r>
              <a:rPr lang="en-US" altLang="zh-TW">
                <a:ea typeface="新細明體" panose="02020500000000000000" pitchFamily="18" charset="-120"/>
              </a:rPr>
              <a:t>Similarly, </a:t>
            </a:r>
            <a:r>
              <a:rPr lang="en-US" altLang="zh-TW" i="1">
                <a:ea typeface="新細明體" panose="02020500000000000000" pitchFamily="18" charset="-120"/>
              </a:rPr>
              <a:t>f</a:t>
            </a:r>
            <a:r>
              <a:rPr lang="en-US" altLang="zh-TW">
                <a:ea typeface="新細明體" panose="02020500000000000000" pitchFamily="18" charset="-120"/>
              </a:rPr>
              <a:t>(0.001)  = </a:t>
            </a:r>
            <a:r>
              <a:rPr lang="en-US" altLang="zh-TW" i="1">
                <a:ea typeface="新細明體" panose="02020500000000000000" pitchFamily="18" charset="-120"/>
              </a:rPr>
              <a:t>f</a:t>
            </a:r>
            <a:r>
              <a:rPr lang="en-US" altLang="zh-TW">
                <a:ea typeface="新細明體" panose="02020500000000000000" pitchFamily="18" charset="-120"/>
              </a:rPr>
              <a:t>(0.0001) = 0.</a:t>
            </a:r>
          </a:p>
        </p:txBody>
      </p:sp>
      <p:graphicFrame>
        <p:nvGraphicFramePr>
          <p:cNvPr id="302084" name="Object 4"/>
          <p:cNvGraphicFramePr>
            <a:graphicFrameLocks noChangeAspect="1"/>
          </p:cNvGraphicFramePr>
          <p:nvPr/>
        </p:nvGraphicFramePr>
        <p:xfrm>
          <a:off x="1600200" y="2357438"/>
          <a:ext cx="1870335" cy="462017"/>
        </p:xfrm>
        <a:graphic>
          <a:graphicData uri="http://schemas.openxmlformats.org/presentationml/2006/ole">
            <p:oleObj spid="_x0000_s3086" name="Equation" r:id="rId3" imgW="1358280" imgH="330120" progId="">
              <p:embed/>
            </p:oleObj>
          </a:graphicData>
        </a:graphic>
      </p:graphicFrame>
      <p:graphicFrame>
        <p:nvGraphicFramePr>
          <p:cNvPr id="302085" name="Object 5"/>
          <p:cNvGraphicFramePr>
            <a:graphicFrameLocks noChangeAspect="1"/>
          </p:cNvGraphicFramePr>
          <p:nvPr/>
        </p:nvGraphicFramePr>
        <p:xfrm>
          <a:off x="5181600" y="2205038"/>
          <a:ext cx="2137526" cy="773739"/>
        </p:xfrm>
        <a:graphic>
          <a:graphicData uri="http://schemas.openxmlformats.org/presentationml/2006/ole">
            <p:oleObj spid="_x0000_s3087" name="Equation" r:id="rId4" imgW="1573920" imgH="558720" progId="">
              <p:embed/>
            </p:oleObj>
          </a:graphicData>
        </a:graphic>
      </p:graphicFrame>
      <p:graphicFrame>
        <p:nvGraphicFramePr>
          <p:cNvPr id="302086" name="Object 6"/>
          <p:cNvGraphicFramePr>
            <a:graphicFrameLocks noChangeAspect="1"/>
          </p:cNvGraphicFramePr>
          <p:nvPr/>
        </p:nvGraphicFramePr>
        <p:xfrm>
          <a:off x="1600200" y="3217864"/>
          <a:ext cx="2137526" cy="782090"/>
        </p:xfrm>
        <a:graphic>
          <a:graphicData uri="http://schemas.openxmlformats.org/presentationml/2006/ole">
            <p:oleObj spid="_x0000_s3088" name="Equation" r:id="rId5" imgW="1561320" imgH="558720" progId="">
              <p:embed/>
            </p:oleObj>
          </a:graphicData>
        </a:graphic>
      </p:graphicFrame>
      <p:graphicFrame>
        <p:nvGraphicFramePr>
          <p:cNvPr id="302087" name="Object 7"/>
          <p:cNvGraphicFramePr>
            <a:graphicFrameLocks noChangeAspect="1"/>
          </p:cNvGraphicFramePr>
          <p:nvPr/>
        </p:nvGraphicFramePr>
        <p:xfrm>
          <a:off x="5181600" y="3228976"/>
          <a:ext cx="2137526" cy="772349"/>
        </p:xfrm>
        <a:graphic>
          <a:graphicData uri="http://schemas.openxmlformats.org/presentationml/2006/ole">
            <p:oleObj spid="_x0000_s3089" name="Equation" r:id="rId6" imgW="1573920" imgH="558720" progId="">
              <p:embed/>
            </p:oleObj>
          </a:graphicData>
        </a:graphic>
      </p:graphicFrame>
      <p:graphicFrame>
        <p:nvGraphicFramePr>
          <p:cNvPr id="302088" name="Object 8"/>
          <p:cNvGraphicFramePr>
            <a:graphicFrameLocks noChangeAspect="1"/>
          </p:cNvGraphicFramePr>
          <p:nvPr/>
        </p:nvGraphicFramePr>
        <p:xfrm>
          <a:off x="1600200" y="4338639"/>
          <a:ext cx="2337919" cy="463409"/>
        </p:xfrm>
        <a:graphic>
          <a:graphicData uri="http://schemas.openxmlformats.org/presentationml/2006/ole">
            <p:oleObj spid="_x0000_s3090" name="Equation" r:id="rId7" imgW="1713600" imgH="330120" progId="">
              <p:embed/>
            </p:oleObj>
          </a:graphicData>
        </a:graphic>
      </p:graphicFrame>
      <p:graphicFrame>
        <p:nvGraphicFramePr>
          <p:cNvPr id="302089" name="Object 9"/>
          <p:cNvGraphicFramePr>
            <a:graphicFrameLocks noChangeAspect="1"/>
          </p:cNvGraphicFramePr>
          <p:nvPr/>
        </p:nvGraphicFramePr>
        <p:xfrm>
          <a:off x="5181600" y="4351338"/>
          <a:ext cx="2605110" cy="456451"/>
        </p:xfrm>
        <a:graphic>
          <a:graphicData uri="http://schemas.openxmlformats.org/presentationml/2006/ole">
            <p:oleObj spid="_x0000_s3091" name="Equation" r:id="rId8" imgW="1916640" imgH="330120" progId="">
              <p:embed/>
            </p:oleObj>
          </a:graphicData>
        </a:graphic>
      </p:graphicFrame>
      <p:sp>
        <p:nvSpPr>
          <p:cNvPr id="302090" name="Rectangle 10"/>
          <p:cNvSpPr>
            <a:spLocks noChangeArrowheads="1"/>
          </p:cNvSpPr>
          <p:nvPr/>
        </p:nvSpPr>
        <p:spPr bwMode="auto">
          <a:xfrm>
            <a:off x="1476375" y="2205038"/>
            <a:ext cx="6767513" cy="2663825"/>
          </a:xfrm>
          <a:prstGeom prst="rect">
            <a:avLst/>
          </a:prstGeom>
          <a:noFill/>
          <a:ln w="9525">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xmlns="" val="12664299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normAutofit fontScale="92500"/>
          </a:bodyPr>
          <a:lstStyle/>
          <a:p>
            <a:pPr marL="0" indent="0"/>
            <a:r>
              <a:rPr lang="en-US" altLang="zh-TW" dirty="0" smtClean="0">
                <a:ea typeface="新細明體" panose="02020500000000000000" pitchFamily="18" charset="-120"/>
              </a:rPr>
              <a:t>Suppose that a ball is dropped from the upper observation deck of the CN Tower in Toronto, 450 m above the ground. Find the velocity of the ball after 5 seconds.</a:t>
            </a:r>
          </a:p>
          <a:p>
            <a:pPr marL="0" indent="0"/>
            <a:endParaRPr lang="en-US" altLang="zh-TW" dirty="0" smtClean="0">
              <a:ea typeface="新細明體" panose="02020500000000000000" pitchFamily="18" charset="-120"/>
            </a:endParaRPr>
          </a:p>
          <a:p>
            <a:pPr marL="0" indent="0"/>
            <a:r>
              <a:rPr lang="en-US" altLang="zh-TW" sz="2600" dirty="0" smtClean="0">
                <a:solidFill>
                  <a:srgbClr val="00ADEE"/>
                </a:solidFill>
                <a:ea typeface="新細明體" panose="02020500000000000000" pitchFamily="18" charset="-120"/>
              </a:rPr>
              <a:t>Solution:</a:t>
            </a:r>
          </a:p>
          <a:p>
            <a:pPr marL="0" indent="0"/>
            <a:r>
              <a:rPr lang="en-US" altLang="zh-TW" dirty="0" smtClean="0">
                <a:ea typeface="新細明體" panose="02020500000000000000" pitchFamily="18" charset="-120"/>
              </a:rPr>
              <a:t>Through experiments carried out four centuries ago, Galileo discovered that the distance fallen by any freely falling body is proportional to the square of the time it has been falling. (This model for free fall neglects air resistance.)</a:t>
            </a:r>
          </a:p>
        </p:txBody>
      </p:sp>
      <p:sp>
        <p:nvSpPr>
          <p:cNvPr id="41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Tree>
    <p:extLst>
      <p:ext uri="{BB962C8B-B14F-4D97-AF65-F5344CB8AC3E}">
        <p14:creationId xmlns:p14="http://schemas.microsoft.com/office/powerpoint/2010/main" xmlns="" val="25198153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animEffect transition="in" filter="fade">
                                      <p:cBhvr>
                                        <p:cTn id="13" dur="1000"/>
                                        <p:tgtEl>
                                          <p:spTgt spid="30723">
                                            <p:txEl>
                                              <p:pRg st="3" end="3"/>
                                            </p:txEl>
                                          </p:spTgt>
                                        </p:tgtEl>
                                      </p:cBhvr>
                                    </p:animEffect>
                                    <p:anim calcmode="lin" valueType="num">
                                      <p:cBhvr>
                                        <p:cTn id="14"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9AE88004-BC45-43B5-8CE1-73CE51416FAD}" type="slidenum">
              <a:rPr lang="en-US" altLang="ko-KR">
                <a:ea typeface="굴림" panose="020B0600000101010101" pitchFamily="34" charset="-127"/>
              </a:rPr>
              <a:pPr/>
              <a:t>30</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1.3</a:t>
            </a:r>
            <a:endParaRPr lang="en-US" altLang="zh-TW"/>
          </a:p>
        </p:txBody>
      </p:sp>
      <p:sp>
        <p:nvSpPr>
          <p:cNvPr id="299010" name="Rectangle 2"/>
          <p:cNvSpPr>
            <a:spLocks noGrp="1" noChangeArrowheads="1"/>
          </p:cNvSpPr>
          <p:nvPr>
            <p:ph type="title"/>
          </p:nvPr>
        </p:nvSpPr>
        <p:spPr/>
        <p:txBody>
          <a:bodyPr/>
          <a:lstStyle/>
          <a:p>
            <a:r>
              <a:rPr lang="en-US" altLang="zh-TW" dirty="0">
                <a:ea typeface="新細明體" panose="02020500000000000000" pitchFamily="18" charset="-120"/>
              </a:rPr>
              <a:t>Example 5 </a:t>
            </a:r>
            <a:r>
              <a:rPr lang="en-US" altLang="zh-TW" dirty="0" smtClean="0">
                <a:ea typeface="新細明體" panose="02020500000000000000" pitchFamily="18" charset="-120"/>
              </a:rPr>
              <a:t>– </a:t>
            </a:r>
            <a:r>
              <a:rPr lang="en-US" altLang="zh-TW" i="1" dirty="0" smtClean="0">
                <a:ea typeface="新細明體" panose="02020500000000000000" pitchFamily="18" charset="-120"/>
              </a:rPr>
              <a:t>Solution</a:t>
            </a:r>
            <a:endParaRPr lang="zh-TW" altLang="en-US" dirty="0">
              <a:ea typeface="新細明體" panose="02020500000000000000" pitchFamily="18" charset="-120"/>
            </a:endParaRPr>
          </a:p>
        </p:txBody>
      </p:sp>
      <p:sp>
        <p:nvSpPr>
          <p:cNvPr id="299011" name="Rectangle 3"/>
          <p:cNvSpPr>
            <a:spLocks noGrp="1" noChangeArrowheads="1"/>
          </p:cNvSpPr>
          <p:nvPr>
            <p:ph type="body" idx="1"/>
          </p:nvPr>
        </p:nvSpPr>
        <p:spPr/>
        <p:txBody>
          <a:bodyPr/>
          <a:lstStyle/>
          <a:p>
            <a:r>
              <a:rPr lang="en-US" altLang="zh-TW" dirty="0">
                <a:ea typeface="新細明體" panose="02020500000000000000" pitchFamily="18" charset="-120"/>
              </a:rPr>
              <a:t>On the basis of this information, we might be tempted to guess that                  </a:t>
            </a:r>
            <a:r>
              <a:rPr lang="en-US" altLang="zh-TW" dirty="0" smtClean="0">
                <a:ea typeface="新細明體" panose="02020500000000000000" pitchFamily="18" charset="-120"/>
              </a:rPr>
              <a:t>       .</a:t>
            </a:r>
            <a:endParaRPr lang="en-US" altLang="zh-TW" dirty="0">
              <a:ea typeface="新細明體" panose="02020500000000000000" pitchFamily="18" charset="-120"/>
            </a:endParaRPr>
          </a:p>
          <a:p>
            <a:endParaRPr lang="en-US" altLang="zh-TW" dirty="0">
              <a:ea typeface="新細明體" panose="02020500000000000000" pitchFamily="18" charset="-120"/>
            </a:endParaRPr>
          </a:p>
          <a:p>
            <a:pPr lvl="1"/>
            <a:r>
              <a:rPr lang="en-US" altLang="zh-TW" dirty="0">
                <a:ea typeface="新細明體" panose="02020500000000000000" pitchFamily="18" charset="-120"/>
              </a:rPr>
              <a:t>This time, however, our guess is wrong. </a:t>
            </a:r>
          </a:p>
          <a:p>
            <a:pPr lvl="1"/>
            <a:r>
              <a:rPr lang="en-US" altLang="zh-TW" dirty="0">
                <a:ea typeface="新細明體" panose="02020500000000000000" pitchFamily="18" charset="-120"/>
              </a:rPr>
              <a:t>Although </a:t>
            </a:r>
            <a:r>
              <a:rPr lang="en-US" altLang="zh-TW" i="1" dirty="0">
                <a:ea typeface="新細明體" panose="02020500000000000000" pitchFamily="18" charset="-120"/>
              </a:rPr>
              <a:t>f</a:t>
            </a:r>
            <a:r>
              <a:rPr lang="en-US" altLang="zh-TW" dirty="0">
                <a:ea typeface="新細明體" panose="02020500000000000000" pitchFamily="18" charset="-120"/>
              </a:rPr>
              <a:t>(1/</a:t>
            </a:r>
            <a:r>
              <a:rPr lang="en-US" altLang="zh-TW" i="1" dirty="0">
                <a:ea typeface="新細明體" panose="02020500000000000000" pitchFamily="18" charset="-120"/>
              </a:rPr>
              <a:t>n</a:t>
            </a:r>
            <a:r>
              <a:rPr lang="en-US" altLang="zh-TW" dirty="0">
                <a:ea typeface="新細明體" panose="02020500000000000000" pitchFamily="18" charset="-120"/>
              </a:rPr>
              <a:t>) = sin </a:t>
            </a:r>
            <a:r>
              <a:rPr lang="en-US" altLang="zh-TW" i="1" dirty="0" err="1">
                <a:ea typeface="新細明體" panose="02020500000000000000" pitchFamily="18" charset="-120"/>
              </a:rPr>
              <a:t>n</a:t>
            </a:r>
            <a:r>
              <a:rPr lang="en-US" altLang="zh-TW" i="1" dirty="0" err="1">
                <a:latin typeface="Symbol" panose="05050102010706020507" pitchFamily="18" charset="2"/>
                <a:ea typeface="新細明體" panose="02020500000000000000" pitchFamily="18" charset="-120"/>
              </a:rPr>
              <a:t>p</a:t>
            </a:r>
            <a:r>
              <a:rPr lang="en-US" altLang="zh-TW" dirty="0">
                <a:ea typeface="新細明體" panose="02020500000000000000" pitchFamily="18" charset="-120"/>
              </a:rPr>
              <a:t> = 0 for any integer </a:t>
            </a:r>
            <a:r>
              <a:rPr lang="en-US" altLang="zh-TW" i="1" dirty="0">
                <a:ea typeface="新細明體" panose="02020500000000000000" pitchFamily="18" charset="-120"/>
              </a:rPr>
              <a:t>n</a:t>
            </a:r>
            <a:r>
              <a:rPr lang="en-US" altLang="zh-TW" dirty="0">
                <a:ea typeface="新細明體" panose="02020500000000000000" pitchFamily="18" charset="-120"/>
              </a:rPr>
              <a:t>, it is also true that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1 for infinitely many values of </a:t>
            </a:r>
            <a:r>
              <a:rPr lang="en-US" altLang="zh-TW" i="1" dirty="0">
                <a:ea typeface="新細明體" panose="02020500000000000000" pitchFamily="18" charset="-120"/>
              </a:rPr>
              <a:t>x</a:t>
            </a:r>
            <a:r>
              <a:rPr lang="en-US" altLang="zh-TW" dirty="0">
                <a:ea typeface="新細明體" panose="02020500000000000000" pitchFamily="18" charset="-120"/>
              </a:rPr>
              <a:t> that approach 0.</a:t>
            </a:r>
          </a:p>
          <a:p>
            <a:pPr lvl="1"/>
            <a:endParaRPr lang="en-US" altLang="zh-TW" dirty="0">
              <a:ea typeface="新細明體" panose="02020500000000000000" pitchFamily="18" charset="-120"/>
            </a:endParaRPr>
          </a:p>
        </p:txBody>
      </p:sp>
      <p:graphicFrame>
        <p:nvGraphicFramePr>
          <p:cNvPr id="299012" name="Object 4"/>
          <p:cNvGraphicFramePr>
            <a:graphicFrameLocks noChangeAspect="1"/>
          </p:cNvGraphicFramePr>
          <p:nvPr/>
        </p:nvGraphicFramePr>
        <p:xfrm>
          <a:off x="2643174" y="1988665"/>
          <a:ext cx="1581152" cy="799618"/>
        </p:xfrm>
        <a:graphic>
          <a:graphicData uri="http://schemas.openxmlformats.org/presentationml/2006/ole">
            <p:oleObj spid="_x0000_s4100" name="Equation" r:id="rId3" imgW="1066320" imgH="507960" progId="">
              <p:embed/>
            </p:oleObj>
          </a:graphicData>
        </a:graphic>
      </p:graphicFrame>
    </p:spTree>
    <p:extLst>
      <p:ext uri="{BB962C8B-B14F-4D97-AF65-F5344CB8AC3E}">
        <p14:creationId xmlns:p14="http://schemas.microsoft.com/office/powerpoint/2010/main" xmlns="" val="18581243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3"/>
          <p:cNvSpPr>
            <a:spLocks noGrp="1"/>
          </p:cNvSpPr>
          <p:nvPr>
            <p:ph type="sldNum" sz="quarter" idx="10"/>
          </p:nvPr>
        </p:nvSpPr>
        <p:spPr/>
        <p:txBody>
          <a:bodyPr/>
          <a:lstStyle/>
          <a:p>
            <a:r>
              <a:rPr lang="en-US" altLang="zh-TW"/>
              <a:t>P</a:t>
            </a:r>
            <a:fld id="{BED39A8D-C143-4DE1-912B-D871E6FA89CE}" type="slidenum">
              <a:rPr lang="en-US" altLang="ko-KR">
                <a:ea typeface="굴림" panose="020B0600000101010101" pitchFamily="34" charset="-127"/>
              </a:rPr>
              <a:pPr/>
              <a:t>31</a:t>
            </a:fld>
            <a:endParaRPr lang="en-US" altLang="ko-KR">
              <a:ea typeface="굴림" panose="020B0600000101010101" pitchFamily="34" charset="-127"/>
            </a:endParaRPr>
          </a:p>
        </p:txBody>
      </p:sp>
      <p:sp>
        <p:nvSpPr>
          <p:cNvPr id="8" name="頁尾版面配置區 4"/>
          <p:cNvSpPr>
            <a:spLocks noGrp="1"/>
          </p:cNvSpPr>
          <p:nvPr>
            <p:ph type="ftr" sz="quarter" idx="11"/>
          </p:nvPr>
        </p:nvSpPr>
        <p:spPr/>
        <p:txBody>
          <a:bodyPr/>
          <a:lstStyle/>
          <a:p>
            <a:r>
              <a:rPr lang="zh-TW" altLang="en-US"/>
              <a:t>1.3</a:t>
            </a:r>
            <a:endParaRPr lang="en-US" altLang="zh-TW"/>
          </a:p>
        </p:txBody>
      </p:sp>
      <p:sp>
        <p:nvSpPr>
          <p:cNvPr id="303106" name="Rectangle 2"/>
          <p:cNvSpPr>
            <a:spLocks noGrp="1" noChangeArrowheads="1"/>
          </p:cNvSpPr>
          <p:nvPr>
            <p:ph type="title"/>
          </p:nvPr>
        </p:nvSpPr>
        <p:spPr/>
        <p:txBody>
          <a:bodyPr/>
          <a:lstStyle/>
          <a:p>
            <a:r>
              <a:rPr lang="en-US" altLang="zh-TW">
                <a:ea typeface="新細明體" panose="02020500000000000000" pitchFamily="18" charset="-120"/>
              </a:rPr>
              <a:t>Example 5 SOLUTION</a:t>
            </a:r>
            <a:endParaRPr lang="zh-TW" altLang="en-US">
              <a:ea typeface="新細明體" panose="02020500000000000000" pitchFamily="18" charset="-120"/>
            </a:endParaRPr>
          </a:p>
        </p:txBody>
      </p:sp>
      <p:sp>
        <p:nvSpPr>
          <p:cNvPr id="303107" name="Rectangle 3"/>
          <p:cNvSpPr>
            <a:spLocks noGrp="1" noChangeArrowheads="1"/>
          </p:cNvSpPr>
          <p:nvPr>
            <p:ph type="body" idx="1"/>
          </p:nvPr>
        </p:nvSpPr>
        <p:spPr/>
        <p:txBody>
          <a:bodyPr/>
          <a:lstStyle/>
          <a:p>
            <a:r>
              <a:rPr lang="en-US" altLang="zh-TW">
                <a:ea typeface="新細明體" panose="02020500000000000000" pitchFamily="18" charset="-120"/>
                <a:cs typeface="Times New Roman" panose="02020603050405020304" pitchFamily="18" charset="0"/>
              </a:rPr>
              <a:t>The graph of </a:t>
            </a:r>
            <a:r>
              <a:rPr lang="en-US" altLang="zh-TW" i="1">
                <a:ea typeface="新細明體" panose="02020500000000000000" pitchFamily="18" charset="-120"/>
                <a:cs typeface="Times New Roman" panose="02020603050405020304" pitchFamily="18" charset="0"/>
              </a:rPr>
              <a:t>f</a:t>
            </a:r>
            <a:r>
              <a:rPr lang="en-US" altLang="zh-TW">
                <a:ea typeface="新細明體" panose="02020500000000000000" pitchFamily="18" charset="-120"/>
                <a:cs typeface="Times New Roman" panose="02020603050405020304" pitchFamily="18" charset="0"/>
              </a:rPr>
              <a:t> is given in the figure.</a:t>
            </a:r>
          </a:p>
          <a:p>
            <a:pPr lvl="1"/>
            <a:r>
              <a:rPr lang="en-US" altLang="zh-TW">
                <a:ea typeface="新細明體" panose="02020500000000000000" pitchFamily="18" charset="-120"/>
                <a:cs typeface="Times New Roman" panose="02020603050405020304" pitchFamily="18" charset="0"/>
              </a:rPr>
              <a:t>The dashed lines near the </a:t>
            </a:r>
            <a:r>
              <a:rPr lang="en-US" altLang="zh-TW" i="1">
                <a:ea typeface="新細明體" panose="02020500000000000000" pitchFamily="18" charset="-120"/>
                <a:cs typeface="Times New Roman" panose="02020603050405020304" pitchFamily="18" charset="0"/>
              </a:rPr>
              <a:t>y</a:t>
            </a:r>
            <a:r>
              <a:rPr lang="en-US" altLang="zh-TW">
                <a:ea typeface="新細明體" panose="02020500000000000000" pitchFamily="18" charset="-120"/>
                <a:cs typeface="Times New Roman" panose="02020603050405020304" pitchFamily="18" charset="0"/>
              </a:rPr>
              <a:t>-axis indicate that the values of sin(</a:t>
            </a:r>
            <a:r>
              <a:rPr lang="en-US" altLang="zh-TW" i="1">
                <a:latin typeface="Symbol" panose="05050102010706020507" pitchFamily="18" charset="2"/>
                <a:ea typeface="新細明體" panose="02020500000000000000" pitchFamily="18" charset="-120"/>
                <a:cs typeface="Times New Roman" panose="02020603050405020304" pitchFamily="18" charset="0"/>
              </a:rPr>
              <a:t>p</a:t>
            </a:r>
            <a:r>
              <a:rPr lang="en-US" altLang="zh-TW">
                <a:ea typeface="新細明體" panose="02020500000000000000" pitchFamily="18" charset="-120"/>
                <a:cs typeface="Times New Roman" panose="02020603050405020304" pitchFamily="18" charset="0"/>
              </a:rPr>
              <a:t>/</a:t>
            </a:r>
            <a:r>
              <a:rPr lang="en-US" altLang="zh-TW" i="1">
                <a:ea typeface="新細明體" panose="02020500000000000000" pitchFamily="18" charset="-120"/>
                <a:cs typeface="Times New Roman" panose="02020603050405020304" pitchFamily="18" charset="0"/>
              </a:rPr>
              <a:t>x</a:t>
            </a:r>
            <a:r>
              <a:rPr lang="en-US" altLang="zh-TW">
                <a:ea typeface="新細明體" panose="02020500000000000000" pitchFamily="18" charset="-120"/>
                <a:cs typeface="Times New Roman" panose="02020603050405020304" pitchFamily="18" charset="0"/>
              </a:rPr>
              <a:t>) oscillate between 1 and –1 infinitely as </a:t>
            </a:r>
            <a:r>
              <a:rPr lang="en-US" altLang="zh-TW" i="1">
                <a:ea typeface="新細明體" panose="02020500000000000000" pitchFamily="18" charset="-120"/>
                <a:cs typeface="Times New Roman" panose="02020603050405020304" pitchFamily="18" charset="0"/>
              </a:rPr>
              <a:t>x</a:t>
            </a:r>
            <a:r>
              <a:rPr lang="en-US" altLang="zh-TW">
                <a:ea typeface="新細明體" panose="02020500000000000000" pitchFamily="18" charset="-120"/>
                <a:cs typeface="Times New Roman" panose="02020603050405020304" pitchFamily="18" charset="0"/>
              </a:rPr>
              <a:t> approaches 0.</a:t>
            </a:r>
            <a:endParaRPr lang="zh-TW" altLang="en-US">
              <a:ea typeface="新細明體" panose="02020500000000000000" pitchFamily="18" charset="-120"/>
              <a:cs typeface="Times New Roman" panose="02020603050405020304" pitchFamily="18" charset="0"/>
            </a:endParaRPr>
          </a:p>
          <a:p>
            <a:endParaRPr lang="zh-TW" altLang="en-US">
              <a:ea typeface="新細明體" panose="02020500000000000000" pitchFamily="18" charset="-120"/>
              <a:cs typeface="Times New Roman" panose="02020603050405020304" pitchFamily="18" charset="0"/>
            </a:endParaRPr>
          </a:p>
        </p:txBody>
      </p:sp>
      <p:grpSp>
        <p:nvGrpSpPr>
          <p:cNvPr id="303110" name="Group 6"/>
          <p:cNvGrpSpPr>
            <a:grpSpLocks/>
          </p:cNvGrpSpPr>
          <p:nvPr/>
        </p:nvGrpSpPr>
        <p:grpSpPr bwMode="auto">
          <a:xfrm>
            <a:off x="900113" y="3340100"/>
            <a:ext cx="7677150" cy="3041650"/>
            <a:chOff x="567" y="1752"/>
            <a:chExt cx="4836" cy="1916"/>
          </a:xfrm>
        </p:grpSpPr>
        <p:pic>
          <p:nvPicPr>
            <p:cNvPr id="303108"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7" y="1752"/>
              <a:ext cx="4836" cy="1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3109"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91" y="3475"/>
              <a:ext cx="621" cy="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80402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投影片編號版面配置區 3"/>
          <p:cNvSpPr>
            <a:spLocks noGrp="1"/>
          </p:cNvSpPr>
          <p:nvPr>
            <p:ph type="sldNum" sz="quarter" idx="10"/>
          </p:nvPr>
        </p:nvSpPr>
        <p:spPr/>
        <p:txBody>
          <a:bodyPr/>
          <a:lstStyle/>
          <a:p>
            <a:r>
              <a:rPr lang="en-US" altLang="zh-TW"/>
              <a:t>P</a:t>
            </a:r>
            <a:fld id="{A3DDBE90-C97F-44DE-B343-435F981378C9}" type="slidenum">
              <a:rPr lang="en-US" altLang="ko-KR">
                <a:ea typeface="굴림" panose="020B0600000101010101" pitchFamily="34" charset="-127"/>
              </a:rPr>
              <a:pPr/>
              <a:t>32</a:t>
            </a:fld>
            <a:endParaRPr lang="en-US" altLang="ko-KR">
              <a:ea typeface="굴림" panose="020B0600000101010101" pitchFamily="34" charset="-127"/>
            </a:endParaRPr>
          </a:p>
        </p:txBody>
      </p:sp>
      <p:sp>
        <p:nvSpPr>
          <p:cNvPr id="9" name="頁尾版面配置區 4"/>
          <p:cNvSpPr>
            <a:spLocks noGrp="1"/>
          </p:cNvSpPr>
          <p:nvPr>
            <p:ph type="ftr" sz="quarter" idx="11"/>
          </p:nvPr>
        </p:nvSpPr>
        <p:spPr/>
        <p:txBody>
          <a:bodyPr/>
          <a:lstStyle/>
          <a:p>
            <a:r>
              <a:rPr lang="zh-TW" altLang="en-US"/>
              <a:t>1.3</a:t>
            </a:r>
            <a:endParaRPr lang="en-US" altLang="zh-TW"/>
          </a:p>
        </p:txBody>
      </p:sp>
      <p:sp>
        <p:nvSpPr>
          <p:cNvPr id="304130" name="Rectangle 2"/>
          <p:cNvSpPr>
            <a:spLocks noGrp="1" noChangeArrowheads="1"/>
          </p:cNvSpPr>
          <p:nvPr>
            <p:ph type="title"/>
          </p:nvPr>
        </p:nvSpPr>
        <p:spPr/>
        <p:txBody>
          <a:bodyPr/>
          <a:lstStyle/>
          <a:p>
            <a:r>
              <a:rPr lang="en-US" altLang="zh-TW" dirty="0">
                <a:ea typeface="新細明體" panose="02020500000000000000" pitchFamily="18" charset="-120"/>
              </a:rPr>
              <a:t>Example 5 </a:t>
            </a:r>
            <a:r>
              <a:rPr lang="en-US" altLang="zh-TW" dirty="0" smtClean="0">
                <a:ea typeface="新細明體" panose="02020500000000000000" pitchFamily="18" charset="-120"/>
              </a:rPr>
              <a:t>– </a:t>
            </a:r>
            <a:r>
              <a:rPr lang="en-US" altLang="zh-TW" i="1" dirty="0" smtClean="0">
                <a:ea typeface="新細明體" panose="02020500000000000000" pitchFamily="18" charset="-120"/>
              </a:rPr>
              <a:t>Solution</a:t>
            </a:r>
            <a:endParaRPr lang="zh-TW" altLang="en-US" dirty="0">
              <a:ea typeface="新細明體" panose="02020500000000000000" pitchFamily="18" charset="-120"/>
            </a:endParaRPr>
          </a:p>
        </p:txBody>
      </p:sp>
      <p:sp>
        <p:nvSpPr>
          <p:cNvPr id="304131" name="Rectangle 3"/>
          <p:cNvSpPr>
            <a:spLocks noGrp="1" noChangeArrowheads="1"/>
          </p:cNvSpPr>
          <p:nvPr>
            <p:ph type="body" idx="1"/>
          </p:nvPr>
        </p:nvSpPr>
        <p:spPr/>
        <p:txBody>
          <a:bodyPr/>
          <a:lstStyle/>
          <a:p>
            <a:r>
              <a:rPr lang="en-US" altLang="zh-TW" dirty="0">
                <a:ea typeface="新細明體" panose="02020500000000000000" pitchFamily="18" charset="-120"/>
              </a:rPr>
              <a:t>Since the values of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do not approach a fixed number as approaches 0,</a:t>
            </a:r>
            <a:br>
              <a:rPr lang="en-US" altLang="zh-TW" dirty="0">
                <a:ea typeface="新細明體" panose="02020500000000000000" pitchFamily="18" charset="-120"/>
              </a:rPr>
            </a:br>
            <a:r>
              <a:rPr lang="en-US" altLang="zh-TW" sz="3000" dirty="0">
                <a:ea typeface="新細明體" panose="02020500000000000000" pitchFamily="18" charset="-120"/>
              </a:rPr>
              <a:t>	</a:t>
            </a:r>
            <a:r>
              <a:rPr lang="en-US" altLang="zh-TW" sz="3000" dirty="0" smtClean="0">
                <a:ea typeface="新細明體" panose="02020500000000000000" pitchFamily="18" charset="-120"/>
              </a:rPr>
              <a:t>    </a:t>
            </a:r>
            <a:r>
              <a:rPr lang="en-US" altLang="zh-TW" dirty="0" smtClean="0">
                <a:ea typeface="新細明體" panose="02020500000000000000" pitchFamily="18" charset="-120"/>
              </a:rPr>
              <a:t>                </a:t>
            </a:r>
            <a:r>
              <a:rPr lang="en-US" altLang="zh-TW" dirty="0">
                <a:ea typeface="新細明體" panose="02020500000000000000" pitchFamily="18" charset="-120"/>
              </a:rPr>
              <a:t>does not exist.</a:t>
            </a:r>
          </a:p>
        </p:txBody>
      </p:sp>
      <p:graphicFrame>
        <p:nvGraphicFramePr>
          <p:cNvPr id="304132" name="Object 4"/>
          <p:cNvGraphicFramePr>
            <a:graphicFrameLocks noChangeAspect="1"/>
          </p:cNvGraphicFramePr>
          <p:nvPr>
            <p:extLst>
              <p:ext uri="{D42A27DB-BD31-4B8C-83A1-F6EECF244321}">
                <p14:modId xmlns:p14="http://schemas.microsoft.com/office/powerpoint/2010/main" xmlns="" val="3164893144"/>
              </p:ext>
            </p:extLst>
          </p:nvPr>
        </p:nvGraphicFramePr>
        <p:xfrm>
          <a:off x="2000232" y="2571744"/>
          <a:ext cx="1232686" cy="829901"/>
        </p:xfrm>
        <a:graphic>
          <a:graphicData uri="http://schemas.openxmlformats.org/presentationml/2006/ole">
            <p:oleObj spid="_x0000_s5124" name="Equation" r:id="rId3" imgW="761760" imgH="507960" progId="">
              <p:embed/>
            </p:oleObj>
          </a:graphicData>
        </a:graphic>
      </p:graphicFrame>
    </p:spTree>
    <p:extLst>
      <p:ext uri="{BB962C8B-B14F-4D97-AF65-F5344CB8AC3E}">
        <p14:creationId xmlns:p14="http://schemas.microsoft.com/office/powerpoint/2010/main" xmlns="" val="1160083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panose="02020500000000000000" pitchFamily="18" charset="-120"/>
              </a:rPr>
              <a:t>Example 5 – </a:t>
            </a:r>
            <a:r>
              <a:rPr lang="en-US" altLang="zh-TW" i="1" dirty="0" smtClean="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r>
              <a:rPr lang="en-US" altLang="zh-TW" dirty="0" smtClean="0">
                <a:ea typeface="新細明體" charset="-120"/>
              </a:rPr>
              <a:t>Examples 3 and 5 illustrate some of the pitfalls in guessing the value of a limit.</a:t>
            </a:r>
          </a:p>
          <a:p>
            <a:pPr lvl="1"/>
            <a:r>
              <a:rPr lang="en-US" altLang="zh-TW" dirty="0" smtClean="0">
                <a:ea typeface="新細明體" charset="-120"/>
              </a:rPr>
              <a:t>It is easy to guess the wrong value if we use inappropriate values of </a:t>
            </a:r>
            <a:r>
              <a:rPr lang="en-US" altLang="zh-TW" i="1" dirty="0" smtClean="0">
                <a:ea typeface="新細明體" charset="-120"/>
              </a:rPr>
              <a:t>x</a:t>
            </a:r>
            <a:r>
              <a:rPr lang="en-US" altLang="zh-TW" dirty="0" smtClean="0">
                <a:ea typeface="新細明體" charset="-120"/>
              </a:rPr>
              <a:t>, but it is difficult to know when to stop calculating values. </a:t>
            </a:r>
          </a:p>
          <a:p>
            <a:pPr lvl="1"/>
            <a:r>
              <a:rPr lang="en-US" altLang="zh-TW" dirty="0" smtClean="0">
                <a:ea typeface="新細明體" charset="-120"/>
              </a:rPr>
              <a:t>As the discussion after Example 2 shows, sometimes, calculators and computers give the wrong values.</a:t>
            </a:r>
          </a:p>
          <a:p>
            <a:pPr lvl="1"/>
            <a:r>
              <a:rPr lang="en-US" altLang="zh-TW" dirty="0" smtClean="0">
                <a:ea typeface="新細明體" charset="-120"/>
              </a:rPr>
              <a:t>In the next section, however, we will develop foolproof methods for calculating limits.</a:t>
            </a:r>
          </a:p>
          <a:p>
            <a:pPr>
              <a:buClr>
                <a:srgbClr val="AC4600"/>
              </a:buClr>
              <a:buFont typeface="Wingdings" pitchFamily="2" charset="2"/>
              <a:buChar char="§"/>
            </a:pPr>
            <a:endParaRPr altLang="en-US" dirty="0" smtClean="0">
              <a:ea typeface="新細明體" charset="-120"/>
            </a:endParaRPr>
          </a:p>
          <a:p>
            <a:endParaRPr lang="zh-TW" alt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6</a:t>
            </a:r>
            <a:endParaRPr lang="en-US" altLang="zh-TW" i="1" smtClean="0">
              <a:ea typeface="新細明體" panose="02020500000000000000" pitchFamily="18" charset="-120"/>
            </a:endParaRPr>
          </a:p>
        </p:txBody>
      </p:sp>
      <p:sp>
        <p:nvSpPr>
          <p:cNvPr id="17411" name="Rectangle 3"/>
          <p:cNvSpPr>
            <a:spLocks noGrp="1" noChangeArrowheads="1"/>
          </p:cNvSpPr>
          <p:nvPr>
            <p:ph type="body" idx="1"/>
          </p:nvPr>
        </p:nvSpPr>
        <p:spPr/>
        <p:txBody>
          <a:bodyPr>
            <a:normAutofit/>
          </a:bodyPr>
          <a:lstStyle/>
          <a:p>
            <a:pPr marL="0" indent="0"/>
            <a:r>
              <a:rPr lang="en-US" altLang="zh-TW" dirty="0" smtClean="0">
                <a:ea typeface="新細明體" panose="02020500000000000000" pitchFamily="18" charset="-120"/>
              </a:rPr>
              <a:t>The Heaviside function </a:t>
            </a:r>
            <a:r>
              <a:rPr lang="en-US" altLang="zh-TW" i="1" dirty="0" smtClean="0">
                <a:ea typeface="新細明體" panose="02020500000000000000" pitchFamily="18" charset="-120"/>
              </a:rPr>
              <a:t>H</a:t>
            </a:r>
            <a:r>
              <a:rPr lang="en-US" altLang="zh-TW" dirty="0" smtClean="0">
                <a:ea typeface="新細明體" panose="02020500000000000000" pitchFamily="18" charset="-120"/>
              </a:rPr>
              <a:t> is defined by</a:t>
            </a:r>
          </a:p>
          <a:p>
            <a:pPr marL="0" indent="0"/>
            <a:endParaRPr lang="en-US" altLang="zh-TW" dirty="0" smtClean="0">
              <a:solidFill>
                <a:srgbClr val="00ADEE"/>
              </a:solidFill>
              <a:ea typeface="新細明體" panose="02020500000000000000" pitchFamily="18" charset="-120"/>
            </a:endParaRPr>
          </a:p>
          <a:p>
            <a:pPr marL="0" indent="0"/>
            <a:endParaRPr lang="en-US" altLang="zh-TW" dirty="0" smtClean="0">
              <a:solidFill>
                <a:srgbClr val="00ADEE"/>
              </a:solidFill>
              <a:ea typeface="新細明體" panose="02020500000000000000" pitchFamily="18" charset="-120"/>
            </a:endParaRPr>
          </a:p>
          <a:p>
            <a:pPr marL="0" indent="0"/>
            <a:r>
              <a:rPr lang="en-US" altLang="zh-TW" dirty="0" smtClean="0">
                <a:ea typeface="新細明體" panose="02020500000000000000" pitchFamily="18" charset="-120"/>
              </a:rPr>
              <a:t>This function is named after the electrical engineer Oliver Heaviside (1850–1925) and can be used to describe an electric current that is switched on at time </a:t>
            </a:r>
            <a:r>
              <a:rPr lang="en-US" altLang="zh-TW" i="1" dirty="0" smtClean="0">
                <a:ea typeface="新細明體" panose="02020500000000000000" pitchFamily="18" charset="-120"/>
              </a:rPr>
              <a:t>t</a:t>
            </a:r>
            <a:r>
              <a:rPr lang="en-US" altLang="zh-TW" dirty="0" smtClean="0">
                <a:ea typeface="新細明體" panose="02020500000000000000" pitchFamily="18" charset="-120"/>
              </a:rPr>
              <a:t> = 0.</a:t>
            </a:r>
          </a:p>
          <a:p>
            <a:pPr marL="0" indent="0"/>
            <a:endParaRPr lang="en-US" altLang="zh-TW" dirty="0" smtClean="0">
              <a:ea typeface="新細明體" panose="02020500000000000000" pitchFamily="18" charset="-120"/>
            </a:endParaRPr>
          </a:p>
          <a:p>
            <a:pPr marL="0" indent="0"/>
            <a:endParaRPr lang="en-US" altLang="zh-TW" dirty="0" smtClean="0">
              <a:solidFill>
                <a:srgbClr val="00ADEE"/>
              </a:solidFill>
              <a:ea typeface="新細明體" panose="02020500000000000000" pitchFamily="18" charset="-120"/>
            </a:endParaRPr>
          </a:p>
          <a:p>
            <a:pPr marL="0" indent="0"/>
            <a:endParaRPr lang="en-US" altLang="zh-TW" dirty="0" smtClean="0">
              <a:ea typeface="新細明體" panose="02020500000000000000" pitchFamily="18" charset="-120"/>
            </a:endParaRPr>
          </a:p>
        </p:txBody>
      </p:sp>
      <p:sp>
        <p:nvSpPr>
          <p:cNvPr id="174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741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43808" y="2348880"/>
            <a:ext cx="2705100" cy="101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014590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US" altLang="zh-TW" dirty="0" smtClean="0">
                <a:ea typeface="新細明體" panose="02020500000000000000" pitchFamily="18" charset="-120"/>
              </a:rPr>
              <a:t>Example 6– </a:t>
            </a:r>
            <a:r>
              <a:rPr lang="en-US" altLang="zh-TW" i="1" dirty="0"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85000" lnSpcReduction="20000"/>
          </a:bodyPr>
          <a:lstStyle/>
          <a:p>
            <a:pPr marL="0" indent="0"/>
            <a:r>
              <a:rPr lang="en-US" altLang="zh-TW" dirty="0" smtClean="0">
                <a:ea typeface="新細明體" panose="02020500000000000000" pitchFamily="18" charset="-120"/>
              </a:rPr>
              <a:t>Its graph is shown in Figure 8.</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As </a:t>
            </a:r>
            <a:r>
              <a:rPr lang="en-US" altLang="zh-TW" i="1" dirty="0" smtClean="0">
                <a:ea typeface="新細明體" panose="02020500000000000000" pitchFamily="18" charset="-120"/>
              </a:rPr>
              <a:t>t</a:t>
            </a:r>
            <a:r>
              <a:rPr lang="en-US" altLang="zh-TW" dirty="0" smtClean="0">
                <a:ea typeface="新細明體" panose="02020500000000000000" pitchFamily="18" charset="-120"/>
              </a:rPr>
              <a:t> approaches 0 from</a:t>
            </a:r>
            <a:br>
              <a:rPr lang="en-US" altLang="zh-TW" dirty="0" smtClean="0">
                <a:ea typeface="新細明體" panose="02020500000000000000" pitchFamily="18" charset="-120"/>
              </a:rPr>
            </a:br>
            <a:r>
              <a:rPr lang="en-US" altLang="zh-TW" dirty="0" smtClean="0">
                <a:ea typeface="新細明體" panose="02020500000000000000" pitchFamily="18" charset="-120"/>
              </a:rPr>
              <a:t>the left, </a:t>
            </a:r>
            <a:r>
              <a:rPr lang="en-US" altLang="zh-TW" i="1" dirty="0" smtClean="0">
                <a:ea typeface="新細明體" panose="02020500000000000000" pitchFamily="18" charset="-120"/>
              </a:rPr>
              <a:t>H </a:t>
            </a:r>
            <a:r>
              <a:rPr lang="en-US" altLang="zh-TW" dirty="0" smtClean="0">
                <a:ea typeface="新細明體" panose="02020500000000000000" pitchFamily="18" charset="-120"/>
              </a:rPr>
              <a:t>(</a:t>
            </a:r>
            <a:r>
              <a:rPr lang="en-US" altLang="zh-TW" i="1" dirty="0" smtClean="0">
                <a:ea typeface="新細明體" panose="02020500000000000000" pitchFamily="18" charset="-120"/>
              </a:rPr>
              <a:t>t </a:t>
            </a:r>
            <a:r>
              <a:rPr lang="en-US" altLang="zh-TW" dirty="0" smtClean="0">
                <a:ea typeface="新細明體" panose="02020500000000000000" pitchFamily="18" charset="-120"/>
              </a:rPr>
              <a:t>) approaches 0. </a:t>
            </a:r>
          </a:p>
          <a:p>
            <a:pPr marL="0" indent="0"/>
            <a:endParaRPr lang="en-US" altLang="zh-TW" sz="800"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As </a:t>
            </a:r>
            <a:r>
              <a:rPr lang="en-US" altLang="zh-TW" i="1" dirty="0" smtClean="0">
                <a:ea typeface="新細明體" panose="02020500000000000000" pitchFamily="18" charset="-120"/>
              </a:rPr>
              <a:t>t </a:t>
            </a:r>
            <a:r>
              <a:rPr lang="en-US" altLang="zh-TW" dirty="0" smtClean="0">
                <a:ea typeface="新細明體" panose="02020500000000000000" pitchFamily="18" charset="-120"/>
              </a:rPr>
              <a:t>approaches 0 from the right, </a:t>
            </a:r>
            <a:r>
              <a:rPr lang="en-US" altLang="zh-TW" i="1" dirty="0" smtClean="0">
                <a:ea typeface="新細明體" panose="02020500000000000000" pitchFamily="18" charset="-120"/>
              </a:rPr>
              <a:t>H </a:t>
            </a:r>
            <a:r>
              <a:rPr lang="en-US" altLang="zh-TW" dirty="0" smtClean="0">
                <a:ea typeface="新細明體" panose="02020500000000000000" pitchFamily="18" charset="-120"/>
              </a:rPr>
              <a:t>(</a:t>
            </a:r>
            <a:r>
              <a:rPr lang="en-US" altLang="zh-TW" i="1" dirty="0" smtClean="0">
                <a:ea typeface="新細明體" panose="02020500000000000000" pitchFamily="18" charset="-120"/>
              </a:rPr>
              <a:t>t </a:t>
            </a:r>
            <a:r>
              <a:rPr lang="en-US" altLang="zh-TW" dirty="0" smtClean="0">
                <a:ea typeface="新細明體" panose="02020500000000000000" pitchFamily="18" charset="-120"/>
              </a:rPr>
              <a:t>) approaches 1. There is no single number that </a:t>
            </a:r>
            <a:r>
              <a:rPr lang="en-US" altLang="zh-TW" i="1" dirty="0" smtClean="0">
                <a:ea typeface="新細明體" panose="02020500000000000000" pitchFamily="18" charset="-120"/>
              </a:rPr>
              <a:t>H </a:t>
            </a:r>
            <a:r>
              <a:rPr lang="en-US" altLang="zh-TW" dirty="0" smtClean="0">
                <a:ea typeface="新細明體" panose="02020500000000000000" pitchFamily="18" charset="-120"/>
              </a:rPr>
              <a:t>(</a:t>
            </a:r>
            <a:r>
              <a:rPr lang="en-US" altLang="zh-TW" i="1" dirty="0" smtClean="0">
                <a:ea typeface="新細明體" panose="02020500000000000000" pitchFamily="18" charset="-120"/>
              </a:rPr>
              <a:t>t </a:t>
            </a:r>
            <a:r>
              <a:rPr lang="en-US" altLang="zh-TW" dirty="0" smtClean="0">
                <a:ea typeface="新細明體" panose="02020500000000000000" pitchFamily="18" charset="-120"/>
              </a:rPr>
              <a:t>) approaches as </a:t>
            </a:r>
            <a:r>
              <a:rPr lang="en-US" altLang="zh-TW" i="1" dirty="0" smtClean="0">
                <a:ea typeface="新細明體" panose="02020500000000000000" pitchFamily="18" charset="-120"/>
              </a:rPr>
              <a:t>t </a:t>
            </a:r>
            <a:r>
              <a:rPr lang="en-US" altLang="zh-TW" dirty="0" smtClean="0">
                <a:ea typeface="新細明體" panose="02020500000000000000" pitchFamily="18" charset="-120"/>
              </a:rPr>
              <a:t>approaches 0.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Therefore               		   does not exist.</a:t>
            </a:r>
          </a:p>
        </p:txBody>
      </p:sp>
      <p:sp>
        <p:nvSpPr>
          <p:cNvPr id="1843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8437"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zh-TW" dirty="0">
              <a:ea typeface="新細明體" panose="02020500000000000000" pitchFamily="18" charset="-120"/>
            </a:endParaRPr>
          </a:p>
        </p:txBody>
      </p:sp>
      <p:pic>
        <p:nvPicPr>
          <p:cNvPr id="184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13300" y="1524000"/>
            <a:ext cx="3729038" cy="1722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9" name="Rectangle 6"/>
          <p:cNvSpPr>
            <a:spLocks noChangeArrowheads="1"/>
          </p:cNvSpPr>
          <p:nvPr/>
        </p:nvSpPr>
        <p:spPr bwMode="auto">
          <a:xfrm>
            <a:off x="6156176" y="3352798"/>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8</a:t>
            </a:r>
            <a:endParaRPr lang="en-US" altLang="zh-TW" sz="1400" dirty="0">
              <a:ea typeface="新細明體" panose="02020500000000000000" pitchFamily="18" charset="-120"/>
            </a:endParaRPr>
          </a:p>
        </p:txBody>
      </p:sp>
      <p:pic>
        <p:nvPicPr>
          <p:cNvPr id="18440"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28896" y="5643578"/>
            <a:ext cx="1371600" cy="319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27958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animEffect transition="in" filter="fade">
                                      <p:cBhvr>
                                        <p:cTn id="15" dur="1000"/>
                                        <p:tgtEl>
                                          <p:spTgt spid="30723">
                                            <p:txEl>
                                              <p:pRg st="5" end="5"/>
                                            </p:txEl>
                                          </p:spTgt>
                                        </p:tgtEl>
                                      </p:cBhvr>
                                    </p:animEffect>
                                    <p:anim calcmode="lin" valueType="num">
                                      <p:cBhvr>
                                        <p:cTn id="16"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animEffect transition="in" filter="fade">
                                      <p:cBhvr>
                                        <p:cTn id="23" dur="1000"/>
                                        <p:tgtEl>
                                          <p:spTgt spid="30723">
                                            <p:txEl>
                                              <p:pRg st="7" end="7"/>
                                            </p:txEl>
                                          </p:spTgt>
                                        </p:tgtEl>
                                      </p:cBhvr>
                                    </p:animEffect>
                                    <p:anim calcmode="lin" valueType="num">
                                      <p:cBhvr>
                                        <p:cTn id="24" dur="10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0723">
                                            <p:txEl>
                                              <p:pRg st="7" end="7"/>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0723">
                                            <p:txEl>
                                              <p:pRg st="7" end="7"/>
                                            </p:txEl>
                                          </p:spTgt>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0"/>
                                  </p:stCondLst>
                                  <p:childTnLst>
                                    <p:set>
                                      <p:cBhvr>
                                        <p:cTn id="28" dur="1" fill="hold">
                                          <p:stCondLst>
                                            <p:cond delay="0"/>
                                          </p:stCondLst>
                                        </p:cTn>
                                        <p:tgtEl>
                                          <p:spTgt spid="18440"/>
                                        </p:tgtEl>
                                        <p:attrNameLst>
                                          <p:attrName>style.visibility</p:attrName>
                                        </p:attrNameLst>
                                      </p:cBhvr>
                                      <p:to>
                                        <p:strVal val="visible"/>
                                      </p:to>
                                    </p:set>
                                    <p:animEffect transition="in" filter="fade">
                                      <p:cBhvr>
                                        <p:cTn id="29" dur="1000"/>
                                        <p:tgtEl>
                                          <p:spTgt spid="18440"/>
                                        </p:tgtEl>
                                      </p:cBhvr>
                                    </p:animEffect>
                                    <p:anim calcmode="lin" valueType="num">
                                      <p:cBhvr>
                                        <p:cTn id="30" dur="1000" fill="hold"/>
                                        <p:tgtEl>
                                          <p:spTgt spid="18440"/>
                                        </p:tgtEl>
                                        <p:attrNameLst>
                                          <p:attrName>ppt_x</p:attrName>
                                        </p:attrNameLst>
                                      </p:cBhvr>
                                      <p:tavLst>
                                        <p:tav tm="0">
                                          <p:val>
                                            <p:strVal val="#ppt_x"/>
                                          </p:val>
                                        </p:tav>
                                        <p:tav tm="100000">
                                          <p:val>
                                            <p:strVal val="#ppt_x"/>
                                          </p:val>
                                        </p:tav>
                                      </p:tavLst>
                                    </p:anim>
                                    <p:anim calcmode="lin" valueType="num">
                                      <p:cBhvr>
                                        <p:cTn id="31" dur="900" decel="100000" fill="hold"/>
                                        <p:tgtEl>
                                          <p:spTgt spid="18440"/>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844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a:spLocks noChangeArrowheads="1"/>
          </p:cNvSpPr>
          <p:nvPr/>
        </p:nvSpPr>
        <p:spPr bwMode="auto">
          <a:xfrm>
            <a:off x="800100" y="3276600"/>
            <a:ext cx="7772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One-sided Limits</a:t>
            </a:r>
          </a:p>
        </p:txBody>
      </p:sp>
    </p:spTree>
    <p:extLst>
      <p:ext uri="{BB962C8B-B14F-4D97-AF65-F5344CB8AC3E}">
        <p14:creationId xmlns:p14="http://schemas.microsoft.com/office/powerpoint/2010/main" xmlns="" val="41969097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One-sided Limits</a:t>
            </a:r>
          </a:p>
        </p:txBody>
      </p:sp>
      <p:sp>
        <p:nvSpPr>
          <p:cNvPr id="20483"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We noticed in Example 6 that </a:t>
            </a:r>
            <a:r>
              <a:rPr lang="en-US" altLang="zh-TW" i="1" dirty="0" smtClean="0">
                <a:ea typeface="新細明體" panose="02020500000000000000" pitchFamily="18" charset="-120"/>
              </a:rPr>
              <a:t>H </a:t>
            </a:r>
            <a:r>
              <a:rPr lang="en-US" altLang="zh-TW" dirty="0" smtClean="0">
                <a:ea typeface="新細明體" panose="02020500000000000000" pitchFamily="18" charset="-120"/>
              </a:rPr>
              <a:t>(</a:t>
            </a:r>
            <a:r>
              <a:rPr lang="en-US" altLang="zh-TW" i="1" dirty="0" smtClean="0">
                <a:ea typeface="新細明體" panose="02020500000000000000" pitchFamily="18" charset="-120"/>
              </a:rPr>
              <a:t>t </a:t>
            </a:r>
            <a:r>
              <a:rPr lang="en-US" altLang="zh-TW" dirty="0" smtClean="0">
                <a:ea typeface="新細明體" panose="02020500000000000000" pitchFamily="18" charset="-120"/>
              </a:rPr>
              <a:t>) approaches 0 as </a:t>
            </a:r>
            <a:r>
              <a:rPr lang="en-US" altLang="zh-TW" i="1" dirty="0" smtClean="0">
                <a:ea typeface="新細明體" panose="02020500000000000000" pitchFamily="18" charset="-120"/>
              </a:rPr>
              <a:t>t </a:t>
            </a:r>
            <a:r>
              <a:rPr lang="en-US" altLang="zh-TW" dirty="0" smtClean="0">
                <a:ea typeface="新細明體" panose="02020500000000000000" pitchFamily="18" charset="-120"/>
              </a:rPr>
              <a:t>approaches 0 from the left and </a:t>
            </a:r>
            <a:r>
              <a:rPr lang="en-US" altLang="zh-TW" i="1" dirty="0" smtClean="0">
                <a:ea typeface="新細明體" panose="02020500000000000000" pitchFamily="18" charset="-120"/>
              </a:rPr>
              <a:t>H </a:t>
            </a:r>
            <a:r>
              <a:rPr lang="en-US" altLang="zh-TW" dirty="0" smtClean="0">
                <a:ea typeface="新細明體" panose="02020500000000000000" pitchFamily="18" charset="-120"/>
              </a:rPr>
              <a:t>(</a:t>
            </a:r>
            <a:r>
              <a:rPr lang="en-US" altLang="zh-TW" i="1" dirty="0" smtClean="0">
                <a:ea typeface="新細明體" panose="02020500000000000000" pitchFamily="18" charset="-120"/>
              </a:rPr>
              <a:t>t </a:t>
            </a:r>
            <a:r>
              <a:rPr lang="en-US" altLang="zh-TW" dirty="0" smtClean="0">
                <a:ea typeface="新細明體" panose="02020500000000000000" pitchFamily="18" charset="-120"/>
              </a:rPr>
              <a:t>) approaches 1 as </a:t>
            </a:r>
            <a:r>
              <a:rPr lang="en-US" altLang="zh-TW" i="1" dirty="0" smtClean="0">
                <a:ea typeface="新細明體" panose="02020500000000000000" pitchFamily="18" charset="-120"/>
              </a:rPr>
              <a:t>t </a:t>
            </a:r>
            <a:r>
              <a:rPr lang="en-US" altLang="zh-TW" dirty="0" smtClean="0">
                <a:ea typeface="新細明體" panose="02020500000000000000" pitchFamily="18" charset="-120"/>
              </a:rPr>
              <a:t>approaches 0 from the right.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We indicate this situation symbolically by writing</a:t>
            </a: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r>
              <a:rPr lang="en-US" altLang="zh-TW" dirty="0" smtClean="0">
                <a:ea typeface="新細明體" panose="02020500000000000000" pitchFamily="18" charset="-120"/>
              </a:rPr>
              <a:t>The symbol       	         indicates that we consider only values of </a:t>
            </a:r>
            <a:r>
              <a:rPr lang="en-US" altLang="zh-TW" i="1" dirty="0" smtClean="0">
                <a:ea typeface="新細明體" panose="02020500000000000000" pitchFamily="18" charset="-120"/>
              </a:rPr>
              <a:t>t </a:t>
            </a:r>
            <a:r>
              <a:rPr lang="en-US" altLang="zh-TW" dirty="0" smtClean="0">
                <a:ea typeface="新細明體" panose="02020500000000000000" pitchFamily="18" charset="-120"/>
              </a:rPr>
              <a:t> that are less than 0. Likewise,    		       indicates that we consider only values of </a:t>
            </a:r>
            <a:r>
              <a:rPr lang="en-US" altLang="zh-TW" i="1" dirty="0" smtClean="0">
                <a:ea typeface="新細明體" panose="02020500000000000000" pitchFamily="18" charset="-120"/>
              </a:rPr>
              <a:t>t  </a:t>
            </a:r>
            <a:r>
              <a:rPr lang="en-US" altLang="zh-TW" dirty="0" smtClean="0">
                <a:ea typeface="新細明體" panose="02020500000000000000" pitchFamily="18" charset="-120"/>
              </a:rPr>
              <a:t>that are greater than 0.</a:t>
            </a:r>
            <a:endParaRPr lang="en-US" altLang="zh-TW" i="1" baseline="30000" dirty="0" smtClean="0">
              <a:ea typeface="新細明體" panose="02020500000000000000" pitchFamily="18" charset="-120"/>
            </a:endParaRPr>
          </a:p>
        </p:txBody>
      </p:sp>
      <p:sp>
        <p:nvSpPr>
          <p:cNvPr id="2048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048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28800" y="3657600"/>
            <a:ext cx="49101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6"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83768" y="4723234"/>
            <a:ext cx="1138238" cy="36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7"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779515" y="5054128"/>
            <a:ext cx="1152525" cy="319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149637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One-sided Limits</a:t>
            </a:r>
          </a:p>
        </p:txBody>
      </p:sp>
      <p:sp>
        <p:nvSpPr>
          <p:cNvPr id="21507" name="Rectangle 3"/>
          <p:cNvSpPr>
            <a:spLocks noGrp="1" noChangeArrowheads="1"/>
          </p:cNvSpPr>
          <p:nvPr>
            <p:ph type="body" idx="1"/>
          </p:nvPr>
        </p:nvSpPr>
        <p:spPr/>
        <p:txBody>
          <a:bodyPr>
            <a:normAutofit lnSpcReduction="10000"/>
          </a:bodyPr>
          <a:lstStyle/>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r>
              <a:rPr lang="en-US" altLang="zh-TW" dirty="0" smtClean="0">
                <a:ea typeface="新細明體" panose="02020500000000000000" pitchFamily="18" charset="-120"/>
              </a:rPr>
              <a:t>Notice that Definition 2 differs from Definition 1 only in that we require </a:t>
            </a:r>
            <a:r>
              <a:rPr lang="en-US" altLang="zh-TW" i="1" dirty="0" smtClean="0">
                <a:ea typeface="新細明體" panose="02020500000000000000" pitchFamily="18" charset="-120"/>
              </a:rPr>
              <a:t>x</a:t>
            </a:r>
            <a:r>
              <a:rPr lang="en-US" altLang="zh-TW" dirty="0" smtClean="0">
                <a:ea typeface="新細明體" panose="02020500000000000000" pitchFamily="18" charset="-120"/>
              </a:rPr>
              <a:t> to be less than </a:t>
            </a:r>
            <a:r>
              <a:rPr lang="en-US" altLang="zh-TW" i="1" dirty="0" smtClean="0">
                <a:ea typeface="新細明體" panose="02020500000000000000" pitchFamily="18" charset="-120"/>
              </a:rPr>
              <a:t>a</a:t>
            </a:r>
            <a:r>
              <a:rPr lang="en-US" altLang="zh-TW" dirty="0" smtClean="0">
                <a:ea typeface="新細明體" panose="02020500000000000000" pitchFamily="18" charset="-120"/>
              </a:rPr>
              <a:t>.</a:t>
            </a:r>
            <a:endParaRPr lang="en-US" altLang="zh-TW" i="1" baseline="30000" dirty="0" smtClean="0">
              <a:ea typeface="新細明體" panose="02020500000000000000" pitchFamily="18" charset="-120"/>
            </a:endParaRPr>
          </a:p>
        </p:txBody>
      </p:sp>
      <p:sp>
        <p:nvSpPr>
          <p:cNvPr id="2150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1509"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5820" y="1988840"/>
            <a:ext cx="8058150" cy="2487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504001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One-sided Limits</a:t>
            </a:r>
          </a:p>
        </p:txBody>
      </p:sp>
      <p:sp>
        <p:nvSpPr>
          <p:cNvPr id="22531" name="Rectangle 3"/>
          <p:cNvSpPr>
            <a:spLocks noGrp="1" noChangeArrowheads="1"/>
          </p:cNvSpPr>
          <p:nvPr>
            <p:ph type="body" idx="1"/>
          </p:nvPr>
        </p:nvSpPr>
        <p:spPr/>
        <p:txBody>
          <a:bodyPr>
            <a:normAutofit/>
          </a:bodyPr>
          <a:lstStyle/>
          <a:p>
            <a:pPr marL="0" indent="0"/>
            <a:r>
              <a:rPr lang="en-US" altLang="zh-TW" dirty="0" smtClean="0">
                <a:ea typeface="新細明體" panose="02020500000000000000" pitchFamily="18" charset="-120"/>
              </a:rPr>
              <a:t>Similarly, if we require that </a:t>
            </a:r>
            <a:r>
              <a:rPr lang="en-US" altLang="zh-TW" i="1" dirty="0" smtClean="0">
                <a:ea typeface="新細明體" panose="02020500000000000000" pitchFamily="18" charset="-120"/>
              </a:rPr>
              <a:t>x </a:t>
            </a:r>
            <a:r>
              <a:rPr lang="en-US" altLang="zh-TW" dirty="0" smtClean="0">
                <a:ea typeface="新細明體" panose="02020500000000000000" pitchFamily="18" charset="-120"/>
              </a:rPr>
              <a:t>be greater than</a:t>
            </a:r>
            <a:r>
              <a:rPr lang="en-US" altLang="zh-TW" i="1" dirty="0" smtClean="0">
                <a:ea typeface="新細明體" panose="02020500000000000000" pitchFamily="18" charset="-120"/>
              </a:rPr>
              <a:t> a</a:t>
            </a:r>
            <a:r>
              <a:rPr lang="en-US" altLang="zh-TW" dirty="0" smtClean="0">
                <a:ea typeface="新細明體" panose="02020500000000000000" pitchFamily="18" charset="-120"/>
              </a:rPr>
              <a:t>, we get “the </a:t>
            </a:r>
            <a:r>
              <a:rPr lang="en-US" altLang="zh-TW" b="1" dirty="0" smtClean="0">
                <a:ea typeface="新細明體" panose="02020500000000000000" pitchFamily="18" charset="-120"/>
              </a:rPr>
              <a:t>right-hand limit of </a:t>
            </a:r>
            <a:r>
              <a:rPr lang="en-US" altLang="zh-TW" b="1" i="1" dirty="0" smtClean="0">
                <a:ea typeface="新細明體" panose="02020500000000000000" pitchFamily="18" charset="-120"/>
              </a:rPr>
              <a:t>f </a:t>
            </a:r>
            <a:r>
              <a:rPr lang="en-US" altLang="zh-TW" sz="400" b="1" i="1" dirty="0" smtClean="0">
                <a:ea typeface="新細明體" panose="02020500000000000000" pitchFamily="18" charset="-120"/>
              </a:rPr>
              <a:t> </a:t>
            </a:r>
            <a:r>
              <a:rPr lang="en-US" altLang="zh-TW" b="1" dirty="0" smtClean="0">
                <a:ea typeface="新細明體" panose="02020500000000000000" pitchFamily="18" charset="-120"/>
              </a:rPr>
              <a:t>(</a:t>
            </a:r>
            <a:r>
              <a:rPr lang="en-US" altLang="zh-TW" b="1" i="1" dirty="0" smtClean="0">
                <a:ea typeface="新細明體" panose="02020500000000000000" pitchFamily="18" charset="-120"/>
              </a:rPr>
              <a:t>x </a:t>
            </a:r>
            <a:r>
              <a:rPr lang="en-US" altLang="zh-TW" b="1" dirty="0" smtClean="0">
                <a:ea typeface="新細明體" panose="02020500000000000000" pitchFamily="18" charset="-120"/>
              </a:rPr>
              <a:t>) as</a:t>
            </a:r>
            <a:r>
              <a:rPr lang="en-US" altLang="zh-TW" b="1" i="1" dirty="0" smtClean="0">
                <a:ea typeface="新細明體" panose="02020500000000000000" pitchFamily="18" charset="-120"/>
              </a:rPr>
              <a:t> x</a:t>
            </a:r>
            <a:r>
              <a:rPr lang="en-US" altLang="zh-TW" b="1" dirty="0" smtClean="0">
                <a:ea typeface="新細明體" panose="02020500000000000000" pitchFamily="18" charset="-120"/>
              </a:rPr>
              <a:t> approaches </a:t>
            </a:r>
            <a:r>
              <a:rPr lang="en-US" altLang="zh-TW" b="1" i="1" dirty="0" smtClean="0">
                <a:ea typeface="新細明體" panose="02020500000000000000" pitchFamily="18" charset="-120"/>
              </a:rPr>
              <a:t>a</a:t>
            </a:r>
            <a:r>
              <a:rPr lang="en-US" altLang="zh-TW" i="1" dirty="0" smtClean="0">
                <a:ea typeface="新細明體" panose="02020500000000000000" pitchFamily="18" charset="-120"/>
              </a:rPr>
              <a:t> </a:t>
            </a:r>
            <a:r>
              <a:rPr lang="en-US" altLang="zh-TW" dirty="0" smtClean="0">
                <a:ea typeface="新細明體" panose="02020500000000000000" pitchFamily="18" charset="-120"/>
              </a:rPr>
              <a:t>is equal to </a:t>
            </a:r>
            <a:r>
              <a:rPr lang="en-US" altLang="zh-TW" i="1" dirty="0" smtClean="0">
                <a:ea typeface="新細明體" panose="02020500000000000000" pitchFamily="18" charset="-120"/>
              </a:rPr>
              <a:t>L</a:t>
            </a:r>
            <a:r>
              <a:rPr lang="en-US" altLang="zh-TW" dirty="0" smtClean="0">
                <a:ea typeface="新細明體" panose="02020500000000000000" pitchFamily="18" charset="-120"/>
              </a:rPr>
              <a:t>” and we write</a:t>
            </a: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r>
              <a:rPr lang="en-US" altLang="zh-TW" dirty="0" smtClean="0">
                <a:ea typeface="新細明體" panose="02020500000000000000" pitchFamily="18" charset="-120"/>
              </a:rPr>
              <a:t>Thus the symbol         		means that we consider only </a:t>
            </a:r>
            <a:br>
              <a:rPr lang="en-US" altLang="zh-TW" dirty="0" smtClean="0">
                <a:ea typeface="新細明體" panose="02020500000000000000" pitchFamily="18" charset="-120"/>
              </a:rPr>
            </a:br>
            <a:r>
              <a:rPr lang="en-US" altLang="zh-TW" i="1" dirty="0" smtClean="0">
                <a:ea typeface="新細明體" panose="02020500000000000000" pitchFamily="18" charset="-120"/>
              </a:rPr>
              <a:t>x </a:t>
            </a:r>
            <a:r>
              <a:rPr lang="en-US" altLang="zh-TW" dirty="0" smtClean="0">
                <a:ea typeface="新細明體" panose="02020500000000000000" pitchFamily="18" charset="-120"/>
              </a:rPr>
              <a:t>&gt; </a:t>
            </a:r>
            <a:r>
              <a:rPr lang="en-US" altLang="zh-TW" i="1" dirty="0" smtClean="0">
                <a:ea typeface="新細明體" panose="02020500000000000000" pitchFamily="18" charset="-120"/>
              </a:rPr>
              <a:t>a</a:t>
            </a:r>
            <a:r>
              <a:rPr lang="en-US" altLang="zh-TW" dirty="0" smtClean="0">
                <a:ea typeface="新細明體" panose="02020500000000000000" pitchFamily="18" charset="-120"/>
              </a:rPr>
              <a:t>.</a:t>
            </a:r>
            <a:endParaRPr lang="en-US" altLang="zh-TW" baseline="30000" dirty="0" smtClean="0">
              <a:ea typeface="新細明體" panose="02020500000000000000" pitchFamily="18" charset="-120"/>
            </a:endParaRPr>
          </a:p>
        </p:txBody>
      </p:sp>
      <p:sp>
        <p:nvSpPr>
          <p:cNvPr id="2253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253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72209" y="3556992"/>
            <a:ext cx="1944019" cy="592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419872" y="5157192"/>
            <a:ext cx="1181100" cy="28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364938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512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If the distance fallen after </a:t>
            </a:r>
            <a:r>
              <a:rPr lang="en-US" altLang="zh-TW" i="1" dirty="0" smtClean="0">
                <a:ea typeface="新細明體" panose="02020500000000000000" pitchFamily="18" charset="-120"/>
              </a:rPr>
              <a:t>t</a:t>
            </a:r>
            <a:r>
              <a:rPr lang="en-US" altLang="zh-TW" dirty="0" smtClean="0">
                <a:ea typeface="新細明體" panose="02020500000000000000" pitchFamily="18" charset="-120"/>
              </a:rPr>
              <a:t> seconds is denoted by </a:t>
            </a:r>
            <a:r>
              <a:rPr lang="en-US" altLang="zh-TW" i="1" dirty="0" smtClean="0">
                <a:ea typeface="新細明體" panose="02020500000000000000" pitchFamily="18" charset="-120"/>
              </a:rPr>
              <a:t>s </a:t>
            </a:r>
            <a:r>
              <a:rPr lang="en-US" altLang="zh-TW" dirty="0" smtClean="0">
                <a:ea typeface="新細明體" panose="02020500000000000000" pitchFamily="18" charset="-120"/>
              </a:rPr>
              <a:t>(</a:t>
            </a:r>
            <a:r>
              <a:rPr lang="en-US" altLang="zh-TW" i="1" dirty="0" smtClean="0">
                <a:ea typeface="新細明體" panose="02020500000000000000" pitchFamily="18" charset="-120"/>
              </a:rPr>
              <a:t>t </a:t>
            </a:r>
            <a:r>
              <a:rPr lang="en-US" altLang="zh-TW" dirty="0" smtClean="0">
                <a:ea typeface="新細明體" panose="02020500000000000000" pitchFamily="18" charset="-120"/>
              </a:rPr>
              <a:t>) and measured in meters, then Galileo</a:t>
            </a:r>
            <a:r>
              <a:rPr lang="en-US" altLang="zh-TW" dirty="0" smtClean="0">
                <a:latin typeface="+mn-lt"/>
                <a:ea typeface="新細明體" panose="02020500000000000000" pitchFamily="18" charset="-120"/>
              </a:rPr>
              <a:t>’</a:t>
            </a:r>
            <a:r>
              <a:rPr lang="en-US" altLang="zh-TW" dirty="0" smtClean="0">
                <a:ea typeface="新細明體" panose="02020500000000000000" pitchFamily="18" charset="-120"/>
              </a:rPr>
              <a:t>s law is expressed by the equation</a:t>
            </a:r>
            <a:r>
              <a:rPr lang="en-US" altLang="zh-TW" i="1" dirty="0" smtClean="0">
                <a:ea typeface="新細明體" panose="02020500000000000000" pitchFamily="18" charset="-120"/>
              </a:rPr>
              <a:t> </a:t>
            </a:r>
          </a:p>
          <a:p>
            <a:pPr marL="0" indent="0"/>
            <a:r>
              <a:rPr lang="en-US" altLang="zh-TW" i="1" dirty="0" smtClean="0">
                <a:ea typeface="新細明體" panose="02020500000000000000" pitchFamily="18" charset="-120"/>
              </a:rPr>
              <a:t>			s</a:t>
            </a:r>
            <a:r>
              <a:rPr lang="en-US" altLang="zh-TW" sz="400" i="1"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t </a:t>
            </a:r>
            <a:r>
              <a:rPr lang="en-US" altLang="zh-TW" dirty="0" smtClean="0">
                <a:ea typeface="新細明體" panose="02020500000000000000" pitchFamily="18" charset="-120"/>
              </a:rPr>
              <a:t>) = 4.9</a:t>
            </a:r>
            <a:r>
              <a:rPr lang="en-US" altLang="zh-TW" i="1" dirty="0" smtClean="0">
                <a:ea typeface="新細明體" panose="02020500000000000000" pitchFamily="18" charset="-120"/>
              </a:rPr>
              <a:t>t</a:t>
            </a:r>
            <a:r>
              <a:rPr lang="en-US" altLang="zh-TW" sz="400" i="1" dirty="0" smtClean="0">
                <a:ea typeface="新細明體" panose="02020500000000000000" pitchFamily="18" charset="-120"/>
              </a:rPr>
              <a:t> </a:t>
            </a:r>
            <a:r>
              <a:rPr lang="en-US" altLang="zh-TW" baseline="30000" dirty="0" smtClean="0">
                <a:ea typeface="新細明體" panose="02020500000000000000" pitchFamily="18" charset="-120"/>
              </a:rPr>
              <a:t>2</a:t>
            </a: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The difficulty in finding the velocity after 5 s is that we are dealing with a single instant of time (</a:t>
            </a:r>
            <a:r>
              <a:rPr lang="en-US" altLang="zh-TW" i="1" dirty="0" smtClean="0">
                <a:ea typeface="新細明體" panose="02020500000000000000" pitchFamily="18" charset="-120"/>
              </a:rPr>
              <a:t>t</a:t>
            </a:r>
            <a:r>
              <a:rPr lang="en-US" altLang="zh-TW" dirty="0" smtClean="0">
                <a:ea typeface="新細明體" panose="02020500000000000000" pitchFamily="18" charset="-120"/>
              </a:rPr>
              <a:t> = 5), so no time interval is involved.</a:t>
            </a:r>
          </a:p>
        </p:txBody>
      </p:sp>
      <p:sp>
        <p:nvSpPr>
          <p:cNvPr id="51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5125"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spTree>
    <p:extLst>
      <p:ext uri="{BB962C8B-B14F-4D97-AF65-F5344CB8AC3E}">
        <p14:creationId xmlns:p14="http://schemas.microsoft.com/office/powerpoint/2010/main" xmlns="" val="20639913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animEffect transition="in" filter="fade">
                                      <p:cBhvr>
                                        <p:cTn id="7" dur="1000"/>
                                        <p:tgtEl>
                                          <p:spTgt spid="5123">
                                            <p:txEl>
                                              <p:pRg st="3" end="3"/>
                                            </p:txEl>
                                          </p:spTgt>
                                        </p:tgtEl>
                                      </p:cBhvr>
                                    </p:animEffect>
                                    <p:anim calcmode="lin" valueType="num">
                                      <p:cBhvr>
                                        <p:cTn id="8" dur="1000" fill="hold"/>
                                        <p:tgtEl>
                                          <p:spTgt spid="5123">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5123">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12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One-sided Limits</a:t>
            </a:r>
          </a:p>
        </p:txBody>
      </p:sp>
      <p:sp>
        <p:nvSpPr>
          <p:cNvPr id="23555" name="Rectangle 3"/>
          <p:cNvSpPr>
            <a:spLocks noGrp="1" noChangeArrowheads="1"/>
          </p:cNvSpPr>
          <p:nvPr>
            <p:ph type="body" idx="1"/>
          </p:nvPr>
        </p:nvSpPr>
        <p:spPr/>
        <p:txBody>
          <a:bodyPr/>
          <a:lstStyle/>
          <a:p>
            <a:r>
              <a:rPr lang="en-US" altLang="zh-TW" smtClean="0">
                <a:ea typeface="新細明體" panose="02020500000000000000" pitchFamily="18" charset="-120"/>
              </a:rPr>
              <a:t>These definitions are illustrated in Figure 9.</a:t>
            </a:r>
            <a:endParaRPr lang="en-US" altLang="zh-TW" i="1" baseline="30000" smtClean="0">
              <a:ea typeface="新細明體" panose="02020500000000000000" pitchFamily="18" charset="-120"/>
            </a:endParaRPr>
          </a:p>
        </p:txBody>
      </p:sp>
      <p:sp>
        <p:nvSpPr>
          <p:cNvPr id="235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23558" name="Rectangle 6"/>
          <p:cNvSpPr>
            <a:spLocks noChangeArrowheads="1"/>
          </p:cNvSpPr>
          <p:nvPr/>
        </p:nvSpPr>
        <p:spPr bwMode="auto">
          <a:xfrm>
            <a:off x="4424710" y="5327787"/>
            <a:ext cx="88036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9</a:t>
            </a:r>
            <a:endParaRPr lang="en-US" altLang="zh-TW" sz="1400" dirty="0">
              <a:ea typeface="新細明體" panose="02020500000000000000" pitchFamily="18" charset="-120"/>
            </a:endParaRPr>
          </a:p>
        </p:txBody>
      </p:sp>
      <p:sp>
        <p:nvSpPr>
          <p:cNvPr id="23560" name="Rectangle 8"/>
          <p:cNvSpPr>
            <a:spLocks noChangeArrowheads="1"/>
          </p:cNvSpPr>
          <p:nvPr/>
        </p:nvSpPr>
        <p:spPr bwMode="auto">
          <a:xfrm>
            <a:off x="5954480" y="4776230"/>
            <a:ext cx="400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TW" sz="1400" dirty="0">
                <a:ea typeface="新細明體" panose="02020500000000000000" pitchFamily="18" charset="-120"/>
              </a:rPr>
              <a:t>(b)</a:t>
            </a:r>
          </a:p>
        </p:txBody>
      </p:sp>
      <p:sp>
        <p:nvSpPr>
          <p:cNvPr id="23561" name="Rectangle 9"/>
          <p:cNvSpPr>
            <a:spLocks noChangeArrowheads="1"/>
          </p:cNvSpPr>
          <p:nvPr/>
        </p:nvSpPr>
        <p:spPr bwMode="auto">
          <a:xfrm>
            <a:off x="2071688" y="4768293"/>
            <a:ext cx="400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TW" sz="1400" dirty="0">
                <a:ea typeface="新細明體" panose="02020500000000000000" pitchFamily="18" charset="-120"/>
              </a:rPr>
              <a:t>(a)</a:t>
            </a:r>
          </a:p>
        </p:txBody>
      </p:sp>
      <p:pic>
        <p:nvPicPr>
          <p:cNvPr id="2356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b="17287"/>
          <a:stretch>
            <a:fillRect/>
          </a:stretch>
        </p:blipFill>
        <p:spPr bwMode="auto">
          <a:xfrm>
            <a:off x="1009650" y="2384425"/>
            <a:ext cx="7600950" cy="2187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64" name="Picture 1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71738" y="4694238"/>
            <a:ext cx="1467122" cy="511546"/>
          </a:xfrm>
          <a:prstGeom prst="rect">
            <a:avLst/>
          </a:prstGeom>
          <a:noFill/>
          <a:extLst>
            <a:ext uri="{909E8E84-426E-40DD-AFC4-6F175D3DCCD1}">
              <a14:hiddenFill xmlns:a14="http://schemas.microsoft.com/office/drawing/2010/main" xmlns="">
                <a:solidFill>
                  <a:srgbClr val="FFFFFF"/>
                </a:solidFill>
              </a14:hiddenFill>
            </a:ext>
          </a:extLst>
        </p:spPr>
      </p:pic>
      <p:pic>
        <p:nvPicPr>
          <p:cNvPr id="23565" name="Picture 1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345238" y="4719637"/>
            <a:ext cx="1467122" cy="4861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290082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One-sided Limits</a:t>
            </a:r>
          </a:p>
        </p:txBody>
      </p:sp>
      <p:sp>
        <p:nvSpPr>
          <p:cNvPr id="24579"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By comparing Definition l with the definitions of one-sided limits, we see that the following is true.</a:t>
            </a:r>
            <a:endParaRPr lang="en-US" altLang="zh-TW" i="1" baseline="30000" smtClean="0">
              <a:ea typeface="新細明體" panose="02020500000000000000" pitchFamily="18" charset="-120"/>
            </a:endParaRPr>
          </a:p>
        </p:txBody>
      </p:sp>
      <p:sp>
        <p:nvSpPr>
          <p:cNvPr id="245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4581"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2326" y="3284984"/>
            <a:ext cx="8085137"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652906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7</a:t>
            </a:r>
            <a:endParaRPr lang="en-US" altLang="zh-TW" i="1" smtClean="0">
              <a:ea typeface="新細明體" panose="02020500000000000000" pitchFamily="18" charset="-120"/>
            </a:endParaRPr>
          </a:p>
        </p:txBody>
      </p:sp>
      <p:sp>
        <p:nvSpPr>
          <p:cNvPr id="2560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The graph of a function </a:t>
            </a:r>
            <a:r>
              <a:rPr lang="en-US" altLang="zh-TW" i="1" dirty="0" smtClean="0">
                <a:ea typeface="新細明體" panose="02020500000000000000" pitchFamily="18" charset="-120"/>
              </a:rPr>
              <a:t>g</a:t>
            </a:r>
            <a:r>
              <a:rPr lang="en-US" altLang="zh-TW" dirty="0" smtClean="0">
                <a:ea typeface="新細明體" panose="02020500000000000000" pitchFamily="18" charset="-120"/>
              </a:rPr>
              <a:t> is shown in Figure 10. Use it to state the values (if they exist) of the following:</a:t>
            </a:r>
          </a:p>
          <a:p>
            <a:pPr marL="0" indent="0"/>
            <a:r>
              <a:rPr lang="en-US" altLang="zh-TW" b="1" dirty="0" smtClean="0">
                <a:ea typeface="新細明體" panose="02020500000000000000" pitchFamily="18" charset="-120"/>
              </a:rPr>
              <a:t>        (a)                            (b)                           (c)</a:t>
            </a:r>
          </a:p>
          <a:p>
            <a:pPr marL="0" indent="0"/>
            <a:r>
              <a:rPr lang="en-US" altLang="zh-TW" b="1" dirty="0" smtClean="0">
                <a:ea typeface="新細明體" panose="02020500000000000000" pitchFamily="18" charset="-120"/>
              </a:rPr>
              <a:t>        (d)                            (e)                           (f)</a:t>
            </a:r>
          </a:p>
          <a:p>
            <a:pPr marL="0" indent="0"/>
            <a:endParaRPr lang="en-US" altLang="zh-TW" dirty="0" smtClean="0">
              <a:solidFill>
                <a:srgbClr val="00ADEE"/>
              </a:solidFill>
              <a:ea typeface="新細明體" panose="02020500000000000000" pitchFamily="18" charset="-120"/>
            </a:endParaRPr>
          </a:p>
          <a:p>
            <a:pPr marL="0" indent="0"/>
            <a:endParaRPr lang="en-US" altLang="zh-TW" dirty="0" smtClean="0">
              <a:ea typeface="新細明體" panose="02020500000000000000" pitchFamily="18" charset="-120"/>
            </a:endParaRPr>
          </a:p>
        </p:txBody>
      </p:sp>
      <p:sp>
        <p:nvSpPr>
          <p:cNvPr id="2560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560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15816" y="4037970"/>
            <a:ext cx="3220269" cy="2424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6" name="Rectangle 6"/>
          <p:cNvSpPr>
            <a:spLocks noChangeArrowheads="1"/>
          </p:cNvSpPr>
          <p:nvPr/>
        </p:nvSpPr>
        <p:spPr bwMode="auto">
          <a:xfrm>
            <a:off x="4069873" y="6488813"/>
            <a:ext cx="97975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10</a:t>
            </a:r>
            <a:endParaRPr lang="en-US" altLang="zh-TW" sz="1400" dirty="0">
              <a:ea typeface="新細明體" panose="02020500000000000000" pitchFamily="18" charset="-120"/>
            </a:endParaRPr>
          </a:p>
        </p:txBody>
      </p:sp>
      <p:pic>
        <p:nvPicPr>
          <p:cNvPr id="25607" name="Picture 2"/>
          <p:cNvPicPr>
            <a:picLocks noChangeAspect="1" noChangeArrowheads="1"/>
          </p:cNvPicPr>
          <p:nvPr/>
        </p:nvPicPr>
        <p:blipFill>
          <a:blip r:embed="rId3">
            <a:extLst>
              <a:ext uri="{28A0092B-C50C-407E-A947-70E740481C1C}">
                <a14:useLocalDpi xmlns:a14="http://schemas.microsoft.com/office/drawing/2010/main" xmlns="" val="0"/>
              </a:ext>
            </a:extLst>
          </a:blip>
          <a:srcRect l="7755" r="71567" b="-2753"/>
          <a:stretch>
            <a:fillRect/>
          </a:stretch>
        </p:blipFill>
        <p:spPr bwMode="auto">
          <a:xfrm>
            <a:off x="2290145" y="2771068"/>
            <a:ext cx="1219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l="71082" r="9532" b="-2753"/>
          <a:stretch>
            <a:fillRect/>
          </a:stretch>
        </p:blipFill>
        <p:spPr bwMode="auto">
          <a:xfrm>
            <a:off x="4604101" y="2744817"/>
            <a:ext cx="11430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9" name="Picture 8"/>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09293" y="2849592"/>
            <a:ext cx="1385888"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10" name="Picture 9"/>
          <p:cNvPicPr>
            <a:picLocks noChangeAspect="1" noChangeArrowheads="1"/>
          </p:cNvPicPr>
          <p:nvPr/>
        </p:nvPicPr>
        <p:blipFill>
          <a:blip r:embed="rId5">
            <a:extLst>
              <a:ext uri="{28A0092B-C50C-407E-A947-70E740481C1C}">
                <a14:useLocalDpi xmlns:a14="http://schemas.microsoft.com/office/drawing/2010/main" xmlns="" val="0"/>
              </a:ext>
            </a:extLst>
          </a:blip>
          <a:srcRect l="8092" r="71198" b="5659"/>
          <a:stretch>
            <a:fillRect/>
          </a:stretch>
        </p:blipFill>
        <p:spPr bwMode="auto">
          <a:xfrm>
            <a:off x="2310209" y="3433094"/>
            <a:ext cx="12192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11" name="Picture 9"/>
          <p:cNvPicPr>
            <a:picLocks noChangeAspect="1" noChangeArrowheads="1"/>
          </p:cNvPicPr>
          <p:nvPr/>
        </p:nvPicPr>
        <p:blipFill>
          <a:blip r:embed="rId5">
            <a:extLst>
              <a:ext uri="{28A0092B-C50C-407E-A947-70E740481C1C}">
                <a14:useLocalDpi xmlns:a14="http://schemas.microsoft.com/office/drawing/2010/main" xmlns="" val="0"/>
              </a:ext>
            </a:extLst>
          </a:blip>
          <a:srcRect l="70227" r="9061" b="9435"/>
          <a:stretch>
            <a:fillRect/>
          </a:stretch>
        </p:blipFill>
        <p:spPr bwMode="auto">
          <a:xfrm>
            <a:off x="4559751" y="3457802"/>
            <a:ext cx="1219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12" name="Picture 2"/>
          <p:cNvPicPr>
            <a:picLocks noChangeAspect="1" noChangeArrowheads="1"/>
          </p:cNvPicPr>
          <p:nvPr/>
        </p:nvPicPr>
        <p:blipFill>
          <a:blip r:embed="rId6">
            <a:extLst>
              <a:ext uri="{28A0092B-C50C-407E-A947-70E740481C1C}">
                <a14:useLocalDpi xmlns:a14="http://schemas.microsoft.com/office/drawing/2010/main" xmlns="" val="0"/>
              </a:ext>
            </a:extLst>
          </a:blip>
          <a:srcRect r="33234"/>
          <a:stretch>
            <a:fillRect/>
          </a:stretch>
        </p:blipFill>
        <p:spPr bwMode="auto">
          <a:xfrm>
            <a:off x="6809293" y="3381200"/>
            <a:ext cx="1071562" cy="490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664433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7 – </a:t>
            </a:r>
            <a:r>
              <a:rPr lang="en-US" altLang="zh-TW" i="1" smtClean="0">
                <a:ea typeface="新細明體" panose="02020500000000000000" pitchFamily="18" charset="-120"/>
              </a:rPr>
              <a:t>Solution</a:t>
            </a:r>
          </a:p>
        </p:txBody>
      </p:sp>
      <p:sp>
        <p:nvSpPr>
          <p:cNvPr id="13315"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From the graph we see that the values of </a:t>
            </a:r>
            <a:r>
              <a:rPr lang="en-US" altLang="zh-TW" i="1" dirty="0" smtClean="0">
                <a:ea typeface="新細明體" panose="02020500000000000000" pitchFamily="18" charset="-120"/>
              </a:rPr>
              <a:t>g</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approach 3 as </a:t>
            </a:r>
            <a:r>
              <a:rPr lang="en-US" altLang="zh-TW" i="1" dirty="0" smtClean="0">
                <a:ea typeface="新細明體" panose="02020500000000000000" pitchFamily="18" charset="-120"/>
              </a:rPr>
              <a:t>x </a:t>
            </a:r>
            <a:r>
              <a:rPr lang="en-US" altLang="zh-TW" dirty="0" smtClean="0">
                <a:ea typeface="新細明體" panose="02020500000000000000" pitchFamily="18" charset="-120"/>
              </a:rPr>
              <a:t>approaches 2 from the left, but they approach 1 as </a:t>
            </a:r>
            <a:r>
              <a:rPr lang="en-US" altLang="zh-TW" i="1" dirty="0" smtClean="0">
                <a:ea typeface="新細明體" panose="02020500000000000000" pitchFamily="18" charset="-120"/>
              </a:rPr>
              <a:t>x </a:t>
            </a:r>
            <a:r>
              <a:rPr lang="en-US" altLang="zh-TW" dirty="0" smtClean="0">
                <a:ea typeface="新細明體" panose="02020500000000000000" pitchFamily="18" charset="-120"/>
              </a:rPr>
              <a:t>approaches 2 from the right.</a:t>
            </a:r>
          </a:p>
          <a:p>
            <a:pPr marL="0" indent="0"/>
            <a:endParaRPr lang="en-US" altLang="zh-TW" sz="800" dirty="0" smtClean="0">
              <a:ea typeface="新細明體" panose="02020500000000000000" pitchFamily="18" charset="-120"/>
            </a:endParaRPr>
          </a:p>
          <a:p>
            <a:pPr marL="0" indent="0"/>
            <a:r>
              <a:rPr lang="en-US" altLang="zh-TW" dirty="0" smtClean="0">
                <a:ea typeface="新細明體" panose="02020500000000000000" pitchFamily="18" charset="-120"/>
              </a:rPr>
              <a:t>Therefore</a:t>
            </a:r>
          </a:p>
          <a:p>
            <a:pPr marL="0" indent="0"/>
            <a:endParaRPr lang="en-US" altLang="zh-TW" dirty="0" smtClean="0">
              <a:ea typeface="新細明體" panose="02020500000000000000" pitchFamily="18" charset="-120"/>
            </a:endParaRPr>
          </a:p>
          <a:p>
            <a:pPr marL="0" indent="0"/>
            <a:r>
              <a:rPr lang="en-US" altLang="zh-TW" b="1" dirty="0" smtClean="0">
                <a:ea typeface="新細明體" panose="02020500000000000000" pitchFamily="18" charset="-120"/>
              </a:rPr>
              <a:t>              (a)              		         </a:t>
            </a:r>
            <a:r>
              <a:rPr lang="en-US" altLang="zh-TW" dirty="0" smtClean="0">
                <a:ea typeface="新細明體" panose="02020500000000000000" pitchFamily="18" charset="-120"/>
              </a:rPr>
              <a:t>and</a:t>
            </a:r>
            <a:r>
              <a:rPr lang="en-US" altLang="zh-TW" b="1" dirty="0" smtClean="0">
                <a:ea typeface="新細明體" panose="02020500000000000000" pitchFamily="18" charset="-120"/>
              </a:rPr>
              <a:t>   (b)</a:t>
            </a:r>
          </a:p>
          <a:p>
            <a:pPr marL="0" indent="0"/>
            <a:endParaRPr lang="en-US" altLang="zh-TW" dirty="0" smtClean="0">
              <a:ea typeface="新細明體" panose="02020500000000000000" pitchFamily="18" charset="-120"/>
            </a:endParaRPr>
          </a:p>
          <a:p>
            <a:pPr marL="0" indent="0"/>
            <a:endParaRPr lang="en-US" altLang="zh-TW" b="1" dirty="0" smtClean="0">
              <a:ea typeface="新細明體" panose="02020500000000000000" pitchFamily="18" charset="-120"/>
            </a:endParaRPr>
          </a:p>
          <a:p>
            <a:pPr marL="0" indent="0"/>
            <a:r>
              <a:rPr lang="en-US" altLang="zh-TW" b="1" dirty="0" smtClean="0">
                <a:ea typeface="新細明體" panose="02020500000000000000" pitchFamily="18" charset="-120"/>
              </a:rPr>
              <a:t>(c) </a:t>
            </a:r>
            <a:r>
              <a:rPr lang="en-US" altLang="zh-TW" dirty="0" smtClean="0">
                <a:ea typeface="新細明體" panose="02020500000000000000" pitchFamily="18" charset="-120"/>
              </a:rPr>
              <a:t>Since the left and right limits are different, we conclude</a:t>
            </a:r>
            <a:br>
              <a:rPr lang="en-US" altLang="zh-TW" dirty="0" smtClean="0">
                <a:ea typeface="新細明體" panose="02020500000000000000" pitchFamily="18" charset="-120"/>
              </a:rPr>
            </a:br>
            <a:r>
              <a:rPr lang="en-US" altLang="zh-TW" dirty="0" smtClean="0">
                <a:ea typeface="新細明體" panose="02020500000000000000" pitchFamily="18" charset="-120"/>
              </a:rPr>
              <a:t>     from      	that                		  does not exist. </a:t>
            </a:r>
          </a:p>
        </p:txBody>
      </p:sp>
      <p:sp>
        <p:nvSpPr>
          <p:cNvPr id="266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662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l="7755" r="62520" b="-2753"/>
          <a:stretch>
            <a:fillRect/>
          </a:stretch>
        </p:blipFill>
        <p:spPr bwMode="auto">
          <a:xfrm>
            <a:off x="2641600" y="3482866"/>
            <a:ext cx="17526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1"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23728" y="5251694"/>
            <a:ext cx="371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2" name="Picture 8"/>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186112" y="5294557"/>
            <a:ext cx="1385888"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l="71082" b="-2753"/>
          <a:stretch>
            <a:fillRect/>
          </a:stretch>
        </p:blipFill>
        <p:spPr bwMode="auto">
          <a:xfrm>
            <a:off x="5500694" y="3500438"/>
            <a:ext cx="1704975"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232524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fade">
                                      <p:cBhvr>
                                        <p:cTn id="7" dur="1000"/>
                                        <p:tgtEl>
                                          <p:spTgt spid="13315">
                                            <p:txEl>
                                              <p:pRg st="2" end="2"/>
                                            </p:txEl>
                                          </p:spTgt>
                                        </p:tgtEl>
                                      </p:cBhvr>
                                    </p:animEffect>
                                    <p:anim calcmode="lin" valueType="num">
                                      <p:cBhvr>
                                        <p:cTn id="8"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315">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315">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3315">
                                            <p:txEl>
                                              <p:pRg st="4" end="4"/>
                                            </p:txEl>
                                          </p:spTgt>
                                        </p:tgtEl>
                                        <p:attrNameLst>
                                          <p:attrName>style.visibility</p:attrName>
                                        </p:attrNameLst>
                                      </p:cBhvr>
                                      <p:to>
                                        <p:strVal val="visible"/>
                                      </p:to>
                                    </p:set>
                                    <p:animEffect transition="in" filter="fade">
                                      <p:cBhvr>
                                        <p:cTn id="13" dur="1000"/>
                                        <p:tgtEl>
                                          <p:spTgt spid="13315">
                                            <p:txEl>
                                              <p:pRg st="4" end="4"/>
                                            </p:txEl>
                                          </p:spTgt>
                                        </p:tgtEl>
                                      </p:cBhvr>
                                    </p:animEffect>
                                    <p:anim calcmode="lin" valueType="num">
                                      <p:cBhvr>
                                        <p:cTn id="14"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3315">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315">
                                            <p:txEl>
                                              <p:pRg st="4" end="4"/>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6629"/>
                                        </p:tgtEl>
                                        <p:attrNameLst>
                                          <p:attrName>style.visibility</p:attrName>
                                        </p:attrNameLst>
                                      </p:cBhvr>
                                      <p:to>
                                        <p:strVal val="visible"/>
                                      </p:to>
                                    </p:set>
                                    <p:animEffect transition="in" filter="fade">
                                      <p:cBhvr>
                                        <p:cTn id="19" dur="1000"/>
                                        <p:tgtEl>
                                          <p:spTgt spid="26629"/>
                                        </p:tgtEl>
                                      </p:cBhvr>
                                    </p:animEffect>
                                    <p:anim calcmode="lin" valueType="num">
                                      <p:cBhvr>
                                        <p:cTn id="20" dur="1000" fill="hold"/>
                                        <p:tgtEl>
                                          <p:spTgt spid="26629"/>
                                        </p:tgtEl>
                                        <p:attrNameLst>
                                          <p:attrName>ppt_x</p:attrName>
                                        </p:attrNameLst>
                                      </p:cBhvr>
                                      <p:tavLst>
                                        <p:tav tm="0">
                                          <p:val>
                                            <p:strVal val="#ppt_x"/>
                                          </p:val>
                                        </p:tav>
                                        <p:tav tm="100000">
                                          <p:val>
                                            <p:strVal val="#ppt_x"/>
                                          </p:val>
                                        </p:tav>
                                      </p:tavLst>
                                    </p:anim>
                                    <p:anim calcmode="lin" valueType="num">
                                      <p:cBhvr>
                                        <p:cTn id="21" dur="900" decel="100000" fill="hold"/>
                                        <p:tgtEl>
                                          <p:spTgt spid="2662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6629"/>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900" decel="100000" fill="hold"/>
                                        <p:tgtEl>
                                          <p:spTgt spid="12"/>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7" presetClass="entr" presetSubtype="0" fill="hold" nodeType="clickEffect">
                                  <p:stCondLst>
                                    <p:cond delay="0"/>
                                  </p:stCondLst>
                                  <p:childTnLst>
                                    <p:set>
                                      <p:cBhvr>
                                        <p:cTn id="32" dur="1" fill="hold">
                                          <p:stCondLst>
                                            <p:cond delay="0"/>
                                          </p:stCondLst>
                                        </p:cTn>
                                        <p:tgtEl>
                                          <p:spTgt spid="13315">
                                            <p:txEl>
                                              <p:pRg st="7" end="7"/>
                                            </p:txEl>
                                          </p:spTgt>
                                        </p:tgtEl>
                                        <p:attrNameLst>
                                          <p:attrName>style.visibility</p:attrName>
                                        </p:attrNameLst>
                                      </p:cBhvr>
                                      <p:to>
                                        <p:strVal val="visible"/>
                                      </p:to>
                                    </p:set>
                                    <p:animEffect transition="in" filter="fade">
                                      <p:cBhvr>
                                        <p:cTn id="33" dur="1000"/>
                                        <p:tgtEl>
                                          <p:spTgt spid="13315">
                                            <p:txEl>
                                              <p:pRg st="7" end="7"/>
                                            </p:txEl>
                                          </p:spTgt>
                                        </p:tgtEl>
                                      </p:cBhvr>
                                    </p:animEffect>
                                    <p:anim calcmode="lin" valueType="num">
                                      <p:cBhvr>
                                        <p:cTn id="34"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13315">
                                            <p:txEl>
                                              <p:pRg st="7" end="7"/>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3315">
                                            <p:txEl>
                                              <p:pRg st="7" end="7"/>
                                            </p:txEl>
                                          </p:spTgt>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0"/>
                                  </p:stCondLst>
                                  <p:childTnLst>
                                    <p:set>
                                      <p:cBhvr>
                                        <p:cTn id="38" dur="1" fill="hold">
                                          <p:stCondLst>
                                            <p:cond delay="0"/>
                                          </p:stCondLst>
                                        </p:cTn>
                                        <p:tgtEl>
                                          <p:spTgt spid="26631"/>
                                        </p:tgtEl>
                                        <p:attrNameLst>
                                          <p:attrName>style.visibility</p:attrName>
                                        </p:attrNameLst>
                                      </p:cBhvr>
                                      <p:to>
                                        <p:strVal val="visible"/>
                                      </p:to>
                                    </p:set>
                                    <p:animEffect transition="in" filter="fade">
                                      <p:cBhvr>
                                        <p:cTn id="39" dur="1000"/>
                                        <p:tgtEl>
                                          <p:spTgt spid="26631"/>
                                        </p:tgtEl>
                                      </p:cBhvr>
                                    </p:animEffect>
                                    <p:anim calcmode="lin" valueType="num">
                                      <p:cBhvr>
                                        <p:cTn id="40" dur="1000" fill="hold"/>
                                        <p:tgtEl>
                                          <p:spTgt spid="26631"/>
                                        </p:tgtEl>
                                        <p:attrNameLst>
                                          <p:attrName>ppt_x</p:attrName>
                                        </p:attrNameLst>
                                      </p:cBhvr>
                                      <p:tavLst>
                                        <p:tav tm="0">
                                          <p:val>
                                            <p:strVal val="#ppt_x"/>
                                          </p:val>
                                        </p:tav>
                                        <p:tav tm="100000">
                                          <p:val>
                                            <p:strVal val="#ppt_x"/>
                                          </p:val>
                                        </p:tav>
                                      </p:tavLst>
                                    </p:anim>
                                    <p:anim calcmode="lin" valueType="num">
                                      <p:cBhvr>
                                        <p:cTn id="41" dur="900" decel="100000" fill="hold"/>
                                        <p:tgtEl>
                                          <p:spTgt spid="26631"/>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26631"/>
                                        </p:tgtEl>
                                        <p:attrNameLst>
                                          <p:attrName>ppt_y</p:attrName>
                                        </p:attrNameLst>
                                      </p:cBhvr>
                                      <p:tavLst>
                                        <p:tav tm="0">
                                          <p:val>
                                            <p:strVal val="#ppt_y-.03"/>
                                          </p:val>
                                        </p:tav>
                                        <p:tav tm="100000">
                                          <p:val>
                                            <p:strVal val="#ppt_y"/>
                                          </p:val>
                                        </p:tav>
                                      </p:tavLst>
                                    </p:anim>
                                  </p:childTnLst>
                                </p:cTn>
                              </p:par>
                              <p:par>
                                <p:cTn id="43" presetID="37" presetClass="entr" presetSubtype="0" fill="hold" nodeType="withEffect">
                                  <p:stCondLst>
                                    <p:cond delay="0"/>
                                  </p:stCondLst>
                                  <p:childTnLst>
                                    <p:set>
                                      <p:cBhvr>
                                        <p:cTn id="44" dur="1" fill="hold">
                                          <p:stCondLst>
                                            <p:cond delay="0"/>
                                          </p:stCondLst>
                                        </p:cTn>
                                        <p:tgtEl>
                                          <p:spTgt spid="26632"/>
                                        </p:tgtEl>
                                        <p:attrNameLst>
                                          <p:attrName>style.visibility</p:attrName>
                                        </p:attrNameLst>
                                      </p:cBhvr>
                                      <p:to>
                                        <p:strVal val="visible"/>
                                      </p:to>
                                    </p:set>
                                    <p:animEffect transition="in" filter="fade">
                                      <p:cBhvr>
                                        <p:cTn id="45" dur="1000"/>
                                        <p:tgtEl>
                                          <p:spTgt spid="26632"/>
                                        </p:tgtEl>
                                      </p:cBhvr>
                                    </p:animEffect>
                                    <p:anim calcmode="lin" valueType="num">
                                      <p:cBhvr>
                                        <p:cTn id="46" dur="1000" fill="hold"/>
                                        <p:tgtEl>
                                          <p:spTgt spid="26632"/>
                                        </p:tgtEl>
                                        <p:attrNameLst>
                                          <p:attrName>ppt_x</p:attrName>
                                        </p:attrNameLst>
                                      </p:cBhvr>
                                      <p:tavLst>
                                        <p:tav tm="0">
                                          <p:val>
                                            <p:strVal val="#ppt_x"/>
                                          </p:val>
                                        </p:tav>
                                        <p:tav tm="100000">
                                          <p:val>
                                            <p:strVal val="#ppt_x"/>
                                          </p:val>
                                        </p:tav>
                                      </p:tavLst>
                                    </p:anim>
                                    <p:anim calcmode="lin" valueType="num">
                                      <p:cBhvr>
                                        <p:cTn id="47" dur="900" decel="100000" fill="hold"/>
                                        <p:tgtEl>
                                          <p:spTgt spid="26632"/>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266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eaLnBrk="1" hangingPunct="1"/>
            <a:r>
              <a:rPr lang="en-US" altLang="zh-TW" dirty="0" smtClean="0">
                <a:ea typeface="新細明體" panose="02020500000000000000" pitchFamily="18" charset="-120"/>
              </a:rPr>
              <a:t>Example 7 – </a:t>
            </a:r>
            <a:r>
              <a:rPr lang="en-US" altLang="zh-TW" i="1" dirty="0" smtClean="0">
                <a:ea typeface="新細明體" panose="02020500000000000000" pitchFamily="18" charset="-120"/>
              </a:rPr>
              <a:t>Solution</a:t>
            </a:r>
          </a:p>
        </p:txBody>
      </p:sp>
      <p:sp>
        <p:nvSpPr>
          <p:cNvPr id="13315"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     The graph also shows that</a:t>
            </a:r>
          </a:p>
          <a:p>
            <a:pPr marL="0" indent="0"/>
            <a:endParaRPr lang="en-US" altLang="zh-TW" b="1" dirty="0" smtClean="0">
              <a:ea typeface="新細明體" panose="02020500000000000000" pitchFamily="18" charset="-120"/>
            </a:endParaRPr>
          </a:p>
          <a:p>
            <a:pPr marL="0" indent="0"/>
            <a:r>
              <a:rPr lang="en-US" altLang="zh-TW" b="1" dirty="0" smtClean="0">
                <a:ea typeface="新細明體" panose="02020500000000000000" pitchFamily="18" charset="-120"/>
              </a:rPr>
              <a:t>                    (d)		                              </a:t>
            </a:r>
            <a:r>
              <a:rPr lang="en-US" altLang="zh-TW" dirty="0" smtClean="0">
                <a:ea typeface="新細明體" panose="02020500000000000000" pitchFamily="18" charset="-120"/>
              </a:rPr>
              <a:t>and</a:t>
            </a:r>
            <a:r>
              <a:rPr lang="en-US" altLang="zh-TW" b="1" dirty="0" smtClean="0">
                <a:ea typeface="新細明體" panose="02020500000000000000" pitchFamily="18" charset="-120"/>
              </a:rPr>
              <a:t>   (e)</a:t>
            </a:r>
          </a:p>
          <a:p>
            <a:pPr marL="0" indent="0"/>
            <a:endParaRPr lang="en-US" altLang="zh-TW" b="1" dirty="0" smtClean="0">
              <a:ea typeface="新細明體" panose="02020500000000000000" pitchFamily="18" charset="-120"/>
            </a:endParaRPr>
          </a:p>
          <a:p>
            <a:pPr marL="0" indent="0"/>
            <a:endParaRPr lang="en-US" altLang="zh-TW" b="1" dirty="0" smtClean="0">
              <a:ea typeface="新細明體" panose="02020500000000000000" pitchFamily="18" charset="-120"/>
            </a:endParaRPr>
          </a:p>
          <a:p>
            <a:pPr marL="0" indent="0"/>
            <a:r>
              <a:rPr lang="en-US" altLang="zh-TW" b="1" dirty="0" smtClean="0">
                <a:ea typeface="新細明體" panose="02020500000000000000" pitchFamily="18" charset="-120"/>
              </a:rPr>
              <a:t>(f) </a:t>
            </a:r>
            <a:r>
              <a:rPr lang="en-US" altLang="zh-TW" dirty="0" smtClean="0">
                <a:ea typeface="新細明體" panose="02020500000000000000" pitchFamily="18" charset="-120"/>
              </a:rPr>
              <a:t>This time the left and right limits are the same and so,</a:t>
            </a:r>
            <a:br>
              <a:rPr lang="en-US" altLang="zh-TW" dirty="0" smtClean="0">
                <a:ea typeface="新細明體" panose="02020500000000000000" pitchFamily="18" charset="-120"/>
              </a:rPr>
            </a:br>
            <a:r>
              <a:rPr lang="en-US" altLang="zh-TW" dirty="0" smtClean="0">
                <a:ea typeface="新細明體" panose="02020500000000000000" pitchFamily="18" charset="-120"/>
              </a:rPr>
              <a:t>     by   	        , we have</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    Despite this fact, notice that </a:t>
            </a:r>
            <a:r>
              <a:rPr lang="en-US" altLang="zh-TW" i="1" dirty="0" smtClean="0">
                <a:ea typeface="新細明體" panose="02020500000000000000" pitchFamily="18" charset="-120"/>
              </a:rPr>
              <a:t>g</a:t>
            </a:r>
            <a:r>
              <a:rPr lang="en-US" altLang="zh-TW" dirty="0" smtClean="0">
                <a:ea typeface="新細明體" panose="02020500000000000000" pitchFamily="18" charset="-120"/>
              </a:rPr>
              <a:t>(5) </a:t>
            </a:r>
            <a:r>
              <a:rPr lang="en-US" altLang="zh-TW" b="1"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rPr>
              <a:t>2.</a:t>
            </a:r>
          </a:p>
        </p:txBody>
      </p:sp>
      <p:sp>
        <p:nvSpPr>
          <p:cNvPr id="2765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7653"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7704" y="4221088"/>
            <a:ext cx="3714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4"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2765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95638" y="4691063"/>
            <a:ext cx="1604962" cy="490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6" name="Picture 9"/>
          <p:cNvPicPr>
            <a:picLocks noChangeAspect="1" noChangeArrowheads="1"/>
          </p:cNvPicPr>
          <p:nvPr/>
        </p:nvPicPr>
        <p:blipFill>
          <a:blip r:embed="rId4">
            <a:extLst>
              <a:ext uri="{28A0092B-C50C-407E-A947-70E740481C1C}">
                <a14:useLocalDpi xmlns:a14="http://schemas.microsoft.com/office/drawing/2010/main" xmlns="" val="0"/>
              </a:ext>
            </a:extLst>
          </a:blip>
          <a:srcRect l="8092" r="60841" b="5659"/>
          <a:stretch>
            <a:fillRect/>
          </a:stretch>
        </p:blipFill>
        <p:spPr bwMode="auto">
          <a:xfrm>
            <a:off x="2667000" y="2376488"/>
            <a:ext cx="18288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7" name="Picture 9"/>
          <p:cNvPicPr>
            <a:picLocks noChangeAspect="1" noChangeArrowheads="1"/>
          </p:cNvPicPr>
          <p:nvPr/>
        </p:nvPicPr>
        <p:blipFill>
          <a:blip r:embed="rId4">
            <a:extLst>
              <a:ext uri="{28A0092B-C50C-407E-A947-70E740481C1C}">
                <a14:useLocalDpi xmlns:a14="http://schemas.microsoft.com/office/drawing/2010/main" xmlns="" val="0"/>
              </a:ext>
            </a:extLst>
          </a:blip>
          <a:srcRect l="70227" b="5659"/>
          <a:stretch>
            <a:fillRect/>
          </a:stretch>
        </p:blipFill>
        <p:spPr bwMode="auto">
          <a:xfrm>
            <a:off x="5794375" y="2376488"/>
            <a:ext cx="1752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087186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315">
                                            <p:txEl>
                                              <p:pRg st="5" end="5"/>
                                            </p:txEl>
                                          </p:spTgt>
                                        </p:tgtEl>
                                        <p:attrNameLst>
                                          <p:attrName>style.visibility</p:attrName>
                                        </p:attrNameLst>
                                      </p:cBhvr>
                                      <p:to>
                                        <p:strVal val="visible"/>
                                      </p:to>
                                    </p:set>
                                    <p:animEffect transition="in" filter="fade">
                                      <p:cBhvr>
                                        <p:cTn id="7" dur="1000"/>
                                        <p:tgtEl>
                                          <p:spTgt spid="13315">
                                            <p:txEl>
                                              <p:pRg st="5" end="5"/>
                                            </p:txEl>
                                          </p:spTgt>
                                        </p:tgtEl>
                                      </p:cBhvr>
                                    </p:animEffect>
                                    <p:anim calcmode="lin" valueType="num">
                                      <p:cBhvr>
                                        <p:cTn id="8"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315">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315">
                                            <p:txEl>
                                              <p:pRg st="5" end="5"/>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7653"/>
                                        </p:tgtEl>
                                        <p:attrNameLst>
                                          <p:attrName>style.visibility</p:attrName>
                                        </p:attrNameLst>
                                      </p:cBhvr>
                                      <p:to>
                                        <p:strVal val="visible"/>
                                      </p:to>
                                    </p:set>
                                    <p:animEffect transition="in" filter="fade">
                                      <p:cBhvr>
                                        <p:cTn id="13" dur="1000"/>
                                        <p:tgtEl>
                                          <p:spTgt spid="27653"/>
                                        </p:tgtEl>
                                      </p:cBhvr>
                                    </p:animEffect>
                                    <p:anim calcmode="lin" valueType="num">
                                      <p:cBhvr>
                                        <p:cTn id="14" dur="1000" fill="hold"/>
                                        <p:tgtEl>
                                          <p:spTgt spid="27653"/>
                                        </p:tgtEl>
                                        <p:attrNameLst>
                                          <p:attrName>ppt_x</p:attrName>
                                        </p:attrNameLst>
                                      </p:cBhvr>
                                      <p:tavLst>
                                        <p:tav tm="0">
                                          <p:val>
                                            <p:strVal val="#ppt_x"/>
                                          </p:val>
                                        </p:tav>
                                        <p:tav tm="100000">
                                          <p:val>
                                            <p:strVal val="#ppt_x"/>
                                          </p:val>
                                        </p:tav>
                                      </p:tavLst>
                                    </p:anim>
                                    <p:anim calcmode="lin" valueType="num">
                                      <p:cBhvr>
                                        <p:cTn id="15" dur="900" decel="100000" fill="hold"/>
                                        <p:tgtEl>
                                          <p:spTgt spid="2765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7653"/>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7655"/>
                                        </p:tgtEl>
                                        <p:attrNameLst>
                                          <p:attrName>style.visibility</p:attrName>
                                        </p:attrNameLst>
                                      </p:cBhvr>
                                      <p:to>
                                        <p:strVal val="visible"/>
                                      </p:to>
                                    </p:set>
                                    <p:animEffect transition="in" filter="fade">
                                      <p:cBhvr>
                                        <p:cTn id="19" dur="1000"/>
                                        <p:tgtEl>
                                          <p:spTgt spid="27655"/>
                                        </p:tgtEl>
                                      </p:cBhvr>
                                    </p:animEffect>
                                    <p:anim calcmode="lin" valueType="num">
                                      <p:cBhvr>
                                        <p:cTn id="20" dur="1000" fill="hold"/>
                                        <p:tgtEl>
                                          <p:spTgt spid="27655"/>
                                        </p:tgtEl>
                                        <p:attrNameLst>
                                          <p:attrName>ppt_x</p:attrName>
                                        </p:attrNameLst>
                                      </p:cBhvr>
                                      <p:tavLst>
                                        <p:tav tm="0">
                                          <p:val>
                                            <p:strVal val="#ppt_x"/>
                                          </p:val>
                                        </p:tav>
                                        <p:tav tm="100000">
                                          <p:val>
                                            <p:strVal val="#ppt_x"/>
                                          </p:val>
                                        </p:tav>
                                      </p:tavLst>
                                    </p:anim>
                                    <p:anim calcmode="lin" valueType="num">
                                      <p:cBhvr>
                                        <p:cTn id="21" dur="900" decel="100000" fill="hold"/>
                                        <p:tgtEl>
                                          <p:spTgt spid="2765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7655"/>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13315">
                                            <p:txEl>
                                              <p:pRg st="8" end="8"/>
                                            </p:txEl>
                                          </p:spTgt>
                                        </p:tgtEl>
                                        <p:attrNameLst>
                                          <p:attrName>style.visibility</p:attrName>
                                        </p:attrNameLst>
                                      </p:cBhvr>
                                      <p:to>
                                        <p:strVal val="visible"/>
                                      </p:to>
                                    </p:set>
                                    <p:animEffect transition="in" filter="fade">
                                      <p:cBhvr>
                                        <p:cTn id="27" dur="1000"/>
                                        <p:tgtEl>
                                          <p:spTgt spid="13315">
                                            <p:txEl>
                                              <p:pRg st="8" end="8"/>
                                            </p:txEl>
                                          </p:spTgt>
                                        </p:tgtEl>
                                      </p:cBhvr>
                                    </p:animEffect>
                                    <p:anim calcmode="lin" valueType="num">
                                      <p:cBhvr>
                                        <p:cTn id="28"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3315">
                                            <p:txEl>
                                              <p:pRg st="8" end="8"/>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3315">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panose="02020500000000000000" pitchFamily="18" charset="-120"/>
              </a:rPr>
              <a:t>Example 8</a:t>
            </a:r>
            <a:endParaRPr lang="zh-TW" altLang="en-US" dirty="0"/>
          </a:p>
        </p:txBody>
      </p:sp>
      <p:sp>
        <p:nvSpPr>
          <p:cNvPr id="3" name="內容版面配置區 2"/>
          <p:cNvSpPr>
            <a:spLocks noGrp="1"/>
          </p:cNvSpPr>
          <p:nvPr>
            <p:ph idx="1"/>
          </p:nvPr>
        </p:nvSpPr>
        <p:spPr/>
        <p:txBody>
          <a:bodyPr/>
          <a:lstStyle/>
          <a:p>
            <a:r>
              <a:rPr lang="en-US" altLang="zh-TW" dirty="0" smtClean="0">
                <a:ea typeface="新細明體" charset="-120"/>
              </a:rPr>
              <a:t>Find                  if it exists.</a:t>
            </a:r>
          </a:p>
          <a:p>
            <a:endParaRPr lang="en-US" altLang="zh-TW" dirty="0" smtClean="0">
              <a:ea typeface="新細明體" charset="-120"/>
            </a:endParaRPr>
          </a:p>
          <a:p>
            <a:r>
              <a:rPr lang="en-US" altLang="zh-TW" dirty="0" smtClean="0">
                <a:ea typeface="新細明體" charset="-120"/>
              </a:rPr>
              <a:t>SOLUTION</a:t>
            </a:r>
          </a:p>
          <a:p>
            <a:pPr lvl="1"/>
            <a:r>
              <a:rPr lang="en-US" altLang="zh-TW" dirty="0" smtClean="0">
                <a:ea typeface="新細明體" charset="-120"/>
              </a:rPr>
              <a:t>As </a:t>
            </a:r>
            <a:r>
              <a:rPr lang="en-US" altLang="zh-TW" i="1" dirty="0" smtClean="0">
                <a:ea typeface="新細明體" charset="-120"/>
              </a:rPr>
              <a:t>x</a:t>
            </a:r>
            <a:r>
              <a:rPr lang="en-US" altLang="zh-TW" dirty="0" smtClean="0">
                <a:ea typeface="新細明體" charset="-120"/>
              </a:rPr>
              <a:t> becomes close to 0, </a:t>
            </a:r>
            <a:br>
              <a:rPr lang="en-US" altLang="zh-TW" dirty="0" smtClean="0">
                <a:ea typeface="新細明體" charset="-120"/>
              </a:rPr>
            </a:br>
            <a:r>
              <a:rPr lang="en-US" altLang="zh-TW" i="1" dirty="0" smtClean="0">
                <a:ea typeface="新細明體" charset="-120"/>
              </a:rPr>
              <a:t>x</a:t>
            </a:r>
            <a:r>
              <a:rPr lang="en-US" altLang="zh-TW" baseline="30000" dirty="0" smtClean="0">
                <a:ea typeface="新細明體" charset="-120"/>
              </a:rPr>
              <a:t>2</a:t>
            </a:r>
            <a:r>
              <a:rPr lang="en-US" altLang="zh-TW" dirty="0" smtClean="0">
                <a:ea typeface="新細明體" charset="-120"/>
              </a:rPr>
              <a:t> also becomes close to 0, </a:t>
            </a:r>
            <a:br>
              <a:rPr lang="en-US" altLang="zh-TW" dirty="0" smtClean="0">
                <a:ea typeface="新細明體" charset="-120"/>
              </a:rPr>
            </a:br>
            <a:r>
              <a:rPr lang="en-US" altLang="zh-TW" dirty="0" smtClean="0">
                <a:ea typeface="新細明體" charset="-120"/>
              </a:rPr>
              <a:t>and 1/</a:t>
            </a:r>
            <a:r>
              <a:rPr lang="en-US" altLang="zh-TW" i="1" dirty="0" smtClean="0">
                <a:ea typeface="新細明體" charset="-120"/>
              </a:rPr>
              <a:t>x</a:t>
            </a:r>
            <a:r>
              <a:rPr lang="en-US" altLang="zh-TW" baseline="30000" dirty="0" smtClean="0">
                <a:ea typeface="新細明體" charset="-120"/>
              </a:rPr>
              <a:t>2</a:t>
            </a:r>
            <a:r>
              <a:rPr lang="en-US" altLang="zh-TW" dirty="0" smtClean="0">
                <a:ea typeface="新細明體" charset="-120"/>
              </a:rPr>
              <a:t> becomes very large.</a:t>
            </a:r>
          </a:p>
          <a:p>
            <a:pPr lvl="1">
              <a:buClr>
                <a:srgbClr val="AC4600"/>
              </a:buClr>
              <a:buFont typeface="Wingdings" pitchFamily="2" charset="2"/>
              <a:buChar char="§"/>
            </a:pPr>
            <a:endParaRPr altLang="en-US" sz="3200" dirty="0" smtClean="0">
              <a:ea typeface="新細明體" charset="-120"/>
            </a:endParaRPr>
          </a:p>
          <a:p>
            <a:endParaRPr lang="zh-TW" altLang="en-US" dirty="0"/>
          </a:p>
        </p:txBody>
      </p:sp>
      <p:pic>
        <p:nvPicPr>
          <p:cNvPr id="5" name="Picture 5"/>
          <p:cNvPicPr>
            <a:picLocks noChangeAspect="1" noChangeArrowheads="1"/>
          </p:cNvPicPr>
          <p:nvPr/>
        </p:nvPicPr>
        <p:blipFill>
          <a:blip r:embed="rId3"/>
          <a:srcRect/>
          <a:stretch>
            <a:fillRect/>
          </a:stretch>
        </p:blipFill>
        <p:spPr bwMode="auto">
          <a:xfrm>
            <a:off x="5795963" y="2997200"/>
            <a:ext cx="2749550" cy="3014663"/>
          </a:xfrm>
          <a:prstGeom prst="rect">
            <a:avLst/>
          </a:prstGeom>
          <a:noFill/>
          <a:ln w="9525">
            <a:noFill/>
            <a:miter lim="800000"/>
            <a:headEnd/>
            <a:tailEnd/>
          </a:ln>
          <a:effectLst/>
        </p:spPr>
      </p:pic>
      <p:graphicFrame>
        <p:nvGraphicFramePr>
          <p:cNvPr id="68611" name="Object 3"/>
          <p:cNvGraphicFramePr>
            <a:graphicFrameLocks noChangeAspect="1"/>
          </p:cNvGraphicFramePr>
          <p:nvPr/>
        </p:nvGraphicFramePr>
        <p:xfrm>
          <a:off x="1928794" y="1447793"/>
          <a:ext cx="1027389" cy="909637"/>
        </p:xfrm>
        <a:graphic>
          <a:graphicData uri="http://schemas.openxmlformats.org/presentationml/2006/ole">
            <p:oleObj spid="_x0000_s68611" name="Equation" r:id="rId4" imgW="444240" imgH="393480" progId="">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panose="02020500000000000000" pitchFamily="18" charset="-120"/>
              </a:rPr>
              <a:t>Example 8 – </a:t>
            </a:r>
            <a:r>
              <a:rPr lang="en-US" altLang="zh-TW" i="1" dirty="0" smtClean="0">
                <a:ea typeface="新細明體" panose="02020500000000000000" pitchFamily="18" charset="-120"/>
              </a:rPr>
              <a:t>Solution</a:t>
            </a:r>
            <a:endParaRPr lang="zh-TW" altLang="en-US" dirty="0"/>
          </a:p>
        </p:txBody>
      </p:sp>
      <p:sp>
        <p:nvSpPr>
          <p:cNvPr id="3" name="內容版面配置區 2"/>
          <p:cNvSpPr>
            <a:spLocks noGrp="1"/>
          </p:cNvSpPr>
          <p:nvPr>
            <p:ph idx="1"/>
          </p:nvPr>
        </p:nvSpPr>
        <p:spPr/>
        <p:txBody>
          <a:bodyPr/>
          <a:lstStyle/>
          <a:p>
            <a:pPr lvl="1"/>
            <a:r>
              <a:rPr lang="en-US" altLang="zh-TW" dirty="0" smtClean="0">
                <a:ea typeface="新細明體" charset="-120"/>
              </a:rPr>
              <a:t>In fact, it appears from the graph of the function </a:t>
            </a:r>
            <a:r>
              <a:rPr lang="en-US" altLang="zh-TW" i="1" dirty="0" smtClean="0">
                <a:ea typeface="新細明體" charset="-120"/>
              </a:rPr>
              <a:t>f</a:t>
            </a:r>
            <a:r>
              <a:rPr lang="en-US" altLang="zh-TW" dirty="0" smtClean="0">
                <a:ea typeface="新細明體" charset="-120"/>
              </a:rPr>
              <a:t>(</a:t>
            </a:r>
            <a:r>
              <a:rPr lang="en-US" altLang="zh-TW" i="1" dirty="0" smtClean="0">
                <a:ea typeface="新細明體" charset="-120"/>
              </a:rPr>
              <a:t>x</a:t>
            </a:r>
            <a:r>
              <a:rPr lang="en-US" altLang="zh-TW" dirty="0" smtClean="0">
                <a:ea typeface="新細明體" charset="-120"/>
              </a:rPr>
              <a:t>) = 1/</a:t>
            </a:r>
            <a:r>
              <a:rPr lang="en-US" altLang="zh-TW" i="1" dirty="0" smtClean="0">
                <a:ea typeface="新細明體" charset="-120"/>
              </a:rPr>
              <a:t>x</a:t>
            </a:r>
            <a:r>
              <a:rPr lang="en-US" altLang="zh-TW" baseline="30000" dirty="0" smtClean="0">
                <a:ea typeface="新細明體" charset="-120"/>
              </a:rPr>
              <a:t>2</a:t>
            </a:r>
            <a:r>
              <a:rPr lang="en-US" altLang="zh-TW" dirty="0" smtClean="0">
                <a:ea typeface="新細明體" charset="-120"/>
              </a:rPr>
              <a:t> that the values of </a:t>
            </a:r>
            <a:r>
              <a:rPr lang="en-US" altLang="zh-TW" i="1" dirty="0" smtClean="0">
                <a:ea typeface="新細明體" charset="-120"/>
              </a:rPr>
              <a:t>f</a:t>
            </a:r>
            <a:r>
              <a:rPr lang="en-US" altLang="zh-TW" dirty="0" smtClean="0">
                <a:ea typeface="新細明體" charset="-120"/>
              </a:rPr>
              <a:t>(</a:t>
            </a:r>
            <a:r>
              <a:rPr lang="en-US" altLang="zh-TW" i="1" dirty="0" smtClean="0">
                <a:ea typeface="新細明體" charset="-120"/>
              </a:rPr>
              <a:t>x</a:t>
            </a:r>
            <a:r>
              <a:rPr lang="en-US" altLang="zh-TW" dirty="0" smtClean="0">
                <a:ea typeface="新細明體" charset="-120"/>
              </a:rPr>
              <a:t>) can be made arbitrarily large by taking </a:t>
            </a:r>
            <a:r>
              <a:rPr lang="en-US" altLang="zh-TW" i="1" dirty="0" smtClean="0">
                <a:ea typeface="新細明體" charset="-120"/>
              </a:rPr>
              <a:t>x</a:t>
            </a:r>
            <a:r>
              <a:rPr lang="en-US" altLang="zh-TW" dirty="0" smtClean="0">
                <a:ea typeface="新細明體" charset="-120"/>
              </a:rPr>
              <a:t> close enough to 0.</a:t>
            </a:r>
          </a:p>
          <a:p>
            <a:pPr lvl="1"/>
            <a:r>
              <a:rPr lang="en-US" altLang="zh-TW" dirty="0" smtClean="0">
                <a:ea typeface="新細明體" charset="-120"/>
              </a:rPr>
              <a:t>Thus, the values of </a:t>
            </a:r>
            <a:r>
              <a:rPr lang="en-US" altLang="zh-TW" i="1" dirty="0" smtClean="0">
                <a:ea typeface="新細明體" charset="-120"/>
              </a:rPr>
              <a:t>f</a:t>
            </a:r>
            <a:r>
              <a:rPr lang="en-US" altLang="zh-TW" dirty="0" smtClean="0">
                <a:ea typeface="新細明體" charset="-120"/>
              </a:rPr>
              <a:t>(</a:t>
            </a:r>
            <a:r>
              <a:rPr lang="en-US" altLang="zh-TW" i="1" dirty="0" smtClean="0">
                <a:ea typeface="新細明體" charset="-120"/>
              </a:rPr>
              <a:t>x</a:t>
            </a:r>
            <a:r>
              <a:rPr lang="en-US" altLang="zh-TW" dirty="0" smtClean="0">
                <a:ea typeface="新細明體" charset="-120"/>
              </a:rPr>
              <a:t>) do not approach a number.</a:t>
            </a:r>
          </a:p>
          <a:p>
            <a:pPr lvl="1"/>
            <a:r>
              <a:rPr lang="en-US" altLang="zh-TW" dirty="0" smtClean="0">
                <a:ea typeface="新細明體" charset="-120"/>
              </a:rPr>
              <a:t>So,                         does not exist.</a:t>
            </a:r>
          </a:p>
          <a:p>
            <a:pPr lvl="1">
              <a:buClr>
                <a:srgbClr val="AC4600"/>
              </a:buClr>
              <a:buFont typeface="Wingdings" pitchFamily="2" charset="2"/>
              <a:buChar char="§"/>
            </a:pPr>
            <a:endParaRPr altLang="en-US" sz="3200" dirty="0" smtClean="0">
              <a:ea typeface="新細明體" charset="-120"/>
            </a:endParaRPr>
          </a:p>
          <a:p>
            <a:endParaRPr lang="zh-TW" altLang="en-US" dirty="0"/>
          </a:p>
        </p:txBody>
      </p:sp>
      <p:graphicFrame>
        <p:nvGraphicFramePr>
          <p:cNvPr id="69635" name="Object 3"/>
          <p:cNvGraphicFramePr>
            <a:graphicFrameLocks noChangeAspect="1"/>
          </p:cNvGraphicFramePr>
          <p:nvPr/>
        </p:nvGraphicFramePr>
        <p:xfrm>
          <a:off x="2000232" y="3214686"/>
          <a:ext cx="1254125" cy="874712"/>
        </p:xfrm>
        <a:graphic>
          <a:graphicData uri="http://schemas.openxmlformats.org/presentationml/2006/ole">
            <p:oleObj spid="_x0000_s69635" name="Equation" r:id="rId3" imgW="647640" imgH="393480" progId="">
              <p:embed/>
            </p:oleObj>
          </a:graphicData>
        </a:graphic>
      </p:graphicFrame>
      <p:pic>
        <p:nvPicPr>
          <p:cNvPr id="6" name="Picture 6"/>
          <p:cNvPicPr>
            <a:picLocks noChangeAspect="1" noChangeArrowheads="1"/>
          </p:cNvPicPr>
          <p:nvPr/>
        </p:nvPicPr>
        <p:blipFill>
          <a:blip r:embed="rId4"/>
          <a:srcRect/>
          <a:stretch>
            <a:fillRect/>
          </a:stretch>
        </p:blipFill>
        <p:spPr bwMode="auto">
          <a:xfrm>
            <a:off x="4786314" y="3857628"/>
            <a:ext cx="3498850" cy="274955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ChangeArrowheads="1"/>
          </p:cNvSpPr>
          <p:nvPr/>
        </p:nvSpPr>
        <p:spPr bwMode="auto">
          <a:xfrm>
            <a:off x="800100" y="3276600"/>
            <a:ext cx="7772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Precise Definition of a Limit</a:t>
            </a:r>
          </a:p>
        </p:txBody>
      </p:sp>
    </p:spTree>
    <p:extLst>
      <p:ext uri="{BB962C8B-B14F-4D97-AF65-F5344CB8AC3E}">
        <p14:creationId xmlns:p14="http://schemas.microsoft.com/office/powerpoint/2010/main" xmlns="" val="18223676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eaLnBrk="1" hangingPunct="1"/>
            <a:r>
              <a:rPr lang="en-US" altLang="zh-TW" dirty="0" smtClean="0">
                <a:ea typeface="新細明體" panose="02020500000000000000" pitchFamily="18" charset="-120"/>
              </a:rPr>
              <a:t>Precise Definition of a Limit</a:t>
            </a:r>
          </a:p>
        </p:txBody>
      </p:sp>
      <p:sp>
        <p:nvSpPr>
          <p:cNvPr id="29699"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We want to express, in a quantitative manner, that </a:t>
            </a:r>
            <a:r>
              <a:rPr lang="en-US" altLang="zh-TW" i="1" dirty="0" smtClean="0">
                <a:ea typeface="新細明體" panose="02020500000000000000" pitchFamily="18" charset="-120"/>
              </a:rPr>
              <a:t>f</a:t>
            </a:r>
            <a:r>
              <a:rPr lang="en-US" altLang="zh-TW" sz="400" i="1"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can be made arbitrarily close to </a:t>
            </a:r>
            <a:r>
              <a:rPr lang="en-US" altLang="zh-TW" i="1" dirty="0" smtClean="0">
                <a:ea typeface="新細明體" panose="02020500000000000000" pitchFamily="18" charset="-120"/>
              </a:rPr>
              <a:t>L</a:t>
            </a:r>
            <a:r>
              <a:rPr lang="en-US" altLang="zh-TW" dirty="0" smtClean="0">
                <a:ea typeface="新細明體" panose="02020500000000000000" pitchFamily="18" charset="-120"/>
              </a:rPr>
              <a:t> by taking </a:t>
            </a:r>
            <a:r>
              <a:rPr lang="en-US" altLang="zh-TW" i="1" dirty="0" smtClean="0">
                <a:ea typeface="新細明體" panose="02020500000000000000" pitchFamily="18" charset="-120"/>
              </a:rPr>
              <a:t>x</a:t>
            </a:r>
            <a:r>
              <a:rPr lang="en-US" altLang="zh-TW" dirty="0" smtClean="0">
                <a:ea typeface="新細明體" panose="02020500000000000000" pitchFamily="18" charset="-120"/>
              </a:rPr>
              <a:t> to be sufficiently close to </a:t>
            </a:r>
            <a:r>
              <a:rPr lang="en-US" altLang="zh-TW" i="1" dirty="0" smtClean="0">
                <a:ea typeface="新細明體" panose="02020500000000000000" pitchFamily="18" charset="-120"/>
              </a:rPr>
              <a:t>a </a:t>
            </a:r>
            <a:r>
              <a:rPr lang="en-US" altLang="zh-TW" dirty="0" smtClean="0">
                <a:ea typeface="新細明體" panose="02020500000000000000" pitchFamily="18" charset="-120"/>
              </a:rPr>
              <a:t>(but </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a:r>
            <a:r>
              <a:rPr lang="en-US" altLang="zh-TW" b="1"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rPr>
              <a:t>a</a:t>
            </a:r>
            <a:r>
              <a:rPr lang="en-US" altLang="zh-TW" dirty="0" smtClean="0">
                <a:ea typeface="新細明體" panose="02020500000000000000" pitchFamily="18" charset="-120"/>
              </a:rPr>
              <a:t>).</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This means that </a:t>
            </a:r>
            <a:r>
              <a:rPr lang="en-US" altLang="zh-TW" i="1" dirty="0" smtClean="0">
                <a:ea typeface="新細明體" panose="02020500000000000000" pitchFamily="18" charset="-120"/>
              </a:rPr>
              <a:t>f</a:t>
            </a:r>
            <a:r>
              <a:rPr lang="en-US" altLang="zh-TW" sz="400" i="1"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can be made to lie within any preassigned distance from </a:t>
            </a:r>
            <a:r>
              <a:rPr lang="en-US" altLang="zh-TW" i="1" dirty="0" smtClean="0">
                <a:ea typeface="新細明體" panose="02020500000000000000" pitchFamily="18" charset="-120"/>
              </a:rPr>
              <a:t>L </a:t>
            </a:r>
            <a:r>
              <a:rPr lang="en-US" altLang="zh-TW" dirty="0" smtClean="0">
                <a:ea typeface="新細明體" panose="02020500000000000000" pitchFamily="18" charset="-120"/>
              </a:rPr>
              <a:t>(traditionally denoted by </a:t>
            </a:r>
            <a:r>
              <a:rPr lang="el-GR" altLang="zh-TW" i="1" dirty="0" smtClean="0"/>
              <a:t>ε</a:t>
            </a:r>
            <a:r>
              <a:rPr lang="en-US" altLang="zh-TW" dirty="0" smtClean="0">
                <a:ea typeface="新細明體" panose="02020500000000000000" pitchFamily="18" charset="-120"/>
              </a:rPr>
              <a:t>, the Greek letter epsilon) by requiring that </a:t>
            </a:r>
            <a:r>
              <a:rPr lang="en-US" altLang="zh-TW" i="1" dirty="0" smtClean="0">
                <a:ea typeface="新細明體" panose="02020500000000000000" pitchFamily="18" charset="-120"/>
              </a:rPr>
              <a:t>x </a:t>
            </a:r>
            <a:r>
              <a:rPr lang="en-US" altLang="zh-TW" dirty="0" smtClean="0">
                <a:ea typeface="新細明體" panose="02020500000000000000" pitchFamily="18" charset="-120"/>
              </a:rPr>
              <a:t>be within a specified distance </a:t>
            </a:r>
            <a:r>
              <a:rPr lang="en-US" altLang="zh-TW"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rPr>
              <a:t>(the Greek letter delta) from </a:t>
            </a:r>
            <a:r>
              <a:rPr lang="en-US" altLang="zh-TW" i="1" dirty="0" smtClean="0">
                <a:ea typeface="新細明體" panose="02020500000000000000" pitchFamily="18" charset="-120"/>
              </a:rPr>
              <a:t>a</a:t>
            </a:r>
            <a:r>
              <a:rPr lang="en-US" altLang="zh-TW" dirty="0" smtClean="0">
                <a:ea typeface="新細明體" panose="02020500000000000000" pitchFamily="18" charset="-120"/>
              </a:rPr>
              <a:t>.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That is,                         				     	                                       Notice that we can stipulate that </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a:r>
            <a:r>
              <a:rPr lang="en-US" altLang="zh-TW" b="1"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rPr>
              <a:t>a </a:t>
            </a:r>
            <a:r>
              <a:rPr lang="en-US" altLang="zh-TW" dirty="0" smtClean="0">
                <a:ea typeface="新細明體" panose="02020500000000000000" pitchFamily="18" charset="-120"/>
              </a:rPr>
              <a:t>by writing</a:t>
            </a:r>
          </a:p>
        </p:txBody>
      </p:sp>
      <p:sp>
        <p:nvSpPr>
          <p:cNvPr id="297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16920" y="4365104"/>
            <a:ext cx="5695950"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2"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40152" y="4717284"/>
            <a:ext cx="159543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61672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Precise Definition of a Limit</a:t>
            </a:r>
          </a:p>
        </p:txBody>
      </p:sp>
      <p:sp>
        <p:nvSpPr>
          <p:cNvPr id="30723" name="Rectangle 3"/>
          <p:cNvSpPr>
            <a:spLocks noGrp="1" noChangeArrowheads="1"/>
          </p:cNvSpPr>
          <p:nvPr>
            <p:ph type="body" idx="1"/>
          </p:nvPr>
        </p:nvSpPr>
        <p:spPr/>
        <p:txBody>
          <a:bodyPr/>
          <a:lstStyle/>
          <a:p>
            <a:r>
              <a:rPr lang="en-US" altLang="zh-TW" smtClean="0">
                <a:ea typeface="新細明體" panose="02020500000000000000" pitchFamily="18" charset="-120"/>
              </a:rPr>
              <a:t>The resulting precise definition of a limit is as follows.</a:t>
            </a:r>
          </a:p>
        </p:txBody>
      </p:sp>
      <p:sp>
        <p:nvSpPr>
          <p:cNvPr id="307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072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1851" y="2310606"/>
            <a:ext cx="8066087" cy="3151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853516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614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6148"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614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0" y="3138488"/>
            <a:ext cx="4918075" cy="78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27475" y="4071938"/>
            <a:ext cx="2135188" cy="79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2"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929063" y="5024438"/>
            <a:ext cx="2852737" cy="874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3"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946525" y="6072188"/>
            <a:ext cx="1692275" cy="481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3" name="Rectangle 3"/>
          <p:cNvSpPr>
            <a:spLocks noChangeArrowheads="1"/>
          </p:cNvSpPr>
          <p:nvPr/>
        </p:nvSpPr>
        <p:spPr bwMode="auto">
          <a:xfrm>
            <a:off x="1043608" y="1462088"/>
            <a:ext cx="7643192" cy="5256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defRPr sz="24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rgbClr val="0073AE"/>
                </a:solidFill>
                <a:latin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rgbClr val="0073AE"/>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73AE"/>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73AE"/>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73AE"/>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73AE"/>
                </a:solidFill>
                <a:latin typeface="Arial" panose="020B0604020202020204" pitchFamily="34" charset="0"/>
              </a:defRPr>
            </a:lvl9pPr>
          </a:lstStyle>
          <a:p>
            <a:r>
              <a:rPr lang="en-US" altLang="zh-TW" dirty="0">
                <a:ea typeface="新細明體" panose="02020500000000000000" pitchFamily="18" charset="-120"/>
              </a:rPr>
              <a:t>However, we can approximate the desired quantity by computing the average velocity over the brief time interval of a tenth of a second from </a:t>
            </a:r>
            <a:r>
              <a:rPr lang="en-US" altLang="zh-TW" i="1" dirty="0">
                <a:ea typeface="新細明體" panose="02020500000000000000" pitchFamily="18" charset="-120"/>
              </a:rPr>
              <a:t>t</a:t>
            </a:r>
            <a:r>
              <a:rPr lang="en-US" altLang="zh-TW" dirty="0">
                <a:ea typeface="新細明體" panose="02020500000000000000" pitchFamily="18" charset="-120"/>
              </a:rPr>
              <a:t> = 5 to </a:t>
            </a:r>
            <a:r>
              <a:rPr lang="en-US" altLang="zh-TW" i="1" dirty="0">
                <a:ea typeface="新細明體" panose="02020500000000000000" pitchFamily="18" charset="-120"/>
              </a:rPr>
              <a:t>t</a:t>
            </a:r>
            <a:r>
              <a:rPr lang="en-US" altLang="zh-TW" dirty="0">
                <a:ea typeface="新細明體" panose="02020500000000000000" pitchFamily="18" charset="-120"/>
              </a:rPr>
              <a:t> = 5.1:</a:t>
            </a:r>
            <a:endParaRPr lang="en-US" altLang="zh-TW" baseline="30000" dirty="0">
              <a:ea typeface="新細明體" panose="02020500000000000000" pitchFamily="18" charset="-120"/>
            </a:endParaRPr>
          </a:p>
        </p:txBody>
      </p:sp>
    </p:spTree>
    <p:extLst>
      <p:ext uri="{BB962C8B-B14F-4D97-AF65-F5344CB8AC3E}">
        <p14:creationId xmlns:p14="http://schemas.microsoft.com/office/powerpoint/2010/main" xmlns="" val="1002126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6151"/>
                                        </p:tgtEl>
                                        <p:attrNameLst>
                                          <p:attrName>style.visibility</p:attrName>
                                        </p:attrNameLst>
                                      </p:cBhvr>
                                      <p:to>
                                        <p:strVal val="visible"/>
                                      </p:to>
                                    </p:set>
                                    <p:animEffect transition="in" filter="fade">
                                      <p:cBhvr>
                                        <p:cTn id="7" dur="1000"/>
                                        <p:tgtEl>
                                          <p:spTgt spid="6151"/>
                                        </p:tgtEl>
                                      </p:cBhvr>
                                    </p:animEffect>
                                    <p:anim calcmode="lin" valueType="num">
                                      <p:cBhvr>
                                        <p:cTn id="8" dur="1000" fill="hold"/>
                                        <p:tgtEl>
                                          <p:spTgt spid="6151"/>
                                        </p:tgtEl>
                                        <p:attrNameLst>
                                          <p:attrName>ppt_x</p:attrName>
                                        </p:attrNameLst>
                                      </p:cBhvr>
                                      <p:tavLst>
                                        <p:tav tm="0">
                                          <p:val>
                                            <p:strVal val="#ppt_x"/>
                                          </p:val>
                                        </p:tav>
                                        <p:tav tm="100000">
                                          <p:val>
                                            <p:strVal val="#ppt_x"/>
                                          </p:val>
                                        </p:tav>
                                      </p:tavLst>
                                    </p:anim>
                                    <p:anim calcmode="lin" valueType="num">
                                      <p:cBhvr>
                                        <p:cTn id="9" dur="900" decel="100000" fill="hold"/>
                                        <p:tgtEl>
                                          <p:spTgt spid="615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151"/>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6152"/>
                                        </p:tgtEl>
                                        <p:attrNameLst>
                                          <p:attrName>style.visibility</p:attrName>
                                        </p:attrNameLst>
                                      </p:cBhvr>
                                      <p:to>
                                        <p:strVal val="visible"/>
                                      </p:to>
                                    </p:set>
                                    <p:animEffect transition="in" filter="fade">
                                      <p:cBhvr>
                                        <p:cTn id="15" dur="1000"/>
                                        <p:tgtEl>
                                          <p:spTgt spid="6152"/>
                                        </p:tgtEl>
                                      </p:cBhvr>
                                    </p:animEffect>
                                    <p:anim calcmode="lin" valueType="num">
                                      <p:cBhvr>
                                        <p:cTn id="16" dur="1000" fill="hold"/>
                                        <p:tgtEl>
                                          <p:spTgt spid="6152"/>
                                        </p:tgtEl>
                                        <p:attrNameLst>
                                          <p:attrName>ppt_x</p:attrName>
                                        </p:attrNameLst>
                                      </p:cBhvr>
                                      <p:tavLst>
                                        <p:tav tm="0">
                                          <p:val>
                                            <p:strVal val="#ppt_x"/>
                                          </p:val>
                                        </p:tav>
                                        <p:tav tm="100000">
                                          <p:val>
                                            <p:strVal val="#ppt_x"/>
                                          </p:val>
                                        </p:tav>
                                      </p:tavLst>
                                    </p:anim>
                                    <p:anim calcmode="lin" valueType="num">
                                      <p:cBhvr>
                                        <p:cTn id="17" dur="900" decel="100000" fill="hold"/>
                                        <p:tgtEl>
                                          <p:spTgt spid="615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152"/>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6153"/>
                                        </p:tgtEl>
                                        <p:attrNameLst>
                                          <p:attrName>style.visibility</p:attrName>
                                        </p:attrNameLst>
                                      </p:cBhvr>
                                      <p:to>
                                        <p:strVal val="visible"/>
                                      </p:to>
                                    </p:set>
                                    <p:animEffect transition="in" filter="fade">
                                      <p:cBhvr>
                                        <p:cTn id="23" dur="1000"/>
                                        <p:tgtEl>
                                          <p:spTgt spid="6153"/>
                                        </p:tgtEl>
                                      </p:cBhvr>
                                    </p:animEffect>
                                    <p:anim calcmode="lin" valueType="num">
                                      <p:cBhvr>
                                        <p:cTn id="24" dur="1000" fill="hold"/>
                                        <p:tgtEl>
                                          <p:spTgt spid="6153"/>
                                        </p:tgtEl>
                                        <p:attrNameLst>
                                          <p:attrName>ppt_x</p:attrName>
                                        </p:attrNameLst>
                                      </p:cBhvr>
                                      <p:tavLst>
                                        <p:tav tm="0">
                                          <p:val>
                                            <p:strVal val="#ppt_x"/>
                                          </p:val>
                                        </p:tav>
                                        <p:tav tm="100000">
                                          <p:val>
                                            <p:strVal val="#ppt_x"/>
                                          </p:val>
                                        </p:tav>
                                      </p:tavLst>
                                    </p:anim>
                                    <p:anim calcmode="lin" valueType="num">
                                      <p:cBhvr>
                                        <p:cTn id="25" dur="900" decel="100000" fill="hold"/>
                                        <p:tgtEl>
                                          <p:spTgt spid="6153"/>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15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Precise Definition of a Limit</a:t>
            </a:r>
          </a:p>
        </p:txBody>
      </p:sp>
      <p:sp>
        <p:nvSpPr>
          <p:cNvPr id="31747"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Definition 4 is illustrated in Figures 12 –14.</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If a number </a:t>
            </a:r>
            <a:r>
              <a:rPr lang="el-GR" altLang="zh-TW" i="1" dirty="0" smtClean="0"/>
              <a:t>ε</a:t>
            </a:r>
            <a:r>
              <a:rPr lang="en-US" altLang="zh-TW" i="1" dirty="0" smtClean="0">
                <a:ea typeface="新細明體" panose="02020500000000000000" pitchFamily="18" charset="-120"/>
              </a:rPr>
              <a:t> </a:t>
            </a:r>
            <a:r>
              <a:rPr lang="en-US" altLang="zh-TW" dirty="0" smtClean="0">
                <a:ea typeface="新細明體" panose="02020500000000000000" pitchFamily="18" charset="-120"/>
              </a:rPr>
              <a:t>&gt; 0 is given, then we draw the horizontal lines 		                                           and the graph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 (See Figure 12.)</a:t>
            </a:r>
          </a:p>
        </p:txBody>
      </p:sp>
      <p:sp>
        <p:nvSpPr>
          <p:cNvPr id="31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174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51720" y="3414715"/>
            <a:ext cx="3286125"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50"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65475" y="3949721"/>
            <a:ext cx="3292475" cy="2479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51" name="Rectangle 6"/>
          <p:cNvSpPr>
            <a:spLocks noChangeArrowheads="1"/>
          </p:cNvSpPr>
          <p:nvPr/>
        </p:nvSpPr>
        <p:spPr bwMode="auto">
          <a:xfrm>
            <a:off x="4378063" y="6429396"/>
            <a:ext cx="97975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12</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xmlns="" val="22371537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Precise Definition of a Limit</a:t>
            </a:r>
          </a:p>
        </p:txBody>
      </p:sp>
      <p:sp>
        <p:nvSpPr>
          <p:cNvPr id="32771"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If                  		        then we can find a number </a:t>
            </a:r>
            <a:r>
              <a:rPr lang="en-US" altLang="zh-TW" i="1"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rPr>
              <a:t> </a:t>
            </a:r>
            <a:r>
              <a:rPr lang="en-US" altLang="zh-TW" dirty="0" smtClean="0">
                <a:ea typeface="新細明體" panose="02020500000000000000" pitchFamily="18" charset="-120"/>
              </a:rPr>
              <a:t>&gt; 0 such that if we restrict </a:t>
            </a:r>
            <a:r>
              <a:rPr lang="en-US" altLang="zh-TW" i="1" dirty="0" smtClean="0">
                <a:ea typeface="新細明體" panose="02020500000000000000" pitchFamily="18" charset="-120"/>
              </a:rPr>
              <a:t>x</a:t>
            </a:r>
            <a:r>
              <a:rPr lang="en-US" altLang="zh-TW" dirty="0" smtClean="0">
                <a:ea typeface="新細明體" panose="02020500000000000000" pitchFamily="18" charset="-120"/>
              </a:rPr>
              <a:t> to lie in the interval                       and take </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a:r>
            <a:r>
              <a:rPr lang="en-US" altLang="zh-TW" b="1"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rPr>
              <a:t>a</a:t>
            </a:r>
            <a:r>
              <a:rPr lang="en-US" altLang="zh-TW" dirty="0" smtClean="0">
                <a:ea typeface="新細明體" panose="02020500000000000000" pitchFamily="18" charset="-120"/>
              </a:rPr>
              <a:t>, then the curve </a:t>
            </a:r>
            <a:r>
              <a:rPr lang="en-US" altLang="zh-TW" i="1" dirty="0" smtClean="0">
                <a:ea typeface="新細明體" panose="02020500000000000000" pitchFamily="18" charset="-120"/>
              </a:rPr>
              <a:t>y</a:t>
            </a:r>
            <a:r>
              <a:rPr lang="en-US" altLang="zh-TW" dirty="0" smtClean="0">
                <a:ea typeface="新細明體" panose="02020500000000000000" pitchFamily="18" charset="-120"/>
              </a:rPr>
              <a:t> = </a:t>
            </a:r>
            <a:r>
              <a:rPr lang="en-US" altLang="zh-TW" i="1" dirty="0" smtClean="0">
                <a:ea typeface="新細明體" panose="02020500000000000000" pitchFamily="18" charset="-120"/>
              </a:rPr>
              <a:t>f</a:t>
            </a:r>
            <a:r>
              <a:rPr lang="en-US" altLang="zh-TW" sz="400" i="1"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lies between the lines		                                          (See Figure 13.) You can see that if such a </a:t>
            </a:r>
            <a:r>
              <a:rPr lang="en-US" altLang="zh-TW" i="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sym typeface="Symbol" panose="05050102010706020507" pitchFamily="18" charset="2"/>
              </a:rPr>
              <a:t> has been found, then any smaller </a:t>
            </a:r>
            <a:r>
              <a:rPr lang="en-US" altLang="zh-TW" i="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sym typeface="Symbol" panose="05050102010706020507" pitchFamily="18" charset="2"/>
              </a:rPr>
              <a:t> will also work.</a:t>
            </a:r>
            <a:endParaRPr lang="en-US" altLang="zh-TW" i="1" dirty="0" smtClean="0">
              <a:ea typeface="新細明體" panose="02020500000000000000" pitchFamily="18" charset="-120"/>
            </a:endParaRPr>
          </a:p>
        </p:txBody>
      </p:sp>
      <p:sp>
        <p:nvSpPr>
          <p:cNvPr id="327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32773" name="Rectangle 6"/>
          <p:cNvSpPr>
            <a:spLocks noChangeArrowheads="1"/>
          </p:cNvSpPr>
          <p:nvPr/>
        </p:nvSpPr>
        <p:spPr bwMode="auto">
          <a:xfrm>
            <a:off x="3768179" y="6464068"/>
            <a:ext cx="11136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13</a:t>
            </a:r>
          </a:p>
        </p:txBody>
      </p:sp>
      <p:pic>
        <p:nvPicPr>
          <p:cNvPr id="327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04975" y="1752601"/>
            <a:ext cx="20097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76256" y="2204864"/>
            <a:ext cx="1800225" cy="319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6"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067720" y="3197204"/>
            <a:ext cx="3252787"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7"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709862" y="4077138"/>
            <a:ext cx="3230290" cy="2331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745377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Precise Definition of a Limit</a:t>
            </a:r>
          </a:p>
        </p:txBody>
      </p:sp>
      <p:sp>
        <p:nvSpPr>
          <p:cNvPr id="33795"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It</a:t>
            </a:r>
            <a:r>
              <a:rPr lang="en-US" altLang="zh-TW" dirty="0" smtClean="0">
                <a:latin typeface="+mj-lt"/>
                <a:ea typeface="新細明體" panose="02020500000000000000" pitchFamily="18" charset="-120"/>
              </a:rPr>
              <a:t>’</a:t>
            </a:r>
            <a:r>
              <a:rPr lang="en-US" altLang="zh-TW" dirty="0" smtClean="0">
                <a:ea typeface="新細明體" panose="02020500000000000000" pitchFamily="18" charset="-120"/>
              </a:rPr>
              <a:t>s important to realize that the process illustrated in Figures 12 and 13 must work for </a:t>
            </a:r>
            <a:r>
              <a:rPr lang="en-US" altLang="zh-TW" i="1" dirty="0" smtClean="0">
                <a:ea typeface="新細明體" panose="02020500000000000000" pitchFamily="18" charset="-120"/>
              </a:rPr>
              <a:t>every </a:t>
            </a:r>
            <a:r>
              <a:rPr lang="en-US" altLang="zh-TW" dirty="0" smtClean="0">
                <a:ea typeface="新細明體" panose="02020500000000000000" pitchFamily="18" charset="-120"/>
              </a:rPr>
              <a:t>positive number </a:t>
            </a:r>
            <a:r>
              <a:rPr lang="el-GR" altLang="zh-TW" i="1" dirty="0" smtClean="0"/>
              <a:t>ε</a:t>
            </a:r>
            <a:r>
              <a:rPr lang="en-US" altLang="zh-TW" dirty="0" smtClean="0">
                <a:ea typeface="新細明體" panose="02020500000000000000" pitchFamily="18" charset="-120"/>
              </a:rPr>
              <a:t>, no matter how small it is chosen. </a:t>
            </a:r>
          </a:p>
        </p:txBody>
      </p:sp>
      <p:sp>
        <p:nvSpPr>
          <p:cNvPr id="337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379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79525" y="3319462"/>
            <a:ext cx="3292475" cy="2479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8" name="Rectangle 6"/>
          <p:cNvSpPr>
            <a:spLocks noChangeArrowheads="1"/>
          </p:cNvSpPr>
          <p:nvPr/>
        </p:nvSpPr>
        <p:spPr bwMode="auto">
          <a:xfrm>
            <a:off x="2435884" y="5960203"/>
            <a:ext cx="97975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12</a:t>
            </a:r>
            <a:endParaRPr lang="en-US" altLang="zh-TW" sz="1400" dirty="0">
              <a:ea typeface="新細明體" panose="02020500000000000000" pitchFamily="18" charset="-120"/>
            </a:endParaRPr>
          </a:p>
        </p:txBody>
      </p:sp>
      <p:sp>
        <p:nvSpPr>
          <p:cNvPr id="33799" name="Rectangle 6"/>
          <p:cNvSpPr>
            <a:spLocks noChangeArrowheads="1"/>
          </p:cNvSpPr>
          <p:nvPr/>
        </p:nvSpPr>
        <p:spPr bwMode="auto">
          <a:xfrm>
            <a:off x="6516216" y="5960202"/>
            <a:ext cx="97975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13</a:t>
            </a:r>
            <a:endParaRPr lang="en-US" altLang="zh-TW" sz="1400" dirty="0">
              <a:ea typeface="新細明體" panose="02020500000000000000" pitchFamily="18" charset="-120"/>
            </a:endParaRPr>
          </a:p>
        </p:txBody>
      </p:sp>
      <p:pic>
        <p:nvPicPr>
          <p:cNvPr id="33800"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75119" y="3319462"/>
            <a:ext cx="3435481" cy="2479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477019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Precise Definition of a Limit</a:t>
            </a:r>
          </a:p>
        </p:txBody>
      </p:sp>
      <p:sp>
        <p:nvSpPr>
          <p:cNvPr id="34819"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Figure 14 shows that if a smaller </a:t>
            </a:r>
            <a:r>
              <a:rPr lang="el-GR" altLang="zh-TW" i="1" dirty="0" smtClean="0"/>
              <a:t>ε</a:t>
            </a:r>
            <a:r>
              <a:rPr lang="en-US" altLang="zh-TW" i="1" dirty="0" smtClean="0">
                <a:ea typeface="新細明體" panose="02020500000000000000" pitchFamily="18" charset="-120"/>
              </a:rPr>
              <a:t> </a:t>
            </a:r>
            <a:r>
              <a:rPr lang="en-US" altLang="zh-TW" dirty="0" smtClean="0">
                <a:ea typeface="新細明體" panose="02020500000000000000" pitchFamily="18" charset="-120"/>
              </a:rPr>
              <a:t>is chosen, then a smaller </a:t>
            </a:r>
            <a:r>
              <a:rPr lang="en-US" altLang="zh-TW" i="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rPr>
              <a:t>may be required.</a:t>
            </a:r>
          </a:p>
        </p:txBody>
      </p:sp>
      <p:sp>
        <p:nvSpPr>
          <p:cNvPr id="3482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4821"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62200" y="2819400"/>
            <a:ext cx="3965575" cy="28956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822" name="Rectangle 6"/>
          <p:cNvSpPr>
            <a:spLocks noChangeArrowheads="1"/>
          </p:cNvSpPr>
          <p:nvPr/>
        </p:nvSpPr>
        <p:spPr bwMode="auto">
          <a:xfrm>
            <a:off x="3929058" y="5786454"/>
            <a:ext cx="97975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14</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xmlns="" val="1862399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9</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normAutofit fontScale="92500"/>
          </a:bodyPr>
          <a:lstStyle/>
          <a:p>
            <a:pPr marL="0" indent="0"/>
            <a:r>
              <a:rPr lang="en-US" altLang="zh-TW" dirty="0" smtClean="0">
                <a:ea typeface="新細明體" panose="02020500000000000000" pitchFamily="18" charset="-120"/>
              </a:rPr>
              <a:t>Prove that</a:t>
            </a:r>
            <a:endParaRPr lang="en-US" altLang="zh-TW" dirty="0" smtClean="0">
              <a:solidFill>
                <a:srgbClr val="00ADEE"/>
              </a:solidFill>
              <a:ea typeface="新細明體" panose="02020500000000000000" pitchFamily="18" charset="-120"/>
            </a:endParaRPr>
          </a:p>
          <a:p>
            <a:r>
              <a:rPr lang="en-US" altLang="zh-TW" sz="2600" i="1" dirty="0" smtClean="0">
                <a:ea typeface="新細明體" panose="02020500000000000000" pitchFamily="18" charset="-120"/>
              </a:rPr>
              <a:t>Solution:</a:t>
            </a:r>
          </a:p>
          <a:p>
            <a:r>
              <a:rPr lang="en-US" altLang="zh-TW" dirty="0" smtClean="0">
                <a:ea typeface="新細明體" panose="02020500000000000000" pitchFamily="18" charset="-120"/>
              </a:rPr>
              <a:t>Let </a:t>
            </a:r>
            <a:r>
              <a:rPr lang="el-GR" altLang="zh-TW" i="1" dirty="0" smtClean="0"/>
              <a:t>ε </a:t>
            </a:r>
            <a:r>
              <a:rPr lang="en-US" altLang="zh-TW" dirty="0" smtClean="0">
                <a:ea typeface="新細明體" panose="02020500000000000000" pitchFamily="18" charset="-120"/>
              </a:rPr>
              <a:t>be a given positive number. According to Definition 4 with </a:t>
            </a:r>
            <a:r>
              <a:rPr lang="en-US" altLang="zh-TW" i="1" dirty="0" smtClean="0">
                <a:ea typeface="新細明體" panose="02020500000000000000" pitchFamily="18" charset="-120"/>
              </a:rPr>
              <a:t>a</a:t>
            </a:r>
            <a:r>
              <a:rPr lang="en-US" altLang="zh-TW" dirty="0" smtClean="0">
                <a:ea typeface="新細明體" panose="02020500000000000000" pitchFamily="18" charset="-120"/>
              </a:rPr>
              <a:t> = 3 and </a:t>
            </a:r>
            <a:r>
              <a:rPr lang="en-US" altLang="zh-TW" i="1" dirty="0" smtClean="0">
                <a:ea typeface="新細明體" panose="02020500000000000000" pitchFamily="18" charset="-120"/>
              </a:rPr>
              <a:t>L</a:t>
            </a:r>
            <a:r>
              <a:rPr lang="en-US" altLang="zh-TW" dirty="0" smtClean="0">
                <a:ea typeface="新細明體" panose="02020500000000000000" pitchFamily="18" charset="-120"/>
              </a:rPr>
              <a:t> = 7, we need to find a number </a:t>
            </a:r>
            <a:r>
              <a:rPr lang="en-US" altLang="zh-TW" i="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rPr>
              <a:t>such that</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a:t>
            </a:r>
          </a:p>
          <a:p>
            <a:r>
              <a:rPr lang="en-US" altLang="zh-TW" dirty="0" smtClean="0">
                <a:ea typeface="新細明體" panose="02020500000000000000" pitchFamily="18" charset="-120"/>
              </a:rPr>
              <a:t>Therefore we want: </a:t>
            </a:r>
          </a:p>
          <a:p>
            <a:pPr marL="0" indent="0"/>
            <a:r>
              <a:rPr lang="en-US" altLang="zh-TW" dirty="0" smtClean="0">
                <a:ea typeface="新細明體" panose="02020500000000000000" pitchFamily="18" charset="-120"/>
              </a:rPr>
              <a:t> </a:t>
            </a:r>
          </a:p>
          <a:p>
            <a:pPr marL="0" indent="0"/>
            <a:endParaRPr lang="en-US" altLang="zh-TW" dirty="0" smtClean="0">
              <a:ea typeface="新細明體" panose="02020500000000000000" pitchFamily="18" charset="-120"/>
            </a:endParaRPr>
          </a:p>
        </p:txBody>
      </p:sp>
      <p:sp>
        <p:nvSpPr>
          <p:cNvPr id="358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59857" y="1623221"/>
            <a:ext cx="2205038" cy="509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2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24632" y="3838581"/>
            <a:ext cx="7067550"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276" name="Picture 4"/>
          <p:cNvPicPr>
            <a:picLocks noChangeAspect="1" noChangeArrowheads="1"/>
          </p:cNvPicPr>
          <p:nvPr/>
        </p:nvPicPr>
        <p:blipFill>
          <a:blip r:embed="rId4">
            <a:extLst>
              <a:ext uri="{28A0092B-C50C-407E-A947-70E740481C1C}">
                <a14:useLocalDpi xmlns:a14="http://schemas.microsoft.com/office/drawing/2010/main" xmlns="" val="0"/>
              </a:ext>
            </a:extLst>
          </a:blip>
          <a:srcRect r="24544"/>
          <a:stretch>
            <a:fillRect/>
          </a:stretch>
        </p:blipFill>
        <p:spPr bwMode="auto">
          <a:xfrm>
            <a:off x="983087" y="4419610"/>
            <a:ext cx="7467600"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277"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404937" y="5500702"/>
            <a:ext cx="6334125" cy="42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386151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with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fade">
                                      <p:cBhvr>
                                        <p:cTn id="7" dur="1000"/>
                                        <p:tgtEl>
                                          <p:spTgt spid="30723">
                                            <p:txEl>
                                              <p:pRg st="1" end="1"/>
                                            </p:txEl>
                                          </p:spTgt>
                                        </p:tgtEl>
                                      </p:cBhvr>
                                    </p:animEffect>
                                    <p:anim calcmode="lin" valueType="num">
                                      <p:cBhvr>
                                        <p:cTn id="8"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1000"/>
                                        <p:tgtEl>
                                          <p:spTgt spid="30723">
                                            <p:txEl>
                                              <p:pRg st="2" end="2"/>
                                            </p:txEl>
                                          </p:spTgt>
                                        </p:tgtEl>
                                      </p:cBhvr>
                                    </p:animEffect>
                                    <p:anim calcmode="lin" valueType="num">
                                      <p:cBhvr>
                                        <p:cTn id="14"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1000"/>
                                        <p:tgtEl>
                                          <p:spTgt spid="30723">
                                            <p:txEl>
                                              <p:pRg st="4" end="4"/>
                                            </p:txEl>
                                          </p:spTgt>
                                        </p:tgtEl>
                                      </p:cBhvr>
                                    </p:animEffect>
                                    <p:anim calcmode="lin" valueType="num">
                                      <p:cBhvr>
                                        <p:cTn id="20"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0723">
                                            <p:txEl>
                                              <p:pRg st="5" end="5"/>
                                            </p:txEl>
                                          </p:spTgt>
                                        </p:tgtEl>
                                        <p:attrNameLst>
                                          <p:attrName>style.visibility</p:attrName>
                                        </p:attrNameLst>
                                      </p:cBhvr>
                                      <p:to>
                                        <p:strVal val="visible"/>
                                      </p:to>
                                    </p:set>
                                    <p:animEffect transition="in" filter="fade">
                                      <p:cBhvr>
                                        <p:cTn id="25" dur="1000"/>
                                        <p:tgtEl>
                                          <p:spTgt spid="30723">
                                            <p:txEl>
                                              <p:pRg st="5" end="5"/>
                                            </p:txEl>
                                          </p:spTgt>
                                        </p:tgtEl>
                                      </p:cBhvr>
                                    </p:animEffect>
                                    <p:anim calcmode="lin" valueType="num">
                                      <p:cBhvr>
                                        <p:cTn id="26"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30723">
                                            <p:txEl>
                                              <p:pRg st="6" end="6"/>
                                            </p:txEl>
                                          </p:spTgt>
                                        </p:tgtEl>
                                        <p:attrNameLst>
                                          <p:attrName>style.visibility</p:attrName>
                                        </p:attrNameLst>
                                      </p:cBhvr>
                                      <p:to>
                                        <p:strVal val="visible"/>
                                      </p:to>
                                    </p:set>
                                    <p:animEffect transition="in" filter="fade">
                                      <p:cBhvr>
                                        <p:cTn id="31" dur="1000"/>
                                        <p:tgtEl>
                                          <p:spTgt spid="30723">
                                            <p:txEl>
                                              <p:pRg st="6" end="6"/>
                                            </p:txEl>
                                          </p:spTgt>
                                        </p:tgtEl>
                                      </p:cBhvr>
                                    </p:animEffect>
                                    <p:anim calcmode="lin" valueType="num">
                                      <p:cBhvr>
                                        <p:cTn id="32"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54275"/>
                                        </p:tgtEl>
                                        <p:attrNameLst>
                                          <p:attrName>style.visibility</p:attrName>
                                        </p:attrNameLst>
                                      </p:cBhvr>
                                      <p:to>
                                        <p:strVal val="visible"/>
                                      </p:to>
                                    </p:set>
                                    <p:animEffect transition="in" filter="fade">
                                      <p:cBhvr>
                                        <p:cTn id="37" dur="1000"/>
                                        <p:tgtEl>
                                          <p:spTgt spid="54275"/>
                                        </p:tgtEl>
                                      </p:cBhvr>
                                    </p:animEffect>
                                    <p:anim calcmode="lin" valueType="num">
                                      <p:cBhvr>
                                        <p:cTn id="38" dur="1000" fill="hold"/>
                                        <p:tgtEl>
                                          <p:spTgt spid="54275"/>
                                        </p:tgtEl>
                                        <p:attrNameLst>
                                          <p:attrName>ppt_x</p:attrName>
                                        </p:attrNameLst>
                                      </p:cBhvr>
                                      <p:tavLst>
                                        <p:tav tm="0">
                                          <p:val>
                                            <p:strVal val="#ppt_x"/>
                                          </p:val>
                                        </p:tav>
                                        <p:tav tm="100000">
                                          <p:val>
                                            <p:strVal val="#ppt_x"/>
                                          </p:val>
                                        </p:tav>
                                      </p:tavLst>
                                    </p:anim>
                                    <p:anim calcmode="lin" valueType="num">
                                      <p:cBhvr>
                                        <p:cTn id="39" dur="900" decel="100000" fill="hold"/>
                                        <p:tgtEl>
                                          <p:spTgt spid="54275"/>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54275"/>
                                        </p:tgtEl>
                                        <p:attrNameLst>
                                          <p:attrName>ppt_y</p:attrName>
                                        </p:attrNameLst>
                                      </p:cBhvr>
                                      <p:tavLst>
                                        <p:tav tm="0">
                                          <p:val>
                                            <p:strVal val="#ppt_y-.03"/>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7" presetClass="entr" presetSubtype="0" fill="hold" nodeType="clickEffect">
                                  <p:stCondLst>
                                    <p:cond delay="0"/>
                                  </p:stCondLst>
                                  <p:childTnLst>
                                    <p:set>
                                      <p:cBhvr>
                                        <p:cTn id="44" dur="1" fill="hold">
                                          <p:stCondLst>
                                            <p:cond delay="0"/>
                                          </p:stCondLst>
                                        </p:cTn>
                                        <p:tgtEl>
                                          <p:spTgt spid="54276"/>
                                        </p:tgtEl>
                                        <p:attrNameLst>
                                          <p:attrName>style.visibility</p:attrName>
                                        </p:attrNameLst>
                                      </p:cBhvr>
                                      <p:to>
                                        <p:strVal val="visible"/>
                                      </p:to>
                                    </p:set>
                                    <p:animEffect transition="in" filter="fade">
                                      <p:cBhvr>
                                        <p:cTn id="45" dur="1000"/>
                                        <p:tgtEl>
                                          <p:spTgt spid="54276"/>
                                        </p:tgtEl>
                                      </p:cBhvr>
                                    </p:animEffect>
                                    <p:anim calcmode="lin" valueType="num">
                                      <p:cBhvr>
                                        <p:cTn id="46" dur="1000" fill="hold"/>
                                        <p:tgtEl>
                                          <p:spTgt spid="54276"/>
                                        </p:tgtEl>
                                        <p:attrNameLst>
                                          <p:attrName>ppt_x</p:attrName>
                                        </p:attrNameLst>
                                      </p:cBhvr>
                                      <p:tavLst>
                                        <p:tav tm="0">
                                          <p:val>
                                            <p:strVal val="#ppt_x"/>
                                          </p:val>
                                        </p:tav>
                                        <p:tav tm="100000">
                                          <p:val>
                                            <p:strVal val="#ppt_x"/>
                                          </p:val>
                                        </p:tav>
                                      </p:tavLst>
                                    </p:anim>
                                    <p:anim calcmode="lin" valueType="num">
                                      <p:cBhvr>
                                        <p:cTn id="47" dur="900" decel="100000" fill="hold"/>
                                        <p:tgtEl>
                                          <p:spTgt spid="54276"/>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54276"/>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0"/>
                                  </p:stCondLst>
                                  <p:childTnLst>
                                    <p:set>
                                      <p:cBhvr>
                                        <p:cTn id="50" dur="1" fill="hold">
                                          <p:stCondLst>
                                            <p:cond delay="0"/>
                                          </p:stCondLst>
                                        </p:cTn>
                                        <p:tgtEl>
                                          <p:spTgt spid="54277"/>
                                        </p:tgtEl>
                                        <p:attrNameLst>
                                          <p:attrName>style.visibility</p:attrName>
                                        </p:attrNameLst>
                                      </p:cBhvr>
                                      <p:to>
                                        <p:strVal val="visible"/>
                                      </p:to>
                                    </p:set>
                                    <p:animEffect transition="in" filter="fade">
                                      <p:cBhvr>
                                        <p:cTn id="51" dur="1000"/>
                                        <p:tgtEl>
                                          <p:spTgt spid="54277"/>
                                        </p:tgtEl>
                                      </p:cBhvr>
                                    </p:animEffect>
                                    <p:anim calcmode="lin" valueType="num">
                                      <p:cBhvr>
                                        <p:cTn id="52" dur="1000" fill="hold"/>
                                        <p:tgtEl>
                                          <p:spTgt spid="54277"/>
                                        </p:tgtEl>
                                        <p:attrNameLst>
                                          <p:attrName>ppt_x</p:attrName>
                                        </p:attrNameLst>
                                      </p:cBhvr>
                                      <p:tavLst>
                                        <p:tav tm="0">
                                          <p:val>
                                            <p:strVal val="#ppt_x"/>
                                          </p:val>
                                        </p:tav>
                                        <p:tav tm="100000">
                                          <p:val>
                                            <p:strVal val="#ppt_x"/>
                                          </p:val>
                                        </p:tav>
                                      </p:tavLst>
                                    </p:anim>
                                    <p:anim calcmode="lin" valueType="num">
                                      <p:cBhvr>
                                        <p:cTn id="53" dur="900" decel="100000" fill="hold"/>
                                        <p:tgtEl>
                                          <p:spTgt spid="54277"/>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5427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pPr eaLnBrk="1" hangingPunct="1"/>
            <a:r>
              <a:rPr lang="en-US" altLang="zh-TW" dirty="0" smtClean="0">
                <a:ea typeface="新細明體" panose="02020500000000000000" pitchFamily="18" charset="-120"/>
              </a:rPr>
              <a:t>Example 9 – </a:t>
            </a:r>
            <a:r>
              <a:rPr lang="en-US" altLang="zh-TW" i="1" dirty="0" smtClean="0">
                <a:ea typeface="新細明體" panose="02020500000000000000" pitchFamily="18" charset="-120"/>
              </a:rPr>
              <a:t>Solution</a:t>
            </a:r>
          </a:p>
        </p:txBody>
      </p:sp>
      <p:sp>
        <p:nvSpPr>
          <p:cNvPr id="27651" name="Rectangle 3"/>
          <p:cNvSpPr>
            <a:spLocks noGrp="1" noChangeArrowheads="1"/>
          </p:cNvSpPr>
          <p:nvPr>
            <p:ph type="body" idx="1"/>
          </p:nvPr>
        </p:nvSpPr>
        <p:spPr/>
        <p:txBody>
          <a:bodyPr>
            <a:normAutofit/>
          </a:bodyPr>
          <a:lstStyle/>
          <a:p>
            <a:pPr marL="0" indent="0">
              <a:defRPr/>
            </a:pPr>
            <a:r>
              <a:rPr lang="en-US" dirty="0" smtClean="0"/>
              <a:t>Note that</a:t>
            </a:r>
          </a:p>
          <a:p>
            <a:pPr marL="0" indent="0">
              <a:defRPr/>
            </a:pPr>
            <a:r>
              <a:rPr lang="en-US" dirty="0" smtClean="0"/>
              <a:t>So let’s choose</a:t>
            </a:r>
          </a:p>
          <a:p>
            <a:pPr>
              <a:defRPr/>
            </a:pPr>
            <a:r>
              <a:rPr lang="en-US" dirty="0" smtClean="0"/>
              <a:t>We can then write the following:</a:t>
            </a:r>
          </a:p>
          <a:p>
            <a:pPr>
              <a:defRPr/>
            </a:pPr>
            <a:endParaRPr lang="en-US" dirty="0" smtClean="0"/>
          </a:p>
          <a:p>
            <a:pPr>
              <a:defRPr/>
            </a:pPr>
            <a:r>
              <a:rPr lang="en-US" dirty="0" smtClean="0"/>
              <a:t>Therefore, by the definition of a limit, </a:t>
            </a:r>
          </a:p>
        </p:txBody>
      </p:sp>
      <p:sp>
        <p:nvSpPr>
          <p:cNvPr id="3686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36869"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36870" name="Picture 9"/>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05088" y="1666874"/>
            <a:ext cx="4519613"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71" name="Picture 1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472530" y="2317566"/>
            <a:ext cx="112871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9" name="Picture 1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14348" y="3327403"/>
            <a:ext cx="8269288"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60" name="Picture 1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143240" y="4681550"/>
            <a:ext cx="215265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5"/>
          <p:cNvPicPr>
            <a:picLocks noChangeAspect="1" noChangeArrowheads="1"/>
          </p:cNvPicPr>
          <p:nvPr/>
        </p:nvPicPr>
        <p:blipFill>
          <a:blip r:embed="rId6"/>
          <a:srcRect/>
          <a:stretch>
            <a:fillRect/>
          </a:stretch>
        </p:blipFill>
        <p:spPr bwMode="auto">
          <a:xfrm>
            <a:off x="6286512" y="3847160"/>
            <a:ext cx="2428892" cy="3010864"/>
          </a:xfrm>
          <a:prstGeom prst="rect">
            <a:avLst/>
          </a:prstGeom>
          <a:noFill/>
          <a:ln w="9525">
            <a:noFill/>
            <a:miter lim="800000"/>
            <a:headEnd/>
            <a:tailEnd/>
          </a:ln>
          <a:effectLst/>
        </p:spPr>
      </p:pic>
    </p:spTree>
    <p:extLst>
      <p:ext uri="{BB962C8B-B14F-4D97-AF65-F5344CB8AC3E}">
        <p14:creationId xmlns:p14="http://schemas.microsoft.com/office/powerpoint/2010/main" xmlns="" val="1603711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animEffect transition="in" filter="fade">
                                      <p:cBhvr>
                                        <p:cTn id="7" dur="1000"/>
                                        <p:tgtEl>
                                          <p:spTgt spid="27651">
                                            <p:txEl>
                                              <p:pRg st="2" end="2"/>
                                            </p:txEl>
                                          </p:spTgt>
                                        </p:tgtEl>
                                      </p:cBhvr>
                                    </p:animEffect>
                                    <p:anim calcmode="lin" valueType="num">
                                      <p:cBhvr>
                                        <p:cTn id="8" dur="10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7651">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7651">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7659"/>
                                        </p:tgtEl>
                                        <p:attrNameLst>
                                          <p:attrName>style.visibility</p:attrName>
                                        </p:attrNameLst>
                                      </p:cBhvr>
                                      <p:to>
                                        <p:strVal val="visible"/>
                                      </p:to>
                                    </p:set>
                                    <p:animEffect transition="in" filter="fade">
                                      <p:cBhvr>
                                        <p:cTn id="13" dur="1000"/>
                                        <p:tgtEl>
                                          <p:spTgt spid="27659"/>
                                        </p:tgtEl>
                                      </p:cBhvr>
                                    </p:animEffect>
                                    <p:anim calcmode="lin" valueType="num">
                                      <p:cBhvr>
                                        <p:cTn id="14" dur="1000" fill="hold"/>
                                        <p:tgtEl>
                                          <p:spTgt spid="27659"/>
                                        </p:tgtEl>
                                        <p:attrNameLst>
                                          <p:attrName>ppt_x</p:attrName>
                                        </p:attrNameLst>
                                      </p:cBhvr>
                                      <p:tavLst>
                                        <p:tav tm="0">
                                          <p:val>
                                            <p:strVal val="#ppt_x"/>
                                          </p:val>
                                        </p:tav>
                                        <p:tav tm="100000">
                                          <p:val>
                                            <p:strVal val="#ppt_x"/>
                                          </p:val>
                                        </p:tav>
                                      </p:tavLst>
                                    </p:anim>
                                    <p:anim calcmode="lin" valueType="num">
                                      <p:cBhvr>
                                        <p:cTn id="15" dur="900" decel="100000" fill="hold"/>
                                        <p:tgtEl>
                                          <p:spTgt spid="2765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7659"/>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27651">
                                            <p:txEl>
                                              <p:pRg st="4" end="4"/>
                                            </p:txEl>
                                          </p:spTgt>
                                        </p:tgtEl>
                                        <p:attrNameLst>
                                          <p:attrName>style.visibility</p:attrName>
                                        </p:attrNameLst>
                                      </p:cBhvr>
                                      <p:to>
                                        <p:strVal val="visible"/>
                                      </p:to>
                                    </p:set>
                                    <p:animEffect transition="in" filter="fade">
                                      <p:cBhvr>
                                        <p:cTn id="21" dur="1000"/>
                                        <p:tgtEl>
                                          <p:spTgt spid="27651">
                                            <p:txEl>
                                              <p:pRg st="4" end="4"/>
                                            </p:txEl>
                                          </p:spTgt>
                                        </p:tgtEl>
                                      </p:cBhvr>
                                    </p:animEffect>
                                    <p:anim calcmode="lin" valueType="num">
                                      <p:cBhvr>
                                        <p:cTn id="22" dur="10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7651">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7651">
                                            <p:txEl>
                                              <p:pRg st="4" end="4"/>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27660"/>
                                        </p:tgtEl>
                                        <p:attrNameLst>
                                          <p:attrName>style.visibility</p:attrName>
                                        </p:attrNameLst>
                                      </p:cBhvr>
                                      <p:to>
                                        <p:strVal val="visible"/>
                                      </p:to>
                                    </p:set>
                                    <p:animEffect transition="in" filter="fade">
                                      <p:cBhvr>
                                        <p:cTn id="27" dur="1000"/>
                                        <p:tgtEl>
                                          <p:spTgt spid="27660"/>
                                        </p:tgtEl>
                                      </p:cBhvr>
                                    </p:animEffect>
                                    <p:anim calcmode="lin" valueType="num">
                                      <p:cBhvr>
                                        <p:cTn id="28" dur="1000" fill="hold"/>
                                        <p:tgtEl>
                                          <p:spTgt spid="27660"/>
                                        </p:tgtEl>
                                        <p:attrNameLst>
                                          <p:attrName>ppt_x</p:attrName>
                                        </p:attrNameLst>
                                      </p:cBhvr>
                                      <p:tavLst>
                                        <p:tav tm="0">
                                          <p:val>
                                            <p:strVal val="#ppt_x"/>
                                          </p:val>
                                        </p:tav>
                                        <p:tav tm="100000">
                                          <p:val>
                                            <p:strVal val="#ppt_x"/>
                                          </p:val>
                                        </p:tav>
                                      </p:tavLst>
                                    </p:anim>
                                    <p:anim calcmode="lin" valueType="num">
                                      <p:cBhvr>
                                        <p:cTn id="29" dur="900" decel="100000" fill="hold"/>
                                        <p:tgtEl>
                                          <p:spTgt spid="27660"/>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766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10"/>
          </p:nvPr>
        </p:nvSpPr>
        <p:spPr/>
        <p:txBody>
          <a:bodyPr/>
          <a:lstStyle/>
          <a:p>
            <a:r>
              <a:rPr lang="en-US" altLang="zh-TW"/>
              <a:t>P</a:t>
            </a:r>
            <a:fld id="{52E77F50-C05D-4F36-8141-4D09F3A9049A}" type="slidenum">
              <a:rPr lang="en-US" altLang="ko-KR">
                <a:ea typeface="굴림" panose="020B0600000101010101" pitchFamily="34" charset="-127"/>
              </a:rPr>
              <a:pPr/>
              <a:t>56</a:t>
            </a:fld>
            <a:endParaRPr lang="en-US" altLang="ko-KR">
              <a:ea typeface="굴림" panose="020B0600000101010101" pitchFamily="34" charset="-127"/>
            </a:endParaRPr>
          </a:p>
        </p:txBody>
      </p:sp>
      <p:sp>
        <p:nvSpPr>
          <p:cNvPr id="7" name="頁尾版面配置區 4"/>
          <p:cNvSpPr>
            <a:spLocks noGrp="1"/>
          </p:cNvSpPr>
          <p:nvPr>
            <p:ph type="ftr" sz="quarter" idx="11"/>
          </p:nvPr>
        </p:nvSpPr>
        <p:spPr/>
        <p:txBody>
          <a:bodyPr/>
          <a:lstStyle/>
          <a:p>
            <a:r>
              <a:rPr lang="zh-TW" altLang="en-US"/>
              <a:t>1.3</a:t>
            </a:r>
            <a:endParaRPr lang="en-US" altLang="zh-TW"/>
          </a:p>
        </p:txBody>
      </p:sp>
      <p:sp>
        <p:nvSpPr>
          <p:cNvPr id="337922" name="Rectangle 2"/>
          <p:cNvSpPr>
            <a:spLocks noGrp="1" noChangeArrowheads="1"/>
          </p:cNvSpPr>
          <p:nvPr>
            <p:ph type="title"/>
          </p:nvPr>
        </p:nvSpPr>
        <p:spPr/>
        <p:txBody>
          <a:bodyPr/>
          <a:lstStyle/>
          <a:p>
            <a:r>
              <a:rPr lang="en-US" altLang="zh-TW">
                <a:ea typeface="新細明體" panose="02020500000000000000" pitchFamily="18" charset="-120"/>
              </a:rPr>
              <a:t>Example 10</a:t>
            </a:r>
          </a:p>
        </p:txBody>
      </p:sp>
      <p:sp>
        <p:nvSpPr>
          <p:cNvPr id="337923" name="Rectangle 3"/>
          <p:cNvSpPr>
            <a:spLocks noGrp="1" noChangeArrowheads="1"/>
          </p:cNvSpPr>
          <p:nvPr>
            <p:ph type="body" idx="1"/>
          </p:nvPr>
        </p:nvSpPr>
        <p:spPr/>
        <p:txBody>
          <a:bodyPr/>
          <a:lstStyle/>
          <a:p>
            <a:r>
              <a:rPr lang="en-US" altLang="zh-TW" dirty="0">
                <a:ea typeface="新細明體" panose="02020500000000000000" pitchFamily="18" charset="-120"/>
              </a:rPr>
              <a:t>Prove that </a:t>
            </a:r>
          </a:p>
          <a:p>
            <a:endParaRPr lang="en-US" altLang="zh-TW" dirty="0">
              <a:ea typeface="新細明體" panose="02020500000000000000" pitchFamily="18" charset="-120"/>
            </a:endParaRPr>
          </a:p>
          <a:p>
            <a:r>
              <a:rPr lang="en-US" altLang="zh-TW" dirty="0">
                <a:ea typeface="新細明體" panose="02020500000000000000" pitchFamily="18" charset="-120"/>
              </a:rPr>
              <a:t>SOLUTION</a:t>
            </a:r>
          </a:p>
          <a:p>
            <a:pPr lvl="1"/>
            <a:r>
              <a:rPr lang="en-US" altLang="zh-TW" dirty="0">
                <a:ea typeface="新細明體" panose="02020500000000000000" pitchFamily="18" charset="-120"/>
              </a:rPr>
              <a:t>Let </a:t>
            </a:r>
            <a:r>
              <a:rPr lang="en-US" altLang="zh-TW" dirty="0">
                <a:latin typeface="Symbol" panose="05050102010706020507" pitchFamily="18" charset="2"/>
                <a:ea typeface="新細明體" panose="02020500000000000000" pitchFamily="18" charset="-120"/>
              </a:rPr>
              <a:t>e </a:t>
            </a:r>
            <a:r>
              <a:rPr lang="en-US" altLang="zh-TW" dirty="0">
                <a:ea typeface="新細明體" panose="02020500000000000000" pitchFamily="18" charset="-120"/>
              </a:rPr>
              <a:t>be a given positive number. We want to find a number </a:t>
            </a:r>
            <a:r>
              <a:rPr lang="en-US" altLang="zh-TW" dirty="0">
                <a:ea typeface="新細明體" panose="02020500000000000000" pitchFamily="18" charset="-120"/>
                <a:cs typeface="Times New Roman" panose="02020603050405020304" pitchFamily="18" charset="0"/>
                <a:sym typeface="Symbol" panose="05050102010706020507" pitchFamily="18" charset="2"/>
              </a:rPr>
              <a:t></a:t>
            </a:r>
            <a:r>
              <a:rPr lang="en-US" altLang="zh-TW" dirty="0">
                <a:ea typeface="新細明體" panose="02020500000000000000" pitchFamily="18" charset="-120"/>
              </a:rPr>
              <a:t>  such that </a:t>
            </a:r>
            <a:br>
              <a:rPr lang="en-US" altLang="zh-TW" dirty="0">
                <a:ea typeface="新細明體" panose="02020500000000000000" pitchFamily="18" charset="-120"/>
              </a:rPr>
            </a:br>
            <a:r>
              <a:rPr lang="en-US" altLang="zh-TW" dirty="0">
                <a:ea typeface="新細明體" panose="02020500000000000000" pitchFamily="18" charset="-120"/>
              </a:rPr>
              <a:t/>
            </a:r>
            <a:br>
              <a:rPr lang="en-US" altLang="zh-TW" dirty="0">
                <a:ea typeface="新細明體" panose="02020500000000000000" pitchFamily="18" charset="-120"/>
              </a:rPr>
            </a:br>
            <a:r>
              <a:rPr lang="en-US" altLang="zh-TW" dirty="0">
                <a:ea typeface="新細明體" panose="02020500000000000000" pitchFamily="18" charset="-120"/>
              </a:rPr>
              <a:t>	if   0 &lt; </a:t>
            </a:r>
            <a:r>
              <a:rPr lang="en-US" altLang="zh-TW" i="1" dirty="0">
                <a:ea typeface="新細明體" panose="02020500000000000000" pitchFamily="18" charset="-120"/>
              </a:rPr>
              <a:t>x</a:t>
            </a:r>
            <a:r>
              <a:rPr lang="en-US" altLang="zh-TW" dirty="0">
                <a:ea typeface="新細明體" panose="02020500000000000000" pitchFamily="18" charset="-120"/>
              </a:rPr>
              <a:t> &lt; </a:t>
            </a:r>
            <a:r>
              <a:rPr lang="en-US" altLang="zh-TW" dirty="0">
                <a:ea typeface="新細明體" panose="02020500000000000000" pitchFamily="18" charset="-120"/>
                <a:sym typeface="Symbol" panose="05050102010706020507" pitchFamily="18" charset="2"/>
              </a:rPr>
              <a:t>    then</a:t>
            </a:r>
            <a:endParaRPr lang="en-US" altLang="zh-TW" dirty="0">
              <a:ea typeface="新細明體" panose="02020500000000000000" pitchFamily="18" charset="-120"/>
            </a:endParaRPr>
          </a:p>
        </p:txBody>
      </p:sp>
      <p:graphicFrame>
        <p:nvGraphicFramePr>
          <p:cNvPr id="337924" name="Object 4"/>
          <p:cNvGraphicFramePr>
            <a:graphicFrameLocks noChangeAspect="1"/>
          </p:cNvGraphicFramePr>
          <p:nvPr>
            <p:extLst>
              <p:ext uri="{D42A27DB-BD31-4B8C-83A1-F6EECF244321}">
                <p14:modId xmlns:p14="http://schemas.microsoft.com/office/powerpoint/2010/main" xmlns="" val="4044822001"/>
              </p:ext>
            </p:extLst>
          </p:nvPr>
        </p:nvGraphicFramePr>
        <p:xfrm>
          <a:off x="2699793" y="1640906"/>
          <a:ext cx="1586456" cy="645086"/>
        </p:xfrm>
        <a:graphic>
          <a:graphicData uri="http://schemas.openxmlformats.org/presentationml/2006/ole">
            <p:oleObj spid="_x0000_s8194" name="Equation" r:id="rId3" imgW="748975" imgH="304668" progId="">
              <p:embed/>
            </p:oleObj>
          </a:graphicData>
        </a:graphic>
      </p:graphicFrame>
      <p:graphicFrame>
        <p:nvGraphicFramePr>
          <p:cNvPr id="337925" name="Object 5"/>
          <p:cNvGraphicFramePr>
            <a:graphicFrameLocks noChangeAspect="1"/>
          </p:cNvGraphicFramePr>
          <p:nvPr>
            <p:extLst>
              <p:ext uri="{D42A27DB-BD31-4B8C-83A1-F6EECF244321}">
                <p14:modId xmlns:p14="http://schemas.microsoft.com/office/powerpoint/2010/main" xmlns="" val="1762587459"/>
              </p:ext>
            </p:extLst>
          </p:nvPr>
        </p:nvGraphicFramePr>
        <p:xfrm>
          <a:off x="4139952" y="4581129"/>
          <a:ext cx="3575320" cy="575720"/>
        </p:xfrm>
        <a:graphic>
          <a:graphicData uri="http://schemas.openxmlformats.org/presentationml/2006/ole">
            <p:oleObj spid="_x0000_s8195" name="Equation" r:id="rId4" imgW="2513520" imgH="393840" progId="">
              <p:embed/>
            </p:oleObj>
          </a:graphicData>
        </a:graphic>
      </p:graphicFrame>
    </p:spTree>
    <p:extLst>
      <p:ext uri="{BB962C8B-B14F-4D97-AF65-F5344CB8AC3E}">
        <p14:creationId xmlns:p14="http://schemas.microsoft.com/office/powerpoint/2010/main" xmlns="" val="765685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投影片編號版面配置區 3"/>
          <p:cNvSpPr>
            <a:spLocks noGrp="1"/>
          </p:cNvSpPr>
          <p:nvPr>
            <p:ph type="sldNum" sz="quarter" idx="10"/>
          </p:nvPr>
        </p:nvSpPr>
        <p:spPr/>
        <p:txBody>
          <a:bodyPr/>
          <a:lstStyle/>
          <a:p>
            <a:r>
              <a:rPr lang="en-US" altLang="zh-TW"/>
              <a:t>P</a:t>
            </a:r>
            <a:fld id="{EAB4258B-953E-45C2-9D1F-7EF53C08ED2C}" type="slidenum">
              <a:rPr lang="en-US" altLang="ko-KR">
                <a:ea typeface="굴림" panose="020B0600000101010101" pitchFamily="34" charset="-127"/>
              </a:rPr>
              <a:pPr/>
              <a:t>57</a:t>
            </a:fld>
            <a:endParaRPr lang="en-US" altLang="ko-KR">
              <a:ea typeface="굴림" panose="020B0600000101010101" pitchFamily="34" charset="-127"/>
            </a:endParaRPr>
          </a:p>
        </p:txBody>
      </p:sp>
      <p:sp>
        <p:nvSpPr>
          <p:cNvPr id="9" name="頁尾版面配置區 4"/>
          <p:cNvSpPr>
            <a:spLocks noGrp="1"/>
          </p:cNvSpPr>
          <p:nvPr>
            <p:ph type="ftr" sz="quarter" idx="11"/>
          </p:nvPr>
        </p:nvSpPr>
        <p:spPr/>
        <p:txBody>
          <a:bodyPr/>
          <a:lstStyle/>
          <a:p>
            <a:r>
              <a:rPr lang="zh-TW" altLang="en-US"/>
              <a:t>1.3</a:t>
            </a:r>
            <a:endParaRPr lang="en-US" altLang="zh-TW"/>
          </a:p>
        </p:txBody>
      </p:sp>
      <p:sp>
        <p:nvSpPr>
          <p:cNvPr id="338946" name="Rectangle 2"/>
          <p:cNvSpPr>
            <a:spLocks noGrp="1" noChangeArrowheads="1"/>
          </p:cNvSpPr>
          <p:nvPr>
            <p:ph type="title"/>
          </p:nvPr>
        </p:nvSpPr>
        <p:spPr/>
        <p:txBody>
          <a:bodyPr/>
          <a:lstStyle/>
          <a:p>
            <a:r>
              <a:rPr lang="en-US" altLang="zh-TW" dirty="0">
                <a:ea typeface="新細明體" panose="02020500000000000000" pitchFamily="18" charset="-120"/>
              </a:rPr>
              <a:t>Example 10 </a:t>
            </a:r>
            <a:r>
              <a:rPr lang="en-US" altLang="zh-TW" dirty="0" smtClean="0">
                <a:ea typeface="新細明體" panose="02020500000000000000" pitchFamily="18" charset="-120"/>
              </a:rPr>
              <a:t>– </a:t>
            </a:r>
            <a:r>
              <a:rPr lang="en-US" altLang="zh-TW" i="1" dirty="0" smtClean="0">
                <a:ea typeface="新細明體" panose="02020500000000000000" pitchFamily="18" charset="-120"/>
              </a:rPr>
              <a:t>Solution</a:t>
            </a:r>
            <a:endParaRPr lang="zh-TW" altLang="en-US" dirty="0">
              <a:ea typeface="新細明體" panose="02020500000000000000" pitchFamily="18" charset="-120"/>
            </a:endParaRPr>
          </a:p>
        </p:txBody>
      </p:sp>
      <p:sp>
        <p:nvSpPr>
          <p:cNvPr id="338947" name="Rectangle 3"/>
          <p:cNvSpPr>
            <a:spLocks noGrp="1" noChangeArrowheads="1"/>
          </p:cNvSpPr>
          <p:nvPr>
            <p:ph type="body" idx="1"/>
          </p:nvPr>
        </p:nvSpPr>
        <p:spPr/>
        <p:txBody>
          <a:bodyPr/>
          <a:lstStyle/>
          <a:p>
            <a:pPr lvl="1"/>
            <a:r>
              <a:rPr lang="en-US" altLang="zh-TW" dirty="0">
                <a:ea typeface="新細明體" panose="02020500000000000000" pitchFamily="18" charset="-120"/>
              </a:rPr>
              <a:t>But                          </a:t>
            </a:r>
            <a:r>
              <a:rPr lang="en-US" altLang="zh-TW" dirty="0" smtClean="0">
                <a:ea typeface="新細明體" panose="02020500000000000000" pitchFamily="18" charset="-120"/>
              </a:rPr>
              <a:t>   </a:t>
            </a:r>
            <a:r>
              <a:rPr lang="en-US" altLang="zh-TW" dirty="0">
                <a:ea typeface="新細明體" panose="02020500000000000000" pitchFamily="18" charset="-120"/>
              </a:rPr>
              <a:t>. So if we choose </a:t>
            </a:r>
            <a:r>
              <a:rPr lang="en-US" altLang="zh-TW" dirty="0">
                <a:ea typeface="新細明體" panose="02020500000000000000" pitchFamily="18" charset="-120"/>
                <a:cs typeface="Times New Roman" panose="02020603050405020304" pitchFamily="18" charset="0"/>
                <a:sym typeface="Symbol" panose="05050102010706020507" pitchFamily="18" charset="2"/>
              </a:rPr>
              <a:t></a:t>
            </a:r>
            <a:r>
              <a:rPr lang="en-US" altLang="zh-TW" dirty="0">
                <a:ea typeface="新細明體" panose="02020500000000000000" pitchFamily="18" charset="-120"/>
              </a:rPr>
              <a:t> = </a:t>
            </a:r>
            <a:r>
              <a:rPr lang="en-US" altLang="zh-TW" dirty="0">
                <a:latin typeface="Symbol" panose="05050102010706020507" pitchFamily="18" charset="2"/>
                <a:ea typeface="新細明體" panose="02020500000000000000" pitchFamily="18" charset="-120"/>
              </a:rPr>
              <a:t>e</a:t>
            </a:r>
            <a:r>
              <a:rPr lang="en-US" altLang="zh-TW" baseline="30000" dirty="0">
                <a:ea typeface="新細明體" panose="02020500000000000000" pitchFamily="18" charset="-120"/>
              </a:rPr>
              <a:t>2</a:t>
            </a:r>
            <a:r>
              <a:rPr lang="en-US" altLang="zh-TW" dirty="0">
                <a:ea typeface="新細明體" panose="02020500000000000000" pitchFamily="18" charset="-120"/>
              </a:rPr>
              <a:t> and 0 &lt; </a:t>
            </a:r>
            <a:r>
              <a:rPr lang="en-US" altLang="zh-TW" i="1" dirty="0">
                <a:ea typeface="新細明體" panose="02020500000000000000" pitchFamily="18" charset="-120"/>
              </a:rPr>
              <a:t>x</a:t>
            </a:r>
            <a:r>
              <a:rPr lang="en-US" altLang="zh-TW" dirty="0">
                <a:ea typeface="新細明體" panose="02020500000000000000" pitchFamily="18" charset="-120"/>
              </a:rPr>
              <a:t> &lt; </a:t>
            </a:r>
            <a:r>
              <a:rPr lang="en-US" altLang="zh-TW" dirty="0">
                <a:ea typeface="新細明體" panose="02020500000000000000" pitchFamily="18" charset="-120"/>
                <a:sym typeface="Symbol" panose="05050102010706020507" pitchFamily="18" charset="2"/>
              </a:rPr>
              <a:t> </a:t>
            </a:r>
            <a:r>
              <a:rPr lang="en-US" altLang="zh-TW" dirty="0">
                <a:ea typeface="新細明體" panose="02020500000000000000" pitchFamily="18" charset="-120"/>
              </a:rPr>
              <a:t>= </a:t>
            </a:r>
            <a:r>
              <a:rPr lang="en-US" altLang="zh-TW" dirty="0">
                <a:latin typeface="Symbol" panose="05050102010706020507" pitchFamily="18" charset="2"/>
                <a:ea typeface="新細明體" panose="02020500000000000000" pitchFamily="18" charset="-120"/>
              </a:rPr>
              <a:t>e</a:t>
            </a:r>
            <a:r>
              <a:rPr lang="en-US" altLang="zh-TW" baseline="30000" dirty="0">
                <a:ea typeface="新細明體" panose="02020500000000000000" pitchFamily="18" charset="-120"/>
              </a:rPr>
              <a:t>2</a:t>
            </a:r>
            <a:r>
              <a:rPr lang="en-US" altLang="zh-TW" dirty="0">
                <a:ea typeface="新細明體" panose="02020500000000000000" pitchFamily="18" charset="-120"/>
              </a:rPr>
              <a:t>, then            . (See Figure 16.) </a:t>
            </a:r>
            <a:r>
              <a:rPr lang="en-US" altLang="zh-TW" dirty="0" smtClean="0">
                <a:ea typeface="新細明體" panose="02020500000000000000" pitchFamily="18" charset="-120"/>
              </a:rPr>
              <a:t>       This </a:t>
            </a:r>
            <a:r>
              <a:rPr lang="en-US" altLang="zh-TW" dirty="0">
                <a:ea typeface="新細明體" panose="02020500000000000000" pitchFamily="18" charset="-120"/>
              </a:rPr>
              <a:t>shows that </a:t>
            </a:r>
          </a:p>
          <a:p>
            <a:endParaRPr lang="zh-TW" altLang="en-US" dirty="0">
              <a:ea typeface="新細明體" panose="02020500000000000000" pitchFamily="18" charset="-120"/>
            </a:endParaRPr>
          </a:p>
        </p:txBody>
      </p:sp>
      <p:pic>
        <p:nvPicPr>
          <p:cNvPr id="33894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00629" y="2823542"/>
            <a:ext cx="3189620" cy="27742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338949" name="Object 5"/>
          <p:cNvGraphicFramePr>
            <a:graphicFrameLocks noChangeAspect="1"/>
          </p:cNvGraphicFramePr>
          <p:nvPr>
            <p:extLst>
              <p:ext uri="{D42A27DB-BD31-4B8C-83A1-F6EECF244321}">
                <p14:modId xmlns:p14="http://schemas.microsoft.com/office/powerpoint/2010/main" xmlns="" val="769525077"/>
              </p:ext>
            </p:extLst>
          </p:nvPr>
        </p:nvGraphicFramePr>
        <p:xfrm>
          <a:off x="1928794" y="1540094"/>
          <a:ext cx="1656305" cy="515937"/>
        </p:xfrm>
        <a:graphic>
          <a:graphicData uri="http://schemas.openxmlformats.org/presentationml/2006/ole">
            <p:oleObj spid="_x0000_s9218" name="Equation" r:id="rId4" imgW="1472400" imgH="291960" progId="">
              <p:embed/>
            </p:oleObj>
          </a:graphicData>
        </a:graphic>
      </p:graphicFrame>
      <p:graphicFrame>
        <p:nvGraphicFramePr>
          <p:cNvPr id="338950" name="Object 6"/>
          <p:cNvGraphicFramePr>
            <a:graphicFrameLocks noChangeAspect="1"/>
          </p:cNvGraphicFramePr>
          <p:nvPr>
            <p:extLst>
              <p:ext uri="{D42A27DB-BD31-4B8C-83A1-F6EECF244321}">
                <p14:modId xmlns:p14="http://schemas.microsoft.com/office/powerpoint/2010/main" xmlns="" val="2454039995"/>
              </p:ext>
            </p:extLst>
          </p:nvPr>
        </p:nvGraphicFramePr>
        <p:xfrm>
          <a:off x="2069904" y="2048963"/>
          <a:ext cx="648618" cy="380422"/>
        </p:xfrm>
        <a:graphic>
          <a:graphicData uri="http://schemas.openxmlformats.org/presentationml/2006/ole">
            <p:oleObj spid="_x0000_s9219" name="Equation" r:id="rId5" imgW="609480" imgH="291960" progId="">
              <p:embed/>
            </p:oleObj>
          </a:graphicData>
        </a:graphic>
      </p:graphicFrame>
      <p:graphicFrame>
        <p:nvGraphicFramePr>
          <p:cNvPr id="338951" name="Object 7"/>
          <p:cNvGraphicFramePr>
            <a:graphicFrameLocks noChangeAspect="1"/>
          </p:cNvGraphicFramePr>
          <p:nvPr>
            <p:extLst>
              <p:ext uri="{D42A27DB-BD31-4B8C-83A1-F6EECF244321}">
                <p14:modId xmlns:p14="http://schemas.microsoft.com/office/powerpoint/2010/main" xmlns="" val="4232505208"/>
              </p:ext>
            </p:extLst>
          </p:nvPr>
        </p:nvGraphicFramePr>
        <p:xfrm>
          <a:off x="2051720" y="2506931"/>
          <a:ext cx="2716971" cy="493441"/>
        </p:xfrm>
        <a:graphic>
          <a:graphicData uri="http://schemas.openxmlformats.org/presentationml/2006/ole">
            <p:oleObj spid="_x0000_s9220" name="Equation" r:id="rId6" imgW="1662840" imgH="291960" progId="">
              <p:embed/>
            </p:oleObj>
          </a:graphicData>
        </a:graphic>
      </p:graphicFrame>
    </p:spTree>
    <p:extLst>
      <p:ext uri="{BB962C8B-B14F-4D97-AF65-F5344CB8AC3E}">
        <p14:creationId xmlns:p14="http://schemas.microsoft.com/office/powerpoint/2010/main" xmlns="" val="24197193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7171" name="Rectangle 3"/>
          <p:cNvSpPr>
            <a:spLocks noGrp="1" noChangeArrowheads="1"/>
          </p:cNvSpPr>
          <p:nvPr>
            <p:ph type="body" idx="1"/>
          </p:nvPr>
        </p:nvSpPr>
        <p:spPr/>
        <p:txBody>
          <a:bodyPr>
            <a:normAutofit fontScale="92500" lnSpcReduction="10000"/>
          </a:bodyPr>
          <a:lstStyle/>
          <a:p>
            <a:pPr marL="0" indent="0"/>
            <a:r>
              <a:rPr lang="en-US" altLang="zh-TW" dirty="0" smtClean="0">
                <a:ea typeface="新細明體" panose="02020500000000000000" pitchFamily="18" charset="-120"/>
              </a:rPr>
              <a:t>The table shows the results of similar calculations of the average velocity over successively smaller time periods.</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sz="1500" dirty="0" smtClean="0">
              <a:ea typeface="新細明體" panose="02020500000000000000" pitchFamily="18" charset="-120"/>
            </a:endParaRPr>
          </a:p>
          <a:p>
            <a:pPr marL="0" indent="0"/>
            <a:r>
              <a:rPr lang="en-US" altLang="zh-TW" dirty="0" smtClean="0">
                <a:ea typeface="新細明體" panose="02020500000000000000" pitchFamily="18" charset="-120"/>
              </a:rPr>
              <a:t>It appears that as we shorten the time period, the average velocity is becoming closer to 49 m/s.</a:t>
            </a:r>
            <a:endParaRPr lang="en-US" altLang="zh-TW" baseline="30000" dirty="0" smtClean="0">
              <a:ea typeface="新細明體" panose="02020500000000000000" pitchFamily="18" charset="-120"/>
            </a:endParaRPr>
          </a:p>
        </p:txBody>
      </p:sp>
      <p:sp>
        <p:nvSpPr>
          <p:cNvPr id="71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7173"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71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83768" y="2420888"/>
            <a:ext cx="3763963" cy="2674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086198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7171">
                                            <p:txEl>
                                              <p:pRg st="7" end="7"/>
                                            </p:txEl>
                                          </p:spTgt>
                                        </p:tgtEl>
                                        <p:attrNameLst>
                                          <p:attrName>style.visibility</p:attrName>
                                        </p:attrNameLst>
                                      </p:cBhvr>
                                      <p:to>
                                        <p:strVal val="visible"/>
                                      </p:to>
                                    </p:set>
                                    <p:animEffect transition="in" filter="fade">
                                      <p:cBhvr>
                                        <p:cTn id="7" dur="1000"/>
                                        <p:tgtEl>
                                          <p:spTgt spid="7171">
                                            <p:txEl>
                                              <p:pRg st="7" end="7"/>
                                            </p:txEl>
                                          </p:spTgt>
                                        </p:tgtEl>
                                      </p:cBhvr>
                                    </p:animEffect>
                                    <p:anim calcmode="lin" valueType="num">
                                      <p:cBhvr>
                                        <p:cTn id="8" dur="1000" fill="hold"/>
                                        <p:tgtEl>
                                          <p:spTgt spid="7171">
                                            <p:txEl>
                                              <p:pRg st="7" end="7"/>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7171">
                                            <p:txEl>
                                              <p:pRg st="7" end="7"/>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171">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8195"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The </a:t>
            </a:r>
            <a:r>
              <a:rPr lang="en-US" altLang="zh-TW" b="1" smtClean="0">
                <a:ea typeface="新細明體" panose="02020500000000000000" pitchFamily="18" charset="-120"/>
              </a:rPr>
              <a:t>instantaneous velocity</a:t>
            </a:r>
            <a:r>
              <a:rPr lang="en-US" altLang="zh-TW" smtClean="0">
                <a:ea typeface="新細明體" panose="02020500000000000000" pitchFamily="18" charset="-120"/>
              </a:rPr>
              <a:t> when </a:t>
            </a:r>
            <a:r>
              <a:rPr lang="en-US" altLang="zh-TW" i="1" smtClean="0">
                <a:ea typeface="新細明體" panose="02020500000000000000" pitchFamily="18" charset="-120"/>
              </a:rPr>
              <a:t>t</a:t>
            </a:r>
            <a:r>
              <a:rPr lang="en-US" altLang="zh-TW" smtClean="0">
                <a:ea typeface="新細明體" panose="02020500000000000000" pitchFamily="18" charset="-120"/>
              </a:rPr>
              <a:t> = 5 is defined to be the limiting value of these average velocities over shorter and shorter time periods that start at </a:t>
            </a:r>
            <a:r>
              <a:rPr lang="en-US" altLang="zh-TW" i="1" smtClean="0">
                <a:ea typeface="新細明體" panose="02020500000000000000" pitchFamily="18" charset="-120"/>
              </a:rPr>
              <a:t>t</a:t>
            </a:r>
            <a:r>
              <a:rPr lang="en-US" altLang="zh-TW" smtClean="0">
                <a:ea typeface="新細明體" panose="02020500000000000000" pitchFamily="18" charset="-120"/>
              </a:rPr>
              <a:t> = 5.</a:t>
            </a:r>
          </a:p>
          <a:p>
            <a:pPr marL="0" indent="0"/>
            <a:endParaRPr lang="en-US" altLang="zh-TW" baseline="30000" smtClean="0">
              <a:ea typeface="新細明體" panose="02020500000000000000" pitchFamily="18" charset="-120"/>
            </a:endParaRPr>
          </a:p>
          <a:p>
            <a:pPr marL="0" indent="0"/>
            <a:r>
              <a:rPr lang="en-US" altLang="zh-TW" smtClean="0">
                <a:ea typeface="新細明體" panose="02020500000000000000" pitchFamily="18" charset="-120"/>
              </a:rPr>
              <a:t>Thus the (instantaneous) velocity after 5 s is</a:t>
            </a:r>
            <a:endParaRPr lang="en-US" altLang="zh-TW" baseline="30000" smtClean="0">
              <a:ea typeface="新細明體" panose="02020500000000000000" pitchFamily="18" charset="-120"/>
            </a:endParaRPr>
          </a:p>
        </p:txBody>
      </p:sp>
      <p:sp>
        <p:nvSpPr>
          <p:cNvPr id="81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8197"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81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75856" y="4221088"/>
            <a:ext cx="1752600" cy="439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983236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1000"/>
                                        <p:tgtEl>
                                          <p:spTgt spid="8195">
                                            <p:txEl>
                                              <p:pRg st="2" end="2"/>
                                            </p:txEl>
                                          </p:spTgt>
                                        </p:tgtEl>
                                      </p:cBhvr>
                                    </p:animEffect>
                                    <p:anim calcmode="lin" valueType="num">
                                      <p:cBhvr>
                                        <p:cTn id="8"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195">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195">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8198"/>
                                        </p:tgtEl>
                                        <p:attrNameLst>
                                          <p:attrName>style.visibility</p:attrName>
                                        </p:attrNameLst>
                                      </p:cBhvr>
                                      <p:to>
                                        <p:strVal val="visible"/>
                                      </p:to>
                                    </p:set>
                                    <p:animEffect transition="in" filter="fade">
                                      <p:cBhvr>
                                        <p:cTn id="13" dur="1000"/>
                                        <p:tgtEl>
                                          <p:spTgt spid="8198"/>
                                        </p:tgtEl>
                                      </p:cBhvr>
                                    </p:animEffect>
                                    <p:anim calcmode="lin" valueType="num">
                                      <p:cBhvr>
                                        <p:cTn id="14" dur="1000" fill="hold"/>
                                        <p:tgtEl>
                                          <p:spTgt spid="8198"/>
                                        </p:tgtEl>
                                        <p:attrNameLst>
                                          <p:attrName>ppt_x</p:attrName>
                                        </p:attrNameLst>
                                      </p:cBhvr>
                                      <p:tavLst>
                                        <p:tav tm="0">
                                          <p:val>
                                            <p:strVal val="#ppt_x"/>
                                          </p:val>
                                        </p:tav>
                                        <p:tav tm="100000">
                                          <p:val>
                                            <p:strVal val="#ppt_x"/>
                                          </p:val>
                                        </p:tav>
                                      </p:tavLst>
                                    </p:anim>
                                    <p:anim calcmode="lin" valueType="num">
                                      <p:cBhvr>
                                        <p:cTn id="15" dur="900" decel="100000" fill="hold"/>
                                        <p:tgtEl>
                                          <p:spTgt spid="819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19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ChangeArrowheads="1"/>
          </p:cNvSpPr>
          <p:nvPr/>
        </p:nvSpPr>
        <p:spPr bwMode="auto">
          <a:xfrm>
            <a:off x="800100" y="3276600"/>
            <a:ext cx="7772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Intuitive Definition of a Limit</a:t>
            </a:r>
          </a:p>
        </p:txBody>
      </p:sp>
    </p:spTree>
    <p:extLst>
      <p:ext uri="{BB962C8B-B14F-4D97-AF65-F5344CB8AC3E}">
        <p14:creationId xmlns:p14="http://schemas.microsoft.com/office/powerpoint/2010/main" xmlns="" val="29219849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panose="02020500000000000000" pitchFamily="18" charset="-120"/>
              </a:rPr>
              <a:t>Intuitive Definition of a Limit</a:t>
            </a:r>
            <a:endParaRPr lang="zh-TW" altLang="en-US" dirty="0"/>
          </a:p>
        </p:txBody>
      </p:sp>
      <p:sp>
        <p:nvSpPr>
          <p:cNvPr id="3" name="內容版面配置區 2"/>
          <p:cNvSpPr>
            <a:spLocks noGrp="1"/>
          </p:cNvSpPr>
          <p:nvPr>
            <p:ph idx="1"/>
          </p:nvPr>
        </p:nvSpPr>
        <p:spPr/>
        <p:txBody>
          <a:bodyPr/>
          <a:lstStyle/>
          <a:p>
            <a:r>
              <a:rPr lang="en-US" altLang="zh-TW" dirty="0" smtClean="0">
                <a:ea typeface="新細明體" charset="-120"/>
              </a:rPr>
              <a:t>Let</a:t>
            </a:r>
            <a:r>
              <a:rPr lang="en-US" altLang="zh-TW" dirty="0" smtClean="0">
                <a:latin typeface="Arial"/>
                <a:ea typeface="新細明體" charset="-120"/>
              </a:rPr>
              <a:t>’</a:t>
            </a:r>
            <a:r>
              <a:rPr lang="en-US" altLang="zh-TW" dirty="0" smtClean="0">
                <a:ea typeface="新細明體" charset="-120"/>
              </a:rPr>
              <a:t>s investigate the behavior of the function </a:t>
            </a:r>
            <a:r>
              <a:rPr lang="en-US" altLang="zh-TW" i="1" dirty="0" smtClean="0">
                <a:ea typeface="新細明體" charset="-120"/>
              </a:rPr>
              <a:t>f</a:t>
            </a:r>
            <a:r>
              <a:rPr lang="en-US" altLang="zh-TW" dirty="0" smtClean="0">
                <a:ea typeface="新細明體" charset="-120"/>
              </a:rPr>
              <a:t> defined by </a:t>
            </a:r>
            <a:r>
              <a:rPr lang="en-US" altLang="zh-TW" i="1" dirty="0" smtClean="0">
                <a:ea typeface="新細明體" charset="-120"/>
              </a:rPr>
              <a:t>f</a:t>
            </a:r>
            <a:r>
              <a:rPr lang="en-US" altLang="zh-TW" dirty="0" smtClean="0">
                <a:ea typeface="新細明體" charset="-120"/>
              </a:rPr>
              <a:t>(</a:t>
            </a:r>
            <a:r>
              <a:rPr lang="en-US" altLang="zh-TW" i="1" dirty="0" smtClean="0">
                <a:ea typeface="新細明體" charset="-120"/>
              </a:rPr>
              <a:t>x</a:t>
            </a:r>
            <a:r>
              <a:rPr lang="en-US" altLang="zh-TW" dirty="0" smtClean="0">
                <a:ea typeface="新細明體" charset="-120"/>
              </a:rPr>
              <a:t>) = </a:t>
            </a:r>
            <a:r>
              <a:rPr lang="en-US" altLang="zh-TW" i="1" dirty="0" smtClean="0">
                <a:ea typeface="新細明體" charset="-120"/>
              </a:rPr>
              <a:t>x</a:t>
            </a:r>
            <a:r>
              <a:rPr lang="en-US" altLang="zh-TW" baseline="30000" dirty="0" smtClean="0">
                <a:ea typeface="新細明體" charset="-120"/>
              </a:rPr>
              <a:t>2</a:t>
            </a:r>
            <a:r>
              <a:rPr lang="en-US" altLang="zh-TW" i="1" dirty="0" smtClean="0">
                <a:ea typeface="新細明體" charset="-120"/>
                <a:cs typeface="Times New Roman" pitchFamily="18" charset="0"/>
              </a:rPr>
              <a:t> </a:t>
            </a:r>
            <a:r>
              <a:rPr lang="en-US" altLang="zh-TW" dirty="0" smtClean="0">
                <a:ea typeface="新細明體" charset="-120"/>
                <a:cs typeface="Times New Roman" pitchFamily="18" charset="0"/>
              </a:rPr>
              <a:t>–</a:t>
            </a:r>
            <a:r>
              <a:rPr lang="en-US" altLang="zh-TW" i="1" dirty="0" smtClean="0">
                <a:ea typeface="新細明體" charset="-120"/>
                <a:cs typeface="Times New Roman" pitchFamily="18" charset="0"/>
              </a:rPr>
              <a:t> </a:t>
            </a:r>
            <a:r>
              <a:rPr lang="en-US" altLang="zh-TW" i="1" dirty="0" smtClean="0">
                <a:ea typeface="新細明體" charset="-120"/>
              </a:rPr>
              <a:t>x </a:t>
            </a:r>
            <a:r>
              <a:rPr lang="en-US" altLang="zh-TW" dirty="0" smtClean="0">
                <a:ea typeface="新細明體" charset="-120"/>
              </a:rPr>
              <a:t>+</a:t>
            </a:r>
            <a:r>
              <a:rPr lang="en-US" altLang="zh-TW" i="1" dirty="0" smtClean="0">
                <a:ea typeface="新細明體" charset="-120"/>
              </a:rPr>
              <a:t> </a:t>
            </a:r>
            <a:r>
              <a:rPr lang="en-US" altLang="zh-TW" dirty="0" smtClean="0">
                <a:ea typeface="新細明體" charset="-120"/>
              </a:rPr>
              <a:t>2 for values of </a:t>
            </a:r>
            <a:r>
              <a:rPr lang="en-US" altLang="zh-TW" i="1" dirty="0" smtClean="0">
                <a:ea typeface="新細明體" charset="-120"/>
              </a:rPr>
              <a:t>x</a:t>
            </a:r>
            <a:r>
              <a:rPr lang="en-US" altLang="zh-TW" dirty="0" smtClean="0">
                <a:ea typeface="新細明體" charset="-120"/>
              </a:rPr>
              <a:t> near 2.</a:t>
            </a:r>
          </a:p>
          <a:p>
            <a:pPr lvl="1"/>
            <a:r>
              <a:rPr lang="en-US" altLang="zh-TW" dirty="0" smtClean="0">
                <a:ea typeface="新細明體" charset="-120"/>
              </a:rPr>
              <a:t>The following table gives values of </a:t>
            </a:r>
            <a:r>
              <a:rPr lang="en-US" altLang="zh-TW" i="1" dirty="0" smtClean="0">
                <a:ea typeface="新細明體" charset="-120"/>
              </a:rPr>
              <a:t>f</a:t>
            </a:r>
            <a:r>
              <a:rPr lang="en-US" altLang="zh-TW" dirty="0" smtClean="0">
                <a:ea typeface="新細明體" charset="-120"/>
              </a:rPr>
              <a:t>(</a:t>
            </a:r>
            <a:r>
              <a:rPr lang="en-US" altLang="zh-TW" i="1" dirty="0" smtClean="0">
                <a:ea typeface="新細明體" charset="-120"/>
              </a:rPr>
              <a:t>x</a:t>
            </a:r>
            <a:r>
              <a:rPr lang="en-US" altLang="zh-TW" dirty="0" smtClean="0">
                <a:ea typeface="新細明體" charset="-120"/>
              </a:rPr>
              <a:t>) for values of </a:t>
            </a:r>
            <a:r>
              <a:rPr lang="en-US" altLang="zh-TW" i="1" dirty="0" smtClean="0">
                <a:ea typeface="新細明體" charset="-120"/>
              </a:rPr>
              <a:t>x</a:t>
            </a:r>
            <a:r>
              <a:rPr lang="en-US" altLang="zh-TW" dirty="0" smtClean="0">
                <a:ea typeface="新細明體" charset="-120"/>
              </a:rPr>
              <a:t> close to 2, but not equal to 2.</a:t>
            </a:r>
          </a:p>
          <a:p>
            <a:endParaRPr lang="zh-TW" altLang="en-US" dirty="0"/>
          </a:p>
        </p:txBody>
      </p:sp>
      <p:pic>
        <p:nvPicPr>
          <p:cNvPr id="4" name="Picture 4"/>
          <p:cNvPicPr>
            <a:picLocks noChangeAspect="1" noChangeArrowheads="1"/>
          </p:cNvPicPr>
          <p:nvPr/>
        </p:nvPicPr>
        <p:blipFill>
          <a:blip r:embed="rId2"/>
          <a:srcRect/>
          <a:stretch>
            <a:fillRect/>
          </a:stretch>
        </p:blipFill>
        <p:spPr bwMode="auto">
          <a:xfrm>
            <a:off x="2071670" y="3571876"/>
            <a:ext cx="5081588" cy="2957512"/>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Math_16x9">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訂 2">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xmlns="" name="範本01" id="{4ED460EB-6C90-4A87-8F38-D261F1823A05}" vid="{E156CA9E-7271-4D9B-B440-7640C24B573B}"/>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5292F0-C5C9-4F7B-BB09-E7C460630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範本01</Template>
  <TotalTime>0</TotalTime>
  <Words>1994</Words>
  <Application>Microsoft Office PowerPoint</Application>
  <PresentationFormat>如螢幕大小 (4:3)</PresentationFormat>
  <Paragraphs>293</Paragraphs>
  <Slides>57</Slides>
  <Notes>2</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57</vt:i4>
      </vt:variant>
    </vt:vector>
  </HeadingPairs>
  <TitlesOfParts>
    <vt:vector size="59" baseType="lpstr">
      <vt:lpstr>Math_16x9</vt:lpstr>
      <vt:lpstr>Equation</vt:lpstr>
      <vt:lpstr>投影片 1</vt:lpstr>
      <vt:lpstr>投影片 2</vt:lpstr>
      <vt:lpstr>Example 1</vt:lpstr>
      <vt:lpstr>Example 1 – Solution</vt:lpstr>
      <vt:lpstr>Example 1 – Solution</vt:lpstr>
      <vt:lpstr>Example 1 – Solution</vt:lpstr>
      <vt:lpstr>Example 1 – Solution</vt:lpstr>
      <vt:lpstr>投影片 8</vt:lpstr>
      <vt:lpstr>Intuitive Definition of a Limit</vt:lpstr>
      <vt:lpstr>Intuitive Definition of a Limit</vt:lpstr>
      <vt:lpstr>Intuitive Definition of a Limit</vt:lpstr>
      <vt:lpstr>Intuitive Definition of a Limit</vt:lpstr>
      <vt:lpstr>Intuitive Definition of a Limit</vt:lpstr>
      <vt:lpstr>THE LIMIT OF A FUNCTION</vt:lpstr>
      <vt:lpstr>THE LIMIT OF A FUNCTION</vt:lpstr>
      <vt:lpstr>Example 2</vt:lpstr>
      <vt:lpstr>Example 2 – Solution</vt:lpstr>
      <vt:lpstr>Example 2 – Solution</vt:lpstr>
      <vt:lpstr>Example 2 – Solution</vt:lpstr>
      <vt:lpstr>Example 3</vt:lpstr>
      <vt:lpstr>Example 3 – Solution</vt:lpstr>
      <vt:lpstr>Example 3 – Solution</vt:lpstr>
      <vt:lpstr>Example 3 – Solution</vt:lpstr>
      <vt:lpstr>Example 3 – Solution</vt:lpstr>
      <vt:lpstr>Example 3 – Solution</vt:lpstr>
      <vt:lpstr>Example 4</vt:lpstr>
      <vt:lpstr>Example 4 – Solution</vt:lpstr>
      <vt:lpstr>Example 5</vt:lpstr>
      <vt:lpstr>Example 5 – Solution</vt:lpstr>
      <vt:lpstr>Example 5 – Solution</vt:lpstr>
      <vt:lpstr>Example 5 SOLUTION</vt:lpstr>
      <vt:lpstr>Example 5 – Solution</vt:lpstr>
      <vt:lpstr>Example 5 – Solution</vt:lpstr>
      <vt:lpstr>Example 6</vt:lpstr>
      <vt:lpstr>Example 6– Solution</vt:lpstr>
      <vt:lpstr>投影片 36</vt:lpstr>
      <vt:lpstr>One-sided Limits</vt:lpstr>
      <vt:lpstr>One-sided Limits</vt:lpstr>
      <vt:lpstr>One-sided Limits</vt:lpstr>
      <vt:lpstr>One-sided Limits</vt:lpstr>
      <vt:lpstr>One-sided Limits</vt:lpstr>
      <vt:lpstr>Example 7</vt:lpstr>
      <vt:lpstr>Example 7 – Solution</vt:lpstr>
      <vt:lpstr>Example 7 – Solution</vt:lpstr>
      <vt:lpstr>Example 8</vt:lpstr>
      <vt:lpstr>Example 8 – Solution</vt:lpstr>
      <vt:lpstr>投影片 47</vt:lpstr>
      <vt:lpstr>Precise Definition of a Limit</vt:lpstr>
      <vt:lpstr>Precise Definition of a Limit</vt:lpstr>
      <vt:lpstr>Precise Definition of a Limit</vt:lpstr>
      <vt:lpstr>Precise Definition of a Limit</vt:lpstr>
      <vt:lpstr>Precise Definition of a Limit</vt:lpstr>
      <vt:lpstr>Precise Definition of a Limit</vt:lpstr>
      <vt:lpstr>Example 9</vt:lpstr>
      <vt:lpstr>Example 9 – Solution</vt:lpstr>
      <vt:lpstr>Example 10</vt:lpstr>
      <vt:lpstr>Example 10 – Solution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2015-07-07T02:13:01Z</dcterms:created>
  <dcterms:modified xsi:type="dcterms:W3CDTF">2016-10-08T06:59:11Z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