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4"/>
  </p:notesMasterIdLst>
  <p:handoutMasterIdLst>
    <p:handoutMasterId r:id="rId55"/>
  </p:handout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18" r:id="rId13"/>
    <p:sldId id="286" r:id="rId14"/>
    <p:sldId id="287" r:id="rId15"/>
    <p:sldId id="288" r:id="rId16"/>
    <p:sldId id="289" r:id="rId17"/>
    <p:sldId id="307" r:id="rId18"/>
    <p:sldId id="308" r:id="rId19"/>
    <p:sldId id="309" r:id="rId20"/>
    <p:sldId id="319" r:id="rId21"/>
    <p:sldId id="290" r:id="rId22"/>
    <p:sldId id="310" r:id="rId23"/>
    <p:sldId id="311" r:id="rId24"/>
    <p:sldId id="312" r:id="rId25"/>
    <p:sldId id="313" r:id="rId26"/>
    <p:sldId id="291" r:id="rId27"/>
    <p:sldId id="292" r:id="rId28"/>
    <p:sldId id="293" r:id="rId29"/>
    <p:sldId id="294" r:id="rId30"/>
    <p:sldId id="295" r:id="rId31"/>
    <p:sldId id="314" r:id="rId32"/>
    <p:sldId id="315" r:id="rId33"/>
    <p:sldId id="296" r:id="rId34"/>
    <p:sldId id="297" r:id="rId35"/>
    <p:sldId id="298" r:id="rId36"/>
    <p:sldId id="299" r:id="rId37"/>
    <p:sldId id="320" r:id="rId38"/>
    <p:sldId id="300" r:id="rId39"/>
    <p:sldId id="301" r:id="rId40"/>
    <p:sldId id="302" r:id="rId41"/>
    <p:sldId id="303" r:id="rId42"/>
    <p:sldId id="304" r:id="rId43"/>
    <p:sldId id="321" r:id="rId44"/>
    <p:sldId id="322" r:id="rId45"/>
    <p:sldId id="323" r:id="rId46"/>
    <p:sldId id="324" r:id="rId47"/>
    <p:sldId id="325" r:id="rId48"/>
    <p:sldId id="326" r:id="rId49"/>
    <p:sldId id="316" r:id="rId50"/>
    <p:sldId id="317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 varScale="1">
        <p:scale>
          <a:sx n="82" d="100"/>
          <a:sy n="82" d="100"/>
        </p:scale>
        <p:origin x="-750" y="-96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w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10/11/2016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2015/11/20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1460AA-9461-41B4-BF87-52CCB165E576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317327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3BD81E-00EC-4C98-ADB5-C9636E05BF83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="" xmlns:p14="http://schemas.microsoft.com/office/powerpoint/2010/main" val="107506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10/11/2016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10/11/2016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10/11/2016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2015/11/20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10/11/2016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0" y="914400"/>
            <a:ext cx="91440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0960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>
                <a:solidFill>
                  <a:srgbClr val="00ADEE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FUNCTIONS AND LIMITS</a:t>
            </a:r>
          </a:p>
        </p:txBody>
      </p:sp>
    </p:spTree>
    <p:extLst>
      <p:ext uri="{BB962C8B-B14F-4D97-AF65-F5344CB8AC3E}">
        <p14:creationId xmlns="" xmlns:p14="http://schemas.microsoft.com/office/powerpoint/2010/main" val="54315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87725"/>
            <a:ext cx="13287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1513"/>
          <a:stretch>
            <a:fillRect/>
          </a:stretch>
        </p:blipFill>
        <p:spPr bwMode="auto">
          <a:xfrm>
            <a:off x="1762125" y="1752600"/>
            <a:ext cx="4029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487" r="24586" b="28522"/>
          <a:stretch>
            <a:fillRect/>
          </a:stretch>
        </p:blipFill>
        <p:spPr bwMode="auto">
          <a:xfrm>
            <a:off x="1762125" y="3124200"/>
            <a:ext cx="3038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4226" r="67850"/>
          <a:stretch>
            <a:fillRect/>
          </a:stretch>
        </p:blipFill>
        <p:spPr bwMode="auto">
          <a:xfrm>
            <a:off x="1752600" y="4391025"/>
            <a:ext cx="1295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3509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58257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If we let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= 2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baseline="30000" dirty="0" smtClean="0">
                <a:ea typeface="新細明體" charset="-120"/>
              </a:rPr>
              <a:t>2 </a:t>
            </a:r>
            <a:r>
              <a:rPr lang="en-US" altLang="zh-TW" dirty="0" smtClean="0">
                <a:ea typeface="新細明體" charset="-120"/>
              </a:rPr>
              <a:t>- 3</a:t>
            </a:r>
            <a:r>
              <a:rPr lang="en-US" altLang="zh-TW" i="1" dirty="0" smtClean="0">
                <a:ea typeface="新細明體" charset="-120"/>
              </a:rPr>
              <a:t>x </a:t>
            </a:r>
            <a:r>
              <a:rPr lang="en-US" altLang="zh-TW" dirty="0" smtClean="0">
                <a:ea typeface="新細明體" charset="-120"/>
              </a:rPr>
              <a:t>+ 4, then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(5) = 39.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In other words, we would have gotten the correct answer in Example 1(a) by substituting 5 for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.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Similarly, direct substitution provides the correct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answer in Example 1(b).</a:t>
            </a:r>
          </a:p>
          <a:p>
            <a:r>
              <a:rPr lang="en-US" altLang="zh-TW" dirty="0" smtClean="0">
                <a:ea typeface="新細明體" charset="-120"/>
              </a:rPr>
              <a:t>The functions in the example are a polynomial and a rational function, respectively.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Similar use of the Limit Laws proves that direct substitution always works for such functions.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trigonometric functions also enjoy the Direct Substitution Property.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74" y="2251075"/>
            <a:ext cx="7767241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3341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know from the definitions of sin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mtClean="0">
                <a:ea typeface="新細明體" panose="02020500000000000000" pitchFamily="18" charset="-120"/>
              </a:rPr>
              <a:t>  and cos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mtClean="0">
                <a:ea typeface="新細明體" panose="02020500000000000000" pitchFamily="18" charset="-120"/>
              </a:rPr>
              <a:t>  that the coordinates of the point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in Figure 1 are (cos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mtClean="0">
                <a:ea typeface="新細明體" panose="02020500000000000000" pitchFamily="18" charset="-120"/>
              </a:rPr>
              <a:t>, sin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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32100"/>
            <a:ext cx="29622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784152" y="540722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536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As 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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0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, we see that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approaches the point (1, 0) and so cos 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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1 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and sin </a:t>
            </a:r>
            <a:r>
              <a:rPr lang="en-US" altLang="zh-TW" sz="16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 </a:t>
            </a:r>
            <a:r>
              <a:rPr lang="en-US" altLang="zh-TW" sz="16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0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Thus</a:t>
            </a: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Since cos 0 = 1 and sin 0 = 0, the equations in        assert that the cosine and sine functions satisfy the Direct Substitution Property at 0.</a:t>
            </a: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>The addition formulas for cosine and sine can then be used to deduce that these functions satisfy the Direct Substitution Property everywhere.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6" y="3101181"/>
            <a:ext cx="419576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00399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0" y="4071942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5846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other words, for any real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enables us to evaluate certain limits quite simply. For example,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Functions with the Direct Substitution Property are called </a:t>
            </a:r>
            <a:r>
              <a:rPr lang="en-US" altLang="zh-TW" i="1" dirty="0" smtClean="0">
                <a:ea typeface="新細明體" panose="02020500000000000000" pitchFamily="18" charset="-120"/>
              </a:rPr>
              <a:t>continuous at 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2348880"/>
            <a:ext cx="50244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477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478994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60CFF6C-4C07-445A-B8C0-4C1915A5E669}" type="slidenum">
              <a:rPr lang="en-US" altLang="ko-KR">
                <a:ea typeface="굴림" panose="020B0600000101010101" pitchFamily="34" charset="-127"/>
              </a:rPr>
              <a:pPr/>
              <a:t>16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</a:t>
            </a:r>
          </a:p>
          <a:p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 :</a:t>
            </a:r>
          </a:p>
          <a:p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= 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 1)/(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– 1)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We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can’t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 the limit by substituting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= 1, because 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(1) isn’t defined.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We can’t apply the Quotient Law, because the limit of the denominator is 0.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Instead, we need to do some preliminary algebra.</a:t>
            </a:r>
          </a:p>
          <a:p>
            <a:pPr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34481850"/>
              </p:ext>
            </p:extLst>
          </p:nvPr>
        </p:nvGraphicFramePr>
        <p:xfrm>
          <a:off x="1979713" y="1383892"/>
          <a:ext cx="1449280" cy="921508"/>
        </p:xfrm>
        <a:graphic>
          <a:graphicData uri="http://schemas.openxmlformats.org/presentationml/2006/ole">
            <p:oleObj spid="_x0000_s1031" name="Equation" r:id="rId3" imgW="863280" imgH="54612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9020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46E2A77-9726-45A7-B783-2620C5CE4B88}" type="slidenum">
              <a:rPr lang="en-US" altLang="ko-KR">
                <a:ea typeface="굴림" panose="020B0600000101010101" pitchFamily="34" charset="-127"/>
              </a:rPr>
              <a:pPr/>
              <a:t>17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734" y="1417640"/>
            <a:ext cx="7339012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factor the numerator as a difference of squares.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numerator and denominator have a common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factor of </a:t>
            </a:r>
            <a:r>
              <a:rPr lang="en-US" altLang="zh-TW" sz="2400" i="1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-1</a:t>
            </a:r>
            <a:endParaRPr lang="en-US" altLang="zh-TW" sz="2400" dirty="0"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When we take the limit 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approaches 1, we have       	       and so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2714612" y="2071678"/>
          <a:ext cx="2681294" cy="887854"/>
        </p:xfrm>
        <a:graphic>
          <a:graphicData uri="http://schemas.openxmlformats.org/presentationml/2006/ole">
            <p:oleObj spid="_x0000_s2065" name="Equation" r:id="rId3" imgW="1776960" imgH="584280" progId="">
              <p:embed/>
            </p:oleObj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1849002"/>
              </p:ext>
            </p:extLst>
          </p:nvPr>
        </p:nvGraphicFramePr>
        <p:xfrm>
          <a:off x="7072330" y="4286256"/>
          <a:ext cx="749300" cy="404813"/>
        </p:xfrm>
        <a:graphic>
          <a:graphicData uri="http://schemas.openxmlformats.org/presentationml/2006/ole">
            <p:oleObj spid="_x0000_s2066" name="Equation" r:id="rId4" imgW="431640" imgH="228600" progId="">
              <p:embed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1995478" y="4714884"/>
          <a:ext cx="1219200" cy="357190"/>
        </p:xfrm>
        <a:graphic>
          <a:graphicData uri="http://schemas.openxmlformats.org/presentationml/2006/ole">
            <p:oleObj spid="_x0000_s2068" name="Equation" r:id="rId5" imgW="533160" imgH="1774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550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9929F02-0166-49D5-A412-41D429698F47}" type="slidenum">
              <a:rPr lang="en-US" altLang="ko-KR">
                <a:ea typeface="굴림" panose="020B0600000101010101" pitchFamily="34" charset="-127"/>
              </a:rPr>
              <a:pPr/>
              <a:t>18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Therefore, we can cancel the common factor and compute the limit as follows: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000232" y="2571744"/>
          <a:ext cx="2214579" cy="2552048"/>
        </p:xfrm>
        <a:graphic>
          <a:graphicData uri="http://schemas.openxmlformats.org/presentationml/2006/ole">
            <p:oleObj spid="_x0000_s3080" name="Equation" r:id="rId3" imgW="1143000" imgH="13204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12806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 example 2, we were able to compute the limit by replacing the given function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= 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baseline="30000" dirty="0" smtClean="0">
                <a:ea typeface="新細明體" charset="-120"/>
              </a:rPr>
              <a:t>2 </a:t>
            </a:r>
            <a:r>
              <a:rPr lang="en-US" altLang="zh-TW" sz="3600" dirty="0" smtClean="0">
                <a:ea typeface="新細明體" charset="-120"/>
                <a:cs typeface="Times New Roman" pitchFamily="18" charset="0"/>
              </a:rPr>
              <a:t>-</a:t>
            </a:r>
            <a:r>
              <a:rPr lang="en-US" altLang="zh-TW" baseline="30000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1)/(</a:t>
            </a:r>
            <a:r>
              <a:rPr lang="en-US" altLang="zh-TW" i="1" smtClean="0">
                <a:ea typeface="新細明體" charset="-120"/>
              </a:rPr>
              <a:t>x </a:t>
            </a:r>
            <a:r>
              <a:rPr lang="en-US" altLang="zh-TW" sz="3600" smtClean="0">
                <a:ea typeface="新細明體" charset="-120"/>
              </a:rPr>
              <a:t>-</a:t>
            </a:r>
            <a:r>
              <a:rPr lang="en-US" altLang="zh-TW" i="1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1) by a simpler function with the same limit, </a:t>
            </a:r>
            <a:r>
              <a:rPr lang="en-US" altLang="zh-TW" i="1" dirty="0" smtClean="0"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=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+ 1.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This is valid because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= </a:t>
            </a:r>
            <a:r>
              <a:rPr lang="en-US" altLang="zh-TW" i="1" dirty="0" smtClean="0"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except when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= 1 and, in computing a limit as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approaches 1, we don</a:t>
            </a:r>
            <a:r>
              <a:rPr lang="en-US" altLang="zh-TW" dirty="0" smtClean="0">
                <a:latin typeface="Arial"/>
                <a:ea typeface="新細明體" charset="-120"/>
              </a:rPr>
              <a:t>’</a:t>
            </a:r>
            <a:r>
              <a:rPr lang="en-US" altLang="zh-TW" dirty="0" smtClean="0">
                <a:ea typeface="新細明體" charset="-120"/>
              </a:rPr>
              <a:t>t consider what happens when 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 is actually </a:t>
            </a:r>
            <a:r>
              <a:rPr lang="en-US" altLang="zh-TW" i="1" dirty="0" smtClean="0">
                <a:ea typeface="新細明體" charset="-120"/>
              </a:rPr>
              <a:t>equal to</a:t>
            </a:r>
            <a:r>
              <a:rPr lang="en-US" altLang="zh-TW" dirty="0" smtClean="0">
                <a:ea typeface="新細明體" charset="-120"/>
              </a:rPr>
              <a:t> 1. </a:t>
            </a:r>
          </a:p>
          <a:p>
            <a:pPr>
              <a:buClr>
                <a:srgbClr val="AC4600"/>
              </a:buClr>
              <a:buFont typeface="Wingdings" pitchFamily="2" charset="2"/>
              <a:buChar char="§"/>
            </a:pP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2000232" y="2500306"/>
            <a:ext cx="688908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 dirty="0">
                <a:latin typeface="Calibri" pitchFamily="34" charset="0"/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29172" y="276225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1.4</a:t>
            </a:r>
          </a:p>
        </p:txBody>
      </p:sp>
    </p:spTree>
    <p:extLst>
      <p:ext uri="{BB962C8B-B14F-4D97-AF65-F5344CB8AC3E}">
        <p14:creationId xmlns="" xmlns:p14="http://schemas.microsoft.com/office/powerpoint/2010/main" val="2189246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general, we have the following useful fact.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92237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77998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2504148-EC97-4711-9C6D-93950D3188CE}" type="slidenum">
              <a:rPr lang="en-US" altLang="ko-KR">
                <a:ea typeface="굴림" panose="020B0600000101010101" pitchFamily="34" charset="-127"/>
              </a:rPr>
              <a:pPr/>
              <a:t>21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285860"/>
            <a:ext cx="7339012" cy="4886340"/>
          </a:xfrm>
        </p:spPr>
        <p:txBody>
          <a:bodyPr>
            <a:normAutofit fontScale="92500"/>
          </a:bodyPr>
          <a:lstStyle/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Find </a:t>
            </a:r>
            <a:r>
              <a:rPr lang="en-US" altLang="zh-TW" dirty="0">
                <a:ea typeface="新細明體" panose="02020500000000000000" pitchFamily="18" charset="-120"/>
              </a:rPr>
              <a:t>	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where      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zh-TW" altLang="en-US" dirty="0" smtClean="0">
                <a:ea typeface="新細明體" panose="02020500000000000000" pitchFamily="18" charset="-120"/>
              </a:rPr>
              <a:t>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defined 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1 and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the value of a limit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approaches 1 does not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depend on the value of the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function at 1.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+ 1 for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we have:</a:t>
            </a:r>
          </a:p>
          <a:p>
            <a:pPr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23553721"/>
              </p:ext>
            </p:extLst>
          </p:nvPr>
        </p:nvGraphicFramePr>
        <p:xfrm>
          <a:off x="2000232" y="1857364"/>
          <a:ext cx="1018339" cy="571504"/>
        </p:xfrm>
        <a:graphic>
          <a:graphicData uri="http://schemas.openxmlformats.org/presentationml/2006/ole">
            <p:oleObj spid="_x0000_s4118" name="Equation" r:id="rId3" imgW="711000" imgH="355680" progId="">
              <p:embed/>
            </p:oleObj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4262583"/>
              </p:ext>
            </p:extLst>
          </p:nvPr>
        </p:nvGraphicFramePr>
        <p:xfrm>
          <a:off x="4214811" y="1714488"/>
          <a:ext cx="2143139" cy="789001"/>
        </p:xfrm>
        <a:graphic>
          <a:graphicData uri="http://schemas.openxmlformats.org/presentationml/2006/ole">
            <p:oleObj spid="_x0000_s4119" name="Equation" r:id="rId4" imgW="1776960" imgH="596880" progId="">
              <p:embed/>
            </p:oleObj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3264077"/>
              </p:ext>
            </p:extLst>
          </p:nvPr>
        </p:nvGraphicFramePr>
        <p:xfrm>
          <a:off x="4714876" y="3071810"/>
          <a:ext cx="1104900" cy="428628"/>
        </p:xfrm>
        <a:graphic>
          <a:graphicData uri="http://schemas.openxmlformats.org/presentationml/2006/ole">
            <p:oleObj spid="_x0000_s4120" name="Equation" r:id="rId5" imgW="711000" imgH="254160" progId="">
              <p:embed/>
            </p:oleObj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60555328"/>
              </p:ext>
            </p:extLst>
          </p:nvPr>
        </p:nvGraphicFramePr>
        <p:xfrm>
          <a:off x="3786182" y="5143512"/>
          <a:ext cx="571504" cy="357190"/>
        </p:xfrm>
        <a:graphic>
          <a:graphicData uri="http://schemas.openxmlformats.org/presentationml/2006/ole">
            <p:oleObj spid="_x0000_s4121" name="Equation" r:id="rId6" imgW="431640" imgH="228600" progId="">
              <p:embed/>
            </p:oleObj>
          </a:graphicData>
        </a:graphic>
      </p:graphicFrame>
      <p:pic>
        <p:nvPicPr>
          <p:cNvPr id="3440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3643314"/>
            <a:ext cx="3171820" cy="245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1928794" y="5929330"/>
          <a:ext cx="2571768" cy="500066"/>
        </p:xfrm>
        <a:graphic>
          <a:graphicData uri="http://schemas.openxmlformats.org/presentationml/2006/ole">
            <p:oleObj spid="_x0000_s4123" name="Equation" r:id="rId8" imgW="1498320" imgH="279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590756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020B8477-4778-457A-AF2E-29A2494D66FF}" type="slidenum">
              <a:rPr lang="en-US" altLang="ko-KR">
                <a:ea typeface="굴림" panose="020B0600000101010101" pitchFamily="34" charset="-127"/>
              </a:rPr>
              <a:pPr/>
              <a:t>22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Note that the values of the functions in Examples 3 and 4 are identical except when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1. So, they have the same limit as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approaches 1.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24175"/>
            <a:ext cx="32067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97200"/>
            <a:ext cx="2590800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6899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0949A7A5-E096-4A12-B811-6F3A025DD988}" type="slidenum">
              <a:rPr lang="en-US" altLang="ko-KR">
                <a:ea typeface="굴림" panose="020B0600000101010101" pitchFamily="34" charset="-127"/>
              </a:rPr>
              <a:pPr/>
              <a:t>23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000" i="1" dirty="0" smtClean="0">
                <a:ea typeface="新細明體" panose="02020500000000000000" pitchFamily="18" charset="-120"/>
              </a:rPr>
              <a:t>SOLUTION: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dirty="0">
                <a:ea typeface="新細明體" panose="02020500000000000000" pitchFamily="18" charset="-120"/>
              </a:rPr>
              <a:t>we define           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>we can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compute 	                       		 by letting </a:t>
            </a:r>
            <a:r>
              <a:rPr lang="en-US" altLang="zh-TW" i="1" dirty="0">
                <a:ea typeface="新細明體" panose="02020500000000000000" pitchFamily="18" charset="-120"/>
              </a:rPr>
              <a:t>h </a:t>
            </a:r>
            <a:r>
              <a:rPr lang="en-US" altLang="zh-TW" dirty="0">
                <a:ea typeface="新細明體" panose="02020500000000000000" pitchFamily="18" charset="-120"/>
              </a:rPr>
              <a:t>= 0 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(0) is undefined.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if we simplify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) algebraically, we find that:</a:t>
            </a:r>
          </a:p>
          <a:p>
            <a:pPr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65490843"/>
              </p:ext>
            </p:extLst>
          </p:nvPr>
        </p:nvGraphicFramePr>
        <p:xfrm>
          <a:off x="2428861" y="1428736"/>
          <a:ext cx="2025414" cy="857256"/>
        </p:xfrm>
        <a:graphic>
          <a:graphicData uri="http://schemas.openxmlformats.org/presentationml/2006/ole">
            <p:oleObj spid="_x0000_s5138" name="Equation" r:id="rId3" imgW="1307520" imgH="546120" progId="">
              <p:embed/>
            </p:oleObj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2857488" y="3214686"/>
          <a:ext cx="2084415" cy="740235"/>
        </p:xfrm>
        <a:graphic>
          <a:graphicData uri="http://schemas.openxmlformats.org/presentationml/2006/ole">
            <p:oleObj spid="_x0000_s5142" name="Equation" r:id="rId4" imgW="1180800" imgH="419040" progId="">
              <p:embed/>
            </p:oleObj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1571604" y="3792544"/>
          <a:ext cx="1071570" cy="495282"/>
        </p:xfrm>
        <a:graphic>
          <a:graphicData uri="http://schemas.openxmlformats.org/presentationml/2006/ole">
            <p:oleObj spid="_x0000_s5143" name="Equation" r:id="rId5" imgW="571320" imgH="279360" progId="">
              <p:embed/>
            </p:oleObj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2214547" y="4837040"/>
          <a:ext cx="2714644" cy="1547478"/>
        </p:xfrm>
        <a:graphic>
          <a:graphicData uri="http://schemas.openxmlformats.org/presentationml/2006/ole">
            <p:oleObj spid="_x0000_s5144" name="Equation" r:id="rId6" imgW="1473120" imgH="8380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76412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86C2CF9-A3DE-4B15-ABB7-170E04B8DE41}" type="slidenum">
              <a:rPr lang="en-US" altLang="ko-KR">
                <a:ea typeface="굴림" panose="020B0600000101010101" pitchFamily="34" charset="-127"/>
              </a:rPr>
              <a:pPr/>
              <a:t>24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Recall that we consider only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 0 </a:t>
            </a:r>
            <a:r>
              <a:rPr lang="en-US" altLang="zh-TW" dirty="0">
                <a:ea typeface="新細明體" panose="02020500000000000000" pitchFamily="18" charset="-120"/>
              </a:rPr>
              <a:t>when letting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approach 0.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</a:t>
            </a:r>
          </a:p>
          <a:p>
            <a:pPr lvl="1">
              <a:buClr>
                <a:srgbClr val="AC4600"/>
              </a:buClr>
              <a:buFont typeface="Wingdings" panose="05000000000000000000" pitchFamily="2" charset="2"/>
              <a:buChar char="§"/>
            </a:pPr>
            <a:endParaRPr lang="zh-TW" altLang="en-US" sz="3200" dirty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285984" y="2357430"/>
          <a:ext cx="3071833" cy="1143008"/>
        </p:xfrm>
        <a:graphic>
          <a:graphicData uri="http://schemas.openxmlformats.org/presentationml/2006/ole">
            <p:oleObj spid="_x0000_s6151" name="Equation" r:id="rId3" imgW="1701720" imgH="6094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658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sz="1600" dirty="0" smtClean="0">
                <a:ea typeface="新細明體" panose="02020500000000000000" pitchFamily="18" charset="-120"/>
              </a:rPr>
              <a:t/>
            </a:r>
            <a:br>
              <a:rPr lang="en-US" altLang="zh-TW" sz="1600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Find</a:t>
            </a: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t apply the Quotient Law immediately, since the limit of the denominator is 0.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Here the preliminary algebra consists of rationalizing the numerator: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203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1" y="5483065"/>
            <a:ext cx="61166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63749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432"/>
          <a:stretch>
            <a:fillRect/>
          </a:stretch>
        </p:blipFill>
        <p:spPr bwMode="auto">
          <a:xfrm>
            <a:off x="2438400" y="1428736"/>
            <a:ext cx="267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568"/>
          <a:stretch>
            <a:fillRect/>
          </a:stretch>
        </p:blipFill>
        <p:spPr bwMode="auto">
          <a:xfrm>
            <a:off x="2438400" y="2214554"/>
            <a:ext cx="2614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5730"/>
          <a:stretch>
            <a:fillRect/>
          </a:stretch>
        </p:blipFill>
        <p:spPr bwMode="auto">
          <a:xfrm>
            <a:off x="2438400" y="3000372"/>
            <a:ext cx="2193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412" r="26775"/>
          <a:stretch>
            <a:fillRect/>
          </a:stretch>
        </p:blipFill>
        <p:spPr bwMode="auto">
          <a:xfrm>
            <a:off x="2440435" y="3857628"/>
            <a:ext cx="23574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895" r="8969"/>
          <a:stretch>
            <a:fillRect/>
          </a:stretch>
        </p:blipFill>
        <p:spPr bwMode="auto">
          <a:xfrm>
            <a:off x="2440180" y="4714884"/>
            <a:ext cx="10969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1031"/>
          <a:stretch>
            <a:fillRect/>
          </a:stretch>
        </p:blipFill>
        <p:spPr bwMode="auto">
          <a:xfrm>
            <a:off x="2428860" y="5572140"/>
            <a:ext cx="574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3753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Theorem 2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Some limits are best calculated by first finding the left- and right-hand limits.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following theorem says that a two-sided limit exists if and only if both of the one-sided limits exist and are equal.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When computing one-sided limits, we use the fact that the Limit Laws also hold for one-sided limits.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886200"/>
            <a:ext cx="791284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9189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Show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for |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|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we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&gt; 0 have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55" y="1662112"/>
            <a:ext cx="1628396" cy="48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81" y="3429000"/>
            <a:ext cx="2738438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511" b="1031"/>
          <a:stretch>
            <a:fillRect/>
          </a:stretch>
        </p:blipFill>
        <p:spPr bwMode="auto">
          <a:xfrm>
            <a:off x="2673272" y="5486261"/>
            <a:ext cx="220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836"/>
          <a:stretch>
            <a:fillRect/>
          </a:stretch>
        </p:blipFill>
        <p:spPr bwMode="auto">
          <a:xfrm>
            <a:off x="3760093" y="6123778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34704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0 we have |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| 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and so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 by Theorem 2,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lvl="1">
              <a:spcBef>
                <a:spcPts val="1050"/>
              </a:spcBef>
            </a:pPr>
            <a:r>
              <a:rPr lang="en-US" altLang="zh-TW" sz="2100" dirty="0" smtClean="0">
                <a:ea typeface="新細明體" charset="-120"/>
              </a:rPr>
              <a:t>The result looks plausible from the figure.</a:t>
            </a:r>
            <a:endParaRPr lang="en-US" altLang="en-US" sz="2100" dirty="0" smtClean="0">
              <a:ea typeface="新細明體" charset="-120"/>
            </a:endParaRPr>
          </a:p>
          <a:p>
            <a:endParaRPr lang="en-US" altLang="zh-TW" dirty="0" smtClean="0"/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6893"/>
          <a:stretch>
            <a:fillRect/>
          </a:stretch>
        </p:blipFill>
        <p:spPr bwMode="auto">
          <a:xfrm>
            <a:off x="2771800" y="2332833"/>
            <a:ext cx="26241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2051"/>
          <a:stretch>
            <a:fillRect/>
          </a:stretch>
        </p:blipFill>
        <p:spPr bwMode="auto">
          <a:xfrm>
            <a:off x="3800499" y="2982118"/>
            <a:ext cx="5667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995745"/>
            <a:ext cx="15097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857496"/>
            <a:ext cx="25368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5529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this section we use the following properties of limits, called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Limit Laws</a:t>
            </a:r>
            <a:r>
              <a:rPr lang="en-US" altLang="zh-TW" dirty="0" smtClean="0">
                <a:ea typeface="新細明體" panose="02020500000000000000" pitchFamily="18" charset="-120"/>
              </a:rPr>
              <a:t>, to calculate limits.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6" y="2636912"/>
            <a:ext cx="71724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65985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59BE1F8-E1CE-4848-A650-C13EBD8AC2B2}" type="slidenum">
              <a:rPr lang="en-US" altLang="ko-KR">
                <a:ea typeface="굴림" panose="020B0600000101010101" pitchFamily="34" charset="-127"/>
              </a:rPr>
              <a:pPr/>
              <a:t>30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857752" y="6286520"/>
            <a:ext cx="2981325" cy="365125"/>
          </a:xfrm>
        </p:spPr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Prove that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 smtClean="0">
                <a:ea typeface="新細明體" panose="02020500000000000000" pitchFamily="18" charset="-120"/>
              </a:rPr>
              <a:t>does </a:t>
            </a:r>
            <a:r>
              <a:rPr lang="en-US" altLang="zh-TW" dirty="0">
                <a:ea typeface="新細明體" panose="02020500000000000000" pitchFamily="18" charset="-120"/>
              </a:rPr>
              <a:t>not exist.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dirty="0">
                <a:ea typeface="新細明體" panose="02020500000000000000" pitchFamily="18" charset="-120"/>
              </a:rPr>
              <a:t>the right- and left-hand limits are different, it follows </a:t>
            </a:r>
            <a:r>
              <a:rPr lang="en-US" altLang="zh-TW" dirty="0" smtClean="0">
                <a:ea typeface="新細明體" panose="02020500000000000000" pitchFamily="18" charset="-120"/>
              </a:rPr>
              <a:t>from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Theorem 2 that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</a:t>
            </a:r>
            <a:r>
              <a:rPr lang="en-US" altLang="zh-TW" dirty="0" smtClean="0">
                <a:ea typeface="新細明體" panose="02020500000000000000" pitchFamily="18" charset="-120"/>
              </a:rPr>
              <a:t>does </a:t>
            </a:r>
            <a:r>
              <a:rPr lang="en-US" altLang="zh-TW" dirty="0">
                <a:ea typeface="新細明體" panose="02020500000000000000" pitchFamily="18" charset="-120"/>
              </a:rPr>
              <a:t>not exist.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59660726"/>
              </p:ext>
            </p:extLst>
          </p:nvPr>
        </p:nvGraphicFramePr>
        <p:xfrm>
          <a:off x="2627784" y="1500174"/>
          <a:ext cx="944084" cy="714380"/>
        </p:xfrm>
        <a:graphic>
          <a:graphicData uri="http://schemas.openxmlformats.org/presentationml/2006/ole">
            <p:oleObj spid="_x0000_s7176" name="Equation" r:id="rId3" imgW="545760" imgH="558720" progId="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643042" y="3357562"/>
          <a:ext cx="4071966" cy="1571636"/>
        </p:xfrm>
        <a:graphic>
          <a:graphicData uri="http://schemas.openxmlformats.org/presentationml/2006/ole">
            <p:oleObj spid="_x0000_s7179" name="Equation" r:id="rId4" imgW="1993680" imgH="863280" progId="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357555" y="5429264"/>
          <a:ext cx="857256" cy="785818"/>
        </p:xfrm>
        <a:graphic>
          <a:graphicData uri="http://schemas.openxmlformats.org/presentationml/2006/ole">
            <p:oleObj spid="_x0000_s7180" name="Equation" r:id="rId5" imgW="419040" imgH="4316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4225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A8B96C9-756D-44CD-9A2C-639C76AC97EC}" type="slidenum">
              <a:rPr lang="en-US" altLang="ko-KR">
                <a:ea typeface="굴림" panose="020B0600000101010101" pitchFamily="34" charset="-127"/>
              </a:rPr>
              <a:pPr/>
              <a:t>31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7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graph of the function   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shown in the figure. It supports the one-sided limits that we found.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2852738"/>
            <a:ext cx="3393576" cy="2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271973" y="1643050"/>
          <a:ext cx="1687723" cy="428628"/>
        </p:xfrm>
        <a:graphic>
          <a:graphicData uri="http://schemas.openxmlformats.org/presentationml/2006/ole">
            <p:oleObj spid="_x0000_s8197" name="Equation" r:id="rId4" imgW="838080" imgH="2030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69911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greatest integer function </a:t>
            </a:r>
            <a:r>
              <a:rPr lang="en-US" altLang="zh-TW" dirty="0" smtClean="0">
                <a:ea typeface="新細明體" panose="02020500000000000000" pitchFamily="18" charset="-120"/>
              </a:rPr>
              <a:t>is defined by        = the largest integer that is less than or equal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(For instance,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                   )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Show that                      does not exist.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0" y="1714488"/>
            <a:ext cx="428628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95" y="2852936"/>
            <a:ext cx="22526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2" y="2857699"/>
            <a:ext cx="10429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02" y="2820935"/>
            <a:ext cx="1136001" cy="35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1481"/>
            <a:ext cx="14335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04209"/>
            <a:ext cx="1228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8345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graph of the greatest integer function is shown in Figure 5.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35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46"/>
          <a:stretch>
            <a:fillRect/>
          </a:stretch>
        </p:blipFill>
        <p:spPr bwMode="auto">
          <a:xfrm>
            <a:off x="2771800" y="2285450"/>
            <a:ext cx="3744416" cy="354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4235398" y="624624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3604021" y="5882735"/>
            <a:ext cx="214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Greatest integer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30749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	         	      for 	 		 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		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for 	   	             </a:t>
            </a:r>
            <a:r>
              <a:rPr lang="en-US" altLang="zh-TW" sz="7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Because these one-sided limits are not equal, 		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does not exist by Theorem 2.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9" y="1686924"/>
            <a:ext cx="9048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97" y="1720661"/>
            <a:ext cx="1285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0036"/>
          <a:stretch>
            <a:fillRect/>
          </a:stretch>
        </p:blipFill>
        <p:spPr bwMode="auto">
          <a:xfrm>
            <a:off x="3624263" y="2114013"/>
            <a:ext cx="21288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144"/>
          <a:stretch>
            <a:fillRect/>
          </a:stretch>
        </p:blipFill>
        <p:spPr bwMode="auto">
          <a:xfrm>
            <a:off x="4600576" y="2627679"/>
            <a:ext cx="5286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9" y="3496465"/>
            <a:ext cx="9239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66" y="3499963"/>
            <a:ext cx="129063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0988" b="-4349"/>
          <a:stretch>
            <a:fillRect/>
          </a:stretch>
        </p:blipFill>
        <p:spPr bwMode="auto">
          <a:xfrm>
            <a:off x="3275856" y="424266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834"/>
          <a:stretch>
            <a:fillRect/>
          </a:stretch>
        </p:blipFill>
        <p:spPr bwMode="auto">
          <a:xfrm>
            <a:off x="4315428" y="4756326"/>
            <a:ext cx="4905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08" y="5214950"/>
            <a:ext cx="1442544" cy="3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5148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next two theorems give two additional properties of limits.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2" y="2852936"/>
            <a:ext cx="7606509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15038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SQUEEZE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Squeeze Theorem is sometimes called the Sandwich Theorem or the Pinching Theorem.</a:t>
            </a:r>
          </a:p>
          <a:p>
            <a:r>
              <a:rPr lang="en-US" altLang="zh-TW" dirty="0" smtClean="0">
                <a:ea typeface="新細明體" charset="-120"/>
              </a:rPr>
              <a:t>The theorem is illustrated by the Figure 6.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It states that, if </a:t>
            </a:r>
            <a:r>
              <a:rPr lang="en-US" altLang="zh-TW" i="1" dirty="0" smtClean="0"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is squeezed between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and </a:t>
            </a:r>
            <a:r>
              <a:rPr lang="en-US" altLang="zh-TW" i="1" dirty="0" smtClean="0">
                <a:ea typeface="新細明體" charset="-120"/>
              </a:rPr>
              <a:t>h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i="1" dirty="0" smtClean="0">
                <a:ea typeface="新細明體" charset="-120"/>
              </a:rPr>
              <a:t>x</a:t>
            </a:r>
            <a:r>
              <a:rPr lang="en-US" altLang="zh-TW" dirty="0" smtClean="0">
                <a:ea typeface="新細明體" charset="-120"/>
              </a:rPr>
              <a:t>) near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 and if </a:t>
            </a:r>
            <a:r>
              <a:rPr lang="en-US" altLang="zh-TW" i="1" dirty="0" smtClean="0">
                <a:ea typeface="新細明體" charset="-120"/>
              </a:rPr>
              <a:t>f</a:t>
            </a:r>
            <a:r>
              <a:rPr lang="en-US" altLang="zh-TW" dirty="0" smtClean="0">
                <a:ea typeface="新細明體" charset="-120"/>
              </a:rPr>
              <a:t>  and </a:t>
            </a:r>
            <a:r>
              <a:rPr lang="en-US" altLang="zh-TW" i="1" dirty="0" smtClean="0">
                <a:ea typeface="新細明體" charset="-120"/>
              </a:rPr>
              <a:t>h</a:t>
            </a:r>
            <a:r>
              <a:rPr lang="en-US" altLang="zh-TW" dirty="0" smtClean="0">
                <a:ea typeface="新細明體" charset="-120"/>
              </a:rPr>
              <a:t> have the same limit </a:t>
            </a:r>
            <a:r>
              <a:rPr lang="en-US" altLang="zh-TW" i="1" dirty="0" smtClean="0">
                <a:ea typeface="新細明體" charset="-120"/>
              </a:rPr>
              <a:t>L</a:t>
            </a:r>
            <a:r>
              <a:rPr lang="en-US" altLang="zh-TW" dirty="0" smtClean="0">
                <a:ea typeface="新細明體" charset="-120"/>
              </a:rPr>
              <a:t> at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, then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i="1" dirty="0" smtClean="0"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 is forced to have the same limit </a:t>
            </a:r>
            <a:r>
              <a:rPr lang="en-US" altLang="zh-TW" i="1" dirty="0" smtClean="0">
                <a:ea typeface="新細明體" charset="-120"/>
              </a:rPr>
              <a:t>L </a:t>
            </a:r>
            <a:r>
              <a:rPr lang="en-US" altLang="zh-TW" dirty="0" smtClean="0">
                <a:ea typeface="新細明體" charset="-120"/>
              </a:rPr>
              <a:t>at </a:t>
            </a:r>
            <a:r>
              <a:rPr lang="en-US" altLang="zh-TW" i="1" dirty="0" smtClean="0">
                <a:ea typeface="新細明體" charset="-120"/>
              </a:rPr>
              <a:t>a</a:t>
            </a:r>
            <a:r>
              <a:rPr lang="en-US" altLang="zh-TW" dirty="0" smtClean="0">
                <a:ea typeface="新細明體" charset="-120"/>
              </a:rPr>
              <a:t>.</a:t>
            </a:r>
            <a:endParaRPr altLang="en-US" sz="3200" dirty="0" smtClean="0">
              <a:ea typeface="新細明體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500570"/>
            <a:ext cx="2947799" cy="2285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Show that </a:t>
            </a:r>
          </a:p>
          <a:p>
            <a:pPr>
              <a:defRPr/>
            </a:pPr>
            <a:r>
              <a:rPr lang="en-US" altLang="zh-TW" sz="2400" i="1" dirty="0" smtClean="0">
                <a:ea typeface="新細明體" panose="02020500000000000000" pitchFamily="18" charset="-120"/>
              </a:rPr>
              <a:t>Solution :</a:t>
            </a:r>
          </a:p>
          <a:p>
            <a:pPr>
              <a:defRPr/>
            </a:pPr>
            <a:r>
              <a:rPr lang="en-US" dirty="0" smtClean="0"/>
              <a:t>First note that we </a:t>
            </a:r>
            <a:r>
              <a:rPr lang="en-US" b="1" dirty="0" smtClean="0"/>
              <a:t>cannot </a:t>
            </a:r>
            <a:r>
              <a:rPr lang="en-US" dirty="0" smtClean="0"/>
              <a:t>use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>
              <a:solidFill>
                <a:srgbClr val="00ADEE"/>
              </a:solidFill>
            </a:endParaRPr>
          </a:p>
          <a:p>
            <a:pPr marL="0" indent="0">
              <a:defRPr/>
            </a:pPr>
            <a:r>
              <a:rPr lang="en-US" dirty="0" smtClean="0"/>
              <a:t>because 			</a:t>
            </a:r>
            <a:r>
              <a:rPr lang="en-US" dirty="0"/>
              <a:t> </a:t>
            </a:r>
            <a:r>
              <a:rPr lang="en-US" dirty="0" smtClean="0"/>
              <a:t>     does not exist.</a:t>
            </a:r>
            <a:endParaRPr lang="en-US" dirty="0" smtClean="0">
              <a:solidFill>
                <a:srgbClr val="00ADEE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45" y="1772112"/>
            <a:ext cx="21050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37" y="3772267"/>
            <a:ext cx="4133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5143512"/>
            <a:ext cx="192882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6741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Instead we apply the Squeeze Theorem, and so we need to find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 smaller than </a:t>
            </a:r>
            <a:r>
              <a:rPr lang="en-US" altLang="zh-TW" i="1" dirty="0" smtClean="0">
                <a:ea typeface="新細明體" panose="02020500000000000000" pitchFamily="18" charset="-120"/>
              </a:rPr>
              <a:t>g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sin(1/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and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bigger than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such that both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) approach 0.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do this we use our knowledge of the sine function. Because the sine of any number lies between –1 and 1, we can write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Any inequality remains true when multiplied by a positive number.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9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16" y="4811262"/>
            <a:ext cx="277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26319"/>
            <a:ext cx="2028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23131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 smtClean="0">
                <a:ea typeface="新細明體" panose="02020500000000000000" pitchFamily="18" charset="-120"/>
              </a:rPr>
              <a:t> 0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so, multiplying each side of the inequalities in        by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we get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as illustrated by Figure 7.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51" y="2232025"/>
            <a:ext cx="2778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67000"/>
            <a:ext cx="25669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29511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3984526" y="6480175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3840163" y="6172200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 dirty="0">
                <a:ea typeface="新細明體" panose="02020500000000000000" pitchFamily="18" charset="-120"/>
              </a:rPr>
              <a:t>y</a:t>
            </a:r>
            <a:r>
              <a:rPr lang="en-US" altLang="zh-TW" sz="1400" dirty="0">
                <a:ea typeface="新細明體" panose="02020500000000000000" pitchFamily="18" charset="-120"/>
              </a:rPr>
              <a:t> = </a:t>
            </a:r>
            <a:r>
              <a:rPr lang="en-US" altLang="zh-TW" sz="1400" i="1" dirty="0">
                <a:ea typeface="新細明體" panose="02020500000000000000" pitchFamily="18" charset="-120"/>
              </a:rPr>
              <a:t>x</a:t>
            </a:r>
            <a:r>
              <a:rPr lang="en-US" altLang="zh-TW" sz="1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1400" dirty="0">
                <a:ea typeface="新細明體" panose="02020500000000000000" pitchFamily="18" charset="-120"/>
              </a:rPr>
              <a:t>sin(1/</a:t>
            </a:r>
            <a:r>
              <a:rPr lang="en-US" altLang="zh-TW" sz="1400" i="1" dirty="0">
                <a:ea typeface="新細明體" panose="02020500000000000000" pitchFamily="18" charset="-120"/>
              </a:rPr>
              <a:t>x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029689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These five laws can be stated verbally as follows:</a:t>
            </a:r>
            <a:endParaRPr lang="en-US" altLang="zh-TW" sz="1400" b="1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Sum Law </a:t>
            </a:r>
          </a:p>
          <a:p>
            <a:pPr marL="0" indent="0">
              <a:buFontTx/>
              <a:buAutoNum type="arabicPeriod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limit of a sum is the sum of the limits.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Difference Law</a:t>
            </a:r>
          </a:p>
          <a:p>
            <a:pPr marL="0" indent="0">
              <a:buFontTx/>
              <a:buAutoNum type="arabicPeriod" startAt="2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limit of a difference is the difference of the limits.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Constant Multiple Law</a:t>
            </a:r>
          </a:p>
          <a:p>
            <a:pPr marL="0" indent="0">
              <a:buFontTx/>
              <a:buAutoNum type="arabicPeriod" startAt="3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limit of a constant times a function is the constant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times the limit of the function.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="" xmlns:p14="http://schemas.microsoft.com/office/powerpoint/2010/main" val="1585812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and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Taking                       				 and 		    in  in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the Squeeze Theorem, we obtain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2" y="2293938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334419"/>
            <a:ext cx="18192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82" y="3590992"/>
            <a:ext cx="3781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0" y="3571876"/>
            <a:ext cx="12001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4" y="4000504"/>
            <a:ext cx="2071702" cy="75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3470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On the basis of numerical and graphical evidence, we know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charset="-120"/>
              <a:cs typeface="Times New Roman" pitchFamily="18" charset="0"/>
            </a:endParaRPr>
          </a:p>
          <a:p>
            <a:r>
              <a:rPr lang="en-US" altLang="zh-TW" dirty="0" smtClean="0">
                <a:ea typeface="新細明體" charset="-120"/>
                <a:cs typeface="Times New Roman" pitchFamily="18" charset="0"/>
              </a:rPr>
              <a:t>We now use a geometric argument to prove Equation.</a:t>
            </a:r>
          </a:p>
          <a:p>
            <a:pPr lvl="1"/>
            <a:r>
              <a:rPr lang="en-US" altLang="zh-TW" sz="2101" dirty="0" smtClean="0">
                <a:ea typeface="新細明體" charset="-120"/>
                <a:cs typeface="Times New Roman" pitchFamily="18" charset="0"/>
              </a:rPr>
              <a:t>Assume first that </a:t>
            </a:r>
            <a:r>
              <a:rPr lang="el-GR" altLang="zh-TW" sz="2101" dirty="0" smtClean="0"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sz="2101" dirty="0" smtClean="0">
                <a:ea typeface="新細明體" charset="-120"/>
                <a:cs typeface="Times New Roman" pitchFamily="18" charset="0"/>
              </a:rPr>
              <a:t> lies between 0 and </a:t>
            </a:r>
            <a:r>
              <a:rPr lang="el-GR" altLang="zh-TW" sz="2101" dirty="0" smtClean="0">
                <a:ea typeface="新細明體" charset="-120"/>
                <a:cs typeface="Times New Roman" pitchFamily="18" charset="0"/>
              </a:rPr>
              <a:t>π</a:t>
            </a:r>
            <a:r>
              <a:rPr lang="en-US" altLang="zh-TW" sz="2101" dirty="0" smtClean="0">
                <a:ea typeface="新細明體" charset="-120"/>
                <a:cs typeface="Times New Roman" pitchFamily="18" charset="0"/>
              </a:rPr>
              <a:t>/2.</a:t>
            </a:r>
            <a:endParaRPr lang="en-US" altLang="en-US" sz="2101" dirty="0" smtClean="0">
              <a:ea typeface="新細明體" charset="-120"/>
              <a:cs typeface="Times New Roman" pitchFamily="18" charset="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3093244"/>
            <a:ext cx="7358062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4158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  <a:cs typeface="Times New Roman" pitchFamily="18" charset="0"/>
              </a:rPr>
              <a:t>The figure shows a sector of a circle with center O, central angle </a:t>
            </a:r>
            <a:r>
              <a:rPr lang="el-GR" i="1" dirty="0" smtClean="0"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, and radius 1.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BC 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is drawn perpendicular to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OA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.</a:t>
            </a:r>
          </a:p>
          <a:p>
            <a:pPr lvl="1"/>
            <a:r>
              <a:rPr lang="en-US" altLang="zh-TW" dirty="0" smtClean="0">
                <a:ea typeface="新細明體" charset="-120"/>
                <a:cs typeface="Times New Roman" pitchFamily="18" charset="0"/>
              </a:rPr>
              <a:t>By the definition of </a:t>
            </a:r>
            <a:br>
              <a:rPr lang="en-US" altLang="zh-TW" dirty="0" smtClean="0">
                <a:ea typeface="新細明體" charset="-120"/>
                <a:cs typeface="Times New Roman" pitchFamily="18" charset="0"/>
              </a:rPr>
            </a:b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radian measure, we have </a:t>
            </a:r>
            <a:br>
              <a:rPr lang="en-US" altLang="zh-TW" dirty="0" smtClean="0">
                <a:ea typeface="新細明體" charset="-120"/>
                <a:cs typeface="Times New Roman" pitchFamily="18" charset="0"/>
              </a:rPr>
            </a:b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arc 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AB 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=</a:t>
            </a:r>
            <a:r>
              <a:rPr lang="en-US" altLang="zh-TW" i="1" dirty="0" smtClean="0">
                <a:ea typeface="新細明體" charset="-120"/>
                <a:cs typeface="Times New Roman" pitchFamily="18" charset="0"/>
              </a:rPr>
              <a:t> </a:t>
            </a:r>
            <a:r>
              <a:rPr lang="el-GR" i="1" dirty="0" smtClean="0">
                <a:cs typeface="Times New Roman" pitchFamily="18" charset="0"/>
              </a:rPr>
              <a:t>θ</a:t>
            </a:r>
            <a:r>
              <a:rPr lang="en-US" altLang="zh-TW" dirty="0" smtClean="0">
                <a:ea typeface="新細明體" charset="-120"/>
              </a:rPr>
              <a:t>.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Also,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|</a:t>
            </a:r>
            <a:r>
              <a:rPr lang="en-US" altLang="zh-TW" i="1" dirty="0" smtClean="0">
                <a:ea typeface="新細明體" charset="-120"/>
              </a:rPr>
              <a:t>BC</a:t>
            </a:r>
            <a:r>
              <a:rPr lang="en-US" altLang="zh-TW" dirty="0" smtClean="0">
                <a:ea typeface="新細明體" charset="-120"/>
              </a:rPr>
              <a:t>| = |</a:t>
            </a:r>
            <a:r>
              <a:rPr lang="en-US" altLang="zh-TW" i="1" dirty="0" smtClean="0">
                <a:ea typeface="新細明體" charset="-120"/>
              </a:rPr>
              <a:t>OB</a:t>
            </a:r>
            <a:r>
              <a:rPr lang="en-US" altLang="zh-TW" dirty="0" smtClean="0">
                <a:ea typeface="新細明體" charset="-120"/>
              </a:rPr>
              <a:t>| sin </a:t>
            </a:r>
            <a:r>
              <a:rPr lang="el-GR" i="1" dirty="0" smtClean="0">
                <a:cs typeface="Times New Roman" pitchFamily="18" charset="0"/>
              </a:rPr>
              <a:t>θ</a:t>
            </a:r>
            <a:r>
              <a:rPr lang="en-US" altLang="zh-TW" i="1" dirty="0" smtClean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</a:rPr>
              <a:t>sin </a:t>
            </a:r>
            <a:r>
              <a:rPr lang="el-GR" i="1" dirty="0" smtClean="0">
                <a:cs typeface="Times New Roman" pitchFamily="18" charset="0"/>
              </a:rPr>
              <a:t>θ</a:t>
            </a:r>
            <a:r>
              <a:rPr lang="en-US" altLang="zh-TW" dirty="0" smtClean="0">
                <a:ea typeface="新細明體" charset="-120"/>
              </a:rPr>
              <a:t>.</a:t>
            </a: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857496"/>
            <a:ext cx="2857500" cy="320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From the diagram we see that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		|</a:t>
            </a:r>
            <a:r>
              <a:rPr lang="en-US" altLang="zh-TW" i="1" dirty="0" smtClean="0">
                <a:ea typeface="新細明體" charset="-120"/>
              </a:rPr>
              <a:t>BC</a:t>
            </a:r>
            <a:r>
              <a:rPr lang="en-US" altLang="zh-TW" dirty="0" smtClean="0">
                <a:ea typeface="新細明體" charset="-120"/>
              </a:rPr>
              <a:t>| &lt; |</a:t>
            </a:r>
            <a:r>
              <a:rPr lang="en-US" altLang="zh-TW" i="1" dirty="0" smtClean="0">
                <a:ea typeface="新細明體" charset="-120"/>
              </a:rPr>
              <a:t>AB</a:t>
            </a:r>
            <a:r>
              <a:rPr lang="en-US" altLang="zh-TW" dirty="0" smtClean="0">
                <a:ea typeface="新細明體" charset="-120"/>
              </a:rPr>
              <a:t>| &lt; arc </a:t>
            </a:r>
            <a:r>
              <a:rPr lang="en-US" altLang="zh-TW" i="1" dirty="0" smtClean="0">
                <a:ea typeface="新細明體" charset="-120"/>
              </a:rPr>
              <a:t>AB</a:t>
            </a:r>
            <a:endParaRPr lang="en-US" altLang="zh-TW" dirty="0" smtClean="0">
              <a:ea typeface="新細明體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</a:rPr>
              <a:t>Therefore</a:t>
            </a:r>
          </a:p>
          <a:p>
            <a:pPr>
              <a:lnSpc>
                <a:spcPct val="130000"/>
              </a:lnSpc>
            </a:pP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143108" y="3071810"/>
          <a:ext cx="3000396" cy="854299"/>
        </p:xfrm>
        <a:graphic>
          <a:graphicData uri="http://schemas.openxmlformats.org/presentationml/2006/ole">
            <p:oleObj spid="_x0000_s57347" name="Equation" r:id="rId3" imgW="1384200" imgH="393480" progId="">
              <p:embed/>
            </p:oleObj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980542"/>
            <a:ext cx="3135341" cy="3520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Let the tangent lines at </a:t>
            </a:r>
            <a:r>
              <a:rPr lang="en-US" altLang="zh-TW" i="1" dirty="0" smtClean="0">
                <a:ea typeface="新細明體" charset="-120"/>
              </a:rPr>
              <a:t>A </a:t>
            </a:r>
            <a:r>
              <a:rPr lang="en-US" altLang="zh-TW" dirty="0" smtClean="0">
                <a:ea typeface="新細明體" charset="-120"/>
              </a:rPr>
              <a:t>and </a:t>
            </a:r>
            <a:r>
              <a:rPr lang="en-US" altLang="zh-TW" i="1" dirty="0" smtClean="0">
                <a:ea typeface="新細明體" charset="-120"/>
              </a:rPr>
              <a:t>B</a:t>
            </a:r>
            <a:r>
              <a:rPr lang="en-US" altLang="zh-TW" dirty="0" smtClean="0">
                <a:ea typeface="新細明體" charset="-120"/>
              </a:rPr>
              <a:t> intersect at </a:t>
            </a:r>
            <a:r>
              <a:rPr lang="en-US" altLang="zh-TW" i="1" dirty="0" smtClean="0">
                <a:ea typeface="新細明體" charset="-120"/>
              </a:rPr>
              <a:t>E</a:t>
            </a:r>
            <a:r>
              <a:rPr lang="en-US" altLang="zh-TW" dirty="0" smtClean="0">
                <a:ea typeface="新細明體" charset="-120"/>
              </a:rPr>
              <a:t>.</a:t>
            </a:r>
            <a:endParaRPr altLang="en-US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You can see from this Figure 8(b) that the circumference of a circle is smaller than the length of a circumscribed polygon.</a:t>
            </a:r>
          </a:p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</a:rPr>
              <a:t>So,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arc </a:t>
            </a:r>
            <a:r>
              <a:rPr lang="en-US" altLang="zh-TW" i="1" dirty="0" smtClean="0">
                <a:ea typeface="新細明體" charset="-120"/>
              </a:rPr>
              <a:t>AB </a:t>
            </a:r>
            <a:r>
              <a:rPr lang="en-US" altLang="zh-TW" dirty="0" smtClean="0">
                <a:ea typeface="新細明體" charset="-120"/>
              </a:rPr>
              <a:t>&lt; |</a:t>
            </a:r>
            <a:r>
              <a:rPr lang="en-US" altLang="zh-TW" i="1" dirty="0" smtClean="0">
                <a:ea typeface="新細明體" charset="-120"/>
              </a:rPr>
              <a:t>AE</a:t>
            </a:r>
            <a:r>
              <a:rPr lang="en-US" altLang="zh-TW" dirty="0" smtClean="0">
                <a:ea typeface="新細明體" charset="-120"/>
              </a:rPr>
              <a:t>| + |</a:t>
            </a:r>
            <a:r>
              <a:rPr lang="en-US" altLang="zh-TW" i="1" dirty="0" smtClean="0">
                <a:ea typeface="新細明體" charset="-120"/>
              </a:rPr>
              <a:t>EB</a:t>
            </a:r>
            <a:r>
              <a:rPr lang="en-US" altLang="zh-TW" dirty="0" smtClean="0">
                <a:ea typeface="新細明體" charset="-120"/>
              </a:rPr>
              <a:t>|</a:t>
            </a:r>
          </a:p>
          <a:p>
            <a:pPr>
              <a:lnSpc>
                <a:spcPct val="130000"/>
              </a:lnSpc>
            </a:pP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286124"/>
            <a:ext cx="3136927" cy="33662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Thus,</a:t>
            </a:r>
            <a:br>
              <a:rPr lang="en-US" altLang="zh-TW" dirty="0" smtClean="0">
                <a:ea typeface="新細明體" charset="-120"/>
              </a:rPr>
            </a:br>
            <a:r>
              <a:rPr lang="el-GR" i="1" dirty="0" smtClean="0"/>
              <a:t>θ</a:t>
            </a:r>
            <a:r>
              <a:rPr lang="en-US" altLang="zh-TW" dirty="0" smtClean="0">
                <a:ea typeface="新細明體" charset="-120"/>
              </a:rPr>
              <a:t> = arc </a:t>
            </a:r>
            <a:r>
              <a:rPr lang="en-US" altLang="zh-TW" i="1" dirty="0" smtClean="0">
                <a:ea typeface="新細明體" charset="-120"/>
              </a:rPr>
              <a:t>AB </a:t>
            </a:r>
            <a:r>
              <a:rPr lang="en-US" altLang="zh-TW" dirty="0" smtClean="0">
                <a:ea typeface="新細明體" charset="-120"/>
              </a:rPr>
              <a:t>&lt; |</a:t>
            </a:r>
            <a:r>
              <a:rPr lang="en-US" altLang="zh-TW" i="1" dirty="0" smtClean="0">
                <a:ea typeface="新細明體" charset="-120"/>
              </a:rPr>
              <a:t>AE</a:t>
            </a:r>
            <a:r>
              <a:rPr lang="en-US" altLang="zh-TW" dirty="0" smtClean="0">
                <a:ea typeface="新細明體" charset="-120"/>
              </a:rPr>
              <a:t>| + |</a:t>
            </a:r>
            <a:r>
              <a:rPr lang="en-US" altLang="zh-TW" i="1" dirty="0" smtClean="0">
                <a:ea typeface="新細明體" charset="-120"/>
              </a:rPr>
              <a:t>EB</a:t>
            </a:r>
            <a:r>
              <a:rPr lang="en-US" altLang="zh-TW" dirty="0" smtClean="0">
                <a:ea typeface="新細明體" charset="-120"/>
              </a:rPr>
              <a:t>|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	    	   &lt; |</a:t>
            </a:r>
            <a:r>
              <a:rPr lang="en-US" altLang="zh-TW" i="1" dirty="0" smtClean="0">
                <a:ea typeface="新細明體" charset="-120"/>
              </a:rPr>
              <a:t>AE</a:t>
            </a:r>
            <a:r>
              <a:rPr lang="en-US" altLang="zh-TW" dirty="0" smtClean="0">
                <a:ea typeface="新細明體" charset="-120"/>
              </a:rPr>
              <a:t>| + |</a:t>
            </a:r>
            <a:r>
              <a:rPr lang="en-US" altLang="zh-TW" i="1" dirty="0" smtClean="0">
                <a:ea typeface="新細明體" charset="-120"/>
              </a:rPr>
              <a:t>ED</a:t>
            </a:r>
            <a:r>
              <a:rPr lang="en-US" altLang="zh-TW" dirty="0" smtClean="0">
                <a:ea typeface="新細明體" charset="-120"/>
              </a:rPr>
              <a:t>|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	    	   = |</a:t>
            </a:r>
            <a:r>
              <a:rPr lang="en-US" altLang="zh-TW" i="1" dirty="0" smtClean="0">
                <a:ea typeface="新細明體" charset="-120"/>
              </a:rPr>
              <a:t>AD</a:t>
            </a:r>
            <a:r>
              <a:rPr lang="en-US" altLang="zh-TW" dirty="0" smtClean="0">
                <a:ea typeface="新細明體" charset="-120"/>
              </a:rPr>
              <a:t>| = |</a:t>
            </a:r>
            <a:r>
              <a:rPr lang="en-US" altLang="zh-TW" i="1" dirty="0" smtClean="0">
                <a:ea typeface="新細明體" charset="-120"/>
              </a:rPr>
              <a:t>OA</a:t>
            </a:r>
            <a:r>
              <a:rPr lang="en-US" altLang="zh-TW" dirty="0" smtClean="0">
                <a:ea typeface="新細明體" charset="-120"/>
              </a:rPr>
              <a:t>| tan </a:t>
            </a:r>
            <a:r>
              <a:rPr lang="el-GR" i="1" dirty="0" smtClean="0"/>
              <a:t>θ</a:t>
            </a:r>
            <a:r>
              <a:rPr lang="en-US" altLang="zh-TW" i="1" dirty="0" smtClean="0">
                <a:ea typeface="新細明體" charset="-120"/>
              </a:rPr>
              <a:t/>
            </a:r>
            <a:br>
              <a:rPr lang="en-US" altLang="zh-TW" i="1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	     	   = tan </a:t>
            </a:r>
            <a:r>
              <a:rPr lang="el-GR" i="1" dirty="0" smtClean="0"/>
              <a:t>θ</a:t>
            </a:r>
            <a:endParaRPr lang="en-US" altLang="zh-TW" i="1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Therefore, we have: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So,</a:t>
            </a: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86182" y="4071942"/>
          <a:ext cx="1308413" cy="827281"/>
        </p:xfrm>
        <a:graphic>
          <a:graphicData uri="http://schemas.openxmlformats.org/presentationml/2006/ole">
            <p:oleObj spid="_x0000_s58370" name="Equation" r:id="rId3" imgW="622080" imgH="393480" progId="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785918" y="5000636"/>
          <a:ext cx="2163759" cy="827281"/>
        </p:xfrm>
        <a:graphic>
          <a:graphicData uri="http://schemas.openxmlformats.org/presentationml/2006/ole">
            <p:oleObj spid="_x0000_s58371" name="Equation" r:id="rId4" imgW="1028520" imgH="3934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 know that                                         .</a:t>
            </a:r>
          </a:p>
          <a:p>
            <a:pPr>
              <a:lnSpc>
                <a:spcPct val="130000"/>
              </a:lnSpc>
            </a:pPr>
            <a:endParaRPr lang="en-US" altLang="zh-TW" dirty="0" smtClean="0">
              <a:ea typeface="新細明體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</a:rPr>
              <a:t>So, by the Squeeze Theorem, we have:</a:t>
            </a:r>
          </a:p>
          <a:p>
            <a:pPr>
              <a:lnSpc>
                <a:spcPct val="130000"/>
              </a:lnSpc>
            </a:pPr>
            <a:endParaRPr altLang="en-US" dirty="0" smtClean="0">
              <a:ea typeface="新細明體" charset="-120"/>
            </a:endParaRPr>
          </a:p>
          <a:p>
            <a:endParaRPr lang="zh-TW" altLang="en-US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552008" y="2071678"/>
          <a:ext cx="3591628" cy="612763"/>
        </p:xfrm>
        <a:graphic>
          <a:graphicData uri="http://schemas.openxmlformats.org/presentationml/2006/ole">
            <p:oleObj spid="_x0000_s59394" name="Equation" r:id="rId3" imgW="1638000" imgH="279360" progId="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143240" y="3352771"/>
          <a:ext cx="1781192" cy="862047"/>
        </p:xfrm>
        <a:graphic>
          <a:graphicData uri="http://schemas.openxmlformats.org/presentationml/2006/ole">
            <p:oleObj spid="_x0000_s59395" name="Equation" r:id="rId4" imgW="812520" imgH="3934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DERIVATIVES OF TRIG.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  <a:cs typeface="Times New Roman" pitchFamily="18" charset="0"/>
              </a:rPr>
              <a:t>However, the function (sin </a:t>
            </a:r>
            <a:r>
              <a:rPr lang="el-GR" i="1" dirty="0" smtClean="0"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)/</a:t>
            </a:r>
            <a:r>
              <a:rPr lang="el-GR" i="1" dirty="0" smtClean="0">
                <a:ea typeface="新細明體" charset="-120"/>
                <a:cs typeface="Times New Roman" pitchFamily="18" charset="0"/>
              </a:rPr>
              <a:t>θ</a:t>
            </a: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 is an even function.</a:t>
            </a:r>
          </a:p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So, its right and left limits must be equal.</a:t>
            </a:r>
          </a:p>
          <a:p>
            <a:pPr>
              <a:lnSpc>
                <a:spcPct val="130000"/>
              </a:lnSpc>
            </a:pPr>
            <a:r>
              <a:rPr lang="en-US" altLang="zh-TW" dirty="0" smtClean="0">
                <a:ea typeface="新細明體" charset="-120"/>
                <a:cs typeface="Times New Roman" pitchFamily="18" charset="0"/>
              </a:rPr>
              <a:t>Hence, we have:</a:t>
            </a:r>
          </a:p>
          <a:p>
            <a:pPr>
              <a:lnSpc>
                <a:spcPct val="130000"/>
              </a:lnSpc>
            </a:pPr>
            <a:endParaRPr altLang="en-US" dirty="0" smtClean="0">
              <a:ea typeface="新細明體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500430" y="3143248"/>
          <a:ext cx="1643074" cy="797071"/>
        </p:xfrm>
        <a:graphic>
          <a:graphicData uri="http://schemas.openxmlformats.org/presentationml/2006/ole">
            <p:oleObj spid="_x0000_s60419" name="Equation" r:id="rId3" imgW="812520" imgH="39348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FDF453E-7665-4FA8-94E3-C00AA0CD18A8}" type="slidenum">
              <a:rPr lang="en-US" altLang="ko-KR">
                <a:ea typeface="굴림" panose="020B0600000101010101" pitchFamily="34" charset="-127"/>
              </a:rPr>
              <a:pPr/>
              <a:t>48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</a:t>
            </a:r>
          </a:p>
          <a:p>
            <a:pPr>
              <a:defRPr/>
            </a:pPr>
            <a:endParaRPr lang="en-US" altLang="zh-TW" sz="2000" i="1" dirty="0" smtClean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Solution 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>
                <a:ea typeface="新細明體" panose="02020500000000000000" pitchFamily="18" charset="-120"/>
              </a:rPr>
              <a:t>order to apply Equation 5, we first rewrite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function by multiplying and dividing by 7: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385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5804066"/>
              </p:ext>
            </p:extLst>
          </p:nvPr>
        </p:nvGraphicFramePr>
        <p:xfrm>
          <a:off x="1928794" y="1500174"/>
          <a:ext cx="1357321" cy="750939"/>
        </p:xfrm>
        <a:graphic>
          <a:graphicData uri="http://schemas.openxmlformats.org/presentationml/2006/ole">
            <p:oleObj spid="_x0000_s9220" name="Equation" r:id="rId3" imgW="850320" imgH="507960" progId="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928926" y="4286256"/>
          <a:ext cx="2476517" cy="857256"/>
        </p:xfrm>
        <a:graphic>
          <a:graphicData uri="http://schemas.openxmlformats.org/presentationml/2006/ole">
            <p:oleObj spid="_x0000_s9222" name="Equation" r:id="rId4" imgW="1244520" imgH="4316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11920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AA25A93-989C-4E96-842B-F5CC81A73ED0}" type="slidenum">
              <a:rPr lang="en-US" altLang="ko-KR">
                <a:ea typeface="굴림" panose="020B0600000101010101" pitchFamily="34" charset="-127"/>
              </a:rPr>
              <a:pPr/>
              <a:t>49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1.4</a:t>
            </a:r>
            <a:endParaRPr lang="en-US" altLang="zh-TW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10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If we let </a:t>
            </a:r>
            <a:r>
              <a:rPr lang="el-GR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= 7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, then </a:t>
            </a:r>
            <a:r>
              <a:rPr lang="el-GR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→ 0 as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→ 0, we have 7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→ 0. So, by Equation 5, we have:</a:t>
            </a:r>
          </a:p>
          <a:p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786050" y="2643182"/>
          <a:ext cx="3147633" cy="2428892"/>
        </p:xfrm>
        <a:graphic>
          <a:graphicData uri="http://schemas.openxmlformats.org/presentationml/2006/ole">
            <p:oleObj spid="_x0000_s10244" name="Equation" r:id="rId3" imgW="1676160" imgH="12952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51194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Product Law</a:t>
            </a:r>
          </a:p>
          <a:p>
            <a:pPr marL="0" indent="0">
              <a:buFontTx/>
              <a:buAutoNum type="arabicPeriod" startAt="4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limit of a product is the product of the limits.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Quotient Law</a:t>
            </a:r>
          </a:p>
          <a:p>
            <a:pPr marL="0" indent="0">
              <a:buFontTx/>
              <a:buAutoNum type="arabicPeriod" startAt="5"/>
            </a:pP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The limit of a quotient is the quotient of the limits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(provided that the limit of the denominator is not 0).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use the Product Law repeatedly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we obtain the following law.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2" y="5770562"/>
            <a:ext cx="8035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9330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Evaluate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2400" i="1" dirty="0" smtClean="0">
                <a:ea typeface="新細明體" panose="02020500000000000000" pitchFamily="18" charset="-120"/>
              </a:rPr>
              <a:t>Solution 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819"/>
            <a:ext cx="18859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0150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572000"/>
            <a:ext cx="27622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5562600"/>
            <a:ext cx="26431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880264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1643050"/>
            <a:ext cx="3667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2971800"/>
            <a:ext cx="399573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6308" b="1422"/>
          <a:stretch>
            <a:fillRect/>
          </a:stretch>
        </p:blipFill>
        <p:spPr bwMode="auto">
          <a:xfrm>
            <a:off x="2928926" y="4214818"/>
            <a:ext cx="23479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965700"/>
            <a:ext cx="143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8926" y="5572140"/>
            <a:ext cx="623888" cy="452437"/>
          </a:xfrm>
          <a:noFill/>
        </p:spPr>
      </p:pic>
    </p:spTree>
    <p:extLst>
      <p:ext uri="{BB962C8B-B14F-4D97-AF65-F5344CB8AC3E}">
        <p14:creationId xmlns="" xmlns:p14="http://schemas.microsoft.com/office/powerpoint/2010/main" val="3304662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applying these six limit laws, we need to use two special limits: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now put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in Law 6 and use Law 8, we get another useful special limit.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38" y="2941639"/>
            <a:ext cx="80089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38" y="5334000"/>
            <a:ext cx="798787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88261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Calculating Limits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 similar limit holds for roots as follows.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More generally, we have the following law.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1970"/>
            <a:ext cx="7907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43263"/>
            <a:ext cx="7901454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43652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Evaluate the following limits and justify each step.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  <a:r>
              <a:rPr lang="en-US" altLang="zh-TW" dirty="0" smtClean="0">
                <a:ea typeface="新細明體" panose="02020500000000000000" pitchFamily="18" charset="-120"/>
              </a:rPr>
              <a:t>					</a:t>
            </a:r>
            <a:r>
              <a:rPr lang="en-US" altLang="zh-TW" b="1" dirty="0" smtClean="0">
                <a:ea typeface="新細明體" panose="02020500000000000000" pitchFamily="18" charset="-120"/>
              </a:rPr>
              <a:t>(b)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2400" i="1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(a)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76" y="2592437"/>
            <a:ext cx="2505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7748"/>
            <a:ext cx="24003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276"/>
          <a:stretch>
            <a:fillRect/>
          </a:stretch>
        </p:blipFill>
        <p:spPr bwMode="auto">
          <a:xfrm>
            <a:off x="1870773" y="4592184"/>
            <a:ext cx="2400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520"/>
          <a:stretch>
            <a:fillRect/>
          </a:stretch>
        </p:blipFill>
        <p:spPr bwMode="auto">
          <a:xfrm>
            <a:off x="4271073" y="4592183"/>
            <a:ext cx="3848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29" y="5144918"/>
            <a:ext cx="1563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96" y="5755229"/>
            <a:ext cx="361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29" y="6260054"/>
            <a:ext cx="534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10526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b="1" dirty="0" smtClean="0">
                <a:ea typeface="新細明體" panose="02020500000000000000" pitchFamily="18" charset="-120"/>
              </a:rPr>
              <a:t>(b) </a:t>
            </a:r>
            <a:r>
              <a:rPr lang="en-US" altLang="zh-TW" dirty="0" smtClean="0">
                <a:ea typeface="新細明體" panose="02020500000000000000" pitchFamily="18" charset="-120"/>
              </a:rPr>
              <a:t>We start by using Law 5, but its use is fully justified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only at the final stage when we see that the limits of the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numerator and denominator exist and the limit of the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denominator is not 0.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676400"/>
            <a:ext cx="2447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614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828800"/>
            <a:ext cx="13287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44" y="5124449"/>
            <a:ext cx="5419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508625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851332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1411</Words>
  <Application>Microsoft Office PowerPoint</Application>
  <PresentationFormat>如螢幕大小 (4:3)</PresentationFormat>
  <Paragraphs>287</Paragraphs>
  <Slides>51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3" baseType="lpstr">
      <vt:lpstr>Math_16x9</vt:lpstr>
      <vt:lpstr>Equation</vt:lpstr>
      <vt:lpstr>投影片 1</vt:lpstr>
      <vt:lpstr>投影片 2</vt:lpstr>
      <vt:lpstr>Calculating Limits</vt:lpstr>
      <vt:lpstr>Calculating Limits</vt:lpstr>
      <vt:lpstr>Calculating Limits</vt:lpstr>
      <vt:lpstr>Calculating Limits</vt:lpstr>
      <vt:lpstr>Calculating Limits</vt:lpstr>
      <vt:lpstr>Example 1</vt:lpstr>
      <vt:lpstr>Example 1 – Solution</vt:lpstr>
      <vt:lpstr>Example 1 – Solution</vt:lpstr>
      <vt:lpstr>Note</vt:lpstr>
      <vt:lpstr>Calculating Limits</vt:lpstr>
      <vt:lpstr>Calculating Limits</vt:lpstr>
      <vt:lpstr>Calculating Limits</vt:lpstr>
      <vt:lpstr>Calculating Limits</vt:lpstr>
      <vt:lpstr>Example 2</vt:lpstr>
      <vt:lpstr>Example – Solution</vt:lpstr>
      <vt:lpstr>Example 2 – Solution</vt:lpstr>
      <vt:lpstr>Note</vt:lpstr>
      <vt:lpstr>Note</vt:lpstr>
      <vt:lpstr>Example 3</vt:lpstr>
      <vt:lpstr>Example 3 – Solution</vt:lpstr>
      <vt:lpstr>Example 4</vt:lpstr>
      <vt:lpstr>Example 4 – Solution</vt:lpstr>
      <vt:lpstr>Example 5</vt:lpstr>
      <vt:lpstr>Example 5 – Solution</vt:lpstr>
      <vt:lpstr>Theorem 2</vt:lpstr>
      <vt:lpstr>Example 6</vt:lpstr>
      <vt:lpstr>Example 6 – Solution</vt:lpstr>
      <vt:lpstr>Example 7</vt:lpstr>
      <vt:lpstr>Example 7 – Solution</vt:lpstr>
      <vt:lpstr>Example 8</vt:lpstr>
      <vt:lpstr>Example 8 – Solution</vt:lpstr>
      <vt:lpstr>Example 8 – Solution</vt:lpstr>
      <vt:lpstr>Calculating Limits</vt:lpstr>
      <vt:lpstr>THE SQUEEZE THEOREM</vt:lpstr>
      <vt:lpstr>Example 9</vt:lpstr>
      <vt:lpstr>Example 9 – Solution</vt:lpstr>
      <vt:lpstr>Example 9 – Solution</vt:lpstr>
      <vt:lpstr>Example 9 – Solution</vt:lpstr>
      <vt:lpstr>DERIVATIVES OF TRIG. FUNCTIONS</vt:lpstr>
      <vt:lpstr>DERIVATIVES OF TRIG. FUNCTIONS</vt:lpstr>
      <vt:lpstr>DERIVATIVES OF TRIG. FUNCTIONS</vt:lpstr>
      <vt:lpstr>DERIVATIVES OF TRIG. FUNCTIONS</vt:lpstr>
      <vt:lpstr>DERIVATIVES OF TRIG. FUNCTIONS</vt:lpstr>
      <vt:lpstr>DERIVATIVES OF TRIG. FUNCTIONS</vt:lpstr>
      <vt:lpstr>DERIVATIVES OF TRIG. FUNCTIONS</vt:lpstr>
      <vt:lpstr>Example 10</vt:lpstr>
      <vt:lpstr>Example 10 SOLUTION</vt:lpstr>
      <vt:lpstr>Example 11</vt:lpstr>
      <vt:lpstr>Example 11 –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2015-07-15T08:43:16Z</dcterms:created>
  <dcterms:modified xsi:type="dcterms:W3CDTF">2016-10-11T03:37:09Z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