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76" r:id="rId3"/>
    <p:sldId id="277" r:id="rId4"/>
    <p:sldId id="278" r:id="rId5"/>
    <p:sldId id="279" r:id="rId6"/>
    <p:sldId id="280" r:id="rId7"/>
    <p:sldId id="281" r:id="rId8"/>
    <p:sldId id="321" r:id="rId9"/>
    <p:sldId id="311" r:id="rId10"/>
    <p:sldId id="312" r:id="rId11"/>
    <p:sldId id="313" r:id="rId12"/>
    <p:sldId id="314" r:id="rId13"/>
    <p:sldId id="282" r:id="rId14"/>
    <p:sldId id="283" r:id="rId15"/>
    <p:sldId id="284" r:id="rId16"/>
    <p:sldId id="285" r:id="rId17"/>
    <p:sldId id="286" r:id="rId18"/>
    <p:sldId id="287" r:id="rId19"/>
    <p:sldId id="322" r:id="rId20"/>
    <p:sldId id="288" r:id="rId21"/>
    <p:sldId id="323" r:id="rId22"/>
    <p:sldId id="324" r:id="rId23"/>
    <p:sldId id="289" r:id="rId24"/>
    <p:sldId id="315" r:id="rId25"/>
    <p:sldId id="325" r:id="rId26"/>
    <p:sldId id="326" r:id="rId27"/>
    <p:sldId id="327" r:id="rId28"/>
    <p:sldId id="290" r:id="rId29"/>
    <p:sldId id="316" r:id="rId30"/>
    <p:sldId id="317" r:id="rId31"/>
    <p:sldId id="291" r:id="rId32"/>
    <p:sldId id="329" r:id="rId33"/>
    <p:sldId id="318" r:id="rId34"/>
    <p:sldId id="319" r:id="rId35"/>
    <p:sldId id="320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3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39" r:id="rId65"/>
    <p:sldId id="340" r:id="rId66"/>
    <p:sldId id="34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140" y="-90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10/12/2016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2015/11/20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9927B5-F0F8-4392-B36D-C3EA48F161CA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30176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3A9C3-AC15-4A12-9E64-F45C82580DCD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2398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10/12/2016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0" y="914400"/>
            <a:ext cx="91440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0960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FUNCTIONS AND LIMITS</a:t>
            </a:r>
          </a:p>
        </p:txBody>
      </p:sp>
    </p:spTree>
    <p:extLst>
      <p:ext uri="{BB962C8B-B14F-4D97-AF65-F5344CB8AC3E}">
        <p14:creationId xmlns:p14="http://schemas.microsoft.com/office/powerpoint/2010/main" xmlns="" val="150282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A46F712-E71A-40D8-BAA0-279361E7043F}" type="slidenum">
              <a:rPr lang="en-US" altLang="ko-KR">
                <a:ea typeface="굴림" panose="020B0600000101010101" pitchFamily="34" charset="-127"/>
              </a:rPr>
              <a:pPr/>
              <a:t>10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graph also has a break when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3. However, the reason for the discontinuity is different.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(3) is defined,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but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does </a:t>
            </a:r>
            <a:r>
              <a:rPr lang="en-US" altLang="zh-TW" dirty="0">
                <a:ea typeface="新細明體" panose="02020500000000000000" pitchFamily="18" charset="-120"/>
              </a:rPr>
              <a:t>not exist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(because the left and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right limits are different).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is discontinuous </a:t>
            </a:r>
            <a:r>
              <a:rPr lang="en-US" altLang="zh-TW" dirty="0" smtClean="0">
                <a:ea typeface="新細明體" panose="02020500000000000000" pitchFamily="18" charset="-120"/>
              </a:rPr>
              <a:t>at </a:t>
            </a:r>
            <a:r>
              <a:rPr lang="en-US" altLang="zh-TW" dirty="0">
                <a:ea typeface="新細明體" panose="02020500000000000000" pitchFamily="18" charset="-120"/>
              </a:rPr>
              <a:t>3.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1048984"/>
              </p:ext>
            </p:extLst>
          </p:nvPr>
        </p:nvGraphicFramePr>
        <p:xfrm>
          <a:off x="2000232" y="3143248"/>
          <a:ext cx="1000132" cy="467981"/>
        </p:xfrm>
        <a:graphic>
          <a:graphicData uri="http://schemas.openxmlformats.org/presentationml/2006/ole">
            <p:oleObj spid="_x0000_s1029" name="Equation" r:id="rId3" imgW="736200" imgH="355680" progId="">
              <p:embed/>
            </p:oleObj>
          </a:graphicData>
        </a:graphic>
      </p:graphicFrame>
      <p:pic>
        <p:nvPicPr>
          <p:cNvPr id="570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2786058"/>
            <a:ext cx="3127375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8972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77A7F48-7D54-45B3-BA16-67A4746C52ED}" type="slidenum">
              <a:rPr lang="en-US" altLang="ko-KR">
                <a:ea typeface="굴림" panose="020B0600000101010101" pitchFamily="34" charset="-127"/>
              </a:rPr>
              <a:pPr/>
              <a:t>11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about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5?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(5) is defined and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exists </a:t>
            </a:r>
            <a:r>
              <a:rPr lang="en-US" altLang="zh-TW" dirty="0">
                <a:ea typeface="新細明體" panose="02020500000000000000" pitchFamily="18" charset="-120"/>
              </a:rPr>
              <a:t>(because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left and right limits are the same).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discontinuous </a:t>
            </a:r>
            <a:r>
              <a:rPr lang="en-US" altLang="zh-TW" dirty="0" smtClean="0">
                <a:ea typeface="新細明體" panose="02020500000000000000" pitchFamily="18" charset="-120"/>
              </a:rPr>
              <a:t>at </a:t>
            </a:r>
            <a:r>
              <a:rPr lang="en-US" altLang="zh-TW" dirty="0">
                <a:ea typeface="新細明體" panose="02020500000000000000" pitchFamily="18" charset="-120"/>
              </a:rPr>
              <a:t>5.</a:t>
            </a:r>
          </a:p>
          <a:p>
            <a:pPr>
              <a:buClr>
                <a:srgbClr val="800000"/>
              </a:buClr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1502919"/>
              </p:ext>
            </p:extLst>
          </p:nvPr>
        </p:nvGraphicFramePr>
        <p:xfrm>
          <a:off x="4214810" y="2214554"/>
          <a:ext cx="1143008" cy="500066"/>
        </p:xfrm>
        <a:graphic>
          <a:graphicData uri="http://schemas.openxmlformats.org/presentationml/2006/ole">
            <p:oleObj spid="_x0000_s2056" name="Equation" r:id="rId3" imgW="736200" imgH="355680" progId="">
              <p:embed/>
            </p:oleObj>
          </a:graphicData>
        </a:graphic>
      </p:graphicFrame>
      <p:graphicFrame>
        <p:nvGraphicFramePr>
          <p:cNvPr id="571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6873507"/>
              </p:ext>
            </p:extLst>
          </p:nvPr>
        </p:nvGraphicFramePr>
        <p:xfrm>
          <a:off x="2667669" y="3071810"/>
          <a:ext cx="1761455" cy="500066"/>
        </p:xfrm>
        <a:graphic>
          <a:graphicData uri="http://schemas.openxmlformats.org/presentationml/2006/ole">
            <p:oleObj spid="_x0000_s2057" name="Equation" r:id="rId4" imgW="1320120" imgH="355680" progId="">
              <p:embed/>
            </p:oleObj>
          </a:graphicData>
        </a:graphic>
      </p:graphicFrame>
      <p:pic>
        <p:nvPicPr>
          <p:cNvPr id="571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314" y="3214686"/>
            <a:ext cx="3214711" cy="264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702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357298"/>
            <a:ext cx="7339012" cy="4814902"/>
          </a:xfrm>
        </p:spPr>
        <p:txBody>
          <a:bodyPr>
            <a:normAutofit fontScale="40000" lnSpcReduction="20000"/>
          </a:bodyPr>
          <a:lstStyle/>
          <a:p>
            <a:pPr marL="0" indent="0"/>
            <a:r>
              <a:rPr lang="en-US" altLang="zh-TW" sz="4500" dirty="0" smtClean="0">
                <a:ea typeface="新細明體" panose="02020500000000000000" pitchFamily="18" charset="-120"/>
              </a:rPr>
              <a:t>Where are each of the following functions discontinuous?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900" b="1" dirty="0" smtClean="0">
                <a:ea typeface="新細明體" panose="02020500000000000000" pitchFamily="18" charset="-120"/>
              </a:rPr>
              <a:t>(a)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900" b="1" dirty="0" smtClean="0">
                <a:ea typeface="新細明體" panose="02020500000000000000" pitchFamily="18" charset="-120"/>
              </a:rPr>
              <a:t>(b)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900" b="1" dirty="0" smtClean="0">
                <a:ea typeface="新細明體" panose="02020500000000000000" pitchFamily="18" charset="-120"/>
              </a:rPr>
              <a:t>(c)</a:t>
            </a:r>
          </a:p>
          <a:p>
            <a:pPr marL="0" indent="0"/>
            <a:endParaRPr lang="en-US" altLang="zh-TW" sz="2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900" b="1" dirty="0" smtClean="0">
                <a:ea typeface="新細明體" panose="02020500000000000000" pitchFamily="18" charset="-120"/>
              </a:rPr>
              <a:t>(d)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299" y="2028826"/>
            <a:ext cx="2274759" cy="7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299" y="2937267"/>
            <a:ext cx="2638223" cy="113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299" y="4317005"/>
            <a:ext cx="3346329" cy="116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299" y="5721350"/>
            <a:ext cx="13001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626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95442"/>
            <a:ext cx="8534400" cy="5256212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  <a:r>
              <a:rPr lang="en-US" altLang="zh-TW" dirty="0" smtClean="0">
                <a:ea typeface="新細明體" panose="02020500000000000000" pitchFamily="18" charset="-120"/>
              </a:rPr>
              <a:t> 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(2) is not defined,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discontinuous at 2.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  <a:r>
              <a:rPr lang="en-US" altLang="zh-TW" dirty="0" smtClean="0">
                <a:ea typeface="新細明體" panose="02020500000000000000" pitchFamily="18" charset="-120"/>
              </a:rPr>
              <a:t> 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(0) = 1 is defined but</a:t>
            </a:r>
          </a:p>
          <a:p>
            <a:pPr marL="457200" indent="-457200">
              <a:buFontTx/>
              <a:buChar char="•"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1200" baseline="300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does not exist.</a:t>
            </a:r>
            <a:endParaRPr lang="en-US" altLang="zh-TW" sz="12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discontinuous at 0.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b="1" dirty="0" smtClean="0">
                <a:ea typeface="新細明體" panose="02020500000000000000" pitchFamily="18" charset="-120"/>
              </a:rPr>
              <a:t>(c) </a:t>
            </a:r>
            <a:r>
              <a:rPr lang="en-US" altLang="zh-TW" dirty="0" smtClean="0">
                <a:ea typeface="新細明體" panose="02020500000000000000" pitchFamily="18" charset="-120"/>
              </a:rPr>
              <a:t>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(2) = 1 is defined and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0928"/>
            <a:ext cx="25003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355" y="4653136"/>
            <a:ext cx="3552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403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      			                          exists.</a:t>
            </a: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But</a:t>
            </a: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 is not continuous at 2.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622605"/>
            <a:ext cx="2009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651002"/>
            <a:ext cx="26955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882510"/>
            <a:ext cx="22669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334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smtClean="0">
                <a:ea typeface="新細明體" panose="02020500000000000000" pitchFamily="18" charset="-120"/>
              </a:rPr>
              <a:t>(d) </a:t>
            </a:r>
            <a:r>
              <a:rPr lang="en-US" altLang="zh-TW" smtClean="0">
                <a:ea typeface="新細明體" panose="02020500000000000000" pitchFamily="18" charset="-120"/>
              </a:rPr>
              <a:t>The greatest integer function has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discontinuities at all of the integers because             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does not exist if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is an integer.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150" y="2204864"/>
            <a:ext cx="1238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56384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650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714488"/>
            <a:ext cx="7339012" cy="4572000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3 shows the graphs of the functions in Example 2.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In each case the graph can’t be drawn without lifting the pen from the paper because a hole or break or jump occurs in the graph.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214554"/>
            <a:ext cx="89249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928938" y="4572008"/>
            <a:ext cx="3119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Graphs of the functions in Example 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048471" y="478632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020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kind of discontinuity illustrated in parts (a) and (c) is called </a:t>
            </a:r>
            <a:r>
              <a:rPr lang="en-US" altLang="zh-TW" b="1" dirty="0" smtClean="0">
                <a:ea typeface="新細明體" panose="02020500000000000000" pitchFamily="18" charset="-120"/>
              </a:rPr>
              <a:t>removable</a:t>
            </a:r>
            <a:r>
              <a:rPr lang="en-US" altLang="zh-TW" dirty="0" smtClean="0">
                <a:ea typeface="新細明體" panose="02020500000000000000" pitchFamily="18" charset="-120"/>
              </a:rPr>
              <a:t> because we could remove the discontinuity by redefining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just the single number 2. [The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+ 1 is continuous.]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716338"/>
            <a:ext cx="242887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520" y="3644900"/>
            <a:ext cx="272415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8657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discontinuity in part (b)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infinite discontinuity.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000372"/>
            <a:ext cx="3084523" cy="341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discontinuities in part (d) are called </a:t>
            </a:r>
            <a:r>
              <a:rPr lang="en-US" altLang="zh-TW" b="1" smtClean="0">
                <a:ea typeface="新細明體" panose="02020500000000000000" pitchFamily="18" charset="-120"/>
              </a:rPr>
              <a:t>jump discontinuities</a:t>
            </a:r>
            <a:r>
              <a:rPr lang="en-US" altLang="zh-TW" smtClean="0">
                <a:ea typeface="新細明體" panose="02020500000000000000" pitchFamily="18" charset="-120"/>
              </a:rPr>
              <a:t> because the function “jumps” from one value to another.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3357586" cy="347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1804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68072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043608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xmlns="" val="226966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Definition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57430"/>
            <a:ext cx="792078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At each integer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, the function                        is continuous from the right but discontinuous from the left because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but</a:t>
            </a:r>
          </a:p>
          <a:p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11" name="圖片 10" descr="14610752_1077759392273510_71017330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726062"/>
            <a:ext cx="1428760" cy="388969"/>
          </a:xfrm>
          <a:prstGeom prst="rect">
            <a:avLst/>
          </a:prstGeom>
        </p:spPr>
      </p:pic>
      <p:pic>
        <p:nvPicPr>
          <p:cNvPr id="12" name="圖片 11" descr="14572732_1077759428940173_399923390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776882"/>
            <a:ext cx="4214842" cy="723556"/>
          </a:xfrm>
          <a:prstGeom prst="rect">
            <a:avLst/>
          </a:prstGeom>
        </p:spPr>
      </p:pic>
      <p:pic>
        <p:nvPicPr>
          <p:cNvPr id="13" name="圖片 12" descr="14550930_1077759408940175_1318661654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3929066"/>
            <a:ext cx="4929222" cy="642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Definition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829426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107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172EE81-7990-479A-9BE5-5EA6919C0B9A}" type="slidenum">
              <a:rPr lang="en-US" altLang="ko-KR">
                <a:ea typeface="굴림" panose="020B0600000101010101" pitchFamily="34" charset="-127"/>
              </a:rPr>
              <a:pPr/>
              <a:t>23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Show that the function                  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is continuous on the interval [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1, 1].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If –1 &lt;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&lt; 1, then using the Limit Laws, we have: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3427815"/>
              </p:ext>
            </p:extLst>
          </p:nvPr>
        </p:nvGraphicFramePr>
        <p:xfrm>
          <a:off x="4214810" y="1643050"/>
          <a:ext cx="2371739" cy="500066"/>
        </p:xfrm>
        <a:graphic>
          <a:graphicData uri="http://schemas.openxmlformats.org/presentationml/2006/ole">
            <p:oleObj spid="_x0000_s3078" name="Equation" r:id="rId3" imgW="1472400" imgH="343080" progId="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643042" y="3718069"/>
          <a:ext cx="5978543" cy="2925641"/>
        </p:xfrm>
        <a:graphic>
          <a:graphicData uri="http://schemas.openxmlformats.org/presentationml/2006/ole">
            <p:oleObj spid="_x0000_s3080" name="Equation" r:id="rId4" imgW="3085920" imgH="15112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8029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 4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>
                <a:ea typeface="新細明體" pitchFamily="18" charset="-120"/>
              </a:rPr>
              <a:t>Thus, by Definition 1,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 is continuous at a if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– 1 &lt; a &lt; 1.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Similar calculations show that 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So,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is continuous from the right at – 1 and continuous from the left at 1.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Therefore, according to Definition 3,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is continuous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on [– 1, 1].      </a:t>
            </a:r>
          </a:p>
          <a:p>
            <a:pPr lvl="1"/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643042" y="2975212"/>
          <a:ext cx="5357849" cy="525226"/>
        </p:xfrm>
        <a:graphic>
          <a:graphicData uri="http://schemas.openxmlformats.org/presentationml/2006/ole">
            <p:oleObj spid="_x0000_s44034" name="Equation" r:id="rId3" imgW="2844720" imgH="279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 4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graph of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 is sketched in Figure 4.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It is the lower half of the circle</a:t>
            </a:r>
          </a:p>
          <a:p>
            <a:pPr lvl="1">
              <a:buClr>
                <a:srgbClr val="800000"/>
              </a:buClr>
            </a:pPr>
            <a:endParaRPr altLang="en-US" sz="32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857496"/>
            <a:ext cx="3857652" cy="30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4857752" y="2214554"/>
          <a:ext cx="2143140" cy="428628"/>
        </p:xfrm>
        <a:graphic>
          <a:graphicData uri="http://schemas.openxmlformats.org/presentationml/2006/ole">
            <p:oleObj spid="_x0000_s45058" name="Equation" r:id="rId4" imgW="1002960" imgH="22860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Instead of always using Definitions 1, 2, and 3 to verify the continuity of a function, as we did in Example 4, it is often convenient to use the next theorem.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It shows how to build up complicated continuous functions from simple ones.</a:t>
            </a:r>
          </a:p>
          <a:p>
            <a:pPr lvl="1">
              <a:buClr>
                <a:srgbClr val="800000"/>
              </a:buClr>
            </a:pPr>
            <a:endParaRPr altLang="en-US" sz="32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675"/>
            <a:ext cx="773303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6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1AA9299-070E-496B-A542-A0BDBF1441BF}" type="slidenum">
              <a:rPr lang="en-US" altLang="ko-KR">
                <a:ea typeface="굴림" panose="020B0600000101010101" pitchFamily="34" charset="-127"/>
              </a:rPr>
              <a:pPr/>
              <a:t>28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</a:t>
            </a:r>
            <a:r>
              <a:rPr lang="en-US" altLang="zh-TW" dirty="0" smtClean="0">
                <a:ea typeface="新細明體" panose="02020500000000000000" pitchFamily="18" charset="-120"/>
              </a:rPr>
              <a:t>4 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altLang="en-US" i="1" dirty="0">
              <a:ea typeface="新細明體" pitchFamily="18" charset="-120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Each of the five parts of the theorem follows from the corresponding Limit Law in Section 1.4.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For instance, we give the proof of part 1. </a:t>
            </a:r>
          </a:p>
        </p:txBody>
      </p:sp>
    </p:spTree>
    <p:extLst>
      <p:ext uri="{BB962C8B-B14F-4D97-AF65-F5344CB8AC3E}">
        <p14:creationId xmlns:p14="http://schemas.microsoft.com/office/powerpoint/2010/main" xmlns="" val="196109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44B744F-A24B-4883-B76F-17D4FBED7983}" type="slidenum">
              <a:rPr lang="en-US" altLang="ko-KR">
                <a:ea typeface="굴림" panose="020B0600000101010101" pitchFamily="34" charset="-127"/>
              </a:rPr>
              <a:pPr/>
              <a:t>29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4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are continuous 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Therefore, </a:t>
            </a:r>
            <a:endParaRPr lang="en-US" altLang="zh-TW" sz="2400" dirty="0">
              <a:solidFill>
                <a:srgbClr val="AC4600"/>
              </a:solidFill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shows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continuous 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sz="3200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9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2921301"/>
              </p:ext>
            </p:extLst>
          </p:nvPr>
        </p:nvGraphicFramePr>
        <p:xfrm>
          <a:off x="1643042" y="2285993"/>
          <a:ext cx="4286280" cy="511934"/>
        </p:xfrm>
        <a:graphic>
          <a:graphicData uri="http://schemas.openxmlformats.org/presentationml/2006/ole">
            <p:oleObj spid="_x0000_s4101" name="Equation" r:id="rId3" imgW="3097440" imgH="355680" progId="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714480" y="3429000"/>
          <a:ext cx="5786478" cy="1996343"/>
        </p:xfrm>
        <a:graphic>
          <a:graphicData uri="http://schemas.openxmlformats.org/presentationml/2006/ole">
            <p:oleObj spid="_x0000_s4102" name="Equation" r:id="rId4" imgW="2946240" imgH="10159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90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limit of a function as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approaches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can often be found simply by calculating the value of the function at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Functions with this property are called </a:t>
            </a:r>
            <a:r>
              <a:rPr lang="en-US" altLang="zh-TW" i="1" smtClean="0">
                <a:ea typeface="新細明體" panose="02020500000000000000" pitchFamily="18" charset="-120"/>
              </a:rPr>
              <a:t>continuous at a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856712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1058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follows from Theorem 4 and Definition 3 that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are continuous on an interval, then so are the functions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cf</a:t>
            </a:r>
            <a:r>
              <a:rPr lang="en-US" altLang="zh-TW" dirty="0" smtClean="0">
                <a:ea typeface="新細明體" panose="02020500000000000000" pitchFamily="18" charset="-120"/>
              </a:rPr>
              <a:t>, 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fg</a:t>
            </a:r>
            <a:r>
              <a:rPr lang="en-US" altLang="zh-TW" dirty="0" smtClean="0">
                <a:ea typeface="新細明體" panose="02020500000000000000" pitchFamily="18" charset="-120"/>
              </a:rPr>
              <a:t> and (if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never 0)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/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following theorem was stated as the Direct Substitution Property.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xmlns="" val="324324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Theorem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2071678"/>
            <a:ext cx="7860036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3261941-F786-4170-8E0D-A5FFAEE3E3CD}" type="slidenum">
              <a:rPr lang="en-US" altLang="ko-KR">
                <a:ea typeface="굴림" panose="020B0600000101010101" pitchFamily="34" charset="-127"/>
              </a:rPr>
              <a:pPr/>
              <a:t>32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5(a)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polynomial is a function of the form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err="1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baseline="-25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are constants.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know that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equation is precisely the statement that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 err="1">
                <a:ea typeface="新細明體" panose="02020500000000000000" pitchFamily="18" charset="-120"/>
              </a:rPr>
              <a:t>x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m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a continuous function.</a:t>
            </a:r>
          </a:p>
          <a:p>
            <a:pPr>
              <a:buClr>
                <a:srgbClr val="800000"/>
              </a:buClr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94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6983681"/>
              </p:ext>
            </p:extLst>
          </p:nvPr>
        </p:nvGraphicFramePr>
        <p:xfrm>
          <a:off x="1403649" y="2041666"/>
          <a:ext cx="4811425" cy="565802"/>
        </p:xfrm>
        <a:graphic>
          <a:graphicData uri="http://schemas.openxmlformats.org/presentationml/2006/ole">
            <p:oleObj spid="_x0000_s5122" name="Equation" r:id="rId3" imgW="2881440" imgH="330120" progId="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203575" y="3160715"/>
          <a:ext cx="3803650" cy="554037"/>
        </p:xfrm>
        <a:graphic>
          <a:graphicData uri="http://schemas.openxmlformats.org/presentationml/2006/ole">
            <p:oleObj spid="_x0000_s5125" name="Equation" r:id="rId4" imgW="1917360" imgH="279360" progId="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128838" y="3921133"/>
          <a:ext cx="4964112" cy="579437"/>
        </p:xfrm>
        <a:graphic>
          <a:graphicData uri="http://schemas.openxmlformats.org/presentationml/2006/ole">
            <p:oleObj spid="_x0000_s5126" name="Equation" r:id="rId5" imgW="2514600" imgH="2921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471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61261AC-9B2A-41A1-AB46-582AE0B0F7BE}" type="slidenum">
              <a:rPr lang="en-US" altLang="ko-KR">
                <a:ea typeface="굴림" panose="020B0600000101010101" pitchFamily="34" charset="-127"/>
              </a:rPr>
              <a:pPr/>
              <a:t>33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5(a)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Thus, by part 3 of Theorem 4, the function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cx</a:t>
            </a:r>
            <a:r>
              <a:rPr lang="en-US" altLang="zh-TW" i="1" baseline="30000">
                <a:ea typeface="新細明體" panose="02020500000000000000" pitchFamily="18" charset="-120"/>
              </a:rPr>
              <a:t>m</a:t>
            </a:r>
            <a:r>
              <a:rPr lang="en-US" altLang="zh-TW" baseline="30000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is continuous.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Since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is a sum of functions of this form and a constant function, it follows from part 1 of Theorem 4 that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is continuous.</a:t>
            </a:r>
          </a:p>
        </p:txBody>
      </p:sp>
    </p:spTree>
    <p:extLst>
      <p:ext uri="{BB962C8B-B14F-4D97-AF65-F5344CB8AC3E}">
        <p14:creationId xmlns:p14="http://schemas.microsoft.com/office/powerpoint/2010/main" xmlns="" val="40695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7D59AE7-89C3-41B7-A307-02C87C3B2550}" type="slidenum">
              <a:rPr lang="en-US" altLang="ko-KR">
                <a:ea typeface="굴림" panose="020B0600000101010101" pitchFamily="34" charset="-127"/>
              </a:rPr>
              <a:pPr/>
              <a:t>34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Theorem 5(b)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rational function is a function of the form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are polynomials.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domain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 is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know from Proof (a) that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are continuous everywhere.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by part 5 of Theorem 4,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dirty="0">
                <a:ea typeface="新細明體" panose="02020500000000000000" pitchFamily="18" charset="-120"/>
              </a:rPr>
              <a:t>continuous at every number in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596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3512927"/>
              </p:ext>
            </p:extLst>
          </p:nvPr>
        </p:nvGraphicFramePr>
        <p:xfrm>
          <a:off x="1547665" y="2171608"/>
          <a:ext cx="1524137" cy="787689"/>
        </p:xfrm>
        <a:graphic>
          <a:graphicData uri="http://schemas.openxmlformats.org/presentationml/2006/ole">
            <p:oleObj spid="_x0000_s6146" name="Equation" r:id="rId3" imgW="1066320" imgH="546120" progId="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3578077" y="3645024"/>
                <a:ext cx="2593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77" y="3645024"/>
                <a:ext cx="259385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4590" r="-1811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6394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As an illustration of Theorem 5, observe that the volume of a sphere varies continuously with its radius.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This is because the formula                 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shows that </a:t>
            </a:r>
            <a:r>
              <a:rPr lang="en-US" altLang="zh-TW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 is a polynomial function of </a:t>
            </a:r>
            <a:r>
              <a:rPr lang="en-US" altLang="zh-TW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. </a:t>
            </a:r>
          </a:p>
          <a:p>
            <a:pPr lvl="1"/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572000" y="2583320"/>
          <a:ext cx="1595028" cy="631366"/>
        </p:xfrm>
        <a:graphic>
          <a:graphicData uri="http://schemas.openxmlformats.org/presentationml/2006/ole">
            <p:oleObj spid="_x0000_s47107" name="Equation" r:id="rId3" imgW="812520" imgH="3934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Similarly, if a ball is thrown vertically into the air with a velocity of 50 ft/s, then the height of the ball in feet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seconds later is given by the formula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h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= 50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– 16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baseline="30000" dirty="0" smtClean="0"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. 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Again, this is a polynomial function.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So, the height is a continuous function of the elapsed time.</a:t>
            </a:r>
          </a:p>
          <a:p>
            <a:endParaRPr altLang="en-US" dirty="0" smtClean="0"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Knowledge of which functions are continuous enables us to evaluate some limits very quickly— as the following example shows.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Compare it with Example 1(b) in Section 1.4.</a:t>
            </a:r>
          </a:p>
          <a:p>
            <a:pPr lvl="1"/>
            <a:endParaRPr altLang="en-US" dirty="0" smtClean="0"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Find</a:t>
            </a:r>
          </a:p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i="1" dirty="0" smtClean="0">
                <a:ea typeface="新細明體" pitchFamily="18" charset="-120"/>
              </a:rPr>
              <a:t>SOLUTION: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 function 			           is rational.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So, by Theorem 5, it is continuous on its domain,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which is: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Therefore,</a:t>
            </a:r>
          </a:p>
          <a:p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000232" y="1500174"/>
          <a:ext cx="2000264" cy="815702"/>
        </p:xfrm>
        <a:graphic>
          <a:graphicData uri="http://schemas.openxmlformats.org/presentationml/2006/ole">
            <p:oleObj spid="_x0000_s48131" name="Equation" r:id="rId3" imgW="1028520" imgH="419040" progId="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994025" y="3357562"/>
          <a:ext cx="2292355" cy="779598"/>
        </p:xfrm>
        <a:graphic>
          <a:graphicData uri="http://schemas.openxmlformats.org/presentationml/2006/ole">
            <p:oleObj spid="_x0000_s48132" name="Equation" r:id="rId4" imgW="1231560" imgH="419040" progId="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643174" y="4429132"/>
          <a:ext cx="1143008" cy="705607"/>
        </p:xfrm>
        <a:graphic>
          <a:graphicData uri="http://schemas.openxmlformats.org/presentationml/2006/ole">
            <p:oleObj spid="_x0000_s48133" name="Equation" r:id="rId5" imgW="698400" imgH="431640" progId="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714612" y="5257295"/>
          <a:ext cx="4000528" cy="1314977"/>
        </p:xfrm>
        <a:graphic>
          <a:graphicData uri="http://schemas.openxmlformats.org/presentationml/2006/ole">
            <p:oleObj spid="_x0000_s48135" name="Equation" r:id="rId6" imgW="2628720" imgH="8632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It turns out that most of the familiar functions are continuous at every number in their domains.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For instance, Limit Law 10 (page 36)</a:t>
            </a:r>
            <a:r>
              <a:rPr altLang="en-US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exactly the statement that root functions are continuous.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Definition 1 implicitly requires three things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continuous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1.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) is defined (that is,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in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 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2.            	 </a:t>
            </a:r>
            <a:r>
              <a:rPr lang="en-US" altLang="zh-TW" dirty="0" smtClean="0">
                <a:ea typeface="新細明體" panose="02020500000000000000" pitchFamily="18" charset="-120"/>
              </a:rPr>
              <a:t>exists</a:t>
            </a:r>
          </a:p>
          <a:p>
            <a:pPr marL="0" indent="0">
              <a:buFontTx/>
              <a:buAutoNum type="arabicPeriod" startAt="2"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3.     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10096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4332" y="5695950"/>
            <a:ext cx="1909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778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From the appearance of the graphs of the sine and cosine functions (Figure 11 in Section 1.2), we would certainly guess that they are continuous.</a:t>
            </a:r>
          </a:p>
          <a:p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0" y="3714752"/>
            <a:ext cx="8215338" cy="16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And in Section 1.4 we showed that 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In other words, the sine and cosine functions are continuous everywhere.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It follows from part 5 of Theorem 4 that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 is continuous except where </a:t>
            </a:r>
            <a:r>
              <a:rPr lang="en-US" altLang="zh-TW" dirty="0" err="1" smtClean="0">
                <a:ea typeface="新細明體" pitchFamily="18" charset="-120"/>
              </a:rPr>
              <a:t>cos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= 0. </a:t>
            </a:r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857356" y="2143116"/>
          <a:ext cx="5553075" cy="698500"/>
        </p:xfrm>
        <a:graphic>
          <a:graphicData uri="http://schemas.openxmlformats.org/presentationml/2006/ole">
            <p:oleObj spid="_x0000_s49154" name="Equation" r:id="rId3" imgW="2222280" imgH="279360" progId="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297219" y="4257687"/>
          <a:ext cx="1849437" cy="885825"/>
        </p:xfrm>
        <a:graphic>
          <a:graphicData uri="http://schemas.openxmlformats.org/presentationml/2006/ole">
            <p:oleObj spid="_x0000_s49155" name="Equation" r:id="rId4" imgW="825480" imgH="3934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This happens when </a:t>
            </a:r>
            <a:r>
              <a:rPr lang="en-US" altLang="zh-TW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is an odd integer multiple of </a:t>
            </a:r>
            <a:r>
              <a:rPr lang="en-US" altLang="zh-TW" i="1" dirty="0" smtClean="0">
                <a:latin typeface="Symbol" pitchFamily="18" charset="2"/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/2, so </a:t>
            </a:r>
            <a:r>
              <a:rPr lang="en-US" altLang="zh-TW" i="1" dirty="0" smtClean="0">
                <a:ea typeface="新細明體" pitchFamily="18" charset="-120"/>
              </a:rPr>
              <a:t>y</a:t>
            </a:r>
            <a:r>
              <a:rPr lang="en-US" altLang="zh-TW" dirty="0" smtClean="0">
                <a:ea typeface="新細明體" pitchFamily="18" charset="-120"/>
              </a:rPr>
              <a:t> = tan </a:t>
            </a:r>
            <a:r>
              <a:rPr lang="en-US" altLang="zh-TW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has infinite discontinuities when </a:t>
            </a:r>
            <a:r>
              <a:rPr lang="en-US" altLang="zh-TW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= 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±</a:t>
            </a:r>
            <a:r>
              <a:rPr lang="en-US" altLang="zh-TW" i="1" dirty="0" smtClean="0">
                <a:latin typeface="Symbol" pitchFamily="18" charset="2"/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/2 , ±3</a:t>
            </a:r>
            <a:r>
              <a:rPr lang="en-US" altLang="zh-TW" i="1" dirty="0" smtClean="0">
                <a:latin typeface="Symbol" pitchFamily="18" charset="2"/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/2 , ±5</a:t>
            </a:r>
            <a:r>
              <a:rPr lang="en-US" altLang="zh-TW" i="1" dirty="0" smtClean="0">
                <a:latin typeface="Symbol" pitchFamily="18" charset="2"/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/2 and so on (see Figure 5).</a:t>
            </a:r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143248"/>
            <a:ext cx="3448050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i="1" baseline="30000" smtClean="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80821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094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On what intervals is each function continuous?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(a)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(b)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(c)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4189" y="2563004"/>
            <a:ext cx="3162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4189" y="3895859"/>
            <a:ext cx="274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463" y="5301208"/>
            <a:ext cx="39004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031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571612"/>
            <a:ext cx="7339012" cy="45720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a polynomial, so it is continuous on (      ,       ) by Theorem 5(a).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a rational function, so by Theorem 5(b) it is continuous on its domain, which is</a:t>
            </a: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on the intervals (          , –1), (–1, 1),</a:t>
            </a: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and (1,       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7358082" y="1785926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9886" y="4089052"/>
            <a:ext cx="4762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8" y="5143512"/>
            <a:ext cx="5476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2571736" y="5715016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6786578" y="1785926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099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zh-TW" b="1" dirty="0" smtClean="0">
                <a:ea typeface="新細明體" panose="02020500000000000000" pitchFamily="18" charset="-120"/>
              </a:rPr>
              <a:t>(c) </a:t>
            </a:r>
            <a:r>
              <a:rPr lang="en-US" altLang="zh-TW" dirty="0" smtClean="0">
                <a:ea typeface="新細明體" panose="02020500000000000000" pitchFamily="18" charset="-120"/>
              </a:rPr>
              <a:t>We can write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i="1" dirty="0" smtClean="0">
                <a:ea typeface="新細明體" panose="02020500000000000000" pitchFamily="18" charset="-120"/>
              </a:rPr>
              <a:t>= 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 + 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–</a:t>
            </a:r>
            <a:r>
              <a:rPr lang="en-US" altLang="zh-TW" i="1" dirty="0" smtClean="0">
                <a:ea typeface="新細明體" panose="02020500000000000000" pitchFamily="18" charset="-120"/>
              </a:rPr>
              <a:t> H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where</a:t>
            </a: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i="1" dirty="0" smtClean="0">
                <a:ea typeface="新細明體" panose="02020500000000000000" pitchFamily="18" charset="-120"/>
              </a:rPr>
              <a:t>     F </a:t>
            </a:r>
            <a:r>
              <a:rPr lang="en-US" altLang="zh-TW" dirty="0" smtClean="0">
                <a:ea typeface="新細明體" panose="02020500000000000000" pitchFamily="18" charset="-120"/>
              </a:rPr>
              <a:t>is continuous on [0,       ) by Theorem 6.</a:t>
            </a:r>
          </a:p>
          <a:p>
            <a:pPr marL="457200" indent="-457200"/>
            <a:r>
              <a:rPr lang="en-US" altLang="zh-TW" dirty="0" smtClean="0">
                <a:ea typeface="新細明體" panose="02020500000000000000" pitchFamily="18" charset="-120"/>
              </a:rPr>
              <a:t>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G </a:t>
            </a:r>
            <a:r>
              <a:rPr lang="en-US" altLang="zh-TW" dirty="0" smtClean="0">
                <a:ea typeface="新細明體" panose="02020500000000000000" pitchFamily="18" charset="-120"/>
              </a:rPr>
              <a:t>is a rational function, so it is continuous everywhere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except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– 1 = 0, that is,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1.</a:t>
            </a:r>
            <a:endParaRPr lang="en-US" altLang="zh-TW" sz="1200" i="1" dirty="0" smtClean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i="1" dirty="0" smtClean="0">
                <a:ea typeface="新細明體" panose="02020500000000000000" pitchFamily="18" charset="-120"/>
              </a:rPr>
              <a:t>     H </a:t>
            </a:r>
            <a:r>
              <a:rPr lang="en-US" altLang="zh-TW" dirty="0" smtClean="0">
                <a:ea typeface="新細明體" panose="02020500000000000000" pitchFamily="18" charset="-120"/>
              </a:rPr>
              <a:t>is also a rational function, but its denominator is never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0,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everywhere. 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89" y="2152033"/>
            <a:ext cx="7115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4000496" y="3786190"/>
            <a:ext cx="357190" cy="22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667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Thus, by parts 1 and 2 of Theorem 4,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 is continuous on the intervals [0, 1) and (1, 	   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4449886" y="2276872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195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Theorem 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Another way of combining continuous functions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to get a new continuous function is to form the composite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b="1" baseline="-1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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fact is a consequence of the following theorem.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864351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540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Theorem 8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Intuitively, Theorem 7 is reasonable because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close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is close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and 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continuous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if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is close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)) is close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b 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theorem is often expressed informally by saying “a continuous function of a continuous function is a continuous function.”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848476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553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definition says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approaches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a continuous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has the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property that a small change in 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produces only a small change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the change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can be kept as small as we please by keeping the change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sufficiently small.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143116"/>
            <a:ext cx="2637784" cy="277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462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Theorem 8 – </a:t>
            </a:r>
            <a:r>
              <a:rPr lang="en-US" altLang="zh-TW" i="1" dirty="0" smtClean="0">
                <a:ea typeface="新細明體" pitchFamily="18" charset="-120"/>
              </a:rPr>
              <a:t>Proof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Since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g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is continuous at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, we have </a:t>
            </a:r>
          </a:p>
          <a:p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Since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is continuous at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b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=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g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), we can apply </a:t>
            </a:r>
            <a:br>
              <a:rPr lang="en-US" altLang="zh-TW" dirty="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Theorem 7 to obtain</a:t>
            </a:r>
          </a:p>
          <a:p>
            <a:pPr lvl="1"/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This is precisely the statement that the function 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h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) =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g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)) is continuous at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—  that is,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baseline="-1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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        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dirty="0" smtClean="0">
                <a:ea typeface="新細明體" pitchFamily="18" charset="-120"/>
                <a:cs typeface="Times New Roman" pitchFamily="18" charset="0"/>
              </a:rPr>
            </a:b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is continuous at </a:t>
            </a:r>
            <a:r>
              <a:rPr lang="en-US" altLang="zh-TW" i="1" dirty="0" smtClean="0">
                <a:ea typeface="新細明體" pitchFamily="18" charset="-120"/>
                <a:cs typeface="Times New Roman" pitchFamily="18" charset="0"/>
              </a:rPr>
              <a:t>a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endParaRPr altLang="en-US" dirty="0" smtClean="0"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714612" y="2143116"/>
          <a:ext cx="2116139" cy="596096"/>
        </p:xfrm>
        <a:graphic>
          <a:graphicData uri="http://schemas.openxmlformats.org/presentationml/2006/ole">
            <p:oleObj spid="_x0000_s50178" name="Equation" r:id="rId3" imgW="990360" imgH="279360" progId="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744774" y="3645995"/>
          <a:ext cx="2739329" cy="537841"/>
        </p:xfrm>
        <a:graphic>
          <a:graphicData uri="http://schemas.openxmlformats.org/presentationml/2006/ole">
            <p:oleObj spid="_x0000_s50179" name="Equation" r:id="rId4" imgW="1422360" imgH="279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Where are the following functions continuous?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</a:p>
          <a:p>
            <a:endParaRPr lang="en-US" altLang="zh-TW" sz="2400" i="1" dirty="0" smtClean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altLang="en-US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ea typeface="新細明體" panose="02020500000000000000" pitchFamily="18" charset="-120"/>
              </a:rPr>
              <a:t>We have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)), where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18" y="2857496"/>
            <a:ext cx="2428892" cy="6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285992"/>
            <a:ext cx="17764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572140"/>
            <a:ext cx="41402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969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Now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on         since it is a polynomial, and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dirty="0" smtClean="0">
                <a:ea typeface="新細明體" panose="02020500000000000000" pitchFamily="18" charset="-120"/>
              </a:rPr>
              <a:t>also continuous every-where by Theorem 6.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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on         by Theorem 8.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can be broken up as the composition of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four continuous functions: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where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4" y="1714488"/>
            <a:ext cx="2714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714620"/>
            <a:ext cx="2714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214818"/>
            <a:ext cx="5978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286388"/>
            <a:ext cx="77327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208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We know that each of these functions is continuous on its domain (by Theorems 5 and 6), so by Theorem 8,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continuous on its domain, which is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23395"/>
          <a:stretch>
            <a:fillRect/>
          </a:stretch>
        </p:blipFill>
        <p:spPr bwMode="auto">
          <a:xfrm>
            <a:off x="1436612" y="3406774"/>
            <a:ext cx="45894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24202"/>
          <a:stretch>
            <a:fillRect/>
          </a:stretch>
        </p:blipFill>
        <p:spPr bwMode="auto">
          <a:xfrm>
            <a:off x="4283968" y="4227926"/>
            <a:ext cx="3619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35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 important property of continuous functions is expressed by the following theorem,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The theorem states that a continuous function takes on every intermediate value between the function values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) and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b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71716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33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5389" y="-96853"/>
            <a:ext cx="7339012" cy="1239837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5389" y="1357298"/>
            <a:ext cx="6734197" cy="4329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Intermediate Value Theorem states that a continuous function takes on every intermediate value between the function values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) and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b</a:t>
            </a:r>
            <a:r>
              <a:rPr lang="en-US" altLang="zh-TW" dirty="0" smtClean="0">
                <a:ea typeface="新細明體" pitchFamily="18" charset="-120"/>
              </a:rPr>
              <a:t>). </a:t>
            </a:r>
            <a:r>
              <a:rPr lang="en-US" altLang="zh-TW" dirty="0" smtClean="0">
                <a:ea typeface="新細明體" pitchFamily="18" charset="-120"/>
              </a:rPr>
              <a:t>It is illustrated by Figure 6.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3286124"/>
            <a:ext cx="76803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055615" y="605018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133600" y="5838844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(a)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57950" y="5838844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xmlns="" val="384996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Note that the value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can be taken on once [as in part (a)] or more than once [as in part (b)].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think of a continuous function as a function whose graph has no hole or break, then it is easy to believe that the Intermediate Value Theorem is true.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xmlns="" val="260747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geometric terms it says that if any horizontal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given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 as in Figure 7, then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can’t </a:t>
            </a:r>
            <a:r>
              <a:rPr lang="en-US" altLang="zh-TW" dirty="0" smtClean="0">
                <a:ea typeface="新細明體" panose="02020500000000000000" pitchFamily="18" charset="-120"/>
              </a:rPr>
              <a:t>jump over the line. It must intersect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somewhere.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32103"/>
            <a:ext cx="33210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4424188" y="609625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8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is important that the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in Theorem 9 be continuous.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Intermediate Value Theorem is not true in general for discontinuous functions.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One use of the Intermediate Value Theorem is in locating roots of equations as in the next example.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25221"/>
            <a:ext cx="784949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990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Show that there is a root of the equation</a:t>
            </a: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between 1 and 2.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sz="2600" i="1" dirty="0" smtClean="0">
                <a:solidFill>
                  <a:schemeClr val="tx1">
                    <a:lumMod val="75000"/>
                  </a:schemeClr>
                </a:solidFill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                                           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are looking for a solution of the given equation, that is, a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between 1 and 2 such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</a:rPr>
              <a:t>) = 0.</a:t>
            </a:r>
            <a:endParaRPr lang="en-US" altLang="zh-TW" sz="800" dirty="0" smtClean="0">
              <a:ea typeface="新細明體" panose="02020500000000000000" pitchFamily="18" charset="-12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162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14818"/>
            <a:ext cx="34194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034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 is defined near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(in other words,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defined on an open interval containing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except perhaps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), we say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b="1" dirty="0" smtClean="0">
                <a:ea typeface="新細明體" panose="02020500000000000000" pitchFamily="18" charset="-120"/>
              </a:rPr>
              <a:t>discontinuous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</a:rPr>
              <a:t>at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(or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has a discontinuity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not continuous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Physical phenomena are usually continuous.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For instance, the displacement or velocity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of a vehicle varies continuously with time,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as does a person</a:t>
            </a:r>
            <a:r>
              <a:rPr lang="en-US" altLang="zh-TW" dirty="0" smtClean="0">
                <a:latin typeface="Arial"/>
                <a:ea typeface="新細明體" pitchFamily="18" charset="-120"/>
              </a:rPr>
              <a:t>’</a:t>
            </a:r>
            <a:r>
              <a:rPr lang="en-US" altLang="zh-TW" dirty="0" smtClean="0">
                <a:ea typeface="新細明體" pitchFamily="18" charset="-120"/>
              </a:rPr>
              <a:t>s height.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xmlns="" val="223845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 we take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= 1,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= 2,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= 0 in Theorem 9. </a:t>
            </a: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(1) &lt; 0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(2); that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= 0, is a number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(1)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(2). 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319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67125"/>
            <a:ext cx="4562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95389" y="177803"/>
            <a:ext cx="7339012" cy="1239837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701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新細明體" panose="02020500000000000000" pitchFamily="18" charset="-120"/>
              <a:cs typeface="+mj-cs"/>
            </a:endParaRPr>
          </a:p>
          <a:p>
            <a:pPr marL="0" marR="0" lvl="0" indent="0" algn="l" defTabSz="685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70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新細明體" panose="02020500000000000000" pitchFamily="18" charset="-120"/>
              <a:cs typeface="+mj-cs"/>
            </a:endParaRPr>
          </a:p>
          <a:p>
            <a:pPr marL="0" marR="0" lvl="0" indent="0" algn="l" defTabSz="6859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1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panose="02020500000000000000" pitchFamily="18" charset="-120"/>
                <a:cs typeface="+mj-cs"/>
              </a:rPr>
              <a:t>Example 8 – </a:t>
            </a:r>
            <a:r>
              <a:rPr kumimoji="0" lang="en-US" altLang="zh-TW" sz="2701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panose="02020500000000000000" pitchFamily="18" charset="-120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8835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Now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since it is a polynomial, so the Intermediate Value Theorem says there is a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between 1 and 2 such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) = 0.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other words, the equation              			                         has at least one root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in the interval (1, 2).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we can locate a root more precisely by using the Intermediate Value Theorem again.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52837"/>
            <a:ext cx="3162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298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and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 root must lie between 1.2 and 1.3.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 calculator gives, by trial and error,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                  and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a root lies in the interval (1.22, 1.23).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31504"/>
            <a:ext cx="2847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4895" y="2031504"/>
            <a:ext cx="24241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593" y="4748212"/>
            <a:ext cx="341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5538" y="4748212"/>
            <a:ext cx="3171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372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INTERMEDIATE VALUE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We can use a graphing calculator or computer to illustrate the use of the theorem in Example 8.</a:t>
            </a:r>
          </a:p>
          <a:p>
            <a:r>
              <a:rPr lang="en-US" altLang="zh-TW" dirty="0" smtClean="0">
                <a:ea typeface="新細明體" pitchFamily="18" charset="-120"/>
              </a:rPr>
              <a:t>The figure shows the graph of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in the viewing rectangle [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1, 3] by [–3, 3].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You can see that the graph crosses the </a:t>
            </a:r>
            <a:r>
              <a:rPr lang="en-US" altLang="zh-TW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-axis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between 1 and 2. </a:t>
            </a:r>
          </a:p>
          <a:p>
            <a:pPr lvl="1"/>
            <a:endParaRPr lang="en-US" altLang="zh-TW" sz="3200" dirty="0" smtClean="0">
              <a:ea typeface="新細明體" pitchFamily="18" charset="-120"/>
            </a:endParaRPr>
          </a:p>
          <a:p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0312" y="4286256"/>
            <a:ext cx="2803522" cy="229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INTERMEDIATE VALUE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The figure shows the result of zooming in to the viewing rectangle [1.2, 1.3] by [– 0.2, 0.2].</a:t>
            </a:r>
          </a:p>
          <a:p>
            <a:endParaRPr altLang="en-US" dirty="0" smtClean="0"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71810"/>
            <a:ext cx="3587760" cy="293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VALUE THEOREM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 fact, the theorem plays a role in the very way these graphing devices work.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computer calculates a finite number of points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on the graph and turns on the pixels that contain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these calculated points.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It assumes that the function is continuous and takes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on all the intermediate values between two consecutive points.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 computer therefore connects the pixels by turning on the intermediate pixels.</a:t>
            </a:r>
            <a:endParaRPr altLang="en-US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Continuity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However, discontinuities do occur in such situations as electric currents.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See Example 6 in Section 1.3, where the Heaviside function is discontinuous at 0 because                  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does not exist.</a:t>
            </a:r>
          </a:p>
          <a:p>
            <a:r>
              <a:rPr lang="en-US" altLang="zh-TW" dirty="0" smtClean="0">
                <a:ea typeface="新細明體" pitchFamily="18" charset="-120"/>
              </a:rPr>
              <a:t>Geometrically, you can think of a function that is continuous at every number in an interval as a function whose graph has no break in it. </a:t>
            </a:r>
          </a:p>
          <a:p>
            <a:r>
              <a:rPr lang="en-US" altLang="zh-TW" dirty="0" smtClean="0">
                <a:ea typeface="新細明體" pitchFamily="18" charset="-120"/>
              </a:rPr>
              <a:t>The graph can be drawn without removing your pen from the paper.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4" y="2928934"/>
            <a:ext cx="1357322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E68F9DC-99E5-45FB-9C9E-F22C66D29668}" type="slidenum">
              <a:rPr lang="en-US" altLang="ko-KR">
                <a:ea typeface="굴림" panose="020B0600000101010101" pitchFamily="34" charset="-127"/>
              </a:rPr>
              <a:pPr/>
              <a:t>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figure shows the graph of a function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. At which numbers is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>
                <a:ea typeface="新細明體" panose="02020500000000000000" pitchFamily="18" charset="-120"/>
              </a:rPr>
              <a:t>discontinuous? Why?</a:t>
            </a:r>
          </a:p>
          <a:p>
            <a:endParaRPr lang="zh-TW" altLang="en-US" sz="3600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68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998805"/>
            <a:ext cx="3127375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916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93F3D41-0B73-4C7C-A52F-929266E701CB}" type="slidenum">
              <a:rPr lang="en-US" altLang="ko-KR">
                <a:ea typeface="굴림" panose="020B0600000101010101" pitchFamily="34" charset="-127"/>
              </a:rPr>
              <a:pPr/>
              <a:t>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1.5</a:t>
            </a:r>
            <a:endParaRPr lang="en-US" altLang="zh-TW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 looks as if there is a discontinuity when </a:t>
            </a:r>
            <a:r>
              <a:rPr lang="en-US" altLang="zh-TW" i="1">
                <a:ea typeface="新細明體" panose="02020500000000000000" pitchFamily="18" charset="-120"/>
              </a:rPr>
              <a:t>a = </a:t>
            </a:r>
            <a:r>
              <a:rPr lang="en-US" altLang="zh-TW">
                <a:ea typeface="新細明體" panose="02020500000000000000" pitchFamily="18" charset="-120"/>
              </a:rPr>
              <a:t>1 because the graph has a break there.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official reason that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>
                <a:ea typeface="新細明體" panose="02020500000000000000" pitchFamily="18" charset="-120"/>
              </a:rPr>
              <a:t>is discontinuous at 1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is that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(1) is not defined. </a:t>
            </a:r>
          </a:p>
          <a:p>
            <a:pPr lvl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69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492375"/>
            <a:ext cx="3127375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338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2009</Words>
  <Application>Microsoft Office PowerPoint</Application>
  <PresentationFormat>如螢幕大小 (4:3)</PresentationFormat>
  <Paragraphs>359</Paragraphs>
  <Slides>65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7" baseType="lpstr">
      <vt:lpstr>Math_16x9</vt:lpstr>
      <vt:lpstr>Equation</vt:lpstr>
      <vt:lpstr>投影片 1</vt:lpstr>
      <vt:lpstr>投影片 2</vt:lpstr>
      <vt:lpstr>Continuity</vt:lpstr>
      <vt:lpstr>Continuity</vt:lpstr>
      <vt:lpstr>Continuity</vt:lpstr>
      <vt:lpstr>Continuity</vt:lpstr>
      <vt:lpstr>Continuity</vt:lpstr>
      <vt:lpstr>Example 1</vt:lpstr>
      <vt:lpstr>Example 1 SOLUTION</vt:lpstr>
      <vt:lpstr>Example 1 SOLUTION</vt:lpstr>
      <vt:lpstr>Example 1 SOLUTION</vt:lpstr>
      <vt:lpstr>Example 2</vt:lpstr>
      <vt:lpstr>Example 2 – Solution</vt:lpstr>
      <vt:lpstr>Example 2 – Solution</vt:lpstr>
      <vt:lpstr>Example 2 – Solution</vt:lpstr>
      <vt:lpstr>Continuity</vt:lpstr>
      <vt:lpstr>Continuity</vt:lpstr>
      <vt:lpstr>Continuity</vt:lpstr>
      <vt:lpstr>Continuity</vt:lpstr>
      <vt:lpstr>Definition 2</vt:lpstr>
      <vt:lpstr>Example 3</vt:lpstr>
      <vt:lpstr>Definition 3</vt:lpstr>
      <vt:lpstr>Example 4</vt:lpstr>
      <vt:lpstr>Example 4 – Solution</vt:lpstr>
      <vt:lpstr>Example 4 – Solution</vt:lpstr>
      <vt:lpstr>Continuity</vt:lpstr>
      <vt:lpstr>Continuity</vt:lpstr>
      <vt:lpstr>Theorem 4 – Proof</vt:lpstr>
      <vt:lpstr>Theorem 4 – Proof</vt:lpstr>
      <vt:lpstr>Continuity</vt:lpstr>
      <vt:lpstr>Theorem 5</vt:lpstr>
      <vt:lpstr>Theorem 5(a) – Proof</vt:lpstr>
      <vt:lpstr>Theorem 5(a) – Proof</vt:lpstr>
      <vt:lpstr>Theorem 5(b) – Proof</vt:lpstr>
      <vt:lpstr>CONTINUITY</vt:lpstr>
      <vt:lpstr>CONTINUITY</vt:lpstr>
      <vt:lpstr>CONTINUITY</vt:lpstr>
      <vt:lpstr>Example 5</vt:lpstr>
      <vt:lpstr>CONTINUITY</vt:lpstr>
      <vt:lpstr>CONTINUITY</vt:lpstr>
      <vt:lpstr>CONTINUITY</vt:lpstr>
      <vt:lpstr>CONTINUITY</vt:lpstr>
      <vt:lpstr>Continuity</vt:lpstr>
      <vt:lpstr>Example 6</vt:lpstr>
      <vt:lpstr>Example 6 – Solution</vt:lpstr>
      <vt:lpstr>Example 6 – Solution</vt:lpstr>
      <vt:lpstr>Example 6 – Solution</vt:lpstr>
      <vt:lpstr>Theorem 7</vt:lpstr>
      <vt:lpstr>Theorem 8</vt:lpstr>
      <vt:lpstr>Theorem 8 – Proof</vt:lpstr>
      <vt:lpstr>Example 7</vt:lpstr>
      <vt:lpstr>Example 7 – Solution</vt:lpstr>
      <vt:lpstr>Example 7 – Solution</vt:lpstr>
      <vt:lpstr>Continuity</vt:lpstr>
      <vt:lpstr>Continuity</vt:lpstr>
      <vt:lpstr>Continuity</vt:lpstr>
      <vt:lpstr>Continuity</vt:lpstr>
      <vt:lpstr>Continuity</vt:lpstr>
      <vt:lpstr>Example 8</vt:lpstr>
      <vt:lpstr>投影片 60</vt:lpstr>
      <vt:lpstr>Example 8 – Solution</vt:lpstr>
      <vt:lpstr>Example 8 – Solution</vt:lpstr>
      <vt:lpstr>INTERMEDIATE VALUE THEOREM</vt:lpstr>
      <vt:lpstr>INTERMEDIATE VALUE THEOREM</vt:lpstr>
      <vt:lpstr>INTERMEDIATE VALUE THEOREM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2015-07-17T07:49:40Z</dcterms:created>
  <dcterms:modified xsi:type="dcterms:W3CDTF">2016-10-12T00:32:13Z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