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9"/>
  </p:notesMasterIdLst>
  <p:handoutMasterIdLst>
    <p:handoutMasterId r:id="rId80"/>
  </p:handout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338" r:id="rId12"/>
    <p:sldId id="339" r:id="rId13"/>
    <p:sldId id="285" r:id="rId14"/>
    <p:sldId id="286" r:id="rId15"/>
    <p:sldId id="287" r:id="rId16"/>
    <p:sldId id="320" r:id="rId17"/>
    <p:sldId id="321" r:id="rId18"/>
    <p:sldId id="322" r:id="rId19"/>
    <p:sldId id="289" r:id="rId20"/>
    <p:sldId id="290" r:id="rId21"/>
    <p:sldId id="291" r:id="rId22"/>
    <p:sldId id="340" r:id="rId23"/>
    <p:sldId id="341" r:id="rId24"/>
    <p:sldId id="342" r:id="rId25"/>
    <p:sldId id="343" r:id="rId26"/>
    <p:sldId id="292" r:id="rId27"/>
    <p:sldId id="344" r:id="rId28"/>
    <p:sldId id="293" r:id="rId29"/>
    <p:sldId id="345" r:id="rId30"/>
    <p:sldId id="294" r:id="rId31"/>
    <p:sldId id="346" r:id="rId32"/>
    <p:sldId id="347" r:id="rId33"/>
    <p:sldId id="295" r:id="rId34"/>
    <p:sldId id="296" r:id="rId35"/>
    <p:sldId id="348" r:id="rId36"/>
    <p:sldId id="349" r:id="rId37"/>
    <p:sldId id="350" r:id="rId38"/>
    <p:sldId id="323" r:id="rId39"/>
    <p:sldId id="324" r:id="rId40"/>
    <p:sldId id="325" r:id="rId41"/>
    <p:sldId id="326" r:id="rId42"/>
    <p:sldId id="297" r:id="rId43"/>
    <p:sldId id="298" r:id="rId44"/>
    <p:sldId id="299" r:id="rId45"/>
    <p:sldId id="351" r:id="rId46"/>
    <p:sldId id="300" r:id="rId47"/>
    <p:sldId id="301" r:id="rId48"/>
    <p:sldId id="302" r:id="rId49"/>
    <p:sldId id="303" r:id="rId50"/>
    <p:sldId id="304" r:id="rId51"/>
    <p:sldId id="327" r:id="rId52"/>
    <p:sldId id="328" r:id="rId53"/>
    <p:sldId id="329" r:id="rId54"/>
    <p:sldId id="330" r:id="rId55"/>
    <p:sldId id="331" r:id="rId56"/>
    <p:sldId id="332" r:id="rId57"/>
    <p:sldId id="306" r:id="rId58"/>
    <p:sldId id="307" r:id="rId59"/>
    <p:sldId id="308" r:id="rId60"/>
    <p:sldId id="309" r:id="rId61"/>
    <p:sldId id="333" r:id="rId62"/>
    <p:sldId id="334" r:id="rId63"/>
    <p:sldId id="310" r:id="rId64"/>
    <p:sldId id="311" r:id="rId65"/>
    <p:sldId id="312" r:id="rId66"/>
    <p:sldId id="313" r:id="rId67"/>
    <p:sldId id="314" r:id="rId68"/>
    <p:sldId id="352" r:id="rId69"/>
    <p:sldId id="353" r:id="rId70"/>
    <p:sldId id="354" r:id="rId71"/>
    <p:sldId id="355" r:id="rId72"/>
    <p:sldId id="356" r:id="rId73"/>
    <p:sldId id="357" r:id="rId74"/>
    <p:sldId id="335" r:id="rId75"/>
    <p:sldId id="336" r:id="rId76"/>
    <p:sldId id="337" r:id="rId77"/>
    <p:sldId id="319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0" autoAdjust="0"/>
    <p:restoredTop sz="95175"/>
  </p:normalViewPr>
  <p:slideViewPr>
    <p:cSldViewPr showGuides="1">
      <p:cViewPr varScale="1">
        <p:scale>
          <a:sx n="63" d="100"/>
          <a:sy n="63" d="100"/>
        </p:scale>
        <p:origin x="-1320" y="-114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emf"/><Relationship Id="rId4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e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pPr/>
              <a:t>10/14/2016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zh-TW" altLang="en-US"/>
              <a:pPr/>
              <a:t>2016/10/14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C6E3F6-E2D0-4B95-9A43-737D69FCA308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xmlns="" val="108113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4C730D-1499-475F-90ED-6CC64FB4CAEF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xmlns="" val="405761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zh-TW" altLang="en-US"/>
              <a:pPr/>
              <a:t>2016/10/14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2016/10/14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2016/10/14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2016/10/14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zh-TW" altLang="en-US"/>
              <a:pPr/>
              <a:t>2016/10/14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10/14/2016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10/14/2016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2016/10/14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2016/10/14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10/14/2016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2016/10/14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10/14/2016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7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wmf"/><Relationship Id="rId4" Type="http://schemas.openxmlformats.org/officeDocument/2006/relationships/image" Target="../media/image1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400" dirty="0" smtClean="0">
                <a:ea typeface="新細明體" panose="02020500000000000000" pitchFamily="18" charset="-120"/>
              </a:rPr>
              <a:t>.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0" y="914400"/>
            <a:ext cx="9144000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609600" y="1447800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>
                <a:solidFill>
                  <a:srgbClr val="00ADEE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2362200" y="1981200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FUNCTIONS AND LIMITS</a:t>
            </a:r>
          </a:p>
        </p:txBody>
      </p:sp>
    </p:spTree>
    <p:extLst>
      <p:ext uri="{BB962C8B-B14F-4D97-AF65-F5344CB8AC3E}">
        <p14:creationId xmlns:p14="http://schemas.microsoft.com/office/powerpoint/2010/main" xmlns="" val="244049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Infinite Limits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Similarly, as shown in Figure 3,</a:t>
            </a:r>
          </a:p>
          <a:p>
            <a:endParaRPr lang="en-US" altLang="zh-TW" dirty="0" smtClean="0">
              <a:ea typeface="新細明體" charset="-120"/>
            </a:endParaRPr>
          </a:p>
          <a:p>
            <a:pPr lvl="1"/>
            <a:r>
              <a:rPr lang="en-US" altLang="zh-TW" dirty="0" smtClean="0">
                <a:ea typeface="新細明體" charset="-120"/>
              </a:rPr>
              <a:t>That means that the values of 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)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are as large negative as we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like for all values of 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 that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are sufficiently close to </a:t>
            </a:r>
            <a:r>
              <a:rPr lang="en-US" altLang="zh-TW" i="1" dirty="0" smtClean="0">
                <a:ea typeface="新細明體" charset="-120"/>
              </a:rPr>
              <a:t>a</a:t>
            </a:r>
            <a:r>
              <a:rPr lang="en-US" altLang="zh-TW" dirty="0" smtClean="0">
                <a:ea typeface="新細明體" charset="-120"/>
              </a:rPr>
              <a:t>,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but not equal to </a:t>
            </a:r>
            <a:r>
              <a:rPr lang="en-US" altLang="zh-TW" i="1" dirty="0" smtClean="0">
                <a:ea typeface="新細明體" charset="-120"/>
              </a:rPr>
              <a:t>a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endParaRPr lang="zh-TW" altLang="en-US" dirty="0"/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3357554" y="2182808"/>
          <a:ext cx="1940891" cy="603250"/>
        </p:xfrm>
        <a:graphic>
          <a:graphicData uri="http://schemas.openxmlformats.org/presentationml/2006/ole">
            <p:oleObj spid="_x0000_s73738" name="Equation" r:id="rId3" imgW="939754" imgH="292123" progId="">
              <p:embed/>
            </p:oleObj>
          </a:graphicData>
        </a:graphic>
      </p:graphicFrame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286124"/>
            <a:ext cx="33147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Infinite Limits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  <a:cs typeface="Times New Roman" pitchFamily="18" charset="0"/>
              </a:rPr>
              <a:t>The symbol                              can be read as “the limit of </a:t>
            </a:r>
            <a:r>
              <a:rPr lang="en-US" altLang="zh-TW" i="1" dirty="0" smtClean="0"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(</a:t>
            </a:r>
            <a:r>
              <a:rPr lang="en-US" altLang="zh-TW" i="1" dirty="0" smtClean="0"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), as </a:t>
            </a:r>
            <a:r>
              <a:rPr lang="en-US" altLang="zh-TW" i="1" dirty="0" smtClean="0"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 approaches </a:t>
            </a:r>
            <a:r>
              <a:rPr lang="en-US" altLang="zh-TW" i="1" dirty="0" smtClean="0">
                <a:ea typeface="新細明體" charset="-120"/>
                <a:cs typeface="Times New Roman" pitchFamily="18" charset="0"/>
              </a:rPr>
              <a:t>a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, is negative infinity” or “</a:t>
            </a:r>
            <a:r>
              <a:rPr lang="en-US" altLang="zh-TW" i="1" dirty="0" smtClean="0"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(</a:t>
            </a:r>
            <a:r>
              <a:rPr lang="en-US" altLang="zh-TW" i="1" dirty="0" smtClean="0"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) decreases without bound as </a:t>
            </a:r>
            <a:r>
              <a:rPr lang="en-US" altLang="zh-TW" i="1" dirty="0" smtClean="0"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 approaches </a:t>
            </a:r>
            <a:r>
              <a:rPr lang="en-US" altLang="zh-TW" i="1" dirty="0" smtClean="0">
                <a:ea typeface="新細明體" charset="-120"/>
                <a:cs typeface="Times New Roman" pitchFamily="18" charset="0"/>
              </a:rPr>
              <a:t>a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.”</a:t>
            </a:r>
          </a:p>
          <a:p>
            <a:pPr lvl="1"/>
            <a:r>
              <a:rPr lang="en-US" altLang="zh-TW" dirty="0" smtClean="0">
                <a:ea typeface="新細明體" charset="-120"/>
                <a:cs typeface="Times New Roman" pitchFamily="18" charset="0"/>
              </a:rPr>
              <a:t>As an example, we have:</a:t>
            </a:r>
          </a:p>
          <a:p>
            <a:pPr lvl="1">
              <a:buClr>
                <a:srgbClr val="AC4600"/>
              </a:buClr>
              <a:buFont typeface="Wingdings" pitchFamily="2" charset="2"/>
              <a:buChar char="§"/>
            </a:pPr>
            <a:endParaRPr altLang="en-US" sz="3200" dirty="0" smtClean="0">
              <a:ea typeface="新細明體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3571868" y="3571876"/>
          <a:ext cx="2143140" cy="877132"/>
        </p:xfrm>
        <a:graphic>
          <a:graphicData uri="http://schemas.openxmlformats.org/presentationml/2006/ole">
            <p:oleObj spid="_x0000_s74761" name="Equation" r:id="rId3" imgW="1053847" imgH="431570" progId="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2832047" y="1643050"/>
          <a:ext cx="1739953" cy="588987"/>
        </p:xfrm>
        <a:graphic>
          <a:graphicData uri="http://schemas.openxmlformats.org/presentationml/2006/ole">
            <p:oleObj spid="_x0000_s74762" name="Equation" r:id="rId4" imgW="939754" imgH="292123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Infinite Limits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Similar definitions can be given for the one-sided infinite limits </a:t>
            </a:r>
          </a:p>
          <a:p>
            <a:pPr marL="0" indent="0"/>
            <a:endParaRPr lang="en-US" altLang="zh-TW" i="1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remembering that “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baseline="30000" smtClean="0">
                <a:ea typeface="新細明體" panose="02020500000000000000" pitchFamily="18" charset="-120"/>
              </a:rPr>
              <a:t>–</a:t>
            </a:r>
            <a:r>
              <a:rPr lang="en-US" altLang="zh-TW" smtClean="0">
                <a:ea typeface="新細明體" panose="02020500000000000000" pitchFamily="18" charset="-120"/>
              </a:rPr>
              <a:t>” means that we consider only values of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that are less than</a:t>
            </a:r>
            <a:r>
              <a:rPr lang="en-US" altLang="zh-TW" i="1" smtClean="0">
                <a:ea typeface="新細明體" panose="02020500000000000000" pitchFamily="18" charset="-120"/>
              </a:rPr>
              <a:t> a</a:t>
            </a:r>
            <a:r>
              <a:rPr lang="en-US" altLang="zh-TW" smtClean="0">
                <a:ea typeface="新細明體" panose="02020500000000000000" pitchFamily="18" charset="-120"/>
              </a:rPr>
              <a:t>, and similarly “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baseline="30000" smtClean="0">
                <a:ea typeface="新細明體" panose="02020500000000000000" pitchFamily="18" charset="-120"/>
                <a:sym typeface="Symbol" panose="05050102010706020507" pitchFamily="18" charset="2"/>
              </a:rPr>
              <a:t>+</a:t>
            </a:r>
            <a:r>
              <a:rPr lang="en-US" altLang="zh-TW" smtClean="0">
                <a:ea typeface="新細明體" panose="02020500000000000000" pitchFamily="18" charset="-120"/>
              </a:rPr>
              <a:t>” means that we consider only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&gt;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508635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6583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Infinite Limits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Illustrations of these four cases are given in Figure 4.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465" y="2708920"/>
            <a:ext cx="796672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4131815" y="4725144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4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9500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Definition 2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99" y="1916832"/>
            <a:ext cx="7931895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000100" y="4857760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For instance,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-axis is a vertical asymptote of the curve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= 1/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because 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3"/>
          <a:stretch>
            <a:fillRect/>
          </a:stretch>
        </p:blipFill>
        <p:spPr bwMode="auto">
          <a:xfrm>
            <a:off x="4286248" y="2214554"/>
            <a:ext cx="2352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3"/>
          <a:stretch>
            <a:fillRect/>
          </a:stretch>
        </p:blipFill>
        <p:spPr bwMode="auto">
          <a:xfrm>
            <a:off x="2071671" y="5214950"/>
            <a:ext cx="2286016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90230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873F48DA-7345-4088-AADE-2B5152F99D6A}" type="slidenum">
              <a:rPr lang="en-US" altLang="ko-KR">
                <a:ea typeface="굴림" panose="020B0600000101010101" pitchFamily="34" charset="-127"/>
              </a:rPr>
              <a:pPr/>
              <a:t>15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Find                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     and                      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SOLUTION:</a:t>
            </a:r>
            <a:endParaRPr lang="en-US" altLang="zh-TW" sz="2400" i="1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If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is close to 3 but larger than 3, then the denominator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– 3 is 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 a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small positive number and 2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is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close to 6.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So, the quotient 2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/(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– 3) is a large positive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number.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Thus, intuitively, we see that                     .</a:t>
            </a:r>
          </a:p>
          <a:p>
            <a:pPr>
              <a:buClr>
                <a:srgbClr val="AC4600"/>
              </a:buClr>
              <a:buFont typeface="Wingdings" panose="05000000000000000000" pitchFamily="2" charset="2"/>
              <a:buChar char="§"/>
            </a:pPr>
            <a:endParaRPr lang="zh-TW" altLang="en-US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4237258"/>
              </p:ext>
            </p:extLst>
          </p:nvPr>
        </p:nvGraphicFramePr>
        <p:xfrm>
          <a:off x="1962428" y="1467938"/>
          <a:ext cx="1208623" cy="795891"/>
        </p:xfrm>
        <a:graphic>
          <a:graphicData uri="http://schemas.openxmlformats.org/presentationml/2006/ole">
            <p:oleObj spid="_x0000_s1052" name="Equation" r:id="rId3" imgW="786960" imgH="507960" progId="">
              <p:embed/>
            </p:oleObj>
          </a:graphicData>
        </a:graphic>
      </p:graphicFrame>
      <p:graphicFrame>
        <p:nvGraphicFramePr>
          <p:cNvPr id="327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4728750"/>
              </p:ext>
            </p:extLst>
          </p:nvPr>
        </p:nvGraphicFramePr>
        <p:xfrm>
          <a:off x="3932935" y="1445517"/>
          <a:ext cx="1276722" cy="840735"/>
        </p:xfrm>
        <a:graphic>
          <a:graphicData uri="http://schemas.openxmlformats.org/presentationml/2006/ole">
            <p:oleObj spid="_x0000_s1053" name="Equation" r:id="rId4" imgW="786960" imgH="507960" progId="">
              <p:embed/>
            </p:oleObj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4643438" y="4786322"/>
          <a:ext cx="1714512" cy="736128"/>
        </p:xfrm>
        <a:graphic>
          <a:graphicData uri="http://schemas.openxmlformats.org/presentationml/2006/ole">
            <p:oleObj spid="_x0000_s1054" name="Equation" r:id="rId5" imgW="876369" imgH="39353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9674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A15D3441-9428-4E24-86BA-5EE041FB3272}" type="slidenum">
              <a:rPr lang="en-US" altLang="ko-KR">
                <a:ea typeface="굴림" panose="020B0600000101010101" pitchFamily="34" charset="-127"/>
              </a:rPr>
              <a:pPr/>
              <a:t>16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>
                <a:ea typeface="新細明體" panose="02020500000000000000" pitchFamily="18" charset="-120"/>
              </a:rPr>
              <a:t>Likewise, if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is close to 3 but smaller than 3, then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3 is a small negative number but 2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is still a positive number (close to 6).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2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/(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– 3) is a numerically large negative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number.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Thus, we see that      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§"/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3500430" y="2857496"/>
          <a:ext cx="1785950" cy="727947"/>
        </p:xfrm>
        <a:graphic>
          <a:graphicData uri="http://schemas.openxmlformats.org/presentationml/2006/ole">
            <p:oleObj spid="_x0000_s2060" name="Equation" r:id="rId3" imgW="965108" imgH="39353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9683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EEFB3D56-BA1D-4289-A518-8856114C8265}" type="slidenum">
              <a:rPr lang="en-US" altLang="ko-KR">
                <a:ea typeface="굴림" panose="020B0600000101010101" pitchFamily="34" charset="-127"/>
              </a:rPr>
              <a:pPr/>
              <a:t>17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The graph of the curve 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= 2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/(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x 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– 3) is given in the figure.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The line 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– 3 is a vertical asymptote.</a:t>
            </a:r>
          </a:p>
          <a:p>
            <a:pPr lvl="1">
              <a:buClr>
                <a:srgbClr val="AC4600"/>
              </a:buClr>
              <a:buFont typeface="Wingdings" panose="05000000000000000000" pitchFamily="2" charset="2"/>
              <a:buChar char="§"/>
            </a:pPr>
            <a:endParaRPr lang="zh-TW" altLang="en-US" sz="3200">
              <a:solidFill>
                <a:schemeClr val="tx1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30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0364" y="2678254"/>
            <a:ext cx="3500462" cy="394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9777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Find the vertical asymptotes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tan </a:t>
            </a:r>
            <a:r>
              <a:rPr lang="en-US" altLang="zh-TW" i="1" dirty="0" smtClean="0">
                <a:ea typeface="新細明體" panose="02020500000000000000" pitchFamily="18" charset="-120"/>
              </a:rPr>
              <a:t>x.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sz="2400" i="1" dirty="0" smtClean="0">
                <a:ea typeface="新細明體" panose="02020500000000000000" pitchFamily="18" charset="-120"/>
              </a:rPr>
              <a:t>Solution: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Because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there are potential vertical asymptotes where cos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=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0.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fact, since cos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 0</a:t>
            </a:r>
            <a:r>
              <a:rPr lang="en-US" altLang="zh-TW" baseline="3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+</a:t>
            </a:r>
            <a:r>
              <a:rPr lang="en-US" altLang="zh-TW" dirty="0" smtClean="0">
                <a:ea typeface="新細明體" panose="02020500000000000000" pitchFamily="18" charset="-120"/>
              </a:rPr>
              <a:t>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 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/2)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 </a:t>
            </a:r>
            <a:r>
              <a:rPr lang="en-US" altLang="zh-TW" dirty="0" smtClean="0">
                <a:ea typeface="新細明體" panose="02020500000000000000" pitchFamily="18" charset="-120"/>
              </a:rPr>
              <a:t>and cos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 0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</a:t>
            </a:r>
            <a:r>
              <a:rPr lang="en-US" altLang="zh-TW" dirty="0" smtClean="0">
                <a:ea typeface="新細明體" panose="02020500000000000000" pitchFamily="18" charset="-120"/>
              </a:rPr>
              <a:t> as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 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/2)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+ </a:t>
            </a:r>
            <a:r>
              <a:rPr lang="en-US" altLang="zh-TW" dirty="0" smtClean="0">
                <a:ea typeface="新細明體" panose="02020500000000000000" pitchFamily="18" charset="-120"/>
              </a:rPr>
              <a:t>, whereas sin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is positive (and not near 0)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is near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/2</a:t>
            </a:r>
            <a:r>
              <a:rPr lang="en-US" altLang="zh-TW" dirty="0" smtClean="0">
                <a:ea typeface="新細明體" panose="02020500000000000000" pitchFamily="18" charset="-120"/>
              </a:rPr>
              <a:t>, we have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488" y="2714620"/>
            <a:ext cx="18097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643578"/>
            <a:ext cx="61055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9820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shows that the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/2 </a:t>
            </a:r>
            <a:r>
              <a:rPr lang="en-US" altLang="zh-TW" dirty="0" smtClean="0">
                <a:ea typeface="新細明體" panose="02020500000000000000" pitchFamily="18" charset="-120"/>
              </a:rPr>
              <a:t>is a vertical asymptote.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Similar reasoning shows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that the lines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= (2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+ 1)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/2,</a:t>
            </a:r>
            <a:b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where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is an integer, are all </a:t>
            </a:r>
            <a:b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vertical asymptotes of</a:t>
            </a:r>
            <a:b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 = tan </a:t>
            </a:r>
            <a:r>
              <a:rPr lang="en-US" altLang="zh-TW" i="1" dirty="0" smtClean="0">
                <a:ea typeface="新細明體" panose="02020500000000000000" pitchFamily="18" charset="-120"/>
              </a:rPr>
              <a:t>x. </a:t>
            </a:r>
            <a:r>
              <a:rPr lang="en-US" altLang="zh-TW" dirty="0" smtClean="0">
                <a:ea typeface="新細明體" panose="02020500000000000000" pitchFamily="18" charset="-120"/>
              </a:rPr>
              <a:t>The graph in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Figure 6 confirms this.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5474" y="2460625"/>
            <a:ext cx="396240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6516216" y="5969429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6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447255" y="5561246"/>
            <a:ext cx="858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 i="1" dirty="0">
                <a:ea typeface="新細明體" panose="02020500000000000000" pitchFamily="18" charset="-120"/>
              </a:rPr>
              <a:t>y</a:t>
            </a:r>
            <a:r>
              <a:rPr lang="en-US" altLang="zh-TW" sz="1400" dirty="0">
                <a:ea typeface="新細明體" panose="02020500000000000000" pitchFamily="18" charset="-120"/>
              </a:rPr>
              <a:t> = tan </a:t>
            </a:r>
            <a:r>
              <a:rPr lang="en-US" altLang="zh-TW" sz="1400" i="1" dirty="0">
                <a:ea typeface="新細明體" panose="02020500000000000000" pitchFamily="18" charset="-120"/>
              </a:rPr>
              <a:t>x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459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  <p:bldP spid="163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14600"/>
            <a:ext cx="68072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400" dirty="0" smtClean="0">
                <a:ea typeface="新細明體" panose="02020500000000000000" pitchFamily="18" charset="-120"/>
              </a:rPr>
              <a:t>.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Limits Involving Infinity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929172" y="2924944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 dirty="0">
                <a:solidFill>
                  <a:srgbClr val="00ADEE"/>
                </a:solidFill>
                <a:ea typeface="新細明體" panose="02020500000000000000" pitchFamily="18" charset="-120"/>
              </a:rPr>
              <a:t>1.6</a:t>
            </a:r>
          </a:p>
        </p:txBody>
      </p:sp>
    </p:spTree>
    <p:extLst>
      <p:ext uri="{BB962C8B-B14F-4D97-AF65-F5344CB8AC3E}">
        <p14:creationId xmlns:p14="http://schemas.microsoft.com/office/powerpoint/2010/main" xmlns="" val="424603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>
              <a:defRPr/>
            </a:pPr>
            <a:r>
              <a:rPr lang="en-US" sz="4000" b="1" dirty="0">
                <a:latin typeface="+mn-lt"/>
              </a:rPr>
              <a:t>Limits At Infinity</a:t>
            </a:r>
          </a:p>
        </p:txBody>
      </p:sp>
    </p:spTree>
    <p:extLst>
      <p:ext uri="{BB962C8B-B14F-4D97-AF65-F5344CB8AC3E}">
        <p14:creationId xmlns:p14="http://schemas.microsoft.com/office/powerpoint/2010/main" xmlns="" val="405461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LIMITS AT INFINITY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In computing infinite limits, we let 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 approach a number and the result was that the values of </a:t>
            </a:r>
            <a:r>
              <a:rPr lang="en-US" altLang="zh-TW" i="1" dirty="0" smtClean="0">
                <a:ea typeface="新細明體" charset="-120"/>
              </a:rPr>
              <a:t>y</a:t>
            </a:r>
            <a:r>
              <a:rPr lang="en-US" altLang="zh-TW" dirty="0" smtClean="0">
                <a:ea typeface="新細明體" charset="-120"/>
              </a:rPr>
              <a:t> became arbitrarily large (positive or negative). Here we let 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 become arbitrarily large (positive or negative) and see what happens to .</a:t>
            </a:r>
            <a:endParaRPr altLang="en-US" dirty="0" smtClean="0">
              <a:ea typeface="新細明體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HORIZONTAL ASYMPTOTES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Let</a:t>
            </a:r>
            <a:r>
              <a:rPr lang="en-US" altLang="zh-TW" dirty="0" smtClean="0">
                <a:latin typeface="Arial"/>
                <a:ea typeface="新細明體" charset="-120"/>
              </a:rPr>
              <a:t>’</a:t>
            </a:r>
            <a:r>
              <a:rPr lang="en-US" altLang="zh-TW" dirty="0" smtClean="0">
                <a:ea typeface="新細明體" charset="-120"/>
              </a:rPr>
              <a:t>s begin by investigating the behavior of the function 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 defined by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as 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 becomes large.</a:t>
            </a:r>
          </a:p>
          <a:p>
            <a:endParaRPr altLang="en-US" dirty="0" smtClean="0">
              <a:ea typeface="新細明體" charset="-120"/>
            </a:endParaRPr>
          </a:p>
          <a:p>
            <a:endParaRPr lang="zh-TW" altLang="en-US" dirty="0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643174" y="2643182"/>
          <a:ext cx="1714512" cy="857906"/>
        </p:xfrm>
        <a:graphic>
          <a:graphicData uri="http://schemas.openxmlformats.org/presentationml/2006/ole">
            <p:oleObj spid="_x0000_s75783" name="Equation" r:id="rId3" imgW="838292" imgH="419146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HORIZONTAL ASYMPTOTES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table gives values of this</a:t>
            </a:r>
          </a:p>
          <a:p>
            <a:r>
              <a:rPr lang="en-US" altLang="zh-TW" dirty="0" smtClean="0">
                <a:ea typeface="新細明體" charset="-120"/>
              </a:rPr>
              <a:t> function correct to six decimal </a:t>
            </a:r>
          </a:p>
          <a:p>
            <a:r>
              <a:rPr lang="en-US" altLang="zh-TW" dirty="0" smtClean="0">
                <a:ea typeface="新細明體" charset="-120"/>
              </a:rPr>
              <a:t>places. The graph of 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 has been </a:t>
            </a:r>
          </a:p>
          <a:p>
            <a:r>
              <a:rPr lang="en-US" altLang="zh-TW" dirty="0" smtClean="0">
                <a:ea typeface="新細明體" charset="-120"/>
              </a:rPr>
              <a:t>drawn by a computer in Figure 7.</a:t>
            </a:r>
          </a:p>
          <a:p>
            <a:endParaRPr altLang="en-US" dirty="0" smtClean="0">
              <a:ea typeface="新細明體" charset="-120"/>
            </a:endParaRPr>
          </a:p>
          <a:p>
            <a:endParaRPr lang="zh-TW" alt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214414" y="4572008"/>
            <a:ext cx="7464425" cy="2125662"/>
            <a:chOff x="612" y="1434"/>
            <a:chExt cx="4702" cy="1339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2" y="1434"/>
              <a:ext cx="4702" cy="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2" y="2614"/>
              <a:ext cx="60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1357298"/>
            <a:ext cx="2596961" cy="315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HORIZONTAL ASYMPTOTES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As 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 grows larger and larger, you can see that the values of 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) get closer and closer to 1.</a:t>
            </a:r>
            <a:endParaRPr lang="en-US" altLang="zh-TW" dirty="0" smtClean="0">
              <a:solidFill>
                <a:srgbClr val="AC4600"/>
              </a:solidFill>
              <a:ea typeface="新細明體" charset="-120"/>
            </a:endParaRPr>
          </a:p>
          <a:p>
            <a:pPr lvl="1"/>
            <a:r>
              <a:rPr lang="en-US" altLang="zh-TW" sz="2000" dirty="0" smtClean="0">
                <a:ea typeface="新細明體" charset="-120"/>
              </a:rPr>
              <a:t>It seems that we can make the values of </a:t>
            </a:r>
            <a:r>
              <a:rPr lang="en-US" altLang="zh-TW" sz="2000" i="1" dirty="0" smtClean="0">
                <a:ea typeface="新細明體" charset="-120"/>
              </a:rPr>
              <a:t>f</a:t>
            </a:r>
            <a:r>
              <a:rPr lang="en-US" altLang="zh-TW" sz="2000" dirty="0" smtClean="0">
                <a:ea typeface="新細明體" charset="-120"/>
              </a:rPr>
              <a:t>(</a:t>
            </a:r>
            <a:r>
              <a:rPr lang="en-US" altLang="zh-TW" sz="2000" i="1" dirty="0" smtClean="0">
                <a:ea typeface="新細明體" charset="-120"/>
              </a:rPr>
              <a:t>x</a:t>
            </a:r>
            <a:r>
              <a:rPr lang="en-US" altLang="zh-TW" sz="2000" dirty="0" smtClean="0">
                <a:ea typeface="新細明體" charset="-120"/>
              </a:rPr>
              <a:t>) as close as  we like to 1 by taking </a:t>
            </a:r>
            <a:r>
              <a:rPr lang="en-US" altLang="zh-TW" sz="2000" i="1" dirty="0" smtClean="0">
                <a:ea typeface="新細明體" charset="-120"/>
              </a:rPr>
              <a:t>x</a:t>
            </a:r>
            <a:r>
              <a:rPr lang="en-US" altLang="zh-TW" sz="2000" dirty="0" smtClean="0">
                <a:ea typeface="新細明體" charset="-120"/>
              </a:rPr>
              <a:t> sufficiently large. </a:t>
            </a:r>
          </a:p>
          <a:p>
            <a:pPr lvl="1"/>
            <a:endParaRPr altLang="en-US" dirty="0" smtClean="0">
              <a:ea typeface="新細明體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Limits At Infinity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This situation is expressed symbolically by writing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general, we use the notation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to indicate that the values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approach </a:t>
            </a:r>
            <a:r>
              <a:rPr lang="en-US" altLang="zh-TW" i="1" dirty="0" smtClean="0">
                <a:ea typeface="新細明體" panose="02020500000000000000" pitchFamily="18" charset="-120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</a:rPr>
              <a:t>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becomes larger and larger. 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3500430" y="2071678"/>
          <a:ext cx="1509714" cy="744146"/>
        </p:xfrm>
        <a:graphic>
          <a:graphicData uri="http://schemas.openxmlformats.org/presentationml/2006/ole">
            <p:oleObj spid="_x0000_s36872" name="Equation" r:id="rId3" imgW="850464" imgH="418893" progId="">
              <p:embed/>
            </p:oleObj>
          </a:graphicData>
        </a:graphic>
      </p:graphicFrame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5214942" y="2928934"/>
          <a:ext cx="1571636" cy="504824"/>
        </p:xfrm>
        <a:graphic>
          <a:graphicData uri="http://schemas.openxmlformats.org/presentationml/2006/ole">
            <p:oleObj spid="_x0000_s36873" name="Equation" r:id="rId4" imgW="812433" imgH="27944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0084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Definition 3</a:t>
            </a:r>
            <a:endParaRPr lang="zh-TW" altLang="en-US" dirty="0"/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000240"/>
            <a:ext cx="7339012" cy="189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Limits A</a:t>
            </a:r>
            <a:r>
              <a:rPr lang="en-US" altLang="zh-TW" dirty="0" smtClean="0">
                <a:ea typeface="新細明體" charset="-120"/>
              </a:rPr>
              <a:t>HORIZONTAL </a:t>
            </a:r>
            <a:r>
              <a:rPr lang="en-US" altLang="zh-TW" dirty="0" err="1" smtClean="0">
                <a:ea typeface="新細明體" charset="-120"/>
              </a:rPr>
              <a:t>ASYMPTOTES</a:t>
            </a:r>
            <a:r>
              <a:rPr lang="en-US" altLang="zh-TW" dirty="0" err="1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 Infinity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altLang="zh-TW" sz="1600" dirty="0" smtClean="0">
                <a:ea typeface="新細明體" panose="02020500000000000000" pitchFamily="18" charset="-120"/>
              </a:rPr>
              <a:t>Another notation for   	                      is</a:t>
            </a:r>
          </a:p>
          <a:p>
            <a:pPr marL="0" indent="0"/>
            <a:endParaRPr lang="en-US" altLang="zh-TW" sz="16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600" dirty="0" smtClean="0">
                <a:ea typeface="新細明體" panose="02020500000000000000" pitchFamily="18" charset="-120"/>
              </a:rPr>
              <a:t>The symbol    	     does not represent a number.</a:t>
            </a:r>
          </a:p>
          <a:p>
            <a:pPr marL="0" indent="0"/>
            <a:r>
              <a:rPr lang="en-US" altLang="zh-TW" sz="1600" dirty="0" smtClean="0">
                <a:ea typeface="新細明體" panose="02020500000000000000" pitchFamily="18" charset="-120"/>
              </a:rPr>
              <a:t>Nonetheless, the expression       		      is often read as </a:t>
            </a:r>
          </a:p>
          <a:p>
            <a:pPr marL="0" indent="0"/>
            <a:r>
              <a:rPr lang="en-US" altLang="zh-TW" sz="1600" dirty="0" smtClean="0">
                <a:ea typeface="新細明體" panose="02020500000000000000" pitchFamily="18" charset="-120"/>
              </a:rPr>
              <a:t>           “the limit of </a:t>
            </a:r>
            <a:r>
              <a:rPr lang="en-US" altLang="zh-TW" sz="16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(</a:t>
            </a:r>
            <a:r>
              <a:rPr lang="en-US" altLang="zh-TW" sz="16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), as </a:t>
            </a:r>
            <a:r>
              <a:rPr lang="en-US" altLang="zh-TW" sz="16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 approaches infinity, is </a:t>
            </a:r>
            <a:r>
              <a:rPr lang="en-US" altLang="zh-TW" sz="1600" i="1" dirty="0" smtClean="0">
                <a:ea typeface="新細明體" panose="02020500000000000000" pitchFamily="18" charset="-120"/>
              </a:rPr>
              <a:t>L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”</a:t>
            </a:r>
          </a:p>
          <a:p>
            <a:pPr marL="0" indent="0"/>
            <a:r>
              <a:rPr lang="en-US" altLang="zh-TW" sz="1600" dirty="0" smtClean="0">
                <a:ea typeface="新細明體" panose="02020500000000000000" pitchFamily="18" charset="-120"/>
              </a:rPr>
              <a:t>or          </a:t>
            </a:r>
          </a:p>
          <a:p>
            <a:pPr marL="0" indent="0"/>
            <a:r>
              <a:rPr lang="en-US" altLang="zh-TW" sz="1600" dirty="0" smtClean="0">
                <a:ea typeface="新細明體" panose="02020500000000000000" pitchFamily="18" charset="-120"/>
              </a:rPr>
              <a:t>	“the limit of </a:t>
            </a:r>
            <a:r>
              <a:rPr lang="en-US" altLang="zh-TW" sz="16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(</a:t>
            </a:r>
            <a:r>
              <a:rPr lang="en-US" altLang="zh-TW" sz="16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), as </a:t>
            </a:r>
            <a:r>
              <a:rPr lang="en-US" altLang="zh-TW" sz="16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 becomes infinite, is  </a:t>
            </a:r>
            <a:r>
              <a:rPr lang="en-US" altLang="zh-TW" sz="1600" i="1" dirty="0" smtClean="0">
                <a:ea typeface="新細明體" panose="02020500000000000000" pitchFamily="18" charset="-120"/>
              </a:rPr>
              <a:t>L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”</a:t>
            </a:r>
          </a:p>
          <a:p>
            <a:pPr marL="0" indent="0"/>
            <a:r>
              <a:rPr lang="en-US" altLang="zh-TW" sz="1600" dirty="0" smtClean="0">
                <a:ea typeface="新細明體" panose="02020500000000000000" pitchFamily="18" charset="-120"/>
              </a:rPr>
              <a:t>or          </a:t>
            </a:r>
          </a:p>
          <a:p>
            <a:pPr marL="0" indent="0"/>
            <a:r>
              <a:rPr lang="en-US" altLang="zh-TW" sz="1600" dirty="0" smtClean="0">
                <a:ea typeface="新細明體" panose="02020500000000000000" pitchFamily="18" charset="-120"/>
              </a:rPr>
              <a:t>	“the limit of </a:t>
            </a:r>
            <a:r>
              <a:rPr lang="en-US" altLang="zh-TW" sz="16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(</a:t>
            </a:r>
            <a:r>
              <a:rPr lang="en-US" altLang="zh-TW" sz="16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), as </a:t>
            </a:r>
            <a:r>
              <a:rPr lang="en-US" altLang="zh-TW" sz="16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 increases without bound, is </a:t>
            </a:r>
            <a:r>
              <a:rPr lang="en-US" altLang="zh-TW" sz="1600" i="1" dirty="0" smtClean="0">
                <a:ea typeface="新細明體" panose="02020500000000000000" pitchFamily="18" charset="-120"/>
              </a:rPr>
              <a:t>L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”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946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4391" y="1560503"/>
            <a:ext cx="164623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5946" y="2182813"/>
            <a:ext cx="27305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946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2500298" y="2714620"/>
            <a:ext cx="3381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9059" y="3132140"/>
            <a:ext cx="1643074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9136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HORIZONTAL ASYMPTOTES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meaning of such phrases is given by Definition 3. </a:t>
            </a:r>
          </a:p>
          <a:p>
            <a:r>
              <a:rPr lang="en-US" altLang="zh-TW" dirty="0" smtClean="0">
                <a:ea typeface="新細明體" charset="-120"/>
              </a:rPr>
              <a:t>A more precise definition, similar to the </a:t>
            </a:r>
            <a:r>
              <a:rPr lang="en-US" altLang="zh-TW" dirty="0" smtClean="0">
                <a:latin typeface="Symbol" pitchFamily="18" charset="2"/>
                <a:ea typeface="新細明體" charset="-120"/>
              </a:rPr>
              <a:t>e, d</a:t>
            </a:r>
            <a:r>
              <a:rPr lang="en-US" altLang="zh-TW" dirty="0" smtClean="0">
                <a:ea typeface="新細明體" charset="-120"/>
              </a:rPr>
              <a:t> definition of Section 1.3, is given at the end of this section.</a:t>
            </a: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HORIZONTAL ASYMPTOTES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462088"/>
            <a:ext cx="7915300" cy="5256212"/>
          </a:xfrm>
        </p:spPr>
        <p:txBody>
          <a:bodyPr>
            <a:noAutofit/>
          </a:bodyPr>
          <a:lstStyle/>
          <a:p>
            <a:pPr marL="0" indent="0"/>
            <a:r>
              <a:rPr lang="en-US" altLang="zh-TW" sz="1800" dirty="0" smtClean="0">
                <a:ea typeface="新細明體" panose="02020500000000000000" pitchFamily="18" charset="-120"/>
              </a:rPr>
              <a:t>Geometric illustrations of Definition 3 are shown in Figure 8.</a:t>
            </a:r>
          </a:p>
          <a:p>
            <a:pPr marL="0" indent="0"/>
            <a:endParaRPr lang="en-US" altLang="zh-TW" sz="1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8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 smtClean="0">
                <a:ea typeface="新細明體" panose="02020500000000000000" pitchFamily="18" charset="-120"/>
              </a:rPr>
              <a:t/>
            </a:r>
            <a:br>
              <a:rPr lang="en-US" altLang="zh-TW" sz="1800" dirty="0" smtClean="0">
                <a:ea typeface="新細明體" panose="02020500000000000000" pitchFamily="18" charset="-120"/>
              </a:rPr>
            </a:br>
            <a:r>
              <a:rPr lang="en-US" altLang="zh-TW" sz="1800" dirty="0" smtClean="0">
                <a:ea typeface="新細明體" panose="02020500000000000000" pitchFamily="18" charset="-120"/>
              </a:rPr>
              <a:t>Notice that there are many ways for the graph of 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  to approach the line 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y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 = 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L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 (which is called a 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horizontal asymptote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) as we look to the far right of each graph.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013" y="2362200"/>
            <a:ext cx="8129587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4105621" y="4826842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8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048000" y="4470400"/>
            <a:ext cx="449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400">
                <a:ea typeface="新細明體" panose="02020500000000000000" pitchFamily="18" charset="-120"/>
              </a:rPr>
              <a:t>Examples illustrating</a:t>
            </a:r>
          </a:p>
        </p:txBody>
      </p:sp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7167" y="4463206"/>
            <a:ext cx="1149077" cy="3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0336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Infinite Limits</a:t>
            </a:r>
          </a:p>
        </p:txBody>
      </p:sp>
    </p:spTree>
    <p:extLst>
      <p:ext uri="{BB962C8B-B14F-4D97-AF65-F5344CB8AC3E}">
        <p14:creationId xmlns:p14="http://schemas.microsoft.com/office/powerpoint/2010/main" xmlns="" val="407014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HORIZONTAL  ASYMPTOTES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Referring to Figure 7, we see that, for numerically large negative values of 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, the values of 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) are close to 1.</a:t>
            </a:r>
          </a:p>
          <a:p>
            <a:endParaRPr lang="zh-TW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71538" y="3357562"/>
            <a:ext cx="7464425" cy="2125662"/>
            <a:chOff x="612" y="1434"/>
            <a:chExt cx="4702" cy="1339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2" y="1434"/>
              <a:ext cx="4702" cy="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2" y="2614"/>
              <a:ext cx="60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HORIZONTAL ASYMPTOTES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TW" dirty="0" smtClean="0">
                    <a:ea typeface="新細明體" charset="-120"/>
                  </a:rPr>
                  <a:t>By letting </a:t>
                </a:r>
                <a:r>
                  <a:rPr lang="en-US" altLang="zh-TW" i="1" dirty="0" smtClean="0">
                    <a:ea typeface="新細明體" charset="-120"/>
                  </a:rPr>
                  <a:t>x</a:t>
                </a:r>
                <a:r>
                  <a:rPr lang="en-US" altLang="zh-TW" dirty="0" smtClean="0">
                    <a:ea typeface="新細明體" charset="-120"/>
                  </a:rPr>
                  <a:t> decrease through negative values without bound, we can make </a:t>
                </a:r>
                <a:r>
                  <a:rPr lang="en-US" altLang="zh-TW" i="1" dirty="0" smtClean="0">
                    <a:ea typeface="新細明體" charset="-120"/>
                  </a:rPr>
                  <a:t>f</a:t>
                </a:r>
                <a:r>
                  <a:rPr lang="en-US" altLang="zh-TW" dirty="0" smtClean="0">
                    <a:ea typeface="新細明體" charset="-120"/>
                  </a:rPr>
                  <a:t>(</a:t>
                </a:r>
                <a:r>
                  <a:rPr lang="en-US" altLang="zh-TW" i="1" dirty="0" smtClean="0">
                    <a:ea typeface="新細明體" charset="-120"/>
                  </a:rPr>
                  <a:t>x</a:t>
                </a:r>
                <a:r>
                  <a:rPr lang="en-US" altLang="zh-TW" dirty="0" smtClean="0">
                    <a:ea typeface="新細明體" charset="-120"/>
                  </a:rPr>
                  <a:t>) as close as we like to 1.</a:t>
                </a:r>
              </a:p>
              <a:p>
                <a:pPr lvl="1"/>
                <a:r>
                  <a:rPr lang="en-US" altLang="zh-TW" dirty="0" smtClean="0">
                    <a:ea typeface="新細明體" charset="-120"/>
                  </a:rPr>
                  <a:t>This is expressed by </a:t>
                </a:r>
                <a:r>
                  <a:rPr lang="en-US" altLang="zh-TW" dirty="0" smtClean="0">
                    <a:ea typeface="新細明體" charset="-120"/>
                  </a:rPr>
                  <a:t>writing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s-IS" altLang="zh-TW" sz="2400" i="1" smtClean="0">
                            <a:latin typeface="Cambria Math" charset="0"/>
                            <a:ea typeface="新細明體" charset="-12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s-IS" altLang="zh-TW" sz="2400" i="1" smtClean="0">
                                <a:latin typeface="Cambria Math" charset="0"/>
                                <a:ea typeface="新細明體" charset="-12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s-IS" altLang="zh-TW" sz="2400" i="0" smtClean="0">
                                <a:latin typeface="Cambria Math" charset="0"/>
                                <a:ea typeface="新細明體" charset="-12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charset="0"/>
                                <a:ea typeface="新細明體" charset="-120"/>
                              </a:rPr>
                              <m:t>𝑥</m:t>
                            </m:r>
                            <m:r>
                              <a:rPr lang="is-IS" altLang="zh-TW" sz="2400" i="1" smtClean="0">
                                <a:latin typeface="Cambria Math" charset="0"/>
                                <a:ea typeface="新細明體" charset="-120"/>
                              </a:rPr>
                              <m:t>→</m:t>
                            </m:r>
                            <m:r>
                              <a:rPr lang="en-US" altLang="zh-TW" sz="2400" b="0" i="1" smtClean="0">
                                <a:latin typeface="Cambria Math" charset="0"/>
                                <a:ea typeface="新細明體" charset="-120"/>
                              </a:rPr>
                              <m:t>−</m:t>
                            </m:r>
                            <m:r>
                              <a:rPr lang="is-IS" altLang="zh-TW" sz="2400" i="1" smtClean="0">
                                <a:latin typeface="Cambria Math" charset="0"/>
                                <a:ea typeface="新細明體" charset="-12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bg-BG" altLang="zh-TW" sz="2400" i="1" smtClean="0">
                                <a:latin typeface="Cambria Math" charset="0"/>
                                <a:ea typeface="新細明體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altLang="zh-TW" sz="2400" i="1" smtClean="0">
                                    <a:latin typeface="Cambria Math" charset="0"/>
                                    <a:ea typeface="新細明體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charset="0"/>
                                    <a:ea typeface="新細明體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charset="0"/>
                                    <a:ea typeface="新細明體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charset="0"/>
                                <a:ea typeface="新細明體" charset="-12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bg-BG" altLang="zh-TW" sz="2400" i="1" smtClean="0">
                                    <a:latin typeface="Cambria Math" charset="0"/>
                                    <a:ea typeface="新細明體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charset="0"/>
                                    <a:ea typeface="新細明體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charset="0"/>
                                    <a:ea typeface="新細明體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charset="0"/>
                                <a:ea typeface="新細明體" charset="-120"/>
                              </a:rPr>
                              <m:t>+1</m:t>
                            </m:r>
                          </m:den>
                        </m:f>
                        <m:r>
                          <a:rPr lang="en-US" altLang="zh-TW" sz="2400" b="0" i="1" smtClean="0">
                            <a:latin typeface="Cambria Math" charset="0"/>
                            <a:ea typeface="新細明體" charset="-120"/>
                          </a:rPr>
                          <m:t>=1</m:t>
                        </m:r>
                      </m:e>
                    </m:func>
                  </m:oMath>
                </a14:m>
                <a:endParaRPr lang="en-US" altLang="zh-TW" sz="2400" dirty="0" smtClean="0">
                  <a:ea typeface="新細明體" charset="-120"/>
                </a:endParaRPr>
              </a:p>
              <a:p>
                <a:pPr lvl="1"/>
                <a:endParaRPr lang="en-US" altLang="zh-TW" dirty="0" smtClean="0">
                  <a:ea typeface="新細明體" charset="-120"/>
                </a:endParaRPr>
              </a:p>
              <a:p>
                <a:pPr lvl="1"/>
                <a:endParaRPr lang="en-US" altLang="en-US" sz="3200" dirty="0" smtClean="0">
                  <a:ea typeface="新細明體" charset="-120"/>
                </a:endParaRPr>
              </a:p>
              <a:p>
                <a:endParaRPr lang="en-US" altLang="en-US" dirty="0" smtClean="0">
                  <a:ea typeface="新細明體" charset="-12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HORIZONTAL ASYMPTOTES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general, as shown in Figure 9, the notation means </a:t>
            </a:r>
          </a:p>
          <a:p>
            <a:pPr marL="0" indent="0"/>
            <a:endParaRPr lang="en-US" altLang="zh-TW" sz="15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that the values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can be made arbitrarily close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</a:rPr>
              <a:t> by taking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sufficiently large negative.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15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8881" y="2171250"/>
            <a:ext cx="16462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4094" y="3807771"/>
            <a:ext cx="3292475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119" y="3844283"/>
            <a:ext cx="3200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5691" y="6150296"/>
            <a:ext cx="22113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Rectangle 6"/>
          <p:cNvSpPr>
            <a:spLocks noChangeArrowheads="1"/>
          </p:cNvSpPr>
          <p:nvPr/>
        </p:nvSpPr>
        <p:spPr bwMode="auto">
          <a:xfrm>
            <a:off x="4466354" y="6444255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 9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175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HORIZONTAL ASYMPTOTES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Again, the symbol    	     does not represent a number, but the expression               		           is often read as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limit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),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approaches negative infinity, is </a:t>
            </a:r>
            <a:r>
              <a:rPr lang="en-US" altLang="zh-TW" i="1" dirty="0" smtClean="0">
                <a:ea typeface="新細明體" panose="02020500000000000000" pitchFamily="18" charset="-120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</a:rPr>
              <a:t>”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253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20807"/>
            <a:ext cx="54768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14505"/>
            <a:ext cx="19113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7668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Definition 4</a:t>
            </a:r>
            <a:endParaRPr lang="zh-TW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5388" y="3133481"/>
            <a:ext cx="7339012" cy="150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HORIZONTAL ASYMPTOTES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For instance, the curve illustrated in Figure 7 has the line </a:t>
            </a:r>
            <a:r>
              <a:rPr lang="en-US" altLang="zh-TW" i="1" dirty="0" smtClean="0">
                <a:ea typeface="新細明體" charset="-120"/>
              </a:rPr>
              <a:t>y</a:t>
            </a:r>
            <a:r>
              <a:rPr lang="en-US" altLang="zh-TW" dirty="0" smtClean="0">
                <a:ea typeface="新細明體" charset="-120"/>
              </a:rPr>
              <a:t> = 1 as a horizontal asymptote because</a:t>
            </a:r>
          </a:p>
          <a:p>
            <a:endParaRPr altLang="en-US" dirty="0" smtClean="0">
              <a:ea typeface="新細明體" charset="-120"/>
            </a:endParaRPr>
          </a:p>
          <a:p>
            <a:endParaRPr lang="zh-TW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285852" y="4000504"/>
            <a:ext cx="7464425" cy="2125662"/>
            <a:chOff x="612" y="1434"/>
            <a:chExt cx="4702" cy="1339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2" y="1434"/>
              <a:ext cx="4702" cy="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2" y="2614"/>
              <a:ext cx="60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6419872" y="2000240"/>
          <a:ext cx="1652590" cy="779635"/>
        </p:xfrm>
        <a:graphic>
          <a:graphicData uri="http://schemas.openxmlformats.org/presentationml/2006/ole">
            <p:oleObj spid="_x0000_s77830" name="Equation" r:id="rId5" imgW="850464" imgH="418893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HORIZONTAL ASYMPTOTES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curve </a:t>
            </a:r>
            <a:r>
              <a:rPr lang="en-US" altLang="zh-TW" i="1" dirty="0" smtClean="0">
                <a:ea typeface="新細明體" charset="-120"/>
              </a:rPr>
              <a:t>y</a:t>
            </a:r>
            <a:r>
              <a:rPr lang="en-US" altLang="zh-TW" dirty="0" smtClean="0">
                <a:ea typeface="新細明體" charset="-120"/>
              </a:rPr>
              <a:t> = 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) sketched here has both </a:t>
            </a:r>
            <a:r>
              <a:rPr lang="en-US" altLang="zh-TW" i="1" dirty="0" smtClean="0">
                <a:ea typeface="新細明體" charset="-120"/>
              </a:rPr>
              <a:t>y</a:t>
            </a:r>
            <a:r>
              <a:rPr lang="en-US" altLang="zh-TW" dirty="0" smtClean="0">
                <a:ea typeface="新細明體" charset="-120"/>
              </a:rPr>
              <a:t> = -1 and </a:t>
            </a:r>
            <a:r>
              <a:rPr lang="en-US" altLang="zh-TW" i="1" dirty="0" smtClean="0">
                <a:ea typeface="新細明體" charset="-120"/>
              </a:rPr>
              <a:t>y</a:t>
            </a:r>
            <a:r>
              <a:rPr lang="en-US" altLang="zh-TW" dirty="0" smtClean="0">
                <a:ea typeface="新細明體" charset="-120"/>
              </a:rPr>
              <a:t> = 2 as horizontal asymptotes.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This is because</a:t>
            </a:r>
          </a:p>
          <a:p>
            <a:pPr>
              <a:lnSpc>
                <a:spcPct val="130000"/>
              </a:lnSpc>
            </a:pPr>
            <a:endParaRPr altLang="en-US" dirty="0" smtClean="0">
              <a:ea typeface="新細明體" charset="-120"/>
            </a:endParaRPr>
          </a:p>
          <a:p>
            <a:endParaRPr lang="zh-TW" altLang="en-US" dirty="0"/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3214678" y="2714620"/>
          <a:ext cx="4052430" cy="512761"/>
        </p:xfrm>
        <a:graphic>
          <a:graphicData uri="http://schemas.openxmlformats.org/presentationml/2006/ole">
            <p:oleObj spid="_x0000_s78855" name="Equation" r:id="rId3" imgW="2209111" imgH="279446" progId="">
              <p:embed/>
            </p:oleObj>
          </a:graphicData>
        </a:graphic>
      </p:graphicFrame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142976" y="3500438"/>
            <a:ext cx="7731125" cy="2676525"/>
            <a:chOff x="431" y="2205"/>
            <a:chExt cx="4870" cy="1686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1" y="2205"/>
              <a:ext cx="4870" cy="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31" y="3748"/>
              <a:ext cx="741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79D70A52-8561-4725-A9A2-5A3EE046C0DE}" type="slidenum">
              <a:rPr lang="en-US" altLang="ko-KR">
                <a:ea typeface="굴림" panose="020B0600000101010101" pitchFamily="34" charset="-127"/>
              </a:rPr>
              <a:pPr/>
              <a:t>37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Find the infinite limits, limits at infinity, and asymptotes for the function </a:t>
            </a:r>
            <a:r>
              <a:rPr lang="en-US" altLang="zh-TW" i="1">
                <a:ea typeface="新細明體" panose="02020500000000000000" pitchFamily="18" charset="-120"/>
              </a:rPr>
              <a:t>f </a:t>
            </a:r>
            <a:r>
              <a:rPr lang="en-US" altLang="zh-TW">
                <a:ea typeface="新細明體" panose="02020500000000000000" pitchFamily="18" charset="-120"/>
              </a:rPr>
              <a:t>whose graph is shown in Figure 11. 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431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852738"/>
            <a:ext cx="342265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3165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2DC8CAE-B59D-4295-A940-29537B26E7FD}" type="slidenum">
              <a:rPr lang="en-US" altLang="ko-KR">
                <a:ea typeface="굴림" panose="020B0600000101010101" pitchFamily="34" charset="-127"/>
              </a:rPr>
              <a:pPr/>
              <a:t>38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see that the values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become large as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from </a:t>
            </a:r>
            <a:r>
              <a:rPr lang="en-US" altLang="zh-TW" dirty="0">
                <a:ea typeface="新細明體" panose="02020500000000000000" pitchFamily="18" charset="-120"/>
              </a:rPr>
              <a:t>both sides</a:t>
            </a:r>
            <a:r>
              <a:rPr lang="en-US" altLang="zh-TW" dirty="0" smtClean="0">
                <a:ea typeface="新細明體" panose="02020500000000000000" pitchFamily="18" charset="-120"/>
              </a:rPr>
              <a:t>.   So</a:t>
            </a:r>
            <a:r>
              <a:rPr lang="en-US" altLang="zh-TW" dirty="0">
                <a:ea typeface="新細明體" panose="02020500000000000000" pitchFamily="18" charset="-120"/>
              </a:rPr>
              <a:t>,</a:t>
            </a:r>
          </a:p>
          <a:p>
            <a:pPr lvl="1"/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432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4220581"/>
              </p:ext>
            </p:extLst>
          </p:nvPr>
        </p:nvGraphicFramePr>
        <p:xfrm>
          <a:off x="7072330" y="1714488"/>
          <a:ext cx="947719" cy="341178"/>
        </p:xfrm>
        <a:graphic>
          <a:graphicData uri="http://schemas.openxmlformats.org/presentationml/2006/ole">
            <p:oleObj spid="_x0000_s3092" name="Equation" r:id="rId3" imgW="647280" imgH="228600" progId="">
              <p:embed/>
            </p:oleObj>
          </a:graphicData>
        </a:graphic>
      </p:graphicFrame>
      <p:pic>
        <p:nvPicPr>
          <p:cNvPr id="4321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6049" y="2857496"/>
            <a:ext cx="4331961" cy="328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4071934" y="2071678"/>
          <a:ext cx="1830102" cy="642942"/>
        </p:xfrm>
        <a:graphic>
          <a:graphicData uri="http://schemas.openxmlformats.org/presentationml/2006/ole">
            <p:oleObj spid="_x0000_s3093" name="Equation" r:id="rId5" imgW="850977" imgH="27961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5015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E909F1AB-70C7-4B5C-BC31-FA32FA3409DD}" type="slidenum">
              <a:rPr lang="en-US" altLang="ko-KR">
                <a:ea typeface="굴림" panose="020B0600000101010101" pitchFamily="34" charset="-127"/>
              </a:rPr>
              <a:pPr/>
              <a:t>39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Notice that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becomes large negative as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approaches 2 from the left, but large positive as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approaches 2 from the right.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So,</a:t>
            </a:r>
          </a:p>
          <a:p>
            <a:pPr lvl="1"/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Thus, both the lines </a:t>
            </a:r>
            <a:r>
              <a:rPr lang="en-US" altLang="zh-TW" sz="20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0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= – 1 and </a:t>
            </a:r>
            <a:r>
              <a:rPr lang="en-US" altLang="zh-TW" sz="20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 = 2 are </a:t>
            </a:r>
            <a:b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vertical asymptotes.</a:t>
            </a:r>
            <a:endParaRPr lang="zh-TW" altLang="en-US" sz="20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33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857496"/>
            <a:ext cx="3585417" cy="3357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071670" y="3214686"/>
          <a:ext cx="2286016" cy="1060220"/>
        </p:xfrm>
        <a:graphic>
          <a:graphicData uri="http://schemas.openxmlformats.org/presentationml/2006/ole">
            <p:oleObj spid="_x0000_s4108" name="Equation" r:id="rId4" imgW="1206523" imgH="55889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9083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Infinite Limits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9" y="1417640"/>
            <a:ext cx="7339012" cy="4572000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have concluded that                                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sz="3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		    does not exist</a:t>
            </a:r>
            <a:endParaRPr lang="en-US" altLang="zh-TW" sz="18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by observing, from the table of values and the graph of   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1/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in Figure 1, that the values of 1/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  </a:t>
            </a:r>
            <a:r>
              <a:rPr lang="en-US" altLang="zh-TW" dirty="0" smtClean="0">
                <a:ea typeface="新細明體" panose="02020500000000000000" pitchFamily="18" charset="-120"/>
              </a:rPr>
              <a:t>can be made arbitrarily large by taking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close enough to 0.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6751" b="-3104"/>
          <a:stretch>
            <a:fillRect/>
          </a:stretch>
        </p:blipFill>
        <p:spPr bwMode="auto">
          <a:xfrm>
            <a:off x="3276600" y="2071678"/>
            <a:ext cx="83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8361" y="4310120"/>
            <a:ext cx="2438400" cy="252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5858003" y="6372490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2281" y="4353035"/>
            <a:ext cx="3048000" cy="200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8913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D9E6A711-B5B7-4858-B2DE-E660D36D63B2}" type="slidenum">
              <a:rPr lang="en-US" altLang="ko-KR">
                <a:ea typeface="굴림" panose="020B0600000101010101" pitchFamily="34" charset="-127"/>
              </a:rPr>
              <a:pPr/>
              <a:t>40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As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becomes large, it appears that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approaches 4. However, as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decreases through negative values,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approaches </a:t>
            </a:r>
            <a:r>
              <a:rPr lang="en-US" altLang="zh-TW" dirty="0">
                <a:ea typeface="新細明體" panose="02020500000000000000" pitchFamily="18" charset="-120"/>
              </a:rPr>
              <a:t>2.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So,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and</a:t>
            </a:r>
          </a:p>
          <a:p>
            <a:pPr lvl="1"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This means that both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i="1" dirty="0">
                <a:ea typeface="新細明體" panose="02020500000000000000" pitchFamily="18" charset="-120"/>
              </a:rPr>
              <a:t>y </a:t>
            </a:r>
            <a:r>
              <a:rPr lang="en-US" altLang="zh-TW" dirty="0">
                <a:ea typeface="新細明體" panose="02020500000000000000" pitchFamily="18" charset="-120"/>
              </a:rPr>
              <a:t>= 4 and </a:t>
            </a:r>
            <a:r>
              <a:rPr lang="en-US" altLang="zh-TW" i="1" dirty="0">
                <a:ea typeface="新細明體" panose="02020500000000000000" pitchFamily="18" charset="-120"/>
              </a:rPr>
              <a:t>y =</a:t>
            </a:r>
            <a:r>
              <a:rPr lang="en-US" altLang="zh-TW" dirty="0">
                <a:ea typeface="新細明體" panose="02020500000000000000" pitchFamily="18" charset="-120"/>
              </a:rPr>
              <a:t> 2 are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horizontal asymptotes.</a:t>
            </a:r>
          </a:p>
          <a:p>
            <a:pPr>
              <a:lnSpc>
                <a:spcPct val="90000"/>
              </a:lnSpc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4341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2" y="2857495"/>
            <a:ext cx="3643338" cy="34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2071670" y="3000372"/>
          <a:ext cx="1603372" cy="571504"/>
        </p:xfrm>
        <a:graphic>
          <a:graphicData uri="http://schemas.openxmlformats.org/presentationml/2006/ole">
            <p:oleObj spid="_x0000_s5141" name="Equation" r:id="rId4" imgW="799756" imgH="279446" progId="">
              <p:embed/>
            </p:oleObj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2071670" y="3500438"/>
          <a:ext cx="1857388" cy="560402"/>
        </p:xfrm>
        <a:graphic>
          <a:graphicData uri="http://schemas.openxmlformats.org/presentationml/2006/ole">
            <p:oleObj spid="_x0000_s5142" name="Equation" r:id="rId5" imgW="850464" imgH="27944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1794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4" y="1428736"/>
            <a:ext cx="7339012" cy="4572000"/>
          </a:xfrm>
        </p:spPr>
        <p:txBody>
          <a:bodyPr>
            <a:normAutofit fontScale="55000" lnSpcReduction="20000"/>
          </a:bodyPr>
          <a:lstStyle/>
          <a:p>
            <a:pPr marL="0" indent="0"/>
            <a:r>
              <a:rPr lang="en-US" altLang="zh-TW" sz="3600" dirty="0" smtClean="0">
                <a:ea typeface="新細明體" panose="02020500000000000000" pitchFamily="18" charset="-120"/>
              </a:rPr>
              <a:t>Find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sz="4400" i="1" dirty="0" smtClean="0">
                <a:ea typeface="新細明體" charset="-120"/>
              </a:rPr>
              <a:t>SOLUTION:</a:t>
            </a:r>
          </a:p>
          <a:p>
            <a:pPr marL="0" indent="0"/>
            <a:r>
              <a:rPr lang="en-US" altLang="zh-TW" sz="4200" dirty="0" smtClean="0">
                <a:ea typeface="新細明體" panose="02020500000000000000" pitchFamily="18" charset="-120"/>
              </a:rPr>
              <a:t>      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Observe that when </a:t>
            </a:r>
            <a:r>
              <a:rPr lang="en-US" altLang="zh-TW" sz="36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is large, 1/</a:t>
            </a:r>
            <a:r>
              <a:rPr lang="en-US" altLang="zh-TW" sz="36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is small. </a:t>
            </a:r>
          </a:p>
          <a:p>
            <a:pPr marL="0" indent="0"/>
            <a:r>
              <a:rPr lang="en-US" altLang="zh-TW" sz="3600" dirty="0" smtClean="0">
                <a:ea typeface="新細明體" panose="02020500000000000000" pitchFamily="18" charset="-120"/>
              </a:rPr>
              <a:t>For instance,</a:t>
            </a:r>
          </a:p>
          <a:p>
            <a:pPr marL="0" indent="0"/>
            <a:endParaRPr lang="en-US" altLang="zh-TW" sz="29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29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3600" dirty="0" smtClean="0">
                <a:ea typeface="新細明體" panose="02020500000000000000" pitchFamily="18" charset="-120"/>
              </a:rPr>
              <a:t>In fact, by taking </a:t>
            </a:r>
            <a:r>
              <a:rPr lang="en-US" altLang="zh-TW" sz="36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 large enough, we can make 1/</a:t>
            </a:r>
            <a:r>
              <a:rPr lang="en-US" altLang="zh-TW" sz="36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as close to 0 as we please. 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0231" y="1428736"/>
            <a:ext cx="2441925" cy="64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290" y="4071942"/>
            <a:ext cx="662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2589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Therefore, according to Definition 3, we have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Similar reasoning shows that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is large negative, 1/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is small negative, so we also have</a:t>
            </a:r>
          </a:p>
          <a:p>
            <a:pPr marL="0" indent="0"/>
            <a:endParaRPr lang="en-US" altLang="zh-TW" sz="1200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200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8973" y="4643446"/>
            <a:ext cx="1721655" cy="81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5658" y="2326482"/>
            <a:ext cx="151923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916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It follows that the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0(the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-axis) is a horizontal asymptote of the curve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1/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 (This is an equilateral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hyperbola; see Figure 12.)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768591" y="6042123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12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612" y="3206192"/>
            <a:ext cx="3214710" cy="264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3636" y="5286388"/>
            <a:ext cx="17399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7339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HORIZONTAL ASYMPTOTES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ea typeface="新細明體" charset="-120"/>
                  </a:rPr>
                  <a:t>Most of the Limit Laws given in Section 1.4 also hold for limits at infinity.</a:t>
                </a:r>
              </a:p>
              <a:p>
                <a:pPr lvl="1"/>
                <a:r>
                  <a:rPr lang="en-US" altLang="zh-TW" sz="2000" dirty="0" smtClean="0">
                    <a:ea typeface="新細明體" charset="-120"/>
                  </a:rPr>
                  <a:t>It can be proved that the </a:t>
                </a:r>
                <a:r>
                  <a:rPr lang="en-US" altLang="zh-TW" sz="2000" i="1" dirty="0" smtClean="0">
                    <a:ea typeface="新細明體" charset="-120"/>
                  </a:rPr>
                  <a:t>Limit Laws listed in Section 1.4</a:t>
                </a:r>
                <a:r>
                  <a:rPr lang="en-US" altLang="zh-TW" sz="2000" dirty="0" smtClean="0">
                    <a:ea typeface="新細明體" charset="-120"/>
                  </a:rPr>
                  <a:t> (</a:t>
                </a:r>
                <a:r>
                  <a:rPr lang="en-US" altLang="zh-TW" sz="2000" i="1" dirty="0" smtClean="0">
                    <a:ea typeface="新細明體" charset="-120"/>
                  </a:rPr>
                  <a:t>with the exception of Laws 9 and 10</a:t>
                </a:r>
                <a:r>
                  <a:rPr lang="en-US" altLang="zh-TW" sz="2000" dirty="0" smtClean="0">
                    <a:ea typeface="新細明體" charset="-120"/>
                  </a:rPr>
                  <a:t>) </a:t>
                </a:r>
                <a:r>
                  <a:rPr lang="en-US" altLang="zh-TW" sz="2000" i="1" dirty="0" smtClean="0">
                    <a:ea typeface="新細明體" charset="-120"/>
                  </a:rPr>
                  <a:t>are also valid if   </a:t>
                </a:r>
                <a:r>
                  <a:rPr lang="en-US" altLang="zh-TW" sz="2000" i="1" dirty="0" smtClean="0">
                    <a:ea typeface="新細明體" charset="-120"/>
                  </a:rPr>
                  <a:t/>
                </a:r>
                <a:r>
                  <a:rPr lang="en-US" sz="2000" dirty="0" smtClean="0">
                    <a:latin typeface="Arial" charset="0"/>
                  </a:rPr>
                  <a:t>x </a:t>
                </a:r>
                <a:r>
                  <a:rPr lang="en-US" sz="2000" dirty="0" smtClean="0">
                    <a:latin typeface="Arial" charset="0"/>
                    <a:sym typeface="Symbol"/>
                  </a:rPr>
                  <a:t></a:t>
                </a:r>
                <a:r>
                  <a:rPr lang="en-US" altLang="zh-TW" sz="2000" i="1" dirty="0" smtClean="0">
                    <a:ea typeface="新細明體" charset="-120"/>
                  </a:rPr>
                  <a:t/>
                </a:r>
                <a:r>
                  <a:rPr lang="en-US" altLang="zh-TW" sz="2000" dirty="0" smtClean="0">
                    <a:ea typeface="新細明體" charset="-120"/>
                  </a:rPr>
                  <a:t>a</a:t>
                </a:r>
                <a:r>
                  <a:rPr lang="en-US" altLang="zh-TW" sz="2000" i="1" dirty="0" smtClean="0">
                    <a:ea typeface="新細明體" charset="-120"/>
                  </a:rPr>
                  <a:t>  is </a:t>
                </a:r>
                <a:r>
                  <a:rPr lang="en-US" altLang="zh-TW" sz="2000" i="1" dirty="0" smtClean="0">
                    <a:ea typeface="新細明體" charset="-120"/>
                  </a:rPr>
                  <a:t>replaced by </a:t>
                </a:r>
                <a:r>
                  <a:rPr lang="en-US" altLang="zh-TW" sz="2000" i="1" dirty="0" smtClean="0">
                    <a:ea typeface="新細明體" charset="-120"/>
                  </a:rPr>
                  <a:t/>
                </a:r>
                <a:r>
                  <a:rPr lang="en-US" sz="2000" dirty="0" smtClean="0">
                    <a:latin typeface="Arial" charset="0"/>
                  </a:rPr>
                  <a:t>x </a:t>
                </a:r>
                <a:r>
                  <a:rPr lang="en-US" sz="2000" dirty="0" smtClean="0">
                    <a:latin typeface="Arial" charset="0"/>
                    <a:sym typeface="Symbol"/>
                  </a:rPr>
                  <a:t>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  <a:sym typeface="Symbol"/>
                      </a:rPr>
                      <m:t>∞</m:t>
                    </m:r>
                  </m:oMath>
                </a14:m>
                <a:r>
                  <a:rPr lang="en-US" sz="2000" dirty="0" smtClean="0">
                    <a:latin typeface="Arial" charset="0"/>
                    <a:sym typeface="Symbol"/>
                  </a:rPr>
                  <a:t/>
                </a:r>
                <a:r>
                  <a:rPr lang="en-US" altLang="zh-TW" sz="2000" i="1" dirty="0" smtClean="0">
                    <a:ea typeface="新細明體" charset="-120"/>
                  </a:rPr>
                  <a:t> or  </a:t>
                </a:r>
                <a:r>
                  <a:rPr lang="en-US" altLang="zh-TW" sz="2000" dirty="0" smtClean="0">
                    <a:ea typeface="新細明體" charset="-120"/>
                  </a:rPr>
                  <a:t/>
                </a:r>
                <a:r>
                  <a:rPr lang="en-US" sz="2000" dirty="0" smtClean="0">
                    <a:latin typeface="Arial" charset="0"/>
                  </a:rPr>
                  <a:t>x </a:t>
                </a:r>
                <a:r>
                  <a:rPr lang="en-US" sz="2000" dirty="0" smtClean="0">
                    <a:latin typeface="Arial" charset="0"/>
                    <a:sym typeface="Symbol"/>
                  </a:rPr>
                  <a:t></a:t>
                </a:r>
                <a:r>
                  <a:rPr lang="en-US" altLang="zh-TW" sz="2000" dirty="0" smtClean="0">
                    <a:ea typeface="新細明體" charset="-12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charset="0"/>
                        <a:ea typeface="新細明體" charset="-120"/>
                      </a:rPr>
                      <m:t>−</m:t>
                    </m:r>
                    <m:r>
                      <a:rPr lang="en-US" altLang="zh-TW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altLang="zh-TW" sz="2000" dirty="0" smtClean="0">
                    <a:ea typeface="新細明體" charset="-120"/>
                  </a:rPr>
                  <a:t>. </a:t>
                </a:r>
              </a:p>
              <a:p>
                <a:pPr lvl="1"/>
                <a:r>
                  <a:rPr lang="en-US" altLang="zh-TW" sz="2000" dirty="0" smtClean="0">
                    <a:ea typeface="新細明體" charset="-120"/>
                  </a:rPr>
                  <a:t>In particular, if we combine Laws 6 and 11 with the results of Example 4, we obtain the following important rule for calculating limits.</a:t>
                </a:r>
                <a:endParaRPr lang="en-US" altLang="en-US" sz="2000" dirty="0" smtClean="0">
                  <a:ea typeface="新細明體" charset="-12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97" r="-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HORIZONTAL ASYMPTOTES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Following is the important rule for calculating limits.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80613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920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altLang="zh-TW" sz="2000" dirty="0" smtClean="0">
                <a:ea typeface="新細明體" panose="02020500000000000000" pitchFamily="18" charset="-120"/>
              </a:rPr>
              <a:t>Evaluate </a:t>
            </a:r>
          </a:p>
          <a:p>
            <a:r>
              <a:rPr lang="en-US" altLang="zh-TW" sz="2400" i="1" dirty="0" smtClean="0">
                <a:ea typeface="新細明體" charset="-120"/>
              </a:rPr>
              <a:t>SOLUTION:</a:t>
            </a:r>
          </a:p>
          <a:p>
            <a:pPr marL="0" indent="0"/>
            <a:r>
              <a:rPr lang="en-US" altLang="zh-TW" sz="2000" dirty="0" smtClean="0">
                <a:ea typeface="新細明體" panose="02020500000000000000" pitchFamily="18" charset="-120"/>
              </a:rPr>
              <a:t>      As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becomes large, both numerator and denominator become large, so it isn’t obvious what happens to their ratio. We need to do some preliminary algebra. </a:t>
            </a:r>
          </a:p>
          <a:p>
            <a:pPr marL="0" indent="0"/>
            <a:r>
              <a:rPr lang="en-US" altLang="zh-TW" sz="2000" dirty="0" smtClean="0">
                <a:ea typeface="新細明體" panose="02020500000000000000" pitchFamily="18" charset="-120"/>
              </a:rPr>
              <a:t>      To evaluate the limit at infinity of any rational function, we first divide both the numerator and denominator by the highest power of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that occurs in the denominator. (We may assume that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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0, since we are interested only in large values of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.)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60" y="1428736"/>
            <a:ext cx="2357454" cy="79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7186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500174"/>
            <a:ext cx="7339012" cy="4572000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this case the highest power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is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, and so, using the Limit Laws, we have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2957" b="5882"/>
          <a:stretch>
            <a:fillRect/>
          </a:stretch>
        </p:blipFill>
        <p:spPr bwMode="auto">
          <a:xfrm>
            <a:off x="1714480" y="2786058"/>
            <a:ext cx="5429288" cy="152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961" b="655"/>
          <a:stretch>
            <a:fillRect/>
          </a:stretch>
        </p:blipFill>
        <p:spPr bwMode="auto">
          <a:xfrm>
            <a:off x="4214810" y="4500570"/>
            <a:ext cx="2857520" cy="172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80406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 txBox="1">
            <a:spLocks noChangeArrowheads="1"/>
          </p:cNvSpPr>
          <p:nvPr/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612" y="3214686"/>
            <a:ext cx="341153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3174" y="4857760"/>
            <a:ext cx="31543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868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36" y="1500174"/>
            <a:ext cx="2724283" cy="162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6050" y="5715016"/>
            <a:ext cx="6858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1415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28662" y="1462088"/>
            <a:ext cx="7758138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dirty="0">
              <a:latin typeface="Arial" charset="0"/>
            </a:endParaRPr>
          </a:p>
          <a:p>
            <a:pPr defTabSz="685983">
              <a:lnSpc>
                <a:spcPct val="150000"/>
              </a:lnSpc>
              <a:spcBef>
                <a:spcPts val="1050"/>
              </a:spcBef>
              <a:defRPr/>
            </a:pPr>
            <a:r>
              <a:rPr lang="en-US" altLang="zh-TW" sz="2101" dirty="0" smtClean="0">
                <a:latin typeface="微軟正黑體" panose="020B0604030504040204" pitchFamily="34" charset="-120"/>
                <a:ea typeface="新細明體" panose="02020500000000000000" pitchFamily="18" charset="-120"/>
              </a:rPr>
              <a:t>     A </a:t>
            </a: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>similar calculation shows that the limit as x </a:t>
            </a: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  <a:sym typeface="Symbol"/>
              </a:rPr>
              <a:t>         </a:t>
            </a:r>
            <a:r>
              <a:rPr lang="en-US" altLang="zh-TW" sz="2101" dirty="0" smtClean="0">
                <a:latin typeface="微軟正黑體" panose="020B0604030504040204" pitchFamily="34" charset="-120"/>
                <a:ea typeface="新細明體" panose="02020500000000000000" pitchFamily="18" charset="-120"/>
                <a:sym typeface="Symbol"/>
              </a:rPr>
              <a:t>              </a:t>
            </a:r>
            <a:r>
              <a:rPr lang="en-US" altLang="zh-TW" sz="2101" dirty="0" smtClean="0">
                <a:latin typeface="微軟正黑體" panose="020B0604030504040204" pitchFamily="34" charset="-120"/>
                <a:ea typeface="新細明體" panose="02020500000000000000" pitchFamily="18" charset="-120"/>
              </a:rPr>
              <a:t>is also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 sz="2400" dirty="0" smtClean="0">
              <a:latin typeface="Arial" charset="0"/>
            </a:endParaRPr>
          </a:p>
          <a:p>
            <a:pPr marL="0" lvl="2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TW" sz="2101" dirty="0" smtClean="0">
                <a:latin typeface="微軟正黑體" panose="020B0604030504040204" pitchFamily="34" charset="-120"/>
                <a:ea typeface="新細明體" panose="02020500000000000000" pitchFamily="18" charset="-120"/>
              </a:rPr>
              <a:t>       The figure illustrates the results </a:t>
            </a:r>
            <a:br>
              <a:rPr lang="en-US" altLang="zh-TW" sz="2101" dirty="0" smtClean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r>
              <a:rPr lang="en-US" altLang="zh-TW" sz="2101" dirty="0" smtClean="0">
                <a:latin typeface="微軟正黑體" panose="020B0604030504040204" pitchFamily="34" charset="-120"/>
                <a:ea typeface="新細明體" panose="02020500000000000000" pitchFamily="18" charset="-120"/>
              </a:rPr>
              <a:t>of these calculations by showing</a:t>
            </a:r>
            <a:br>
              <a:rPr lang="en-US" altLang="zh-TW" sz="2101" dirty="0" smtClean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r>
              <a:rPr lang="en-US" altLang="zh-TW" sz="2101" dirty="0" smtClean="0">
                <a:latin typeface="微軟正黑體" panose="020B0604030504040204" pitchFamily="34" charset="-120"/>
                <a:ea typeface="新細明體" panose="02020500000000000000" pitchFamily="18" charset="-120"/>
              </a:rPr>
              <a:t>how the graph of the given </a:t>
            </a:r>
            <a:br>
              <a:rPr lang="en-US" altLang="zh-TW" sz="2101" dirty="0" smtClean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r>
              <a:rPr lang="en-US" altLang="zh-TW" sz="2101" dirty="0" smtClean="0">
                <a:latin typeface="微軟正黑體" panose="020B0604030504040204" pitchFamily="34" charset="-120"/>
                <a:ea typeface="新細明體" panose="02020500000000000000" pitchFamily="18" charset="-120"/>
              </a:rPr>
              <a:t>rational function approaches </a:t>
            </a:r>
            <a:br>
              <a:rPr lang="en-US" altLang="zh-TW" sz="2101" dirty="0" smtClean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r>
              <a:rPr lang="en-US" altLang="zh-TW" sz="2101" dirty="0" smtClean="0">
                <a:latin typeface="微軟正黑體" panose="020B0604030504040204" pitchFamily="34" charset="-120"/>
                <a:ea typeface="新細明體" panose="02020500000000000000" pitchFamily="18" charset="-120"/>
              </a:rPr>
              <a:t>the horizontal asymptote.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 sz="2400" dirty="0" smtClean="0">
              <a:latin typeface="Arial" charset="0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Arial" charset="0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8082" y="2214554"/>
            <a:ext cx="54768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7356" y="2500306"/>
            <a:ext cx="35719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265" y="2857496"/>
            <a:ext cx="2841387" cy="376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0606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Infinite Limits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Thus the values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do not approach a number,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so    			   does not exist.</a:t>
            </a: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To indicate this kind of behavior we use the notation</a:t>
            </a:r>
          </a:p>
          <a:p>
            <a:pPr marL="0" indent="0"/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does not mean that we are regarding     	     as a number.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Nor does it mean that the limit exists. </a:t>
            </a:r>
            <a:endParaRPr lang="en-US" altLang="zh-TW" i="1" dirty="0" smtClean="0">
              <a:ea typeface="新細明體" panose="02020500000000000000" pitchFamily="18" charset="-12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7104" y="4053123"/>
            <a:ext cx="1866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61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5929322" y="5286388"/>
            <a:ext cx="3381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16192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7018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54175215-BFE5-4640-9F96-91418D256DD0}" type="slidenum">
              <a:rPr lang="en-US" altLang="ko-KR">
                <a:ea typeface="굴림" panose="020B0600000101010101" pitchFamily="34" charset="-127"/>
              </a:rPr>
              <a:pPr/>
              <a:t>50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Example 6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Compute 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i="1" dirty="0" smtClean="0">
                <a:ea typeface="新細明體" panose="02020500000000000000" pitchFamily="18" charset="-120"/>
              </a:rPr>
              <a:t>SOLUITON:</a:t>
            </a:r>
            <a:endParaRPr lang="en-US" altLang="zh-TW" i="1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As both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and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are </a:t>
            </a:r>
            <a:r>
              <a:rPr lang="en-US" altLang="zh-TW" dirty="0">
                <a:ea typeface="新細明體" panose="02020500000000000000" pitchFamily="18" charset="-120"/>
              </a:rPr>
              <a:t>large when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is large,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it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difficult to see what happens to their difference.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we use algebra to rewrite the function. </a:t>
            </a:r>
          </a:p>
          <a:p>
            <a:pPr lvl="1"/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445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8706776"/>
              </p:ext>
            </p:extLst>
          </p:nvPr>
        </p:nvGraphicFramePr>
        <p:xfrm>
          <a:off x="2500298" y="1571612"/>
          <a:ext cx="2214578" cy="690568"/>
        </p:xfrm>
        <a:graphic>
          <a:graphicData uri="http://schemas.openxmlformats.org/presentationml/2006/ole">
            <p:oleObj spid="_x0000_s6160" name="Equation" r:id="rId3" imgW="1409040" imgH="457200" progId="">
              <p:embed/>
            </p:oleObj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2500299" y="3429000"/>
          <a:ext cx="928694" cy="357190"/>
        </p:xfrm>
        <a:graphic>
          <a:graphicData uri="http://schemas.openxmlformats.org/presentationml/2006/ole">
            <p:oleObj spid="_x0000_s6161" name="Equation" r:id="rId4" imgW="494657" imgH="25393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1136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66E2039C-67E9-4386-ACFC-542E8DB6F58F}" type="slidenum">
              <a:rPr lang="en-US" altLang="ko-KR">
                <a:ea typeface="굴림" panose="020B0600000101010101" pitchFamily="34" charset="-127"/>
              </a:rPr>
              <a:pPr/>
              <a:t>51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zh-TW" altLang="en-US" i="1" dirty="0">
              <a:ea typeface="新細明體" panose="02020500000000000000" pitchFamily="18" charset="-120"/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>
                <a:ea typeface="新細明體" panose="02020500000000000000" pitchFamily="18" charset="-120"/>
              </a:rPr>
              <a:t>We first multiply the numerator and denominator by the conjugate radical: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ea typeface="新細明體" panose="02020500000000000000" pitchFamily="18" charset="-120"/>
              </a:rPr>
              <a:t>Squeeze Theorem could be used to show that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this limit is 0.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428728" y="2643182"/>
          <a:ext cx="5643602" cy="1608927"/>
        </p:xfrm>
        <a:graphic>
          <a:graphicData uri="http://schemas.openxmlformats.org/presentationml/2006/ole">
            <p:oleObj spid="_x0000_s7178" name="Equation" r:id="rId3" imgW="3212250" imgH="96510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41963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C4DAA128-3669-406B-9C1B-88D4874349D9}" type="slidenum">
              <a:rPr lang="en-US" altLang="ko-KR">
                <a:ea typeface="굴림" panose="020B0600000101010101" pitchFamily="34" charset="-127"/>
              </a:rPr>
              <a:pPr/>
              <a:t>52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panose="02020500000000000000" pitchFamily="18" charset="-120"/>
              </a:rPr>
              <a:t>However, an easier method is to divide the numerator and denominator by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  <a:r>
              <a:rPr lang="en-US" altLang="zh-TW">
                <a:solidFill>
                  <a:srgbClr val="AC4600"/>
                </a:solidFill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Doing this and using the Limit Laws, we obtain: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643042" y="3000372"/>
          <a:ext cx="6742136" cy="3449849"/>
        </p:xfrm>
        <a:graphic>
          <a:graphicData uri="http://schemas.openxmlformats.org/presentationml/2006/ole">
            <p:oleObj spid="_x0000_s8202" name="Equation" r:id="rId3" imgW="3174219" imgH="162541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559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7B2D0426-966A-45AF-9C55-951D35D09735}" type="slidenum">
              <a:rPr lang="en-US" altLang="ko-KR">
                <a:ea typeface="굴림" panose="020B0600000101010101" pitchFamily="34" charset="-127"/>
              </a:rPr>
              <a:pPr/>
              <a:t>53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>
                <a:ea typeface="新細明體" panose="02020500000000000000" pitchFamily="18" charset="-120"/>
              </a:rPr>
              <a:t>Figure 14 illustrates this result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/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448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774" y="2133599"/>
            <a:ext cx="4505442" cy="372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3838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A92EFAB-ECCA-442A-ADC6-6787BAC4F5B0}" type="slidenum">
              <a:rPr lang="en-US" altLang="ko-KR">
                <a:ea typeface="굴림" panose="020B0600000101010101" pitchFamily="34" charset="-127"/>
              </a:rPr>
              <a:pPr/>
              <a:t>54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7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Evaluate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i="1" dirty="0" smtClean="0">
                <a:ea typeface="新細明體" panose="02020500000000000000" pitchFamily="18" charset="-120"/>
              </a:rPr>
              <a:t>SOLUTION:</a:t>
            </a:r>
            <a:endParaRPr lang="en-US" altLang="zh-TW" sz="3600" i="1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we let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 = 1/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ea typeface="新細明體" panose="02020500000000000000" pitchFamily="18" charset="-120"/>
              </a:rPr>
              <a:t> then                  </a:t>
            </a:r>
            <a:r>
              <a:rPr lang="en-US" altLang="zh-TW" dirty="0">
                <a:ea typeface="新細明體" panose="02020500000000000000" pitchFamily="18" charset="-120"/>
              </a:rPr>
              <a:t>as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.            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Therefore,                  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          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449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1357076"/>
              </p:ext>
            </p:extLst>
          </p:nvPr>
        </p:nvGraphicFramePr>
        <p:xfrm>
          <a:off x="2357422" y="1643050"/>
          <a:ext cx="1214446" cy="619367"/>
        </p:xfrm>
        <a:graphic>
          <a:graphicData uri="http://schemas.openxmlformats.org/presentationml/2006/ole">
            <p:oleObj spid="_x0000_s9246" name="Equation" r:id="rId3" imgW="748800" imgH="380880" progId="">
              <p:embed/>
            </p:oleObj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3854452" y="3429000"/>
          <a:ext cx="860424" cy="392092"/>
        </p:xfrm>
        <a:graphic>
          <a:graphicData uri="http://schemas.openxmlformats.org/presentationml/2006/ole">
            <p:oleObj spid="_x0000_s9247" name="Equation" r:id="rId4" imgW="443980" imgH="203261" progId="">
              <p:embed/>
            </p:oleObj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5089837" y="3571876"/>
          <a:ext cx="910923" cy="285752"/>
        </p:xfrm>
        <a:graphic>
          <a:graphicData uri="http://schemas.openxmlformats.org/presentationml/2006/ole">
            <p:oleObj spid="_x0000_s9248" name="Equation" r:id="rId5" imgW="444515" imgH="139531" progId="">
              <p:embed/>
            </p:oleObj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2714612" y="4192614"/>
          <a:ext cx="3000396" cy="808022"/>
        </p:xfrm>
        <a:graphic>
          <a:graphicData uri="http://schemas.openxmlformats.org/presentationml/2006/ole">
            <p:oleObj spid="_x0000_s9249" name="Equation" r:id="rId6" imgW="1460064" imgH="39353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024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801B76F-B525-4215-81DA-50DA05E7C3D7}" type="slidenum">
              <a:rPr lang="en-US" altLang="ko-KR">
                <a:ea typeface="굴림" panose="020B0600000101010101" pitchFamily="34" charset="-127"/>
              </a:rPr>
              <a:pPr/>
              <a:t>55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8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200" dirty="0">
                <a:ea typeface="新細明體" panose="02020500000000000000" pitchFamily="18" charset="-120"/>
              </a:rPr>
              <a:t>Evaluate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sz="2400" i="1" dirty="0" smtClean="0">
                <a:ea typeface="新細明體" panose="02020500000000000000" pitchFamily="18" charset="-120"/>
              </a:rPr>
              <a:t>SOLUTION: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As </a:t>
            </a:r>
            <a:r>
              <a:rPr lang="en-US" altLang="zh-TW" sz="2000" i="1" dirty="0">
                <a:ea typeface="新細明體" panose="02020500000000000000" pitchFamily="18" charset="-120"/>
              </a:rPr>
              <a:t>x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increases</a:t>
            </a:r>
            <a:r>
              <a:rPr lang="en-US" altLang="zh-TW" sz="2000" dirty="0">
                <a:ea typeface="新細明體" panose="02020500000000000000" pitchFamily="18" charset="-120"/>
              </a:rPr>
              <a:t>, the values of sin </a:t>
            </a:r>
            <a:r>
              <a:rPr lang="en-US" altLang="zh-TW" sz="2000" i="1" dirty="0">
                <a:ea typeface="新細明體" panose="02020500000000000000" pitchFamily="18" charset="-120"/>
              </a:rPr>
              <a:t>x </a:t>
            </a:r>
            <a:r>
              <a:rPr lang="en-US" altLang="zh-TW" sz="2000" dirty="0">
                <a:ea typeface="新細明體" panose="02020500000000000000" pitchFamily="18" charset="-120"/>
              </a:rPr>
              <a:t>oscillate between 1 and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-1 </a:t>
            </a:r>
            <a:r>
              <a:rPr lang="en-US" altLang="zh-TW" sz="2000" dirty="0">
                <a:ea typeface="新細明體" panose="02020500000000000000" pitchFamily="18" charset="-120"/>
              </a:rPr>
              <a:t>infinitely often.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So, they don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t approach any definite number.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Thus,           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  does </a:t>
            </a:r>
            <a:r>
              <a:rPr lang="en-US" altLang="zh-TW" sz="2000" dirty="0">
                <a:ea typeface="新細明體" panose="02020500000000000000" pitchFamily="18" charset="-120"/>
              </a:rPr>
              <a:t>not exist.</a:t>
            </a:r>
          </a:p>
          <a:p>
            <a:pPr lvl="1"/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450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5142859"/>
              </p:ext>
            </p:extLst>
          </p:nvPr>
        </p:nvGraphicFramePr>
        <p:xfrm>
          <a:off x="2428860" y="1714488"/>
          <a:ext cx="1352910" cy="561422"/>
        </p:xfrm>
        <a:graphic>
          <a:graphicData uri="http://schemas.openxmlformats.org/presentationml/2006/ole">
            <p:oleObj spid="_x0000_s10256" name="Equation" r:id="rId3" imgW="711000" imgH="355680" progId="">
              <p:embed/>
            </p:oleObj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2285984" y="5000636"/>
          <a:ext cx="1143008" cy="584040"/>
        </p:xfrm>
        <a:graphic>
          <a:graphicData uri="http://schemas.openxmlformats.org/presentationml/2006/ole">
            <p:oleObj spid="_x0000_s10257" name="Equation" r:id="rId4" imgW="545886" imgH="27927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913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>
              <a:defRPr/>
            </a:pPr>
            <a:r>
              <a:rPr lang="en-US" sz="4000" b="1" dirty="0">
                <a:latin typeface="+mn-lt"/>
              </a:rPr>
              <a:t>Infinite Limits At Infinity</a:t>
            </a:r>
          </a:p>
        </p:txBody>
      </p:sp>
    </p:spTree>
    <p:extLst>
      <p:ext uri="{BB962C8B-B14F-4D97-AF65-F5344CB8AC3E}">
        <p14:creationId xmlns:p14="http://schemas.microsoft.com/office/powerpoint/2010/main" xmlns="" val="188542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Infinite Limits At Infinity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 smtClean="0"/>
              <a:t>The notation</a:t>
            </a:r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r>
              <a:rPr lang="en-US" dirty="0" smtClean="0"/>
              <a:t>is used to indicate that the values of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become large as </a:t>
            </a:r>
            <a:r>
              <a:rPr lang="en-US" i="1" dirty="0" smtClean="0"/>
              <a:t>x </a:t>
            </a:r>
            <a:r>
              <a:rPr lang="en-US" dirty="0" smtClean="0"/>
              <a:t> becomes large. </a:t>
            </a:r>
          </a:p>
          <a:p>
            <a:pPr marL="0" indent="0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Similar meanings are attached to the following symbols:</a:t>
            </a:r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27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55157" y="2276872"/>
            <a:ext cx="170973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5843" y="5301208"/>
            <a:ext cx="6853238" cy="55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2452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4" y="1500174"/>
            <a:ext cx="7339012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defRPr/>
            </a:pPr>
            <a:r>
              <a:rPr lang="en-US" sz="2400" dirty="0" smtClean="0"/>
              <a:t>Find </a:t>
            </a:r>
          </a:p>
          <a:p>
            <a:pPr marL="0" indent="0">
              <a:defRPr/>
            </a:pPr>
            <a:endParaRPr lang="en-US" dirty="0" smtClean="0">
              <a:solidFill>
                <a:srgbClr val="00ADEE"/>
              </a:solidFill>
            </a:endParaRPr>
          </a:p>
          <a:p>
            <a:r>
              <a:rPr lang="en-US" altLang="zh-TW" sz="2800" i="1" dirty="0" smtClean="0">
                <a:ea typeface="新細明體" charset="-120"/>
              </a:rPr>
              <a:t>SOLUTION:</a:t>
            </a:r>
          </a:p>
          <a:p>
            <a:pPr marL="0" indent="0">
              <a:defRPr/>
            </a:pPr>
            <a:r>
              <a:rPr lang="en-US" sz="2400" dirty="0" smtClean="0"/>
              <a:t>      When </a:t>
            </a:r>
            <a:r>
              <a:rPr lang="en-US" sz="2400" i="1" dirty="0" smtClean="0"/>
              <a:t>x</a:t>
            </a:r>
            <a:r>
              <a:rPr lang="en-US" sz="2400" dirty="0" smtClean="0"/>
              <a:t> becomes large,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3  </a:t>
            </a:r>
            <a:r>
              <a:rPr lang="en-US" sz="2400" dirty="0" smtClean="0"/>
              <a:t>also becomes large.</a:t>
            </a:r>
          </a:p>
          <a:p>
            <a:pPr marL="457200" indent="-457200">
              <a:defRPr/>
            </a:pPr>
            <a:r>
              <a:rPr lang="en-US" sz="2400" dirty="0" smtClean="0"/>
              <a:t>For instance, </a:t>
            </a:r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r>
              <a:rPr lang="en-US" sz="2200" dirty="0" smtClean="0"/>
              <a:t>In fact, we can make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3  </a:t>
            </a:r>
            <a:r>
              <a:rPr lang="en-US" sz="2200" dirty="0" smtClean="0"/>
              <a:t>as big as we like by taking </a:t>
            </a:r>
            <a:r>
              <a:rPr lang="en-US" sz="2200" i="1" dirty="0" smtClean="0"/>
              <a:t>x</a:t>
            </a:r>
            <a:r>
              <a:rPr lang="en-US" sz="2200" dirty="0" smtClean="0"/>
              <a:t> large enough.</a:t>
            </a:r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9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1571612"/>
            <a:ext cx="2286016" cy="50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414" y="4572008"/>
            <a:ext cx="73374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9872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9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4" y="1643050"/>
            <a:ext cx="7339012" cy="4572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sz="2200" dirty="0" smtClean="0">
                <a:ea typeface="新細明體" panose="02020500000000000000" pitchFamily="18" charset="-120"/>
              </a:rPr>
              <a:t>Therefore we can write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Similarly,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is large negative, so is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Thus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These limit statements can also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be seen from the graph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in Figure 15.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7686" y="1643050"/>
            <a:ext cx="1714512" cy="64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4546" y="3429000"/>
            <a:ext cx="18573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8" y="2824309"/>
            <a:ext cx="2590792" cy="281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3570" y="5715000"/>
            <a:ext cx="280034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500826" y="6286520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15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133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Infinite Limits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It simply expresses the particular way in which the limit does not exist: 1/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can be made as large as we like by taking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close enough to 0.</a:t>
            </a:r>
          </a:p>
          <a:p>
            <a:pPr marL="0" indent="0"/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general, we write symbolically </a:t>
            </a:r>
          </a:p>
          <a:p>
            <a:pPr marL="0" indent="0"/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to indicate that the values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become larger and larger (or “increase without bound”)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approaches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en-US" altLang="zh-TW" i="1" dirty="0" smtClean="0">
              <a:ea typeface="新細明體" panose="02020500000000000000" pitchFamily="18" charset="-12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21088"/>
            <a:ext cx="17668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199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6A3A9693-65CD-4646-AD1A-0E2996789C63}" type="slidenum">
              <a:rPr lang="en-US" altLang="ko-KR">
                <a:ea typeface="굴림" panose="020B0600000101010101" pitchFamily="34" charset="-127"/>
              </a:rPr>
              <a:pPr/>
              <a:t>60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10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Find </a:t>
            </a:r>
          </a:p>
          <a:p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SOLUTION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It would be wrong to write </a:t>
            </a:r>
          </a:p>
          <a:p>
            <a:pPr lvl="1"/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The Limit Laws can’t be applied to infinite limits because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is not a number (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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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can’t be defined).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However, we can write</a:t>
            </a:r>
          </a:p>
          <a:p>
            <a:pPr lvl="1"/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This is because both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– 1 become arbitrarily large.</a:t>
            </a:r>
            <a:endParaRPr lang="zh-TW" altLang="en-US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54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3099999"/>
              </p:ext>
            </p:extLst>
          </p:nvPr>
        </p:nvGraphicFramePr>
        <p:xfrm>
          <a:off x="2111565" y="1600200"/>
          <a:ext cx="1809750" cy="730250"/>
        </p:xfrm>
        <a:graphic>
          <a:graphicData uri="http://schemas.openxmlformats.org/presentationml/2006/ole">
            <p:oleObj spid="_x0000_s11287" name="Equation" r:id="rId3" imgW="952200" imgH="380880" progId="">
              <p:embed/>
            </p:oleObj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643042" y="3200403"/>
          <a:ext cx="4913313" cy="657225"/>
        </p:xfrm>
        <a:graphic>
          <a:graphicData uri="http://schemas.openxmlformats.org/presentationml/2006/ole">
            <p:oleObj spid="_x0000_s11288" name="Equation" r:id="rId4" imgW="2183757" imgH="292123" progId="">
              <p:embed/>
            </p:oleObj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1857356" y="4986353"/>
          <a:ext cx="4056063" cy="657225"/>
        </p:xfrm>
        <a:graphic>
          <a:graphicData uri="http://schemas.openxmlformats.org/presentationml/2006/ole">
            <p:oleObj spid="_x0000_s11289" name="Equation" r:id="rId5" imgW="1802895" imgH="29212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5536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3520715B-514B-48AD-967C-8887A0655140}" type="slidenum">
              <a:rPr lang="en-US" altLang="ko-KR">
                <a:ea typeface="굴림" panose="020B0600000101010101" pitchFamily="34" charset="-127"/>
              </a:rPr>
              <a:pPr/>
              <a:t>61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Find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</a:t>
            </a:r>
            <a:endParaRPr lang="en-US" altLang="zh-TW" sz="36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We divide the numerator and denominator by the highest power of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in the denominator, which is just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: 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because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  and                               as</a:t>
            </a:r>
            <a:endParaRPr lang="zh-TW" altLang="en-US" sz="3200" dirty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456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67276022"/>
              </p:ext>
            </p:extLst>
          </p:nvPr>
        </p:nvGraphicFramePr>
        <p:xfrm>
          <a:off x="2000232" y="1428736"/>
          <a:ext cx="1428760" cy="819007"/>
        </p:xfrm>
        <a:graphic>
          <a:graphicData uri="http://schemas.openxmlformats.org/presentationml/2006/ole">
            <p:oleObj spid="_x0000_s12325" name="Equation" r:id="rId3" imgW="888480" imgH="546120" progId="">
              <p:embed/>
            </p:oleObj>
          </a:graphicData>
        </a:graphic>
      </p:graphicFrame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2214546" y="4143380"/>
          <a:ext cx="3857652" cy="1245985"/>
        </p:xfrm>
        <a:graphic>
          <a:graphicData uri="http://schemas.openxmlformats.org/presentationml/2006/ole">
            <p:oleObj spid="_x0000_s12326" name="Equation" r:id="rId4" imgW="1688801" imgH="609600" progId="">
              <p:embed/>
            </p:oleObj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2571736" y="5500702"/>
          <a:ext cx="1214446" cy="339072"/>
        </p:xfrm>
        <a:graphic>
          <a:graphicData uri="http://schemas.openxmlformats.org/presentationml/2006/ole">
            <p:oleObj spid="_x0000_s12327" name="Equation" r:id="rId5" imgW="634190" imgH="177815" progId="">
              <p:embed/>
            </p:oleObj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4429124" y="5429264"/>
          <a:ext cx="1575405" cy="620396"/>
        </p:xfrm>
        <a:graphic>
          <a:graphicData uri="http://schemas.openxmlformats.org/presentationml/2006/ole">
            <p:oleObj spid="_x0000_s12328" name="Equation" r:id="rId6" imgW="774401" imgH="304800" progId="">
              <p:embed/>
            </p:oleObj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6429388" y="5572140"/>
          <a:ext cx="903308" cy="284348"/>
        </p:xfrm>
        <a:graphic>
          <a:graphicData uri="http://schemas.openxmlformats.org/presentationml/2006/ole">
            <p:oleObj spid="_x0000_s12329" name="Equation" r:id="rId7" imgW="444515" imgH="13953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1218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>
              <a:defRPr/>
            </a:pPr>
            <a:r>
              <a:rPr lang="en-US" sz="4000" b="1" dirty="0">
                <a:latin typeface="+mn-lt"/>
              </a:rPr>
              <a:t>Precise Definitions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17061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Precise Definitions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following is a precise version of Definition 1.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says that the values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can be made arbitrarily large (larger than any given number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) by taking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close enough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(within a distance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dirty="0" smtClean="0">
                <a:ea typeface="新細明體" panose="02020500000000000000" pitchFamily="18" charset="-120"/>
              </a:rPr>
              <a:t>, where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depends on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, but with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≠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).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687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5389" y="2204864"/>
            <a:ext cx="7046912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4163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Precise Definitions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500174"/>
            <a:ext cx="7339012" cy="4572000"/>
          </a:xfrm>
        </p:spPr>
        <p:txBody>
          <a:bodyPr>
            <a:normAutofit fontScale="40000" lnSpcReduction="20000"/>
          </a:bodyPr>
          <a:lstStyle/>
          <a:p>
            <a:pPr marL="0" indent="0"/>
            <a:r>
              <a:rPr lang="en-US" altLang="zh-TW" sz="4200" dirty="0" smtClean="0">
                <a:ea typeface="新細明體" panose="02020500000000000000" pitchFamily="18" charset="-120"/>
              </a:rPr>
              <a:t>A geometric illustration is shown in Figure 16.</a:t>
            </a:r>
          </a:p>
          <a:p>
            <a:pPr marL="0" indent="0"/>
            <a:endParaRPr lang="en-US" altLang="zh-TW" sz="42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4200" dirty="0" smtClean="0">
                <a:ea typeface="新細明體" panose="02020500000000000000" pitchFamily="18" charset="-120"/>
              </a:rPr>
              <a:t>Given any horizontal line </a:t>
            </a:r>
            <a:r>
              <a:rPr lang="en-US" altLang="zh-TW" sz="4200" i="1" dirty="0" smtClean="0">
                <a:ea typeface="新細明體" panose="02020500000000000000" pitchFamily="18" charset="-120"/>
              </a:rPr>
              <a:t>y</a:t>
            </a:r>
            <a:r>
              <a:rPr lang="en-US" altLang="zh-TW" sz="4200" dirty="0" smtClean="0">
                <a:ea typeface="新細明體" panose="02020500000000000000" pitchFamily="18" charset="-120"/>
              </a:rPr>
              <a:t> = </a:t>
            </a:r>
            <a:r>
              <a:rPr lang="en-US" altLang="zh-TW" sz="4200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4200" dirty="0" smtClean="0">
                <a:ea typeface="新細明體" panose="02020500000000000000" pitchFamily="18" charset="-120"/>
              </a:rPr>
              <a:t>, </a:t>
            </a:r>
            <a:br>
              <a:rPr lang="en-US" altLang="zh-TW" sz="4200" dirty="0" smtClean="0">
                <a:ea typeface="新細明體" panose="02020500000000000000" pitchFamily="18" charset="-120"/>
              </a:rPr>
            </a:br>
            <a:r>
              <a:rPr lang="en-US" altLang="zh-TW" sz="4200" dirty="0" smtClean="0">
                <a:ea typeface="新細明體" panose="02020500000000000000" pitchFamily="18" charset="-120"/>
              </a:rPr>
              <a:t>we can find a number </a:t>
            </a:r>
            <a:r>
              <a:rPr lang="en-US" altLang="zh-TW" sz="4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  </a:t>
            </a:r>
            <a:r>
              <a:rPr lang="en-US" altLang="zh-TW" sz="4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&gt; 0 </a:t>
            </a:r>
            <a:r>
              <a:rPr lang="en-US" altLang="zh-TW" sz="4200" dirty="0" smtClean="0">
                <a:ea typeface="新細明體" panose="02020500000000000000" pitchFamily="18" charset="-120"/>
              </a:rPr>
              <a:t>such</a:t>
            </a:r>
            <a:br>
              <a:rPr lang="en-US" altLang="zh-TW" sz="4200" dirty="0" smtClean="0">
                <a:ea typeface="新細明體" panose="02020500000000000000" pitchFamily="18" charset="-120"/>
              </a:rPr>
            </a:br>
            <a:r>
              <a:rPr lang="en-US" altLang="zh-TW" sz="4200" dirty="0" smtClean="0">
                <a:ea typeface="新細明體" panose="02020500000000000000" pitchFamily="18" charset="-120"/>
              </a:rPr>
              <a:t>that if we restrict </a:t>
            </a:r>
            <a:r>
              <a:rPr lang="en-US" altLang="zh-TW" sz="42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4200" dirty="0" smtClean="0">
                <a:ea typeface="新細明體" panose="02020500000000000000" pitchFamily="18" charset="-120"/>
              </a:rPr>
              <a:t> to lie in the</a:t>
            </a:r>
            <a:br>
              <a:rPr lang="en-US" altLang="zh-TW" sz="4200" dirty="0" smtClean="0">
                <a:ea typeface="新細明體" panose="02020500000000000000" pitchFamily="18" charset="-120"/>
              </a:rPr>
            </a:br>
            <a:r>
              <a:rPr lang="en-US" altLang="zh-TW" sz="4200" dirty="0" smtClean="0">
                <a:ea typeface="新細明體" panose="02020500000000000000" pitchFamily="18" charset="-120"/>
              </a:rPr>
              <a:t>interval (a – </a:t>
            </a:r>
            <a:r>
              <a:rPr lang="en-US" altLang="zh-TW" sz="4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4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</a:t>
            </a:r>
            <a:r>
              <a:rPr lang="en-US" altLang="zh-TW" sz="4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4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 + </a:t>
            </a:r>
            <a:r>
              <a:rPr lang="en-US" altLang="zh-TW" sz="4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4200" dirty="0" smtClean="0">
                <a:ea typeface="新細明體" panose="02020500000000000000" pitchFamily="18" charset="-120"/>
              </a:rPr>
              <a:t>) but </a:t>
            </a:r>
            <a:r>
              <a:rPr lang="en-US" altLang="zh-TW" sz="42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4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42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 </a:t>
            </a:r>
            <a:r>
              <a:rPr lang="en-US" altLang="zh-TW" sz="4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a,</a:t>
            </a:r>
            <a:r>
              <a:rPr lang="en-US" altLang="zh-TW" sz="4200" dirty="0" smtClean="0">
                <a:ea typeface="新細明體" panose="02020500000000000000" pitchFamily="18" charset="-120"/>
              </a:rPr>
              <a:t/>
            </a:r>
            <a:br>
              <a:rPr lang="en-US" altLang="zh-TW" sz="4200" dirty="0" smtClean="0">
                <a:ea typeface="新細明體" panose="02020500000000000000" pitchFamily="18" charset="-120"/>
              </a:rPr>
            </a:br>
            <a:r>
              <a:rPr lang="en-US" altLang="zh-TW" sz="4200" dirty="0" smtClean="0">
                <a:ea typeface="新細明體" panose="02020500000000000000" pitchFamily="18" charset="-120"/>
              </a:rPr>
              <a:t>then the curve </a:t>
            </a:r>
            <a:r>
              <a:rPr lang="en-US" altLang="zh-TW" sz="4200" i="1" dirty="0" smtClean="0">
                <a:ea typeface="新細明體" panose="02020500000000000000" pitchFamily="18" charset="-120"/>
              </a:rPr>
              <a:t>y</a:t>
            </a:r>
            <a:r>
              <a:rPr lang="en-US" altLang="zh-TW" sz="4200" dirty="0" smtClean="0">
                <a:ea typeface="新細明體" panose="02020500000000000000" pitchFamily="18" charset="-120"/>
              </a:rPr>
              <a:t> = </a:t>
            </a:r>
            <a:r>
              <a:rPr lang="en-US" altLang="zh-TW" sz="42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42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4200" dirty="0" smtClean="0">
                <a:ea typeface="新細明體" panose="02020500000000000000" pitchFamily="18" charset="-120"/>
              </a:rPr>
              <a:t>) lies above</a:t>
            </a:r>
            <a:br>
              <a:rPr lang="en-US" altLang="zh-TW" sz="4200" dirty="0" smtClean="0">
                <a:ea typeface="新細明體" panose="02020500000000000000" pitchFamily="18" charset="-120"/>
              </a:rPr>
            </a:br>
            <a:r>
              <a:rPr lang="en-US" altLang="zh-TW" sz="4200" dirty="0" smtClean="0">
                <a:ea typeface="新細明體" panose="02020500000000000000" pitchFamily="18" charset="-120"/>
              </a:rPr>
              <a:t>the line </a:t>
            </a:r>
            <a:r>
              <a:rPr lang="en-US" altLang="zh-TW" sz="4200" i="1" dirty="0" smtClean="0">
                <a:ea typeface="新細明體" panose="02020500000000000000" pitchFamily="18" charset="-120"/>
              </a:rPr>
              <a:t>y</a:t>
            </a:r>
            <a:r>
              <a:rPr lang="en-US" altLang="zh-TW" sz="4200" dirty="0" smtClean="0">
                <a:ea typeface="新細明體" panose="02020500000000000000" pitchFamily="18" charset="-120"/>
              </a:rPr>
              <a:t> = </a:t>
            </a:r>
            <a:r>
              <a:rPr lang="en-US" altLang="zh-TW" sz="4200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4200" dirty="0" smtClean="0">
                <a:ea typeface="新細明體" panose="02020500000000000000" pitchFamily="18" charset="-120"/>
              </a:rPr>
              <a:t>.</a:t>
            </a:r>
            <a:br>
              <a:rPr lang="en-US" altLang="zh-TW" sz="4200" dirty="0" smtClean="0">
                <a:ea typeface="新細明體" panose="02020500000000000000" pitchFamily="18" charset="-120"/>
              </a:rPr>
            </a:br>
            <a:endParaRPr lang="en-US" altLang="zh-TW" sz="42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4200" dirty="0" smtClean="0">
                <a:ea typeface="新細明體" panose="02020500000000000000" pitchFamily="18" charset="-120"/>
              </a:rPr>
              <a:t>You can see that if a larger </a:t>
            </a:r>
            <a:r>
              <a:rPr lang="en-US" altLang="zh-TW" sz="4200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4200" dirty="0" smtClean="0">
                <a:ea typeface="新細明體" panose="02020500000000000000" pitchFamily="18" charset="-120"/>
              </a:rPr>
              <a:t> is chosen, then a smaller </a:t>
            </a:r>
            <a:r>
              <a:rPr lang="en-US" altLang="zh-TW" sz="4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 </a:t>
            </a:r>
            <a:r>
              <a:rPr lang="en-US" altLang="zh-TW" sz="4200" dirty="0" smtClean="0">
                <a:ea typeface="新細明體" panose="02020500000000000000" pitchFamily="18" charset="-120"/>
              </a:rPr>
              <a:t>may be required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78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789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4942" y="2143116"/>
            <a:ext cx="2643207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6000760" y="5000636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16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073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12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Use Definition 6 to prove that </a:t>
            </a:r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i="1" dirty="0" smtClean="0">
                <a:ea typeface="新細明體" charset="-120"/>
              </a:rPr>
              <a:t>SOLUTION: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Let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 be a given positive number. According to Definition 6, we need to find a number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 </a:t>
            </a:r>
            <a:r>
              <a:rPr lang="en-US" altLang="zh-TW" dirty="0" smtClean="0">
                <a:ea typeface="新細明體" panose="02020500000000000000" pitchFamily="18" charset="-120"/>
              </a:rPr>
              <a:t>such that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4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But                                            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28399"/>
            <a:ext cx="1600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495" y="3971934"/>
            <a:ext cx="79248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7356" y="5486418"/>
            <a:ext cx="36957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3079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12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571612"/>
            <a:ext cx="7339012" cy="4572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400" dirty="0" smtClean="0">
                <a:ea typeface="新細明體" panose="02020500000000000000" pitchFamily="18" charset="-120"/>
              </a:rPr>
              <a:t>We can choose          	        because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sz="2400" dirty="0" smtClean="0">
                <a:ea typeface="新細明體" panose="02020500000000000000" pitchFamily="18" charset="-120"/>
              </a:rPr>
              <a:t>Therefore, by Definition 6, </a:t>
            </a:r>
            <a:endParaRPr lang="en-US" altLang="zh-TW" sz="2400" i="1" baseline="30000" dirty="0" smtClean="0">
              <a:ea typeface="新細明體" panose="02020500000000000000" pitchFamily="18" charset="-120"/>
            </a:endParaRPr>
          </a:p>
          <a:p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r>
              <a:rPr lang="en-US" altLang="zh-TW" i="1" baseline="30000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68" y="4714884"/>
            <a:ext cx="2028832" cy="99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40" y="1571612"/>
            <a:ext cx="12509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14588"/>
            <a:ext cx="698658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6442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PRECISE DEFINITIONS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Similarly,                               means that for every negative number </a:t>
            </a:r>
            <a:r>
              <a:rPr lang="en-US" altLang="zh-TW" i="1" dirty="0" smtClean="0">
                <a:ea typeface="新細明體" charset="-120"/>
              </a:rPr>
              <a:t>N</a:t>
            </a:r>
            <a:r>
              <a:rPr lang="en-US" altLang="zh-TW" dirty="0" smtClean="0">
                <a:ea typeface="新細明體" charset="-120"/>
              </a:rPr>
              <a:t> there is a positive number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 </a:t>
            </a:r>
            <a:r>
              <a:rPr lang="en-US" altLang="zh-TW" dirty="0" smtClean="0">
                <a:ea typeface="新細明體" charset="-120"/>
              </a:rPr>
              <a:t>such that if                           , then                   . </a:t>
            </a:r>
          </a:p>
          <a:p>
            <a:r>
              <a:rPr lang="en-US" altLang="zh-TW" dirty="0" smtClean="0">
                <a:ea typeface="新細明體" charset="-120"/>
              </a:rPr>
              <a:t>Definition 3 can be stated precisely as follows.</a:t>
            </a:r>
            <a:endParaRPr altLang="en-US" dirty="0" smtClean="0">
              <a:ea typeface="新細明體" charset="-120"/>
            </a:endParaRPr>
          </a:p>
          <a:p>
            <a:endParaRPr lang="zh-TW" altLang="en-US" dirty="0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2500298" y="1714488"/>
          <a:ext cx="1801811" cy="550553"/>
        </p:xfrm>
        <a:graphic>
          <a:graphicData uri="http://schemas.openxmlformats.org/presentationml/2006/ole">
            <p:oleObj spid="_x0000_s80908" name="Equation" r:id="rId3" imgW="914400" imgH="279446" progId="">
              <p:embed/>
            </p:oleObj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532988" y="2643182"/>
          <a:ext cx="1681690" cy="465341"/>
        </p:xfrm>
        <a:graphic>
          <a:graphicData uri="http://schemas.openxmlformats.org/presentationml/2006/ole">
            <p:oleObj spid="_x0000_s80909" name="Equation" r:id="rId4" imgW="850464" imgH="254092" progId="">
              <p:embed/>
            </p:oleObj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4000496" y="2671407"/>
          <a:ext cx="1224981" cy="400403"/>
        </p:xfrm>
        <a:graphic>
          <a:graphicData uri="http://schemas.openxmlformats.org/presentationml/2006/ole">
            <p:oleObj spid="_x0000_s80910" name="Equation" r:id="rId5" imgW="621902" imgH="203261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Definition 7</a:t>
            </a:r>
            <a:endParaRPr lang="zh-TW" alt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844582" y="1524001"/>
            <a:ext cx="7993062" cy="2833694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1524000"/>
            <a:ext cx="7786742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5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101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  <a:t>Let </a:t>
            </a:r>
            <a:r>
              <a:rPr kumimoji="0" lang="en-US" altLang="zh-TW" sz="2101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  <a:t>f</a:t>
            </a:r>
            <a:r>
              <a:rPr kumimoji="0" lang="en-US" altLang="zh-TW" sz="2101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  <a:t>  be a function defined on some interval (</a:t>
            </a:r>
            <a:r>
              <a:rPr kumimoji="0" lang="en-US" altLang="zh-TW" sz="2101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  <a:t>a</a:t>
            </a:r>
            <a:r>
              <a:rPr kumimoji="0" lang="en-US" altLang="zh-TW" sz="2101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  <a:t>, </a:t>
            </a:r>
            <a:r>
              <a:rPr kumimoji="0" lang="en-US" altLang="zh-TW" sz="2101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  <a:sym typeface="Symbol" pitchFamily="18" charset="2"/>
              </a:rPr>
              <a:t></a:t>
            </a:r>
            <a:r>
              <a:rPr kumimoji="0" lang="en-US" altLang="zh-TW" sz="2101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  <a:t>). Then</a:t>
            </a:r>
            <a:br>
              <a:rPr kumimoji="0" lang="en-US" altLang="zh-TW" sz="2101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</a:br>
            <a:r>
              <a:rPr kumimoji="0" lang="en-US" altLang="zh-TW" sz="2101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  <a:t/>
            </a:r>
            <a:br>
              <a:rPr kumimoji="0" lang="en-US" altLang="zh-TW" sz="2101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</a:br>
            <a:r>
              <a:rPr kumimoji="0" lang="en-US" altLang="zh-TW" sz="2101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  <a:t/>
            </a:r>
            <a:br>
              <a:rPr kumimoji="0" lang="en-US" altLang="zh-TW" sz="2101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</a:br>
            <a:r>
              <a:rPr kumimoji="0" lang="en-US" altLang="zh-TW" sz="2101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  <a:t>means that, for every             , there is a corresponding number </a:t>
            </a:r>
            <a:r>
              <a:rPr kumimoji="0" lang="en-US" altLang="zh-TW" sz="2101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  <a:t>N</a:t>
            </a:r>
            <a:r>
              <a:rPr kumimoji="0" lang="en-US" altLang="zh-TW" sz="2101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  <a:t> such that </a:t>
            </a:r>
            <a:r>
              <a:rPr lang="en-US" altLang="zh-TW" sz="2101" dirty="0" smtClean="0">
                <a:latin typeface="微軟正黑體" panose="020B0604030504040204" pitchFamily="34" charset="-120"/>
                <a:ea typeface="新細明體" charset="-120"/>
              </a:rPr>
              <a:t> </a:t>
            </a:r>
            <a:r>
              <a:rPr kumimoji="0" lang="en-US" altLang="zh-TW" sz="2101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  <a:t>if   </a:t>
            </a:r>
            <a:r>
              <a:rPr kumimoji="0" lang="en-US" altLang="zh-TW" sz="2101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  <a:t>x</a:t>
            </a:r>
            <a:r>
              <a:rPr kumimoji="0" lang="en-US" altLang="zh-TW" sz="2101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  <a:t> &gt; </a:t>
            </a:r>
            <a:r>
              <a:rPr kumimoji="0" lang="en-US" altLang="zh-TW" sz="2101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  <a:t>N</a:t>
            </a:r>
            <a:r>
              <a:rPr kumimoji="0" lang="en-US" altLang="zh-TW" sz="2101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charset="-120"/>
                <a:cs typeface="+mn-cs"/>
              </a:rPr>
              <a:t>   then   </a:t>
            </a:r>
            <a:endParaRPr kumimoji="0" lang="zh-TW" altLang="en-US" sz="210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新細明體" charset="-120"/>
              <a:cs typeface="+mn-cs"/>
            </a:endParaRP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3357554" y="2214700"/>
          <a:ext cx="1868490" cy="642796"/>
        </p:xfrm>
        <a:graphic>
          <a:graphicData uri="http://schemas.openxmlformats.org/presentationml/2006/ole">
            <p:oleObj spid="_x0000_s81935" name="Equation" r:id="rId3" imgW="812433" imgH="279446" progId="">
              <p:embed/>
            </p:oleObj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3857620" y="3071810"/>
          <a:ext cx="642942" cy="392334"/>
        </p:xfrm>
        <a:graphic>
          <a:graphicData uri="http://schemas.openxmlformats.org/presentationml/2006/ole">
            <p:oleObj spid="_x0000_s81936" name="Equation" r:id="rId4" imgW="355080" imgH="177815" progId="">
              <p:embed/>
            </p:oleObj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5572132" y="3500438"/>
          <a:ext cx="1714512" cy="512177"/>
        </p:xfrm>
        <a:graphic>
          <a:graphicData uri="http://schemas.openxmlformats.org/presentationml/2006/ole">
            <p:oleObj spid="_x0000_s81937" name="Equation" r:id="rId5" imgW="850464" imgH="254092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PRECISE DEFINITIONS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300" dirty="0" smtClean="0">
                <a:ea typeface="新細明體" charset="-120"/>
              </a:rPr>
              <a:t>In words, this says that the values of </a:t>
            </a:r>
            <a:r>
              <a:rPr lang="en-US" altLang="zh-TW" sz="2300" i="1" dirty="0" smtClean="0">
                <a:ea typeface="新細明體" charset="-120"/>
              </a:rPr>
              <a:t>f</a:t>
            </a:r>
            <a:r>
              <a:rPr lang="en-US" altLang="zh-TW" sz="2300" dirty="0" smtClean="0">
                <a:ea typeface="新細明體" charset="-120"/>
              </a:rPr>
              <a:t>(</a:t>
            </a:r>
            <a:r>
              <a:rPr lang="en-US" altLang="zh-TW" sz="2300" i="1" dirty="0" smtClean="0">
                <a:ea typeface="新細明體" charset="-120"/>
              </a:rPr>
              <a:t>x</a:t>
            </a:r>
            <a:r>
              <a:rPr lang="en-US" altLang="zh-TW" sz="2300" dirty="0" smtClean="0">
                <a:ea typeface="新細明體" charset="-120"/>
              </a:rPr>
              <a:t>) can be made arbitrarily close to </a:t>
            </a:r>
            <a:r>
              <a:rPr lang="en-US" altLang="zh-TW" sz="2300" i="1" dirty="0" smtClean="0">
                <a:ea typeface="新細明體" charset="-120"/>
              </a:rPr>
              <a:t>L</a:t>
            </a:r>
            <a:r>
              <a:rPr lang="en-US" altLang="zh-TW" sz="2300" dirty="0" smtClean="0">
                <a:ea typeface="新細明體" charset="-120"/>
              </a:rPr>
              <a:t> (within a distance, </a:t>
            </a:r>
          </a:p>
          <a:p>
            <a:r>
              <a:rPr lang="en-US" altLang="zh-TW" sz="2300" dirty="0" smtClean="0">
                <a:ea typeface="新細明體" charset="-120"/>
              </a:rPr>
              <a:t>where </a:t>
            </a:r>
            <a:r>
              <a:rPr lang="en-US" altLang="zh-TW" sz="2400" dirty="0" smtClean="0">
                <a:latin typeface="Symbol" pitchFamily="18" charset="2"/>
                <a:ea typeface="新細明體" charset="-120"/>
              </a:rPr>
              <a:t>e</a:t>
            </a:r>
            <a:r>
              <a:rPr altLang="en-US" sz="2300" dirty="0" smtClean="0">
                <a:ea typeface="新細明體" charset="-120"/>
              </a:rPr>
              <a:t> </a:t>
            </a:r>
            <a:r>
              <a:rPr lang="en-US" altLang="zh-TW" sz="2300" dirty="0" smtClean="0">
                <a:ea typeface="新細明體" charset="-120"/>
              </a:rPr>
              <a:t>is any positive number) by taking </a:t>
            </a:r>
            <a:r>
              <a:rPr lang="en-US" altLang="zh-TW" sz="2300" i="1" dirty="0" smtClean="0">
                <a:ea typeface="新細明體" charset="-120"/>
              </a:rPr>
              <a:t>x</a:t>
            </a:r>
            <a:r>
              <a:rPr lang="en-US" altLang="zh-TW" sz="2300" dirty="0" smtClean="0">
                <a:ea typeface="新細明體" charset="-120"/>
              </a:rPr>
              <a:t> sufficiently large (larger than </a:t>
            </a:r>
            <a:r>
              <a:rPr lang="en-US" altLang="zh-TW" sz="2300" i="1" dirty="0" smtClean="0">
                <a:ea typeface="新細明體" charset="-120"/>
              </a:rPr>
              <a:t>N</a:t>
            </a:r>
            <a:r>
              <a:rPr lang="en-US" altLang="zh-TW" sz="2300" dirty="0" smtClean="0">
                <a:ea typeface="新細明體" charset="-120"/>
              </a:rPr>
              <a:t>, where </a:t>
            </a:r>
            <a:r>
              <a:rPr lang="en-US" altLang="zh-TW" sz="2300" i="1" dirty="0" smtClean="0">
                <a:ea typeface="新細明體" charset="-120"/>
              </a:rPr>
              <a:t>N</a:t>
            </a:r>
            <a:r>
              <a:rPr lang="en-US" altLang="zh-TW" sz="2300" dirty="0" smtClean="0">
                <a:ea typeface="新細明體" charset="-120"/>
              </a:rPr>
              <a:t> depends on </a:t>
            </a:r>
            <a:r>
              <a:rPr lang="en-US" altLang="zh-TW" sz="2400" dirty="0" smtClean="0">
                <a:latin typeface="Symbol" pitchFamily="18" charset="2"/>
                <a:ea typeface="新細明體" charset="-120"/>
              </a:rPr>
              <a:t>e</a:t>
            </a:r>
            <a:r>
              <a:rPr lang="en-US" altLang="zh-TW" sz="2300" dirty="0" smtClean="0">
                <a:ea typeface="新細明體" charset="-120"/>
              </a:rPr>
              <a:t>).</a:t>
            </a:r>
          </a:p>
          <a:p>
            <a:endParaRPr altLang="en-US" sz="2300" dirty="0" smtClean="0">
              <a:ea typeface="新細明體" charset="-120"/>
            </a:endParaRPr>
          </a:p>
          <a:p>
            <a:endParaRPr lang="zh-TW" altLang="en-US" sz="23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Definition 1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873156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1791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PRECISE DEFINITIONS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9665" y="1600200"/>
            <a:ext cx="7677177" cy="45720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  <a:cs typeface="Times New Roman" pitchFamily="18" charset="0"/>
              </a:rPr>
              <a:t>Graphically, it says that, by choosing </a:t>
            </a:r>
            <a:r>
              <a:rPr lang="en-US" altLang="zh-TW" i="1" dirty="0" smtClean="0"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 large enough (larger than some number </a:t>
            </a:r>
            <a:r>
              <a:rPr lang="en-US" altLang="zh-TW" i="1" dirty="0" smtClean="0">
                <a:ea typeface="新細明體" charset="-120"/>
                <a:cs typeface="Times New Roman" pitchFamily="18" charset="0"/>
              </a:rPr>
              <a:t>N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), we can make the graph of </a:t>
            </a:r>
            <a:r>
              <a:rPr lang="en-US" altLang="zh-TW" i="1" dirty="0" smtClean="0"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 lie between the given horizontal lines </a:t>
            </a:r>
            <a:r>
              <a:rPr lang="en-US" altLang="zh-TW" sz="2400" i="1" dirty="0" smtClean="0">
                <a:ea typeface="新細明體" charset="-120"/>
                <a:cs typeface="Times New Roman" pitchFamily="18" charset="0"/>
              </a:rPr>
              <a:t>y</a:t>
            </a:r>
            <a:r>
              <a:rPr lang="en-US" altLang="zh-TW" sz="2400" dirty="0" smtClean="0">
                <a:ea typeface="新細明體" charset="-120"/>
                <a:cs typeface="Times New Roman" pitchFamily="18" charset="0"/>
              </a:rPr>
              <a:t> = </a:t>
            </a:r>
            <a:r>
              <a:rPr lang="en-US" altLang="zh-TW" sz="2400" i="1" dirty="0" smtClean="0">
                <a:ea typeface="新細明體" charset="-120"/>
                <a:cs typeface="Times New Roman" pitchFamily="18" charset="0"/>
              </a:rPr>
              <a:t>L</a:t>
            </a:r>
            <a:r>
              <a:rPr lang="en-US" altLang="zh-TW" sz="2400" dirty="0" smtClean="0">
                <a:ea typeface="新細明體" charset="-120"/>
                <a:cs typeface="Times New Roman" pitchFamily="18" charset="0"/>
              </a:rPr>
              <a:t> – </a:t>
            </a:r>
            <a:r>
              <a:rPr lang="en-US" altLang="zh-TW" sz="2400" dirty="0" smtClean="0">
                <a:latin typeface="Symbol" pitchFamily="18" charset="2"/>
                <a:ea typeface="新細明體" charset="-120"/>
                <a:cs typeface="Times New Roman" pitchFamily="18" charset="0"/>
              </a:rPr>
              <a:t>e</a:t>
            </a:r>
            <a:r>
              <a:rPr lang="en-US" altLang="zh-TW" sz="2400" dirty="0" smtClean="0"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and </a:t>
            </a:r>
            <a:r>
              <a:rPr lang="en-US" altLang="zh-TW" sz="2400" i="1" dirty="0" smtClean="0">
                <a:ea typeface="新細明體" charset="-120"/>
                <a:cs typeface="Times New Roman" pitchFamily="18" charset="0"/>
              </a:rPr>
              <a:t>y</a:t>
            </a:r>
            <a:r>
              <a:rPr lang="en-US" altLang="zh-TW" sz="2400" dirty="0" smtClean="0">
                <a:ea typeface="新細明體" charset="-120"/>
                <a:cs typeface="Times New Roman" pitchFamily="18" charset="0"/>
              </a:rPr>
              <a:t> = </a:t>
            </a:r>
            <a:r>
              <a:rPr lang="en-US" altLang="zh-TW" sz="2400" i="1" dirty="0" smtClean="0">
                <a:ea typeface="新細明體" charset="-120"/>
                <a:cs typeface="Times New Roman" pitchFamily="18" charset="0"/>
              </a:rPr>
              <a:t>L</a:t>
            </a:r>
            <a:r>
              <a:rPr lang="en-US" altLang="zh-TW" sz="2400" dirty="0" smtClean="0">
                <a:ea typeface="新細明體" charset="-120"/>
                <a:cs typeface="Times New Roman" pitchFamily="18" charset="0"/>
              </a:rPr>
              <a:t> + </a:t>
            </a:r>
            <a:r>
              <a:rPr lang="en-US" altLang="zh-TW" sz="2400" dirty="0" smtClean="0">
                <a:latin typeface="Symbol" pitchFamily="18" charset="2"/>
                <a:ea typeface="新細明體" charset="-120"/>
                <a:cs typeface="Times New Roman" pitchFamily="18" charset="0"/>
              </a:rPr>
              <a:t>e</a:t>
            </a:r>
            <a:endParaRPr lang="en-US" altLang="zh-TW" sz="2400" dirty="0" smtClean="0">
              <a:ea typeface="新細明體" charset="-120"/>
              <a:cs typeface="Times New Roman" pitchFamily="18" charset="0"/>
            </a:endParaRPr>
          </a:p>
          <a:p>
            <a:pPr lvl="1"/>
            <a:r>
              <a:rPr lang="en-US" altLang="zh-TW" sz="2000" dirty="0" smtClean="0">
                <a:ea typeface="新細明體" charset="-120"/>
                <a:cs typeface="Times New Roman" pitchFamily="18" charset="0"/>
              </a:rPr>
              <a:t>This must be true no matter how small we choose </a:t>
            </a:r>
            <a:r>
              <a:rPr lang="en-US" altLang="zh-TW" sz="2400" dirty="0" smtClean="0">
                <a:latin typeface="Symbol" pitchFamily="18" charset="2"/>
                <a:ea typeface="新細明體" charset="-120"/>
                <a:cs typeface="Times New Roman" pitchFamily="18" charset="0"/>
              </a:rPr>
              <a:t>e</a:t>
            </a:r>
            <a:r>
              <a:rPr lang="en-US" altLang="zh-TW" sz="2000" dirty="0" smtClean="0">
                <a:ea typeface="新細明體" charset="-120"/>
                <a:cs typeface="Times New Roman" pitchFamily="18" charset="0"/>
              </a:rPr>
              <a:t>.</a:t>
            </a:r>
            <a:endParaRPr altLang="en-US" sz="2000" dirty="0" smtClean="0">
              <a:ea typeface="新細明體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85786" y="3714752"/>
            <a:ext cx="7896225" cy="3143250"/>
            <a:chOff x="431" y="2387"/>
            <a:chExt cx="4974" cy="198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1" y="2387"/>
              <a:ext cx="4974" cy="1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56" y="3943"/>
              <a:ext cx="723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PRECISE DEFINITIONS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5389" y="1357298"/>
            <a:ext cx="7339012" cy="45720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Figure 18 shows that, if a smaller value of </a:t>
            </a:r>
            <a:r>
              <a:rPr lang="en-US" altLang="zh-TW" sz="2400" dirty="0" smtClean="0">
                <a:latin typeface="Symbol" pitchFamily="18" charset="2"/>
                <a:ea typeface="新細明體" charset="-120"/>
                <a:cs typeface="Times New Roman" pitchFamily="18" charset="0"/>
              </a:rPr>
              <a:t>e</a:t>
            </a:r>
            <a:r>
              <a:rPr lang="en-US" altLang="zh-TW" dirty="0" smtClean="0">
                <a:ea typeface="新細明體" charset="-120"/>
              </a:rPr>
              <a:t> is chosen, then a larger value of </a:t>
            </a:r>
            <a:r>
              <a:rPr lang="en-US" altLang="zh-TW" i="1" dirty="0" smtClean="0">
                <a:ea typeface="新細明體" charset="-120"/>
              </a:rPr>
              <a:t>N</a:t>
            </a:r>
            <a:r>
              <a:rPr lang="en-US" altLang="zh-TW" dirty="0" smtClean="0">
                <a:ea typeface="新細明體" charset="-120"/>
              </a:rPr>
              <a:t>  may be required.</a:t>
            </a:r>
          </a:p>
          <a:p>
            <a:r>
              <a:rPr lang="en-US" altLang="zh-TW" dirty="0" smtClean="0">
                <a:ea typeface="新細明體" charset="-120"/>
              </a:rPr>
              <a:t>.</a:t>
            </a:r>
            <a:endParaRPr lang="zh-TW" altLang="en-US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142976" y="2928934"/>
            <a:ext cx="6858048" cy="2857175"/>
            <a:chOff x="521" y="2160"/>
            <a:chExt cx="4516" cy="2049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1" y="2160"/>
              <a:ext cx="4516" cy="1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3" y="3646"/>
              <a:ext cx="958" cy="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PRECISE DEFINITIONS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Similarly,                             means that for every </a:t>
            </a:r>
            <a:r>
              <a:rPr lang="en-US" altLang="zh-TW" sz="2400" dirty="0" smtClean="0">
                <a:latin typeface="Symbol" pitchFamily="18" charset="2"/>
                <a:ea typeface="新細明體" charset="-120"/>
              </a:rPr>
              <a:t>e &gt; 0 </a:t>
            </a:r>
            <a:r>
              <a:rPr lang="en-US" altLang="zh-TW" dirty="0" smtClean="0">
                <a:ea typeface="新細明體" charset="-120"/>
              </a:rPr>
              <a:t>there is a corresponding number such that if                           , then              .</a:t>
            </a:r>
            <a:endParaRPr lang="zh-TW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8425268"/>
              </p:ext>
            </p:extLst>
          </p:nvPr>
        </p:nvGraphicFramePr>
        <p:xfrm>
          <a:off x="2428860" y="1714488"/>
          <a:ext cx="1809748" cy="571480"/>
        </p:xfrm>
        <a:graphic>
          <a:graphicData uri="http://schemas.openxmlformats.org/presentationml/2006/ole">
            <p:oleObj spid="_x0000_s97284" name="Equation" r:id="rId3" imgW="863172" imgH="279278" progId="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0993858"/>
              </p:ext>
            </p:extLst>
          </p:nvPr>
        </p:nvGraphicFramePr>
        <p:xfrm>
          <a:off x="6170426" y="2179851"/>
          <a:ext cx="1785950" cy="529069"/>
        </p:xfrm>
        <a:graphic>
          <a:graphicData uri="http://schemas.openxmlformats.org/presentationml/2006/ole">
            <p:oleObj spid="_x0000_s97285" name="Equation" r:id="rId4" imgW="850464" imgH="254092" progId="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34610331"/>
              </p:ext>
            </p:extLst>
          </p:nvPr>
        </p:nvGraphicFramePr>
        <p:xfrm>
          <a:off x="1947413" y="2681593"/>
          <a:ext cx="928694" cy="415772"/>
        </p:xfrm>
        <a:graphic>
          <a:graphicData uri="http://schemas.openxmlformats.org/presentationml/2006/ole">
            <p:oleObj spid="_x0000_s97286" name="Equation" r:id="rId5" imgW="405727" imgH="177815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fld id="{04D2F32D-8CB4-4D31-8556-53F50CB9F834}" type="slidenum">
              <a:rPr lang="en-US" altLang="ko-KR">
                <a:ea typeface="굴림" panose="020B0600000101010101" pitchFamily="34" charset="-127"/>
              </a:rPr>
              <a:pPr/>
              <a:t>73</a:t>
            </a:fld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13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Use Definition 7 to prove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sz="2400" i="1" dirty="0" smtClean="0">
                <a:ea typeface="新細明體" panose="02020500000000000000" pitchFamily="18" charset="-120"/>
              </a:rPr>
              <a:t>SOLUTION: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Given </a:t>
            </a:r>
            <a:r>
              <a:rPr lang="en-US" altLang="zh-TW" sz="2000" dirty="0">
                <a:latin typeface="Symbol" panose="05050102010706020507" pitchFamily="18" charset="2"/>
                <a:ea typeface="新細明體" panose="02020500000000000000" pitchFamily="18" charset="-120"/>
                <a:cs typeface="Times New Roman" panose="02020603050405020304" pitchFamily="18" charset="0"/>
              </a:rPr>
              <a:t>e &gt; 0</a:t>
            </a:r>
            <a:r>
              <a:rPr lang="en-US" altLang="zh-TW" sz="2000" dirty="0">
                <a:ea typeface="新細明體" panose="02020500000000000000" pitchFamily="18" charset="-120"/>
              </a:rPr>
              <a:t>, we want to find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such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that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      if 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 &gt; </a:t>
            </a:r>
            <a:r>
              <a:rPr lang="en-US" altLang="zh-TW" sz="2000" i="1" dirty="0">
                <a:ea typeface="新細明體" panose="02020500000000000000" pitchFamily="18" charset="-120"/>
              </a:rPr>
              <a:t>N,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then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In </a:t>
            </a:r>
            <a:r>
              <a:rPr lang="en-US" altLang="zh-TW" sz="2000" dirty="0">
                <a:ea typeface="新細明體" panose="02020500000000000000" pitchFamily="18" charset="-120"/>
              </a:rPr>
              <a:t>computing the limit, we may assume that 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 &gt; 0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Then,</a:t>
            </a:r>
          </a:p>
          <a:p>
            <a:pPr lvl="2"/>
            <a:endParaRPr lang="zh-TW" altLang="en-US" sz="2800" dirty="0">
              <a:ea typeface="新細明體" panose="02020500000000000000" pitchFamily="18" charset="-120"/>
            </a:endParaRPr>
          </a:p>
        </p:txBody>
      </p:sp>
      <p:graphicFrame>
        <p:nvGraphicFramePr>
          <p:cNvPr id="467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3933800"/>
              </p:ext>
            </p:extLst>
          </p:nvPr>
        </p:nvGraphicFramePr>
        <p:xfrm>
          <a:off x="4572000" y="1480326"/>
          <a:ext cx="1285884" cy="830941"/>
        </p:xfrm>
        <a:graphic>
          <a:graphicData uri="http://schemas.openxmlformats.org/presentationml/2006/ole">
            <p:oleObj spid="_x0000_s13326" name="Equation" r:id="rId3" imgW="799560" imgH="507960" progId="">
              <p:embed/>
            </p:oleObj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571868" y="3857628"/>
          <a:ext cx="1214446" cy="826742"/>
        </p:xfrm>
        <a:graphic>
          <a:graphicData uri="http://schemas.openxmlformats.org/presentationml/2006/ole">
            <p:oleObj spid="_x0000_s13327" name="Equation" r:id="rId4" imgW="634954" imgH="431570" progId="">
              <p:embed/>
            </p:oleObj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357422" y="5000636"/>
          <a:ext cx="2233611" cy="595998"/>
        </p:xfrm>
        <a:graphic>
          <a:graphicData uri="http://schemas.openxmlformats.org/presentationml/2006/ole">
            <p:oleObj spid="_x0000_s13328" name="Equation" r:id="rId5" imgW="1142587" imgH="3048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1816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58514056-37E5-4240-8A69-B503BE49034E}" type="slidenum">
              <a:rPr lang="en-US" altLang="ko-KR">
                <a:ea typeface="굴림" panose="020B0600000101010101" pitchFamily="34" charset="-127"/>
              </a:rPr>
              <a:pPr/>
              <a:t>74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13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Let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s choose </a:t>
            </a:r>
          </a:p>
          <a:p>
            <a:pPr lvl="1"/>
            <a:endParaRPr lang="en-US" altLang="zh-TW" sz="20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So,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if                         , </a:t>
            </a:r>
            <a:r>
              <a:rPr lang="en-US" altLang="zh-TW" sz="2000" dirty="0">
                <a:ea typeface="新細明體" panose="02020500000000000000" pitchFamily="18" charset="-120"/>
              </a:rPr>
              <a:t>then</a:t>
            </a:r>
            <a:r>
              <a:rPr lang="en-US" altLang="zh-TW" sz="2000" dirty="0">
                <a:solidFill>
                  <a:srgbClr val="AC4600"/>
                </a:solidFill>
                <a:ea typeface="新細明體" panose="02020500000000000000" pitchFamily="18" charset="-120"/>
              </a:rPr>
              <a:t> </a:t>
            </a:r>
          </a:p>
          <a:p>
            <a:pPr lvl="1"/>
            <a:endParaRPr lang="en-US" altLang="zh-TW" sz="2000" dirty="0">
              <a:solidFill>
                <a:srgbClr val="AC4600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Therefore, by Definition 7,</a:t>
            </a:r>
          </a:p>
          <a:p>
            <a:pPr lvl="2"/>
            <a:endParaRPr lang="zh-TW" altLang="en-US" sz="2000" dirty="0">
              <a:ea typeface="新細明體" panose="02020500000000000000" pitchFamily="18" charset="-120"/>
            </a:endParaRP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3143240" y="1643050"/>
          <a:ext cx="1000132" cy="571504"/>
        </p:xfrm>
        <a:graphic>
          <a:graphicData uri="http://schemas.openxmlformats.org/presentationml/2006/ole">
            <p:oleObj spid="_x0000_s14355" name="Equation" r:id="rId3" imgW="507633" imgH="304800" progId="">
              <p:embed/>
            </p:oleObj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285984" y="2571744"/>
          <a:ext cx="1285884" cy="767405"/>
        </p:xfrm>
        <a:graphic>
          <a:graphicData uri="http://schemas.openxmlformats.org/presentationml/2006/ole">
            <p:oleObj spid="_x0000_s14356" name="Equation" r:id="rId4" imgW="660308" imgH="393539" progId="">
              <p:embed/>
            </p:oleObj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4500562" y="2571743"/>
          <a:ext cx="1785950" cy="868151"/>
        </p:xfrm>
        <a:graphic>
          <a:graphicData uri="http://schemas.openxmlformats.org/presentationml/2006/ole">
            <p:oleObj spid="_x0000_s14357" name="Equation" r:id="rId5" imgW="889046" imgH="431570" progId="">
              <p:embed/>
            </p:oleObj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4786314" y="3571876"/>
          <a:ext cx="1357322" cy="735261"/>
        </p:xfrm>
        <a:graphic>
          <a:graphicData uri="http://schemas.openxmlformats.org/presentationml/2006/ole">
            <p:oleObj spid="_x0000_s14358" name="Equation" r:id="rId6" imgW="609600" imgH="39353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85819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71222F8C-8435-4A2A-8DAA-59473D8D3687}" type="slidenum">
              <a:rPr lang="en-US" altLang="ko-KR">
                <a:ea typeface="굴림" panose="020B0600000101010101" pitchFamily="34" charset="-127"/>
              </a:rPr>
              <a:pPr/>
              <a:t>75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1.6</a:t>
            </a:r>
            <a:endParaRPr lang="en-US" altLang="zh-TW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13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Figure 19 illustrates the proof by showing some values of </a:t>
            </a:r>
            <a:r>
              <a:rPr lang="en-US" altLang="zh-TW" sz="2400" dirty="0">
                <a:latin typeface="Symbol" panose="05050102010706020507" pitchFamily="18" charset="2"/>
                <a:ea typeface="新細明體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and the corresponding values of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.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470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414" y="3286124"/>
            <a:ext cx="7339013" cy="274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3260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Precise Definitions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9" y="1233264"/>
            <a:ext cx="7339012" cy="4572000"/>
          </a:xfrm>
        </p:spPr>
        <p:txBody>
          <a:bodyPr>
            <a:normAutofit/>
          </a:bodyPr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zh-TW" altLang="en-US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zh-TW" altLang="en-US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 smtClean="0">
                <a:ea typeface="新細明體" panose="02020500000000000000" pitchFamily="18" charset="-120"/>
              </a:rPr>
              <a:t>Similar definitions apply when the symbol  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  is replaced by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       . </a:t>
            </a: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450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450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1876" y="1412776"/>
            <a:ext cx="7666038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450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6286512" y="3933056"/>
            <a:ext cx="3381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450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52" y="4361684"/>
            <a:ext cx="428628" cy="22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2214546" y="4286256"/>
            <a:ext cx="5184576" cy="2296104"/>
            <a:chOff x="0" y="2653"/>
            <a:chExt cx="2897" cy="1283"/>
          </a:xfrm>
        </p:grpSpPr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2653"/>
              <a:ext cx="2104" cy="1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60"/>
              <a:ext cx="771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88840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Infinite Limits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52" y="1428736"/>
            <a:ext cx="7339012" cy="4572000"/>
          </a:xfrm>
        </p:spPr>
        <p:txBody>
          <a:bodyPr>
            <a:normAutofit fontScale="25000" lnSpcReduction="20000"/>
          </a:bodyPr>
          <a:lstStyle/>
          <a:p>
            <a:pPr marL="0" indent="0"/>
            <a:r>
              <a:rPr lang="en-US" altLang="zh-TW" sz="7200" dirty="0" smtClean="0">
                <a:ea typeface="新細明體" panose="02020500000000000000" pitchFamily="18" charset="-120"/>
              </a:rPr>
              <a:t>Another notation for  			        is</a:t>
            </a:r>
          </a:p>
          <a:p>
            <a:pPr marL="0" indent="0"/>
            <a:endParaRPr lang="en-US" altLang="zh-TW" sz="72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72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7200" dirty="0" smtClean="0">
                <a:ea typeface="新細明體" panose="02020500000000000000" pitchFamily="18" charset="-120"/>
              </a:rPr>
              <a:t>Again, the symbol 	        is not a number, but the expression </a:t>
            </a:r>
            <a:br>
              <a:rPr lang="en-US" altLang="zh-TW" sz="7200" dirty="0" smtClean="0">
                <a:ea typeface="新細明體" panose="02020500000000000000" pitchFamily="18" charset="-120"/>
              </a:rPr>
            </a:br>
            <a:r>
              <a:rPr lang="en-US" altLang="zh-TW" sz="7200" dirty="0" smtClean="0">
                <a:ea typeface="新細明體" panose="02020500000000000000" pitchFamily="18" charset="-120"/>
              </a:rPr>
              <a:t>                 		     is often read as </a:t>
            </a:r>
          </a:p>
          <a:p>
            <a:pPr marL="0" indent="0"/>
            <a:endParaRPr lang="en-US" altLang="zh-TW" sz="38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7200" dirty="0" smtClean="0">
                <a:ea typeface="新細明體" panose="02020500000000000000" pitchFamily="18" charset="-120"/>
              </a:rPr>
              <a:t>      “the limit of </a:t>
            </a:r>
            <a:r>
              <a:rPr lang="en-US" altLang="zh-TW" sz="7200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7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72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7200" dirty="0" smtClean="0">
                <a:ea typeface="新細明體" panose="02020500000000000000" pitchFamily="18" charset="-120"/>
              </a:rPr>
              <a:t>), as </a:t>
            </a:r>
            <a:r>
              <a:rPr lang="en-US" altLang="zh-TW" sz="72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7200" dirty="0" smtClean="0">
                <a:ea typeface="新細明體" panose="02020500000000000000" pitchFamily="18" charset="-120"/>
              </a:rPr>
              <a:t> approaches </a:t>
            </a:r>
            <a:r>
              <a:rPr lang="en-US" altLang="zh-TW" sz="72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7200" dirty="0" smtClean="0">
                <a:ea typeface="新細明體" panose="02020500000000000000" pitchFamily="18" charset="-120"/>
              </a:rPr>
              <a:t>, is infinity”</a:t>
            </a:r>
          </a:p>
          <a:p>
            <a:pPr marL="0" indent="0"/>
            <a:r>
              <a:rPr lang="en-US" altLang="zh-TW" sz="7200" dirty="0" smtClean="0">
                <a:ea typeface="新細明體" panose="02020500000000000000" pitchFamily="18" charset="-120"/>
              </a:rPr>
              <a:t>or “</a:t>
            </a:r>
            <a:r>
              <a:rPr lang="en-US" altLang="zh-TW" sz="7200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7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72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7200" dirty="0" smtClean="0">
                <a:ea typeface="新細明體" panose="02020500000000000000" pitchFamily="18" charset="-120"/>
              </a:rPr>
              <a:t>) becomes infinite as </a:t>
            </a:r>
            <a:r>
              <a:rPr lang="en-US" altLang="zh-TW" sz="72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7200" dirty="0" smtClean="0">
                <a:ea typeface="新細明體" panose="02020500000000000000" pitchFamily="18" charset="-120"/>
              </a:rPr>
              <a:t> approaches </a:t>
            </a:r>
            <a:r>
              <a:rPr lang="en-US" altLang="zh-TW" sz="72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7200" dirty="0" smtClean="0">
                <a:ea typeface="新細明體" panose="02020500000000000000" pitchFamily="18" charset="-120"/>
              </a:rPr>
              <a:t>”</a:t>
            </a:r>
          </a:p>
          <a:p>
            <a:pPr marL="0" indent="0"/>
            <a:r>
              <a:rPr lang="en-US" altLang="zh-TW" sz="7200" smtClean="0">
                <a:ea typeface="新細明體" panose="02020500000000000000" pitchFamily="18" charset="-120"/>
              </a:rPr>
              <a:t>or </a:t>
            </a:r>
            <a:r>
              <a:rPr lang="en-US" altLang="zh-TW" sz="7200" dirty="0" smtClean="0">
                <a:ea typeface="新細明體" panose="02020500000000000000" pitchFamily="18" charset="-120"/>
              </a:rPr>
              <a:t>“</a:t>
            </a:r>
            <a:r>
              <a:rPr lang="en-US" altLang="zh-TW" sz="7200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7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72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7200" dirty="0" smtClean="0">
                <a:ea typeface="新細明體" panose="02020500000000000000" pitchFamily="18" charset="-120"/>
              </a:rPr>
              <a:t>)  increases without bound as </a:t>
            </a:r>
            <a:r>
              <a:rPr lang="en-US" altLang="zh-TW" sz="7200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sz="7200" dirty="0" smtClean="0">
                <a:ea typeface="新細明體" panose="02020500000000000000" pitchFamily="18" charset="-120"/>
              </a:rPr>
              <a:t>approaches </a:t>
            </a:r>
            <a:r>
              <a:rPr lang="en-US" altLang="zh-TW" sz="72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7200" dirty="0" smtClean="0">
                <a:ea typeface="新細明體" panose="02020500000000000000" pitchFamily="18" charset="-120"/>
              </a:rPr>
              <a:t>”</a:t>
            </a:r>
            <a:endParaRPr lang="en-US" altLang="zh-TW" sz="7200" i="1" dirty="0" smtClean="0">
              <a:ea typeface="新細明體" panose="02020500000000000000" pitchFamily="18" charset="-120"/>
            </a:endParaRP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92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34909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286124"/>
            <a:ext cx="2176463" cy="42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6183"/>
          <a:stretch>
            <a:fillRect/>
          </a:stretch>
        </p:blipFill>
        <p:spPr bwMode="auto">
          <a:xfrm>
            <a:off x="3357554" y="2928934"/>
            <a:ext cx="428628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3306" y="1428736"/>
            <a:ext cx="2176463" cy="42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5070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Infinite Limits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definition is illustrated graphically in Figure 2.</a:t>
            </a:r>
            <a:endParaRPr lang="en-US" altLang="zh-TW" i="1" dirty="0" smtClean="0">
              <a:ea typeface="新細明體" panose="02020500000000000000" pitchFamily="18" charset="-12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3840163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4131815" y="5743674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2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1024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219700"/>
            <a:ext cx="11811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08309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2038</Words>
  <Application>Microsoft Macintosh PowerPoint</Application>
  <PresentationFormat>如螢幕大小 (4:3)</PresentationFormat>
  <Paragraphs>395</Paragraphs>
  <Slides>76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78" baseType="lpstr">
      <vt:lpstr>Math_16x9</vt:lpstr>
      <vt:lpstr>Equation</vt:lpstr>
      <vt:lpstr>投影片 1</vt:lpstr>
      <vt:lpstr>投影片 2</vt:lpstr>
      <vt:lpstr>投影片 3</vt:lpstr>
      <vt:lpstr>Infinite Limits</vt:lpstr>
      <vt:lpstr>Infinite Limits</vt:lpstr>
      <vt:lpstr>Infinite Limits</vt:lpstr>
      <vt:lpstr>Definition 1</vt:lpstr>
      <vt:lpstr>Infinite Limits</vt:lpstr>
      <vt:lpstr>Infinite Limits</vt:lpstr>
      <vt:lpstr>Infinite Limits</vt:lpstr>
      <vt:lpstr>Infinite Limits</vt:lpstr>
      <vt:lpstr>Infinite Limits</vt:lpstr>
      <vt:lpstr>Infinite Limits</vt:lpstr>
      <vt:lpstr>Definition 2</vt:lpstr>
      <vt:lpstr>Example 1</vt:lpstr>
      <vt:lpstr>Example 1 – Solution</vt:lpstr>
      <vt:lpstr>Example 1 – Solution</vt:lpstr>
      <vt:lpstr>Example 2</vt:lpstr>
      <vt:lpstr>Example 2 – Solution</vt:lpstr>
      <vt:lpstr>投影片 20</vt:lpstr>
      <vt:lpstr>LIMITS AT INFINITY</vt:lpstr>
      <vt:lpstr>HORIZONTAL ASYMPTOTES</vt:lpstr>
      <vt:lpstr>HORIZONTAL ASYMPTOTES</vt:lpstr>
      <vt:lpstr>HORIZONTAL ASYMPTOTES</vt:lpstr>
      <vt:lpstr>Limits At Infinity</vt:lpstr>
      <vt:lpstr>Definition 3</vt:lpstr>
      <vt:lpstr>Limits AHORIZONTAL ASYMPTOTESt Infinity</vt:lpstr>
      <vt:lpstr>HORIZONTAL ASYMPTOTES</vt:lpstr>
      <vt:lpstr>HORIZONTAL ASYMPTOTES</vt:lpstr>
      <vt:lpstr>HORIZONTAL  ASYMPTOTES</vt:lpstr>
      <vt:lpstr>HORIZONTAL ASYMPTOTES</vt:lpstr>
      <vt:lpstr>HORIZONTAL ASYMPTOTES</vt:lpstr>
      <vt:lpstr>HORIZONTAL ASYMPTOTES</vt:lpstr>
      <vt:lpstr>Definition 4</vt:lpstr>
      <vt:lpstr>HORIZONTAL ASYMPTOTES</vt:lpstr>
      <vt:lpstr>HORIZONTAL ASYMPTOTES</vt:lpstr>
      <vt:lpstr>Example 3</vt:lpstr>
      <vt:lpstr>Example 3 – Solution</vt:lpstr>
      <vt:lpstr>Example 3 – Solution</vt:lpstr>
      <vt:lpstr>Example 3 – Solution</vt:lpstr>
      <vt:lpstr>Example 4</vt:lpstr>
      <vt:lpstr>Example 4 – Solution</vt:lpstr>
      <vt:lpstr>Example 4 – Solution</vt:lpstr>
      <vt:lpstr>HORIZONTAL ASYMPTOTES</vt:lpstr>
      <vt:lpstr>HORIZONTAL ASYMPTOTES</vt:lpstr>
      <vt:lpstr>Example 5</vt:lpstr>
      <vt:lpstr>Example 5 – Solution</vt:lpstr>
      <vt:lpstr>Example 5 – Solution</vt:lpstr>
      <vt:lpstr>Example 5 – Solution</vt:lpstr>
      <vt:lpstr>Example 6</vt:lpstr>
      <vt:lpstr>Example 6 – Solution</vt:lpstr>
      <vt:lpstr>Example 6 – Solution</vt:lpstr>
      <vt:lpstr>Example 6 – Solution</vt:lpstr>
      <vt:lpstr>Example 7</vt:lpstr>
      <vt:lpstr>Example 8</vt:lpstr>
      <vt:lpstr>投影片 56</vt:lpstr>
      <vt:lpstr>Infinite Limits At Infinity</vt:lpstr>
      <vt:lpstr>Example 9</vt:lpstr>
      <vt:lpstr>Example 9 – Solution</vt:lpstr>
      <vt:lpstr>Example 10</vt:lpstr>
      <vt:lpstr>Example 11</vt:lpstr>
      <vt:lpstr>投影片 62</vt:lpstr>
      <vt:lpstr>Precise Definitions</vt:lpstr>
      <vt:lpstr>Precise Definitions</vt:lpstr>
      <vt:lpstr>Example 12</vt:lpstr>
      <vt:lpstr>Example 12 – Solution</vt:lpstr>
      <vt:lpstr>PRECISE DEFINITIONS</vt:lpstr>
      <vt:lpstr>Definition 7</vt:lpstr>
      <vt:lpstr>PRECISE DEFINITIONS</vt:lpstr>
      <vt:lpstr>PRECISE DEFINITIONS</vt:lpstr>
      <vt:lpstr>PRECISE DEFINITIONS</vt:lpstr>
      <vt:lpstr>PRECISE DEFINITIONS</vt:lpstr>
      <vt:lpstr>Example 13</vt:lpstr>
      <vt:lpstr>Example 13 – Solution</vt:lpstr>
      <vt:lpstr>Example 13 – Solution</vt:lpstr>
      <vt:lpstr>Precise Definitions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2015-07-24T09:43:24Z</dcterms:created>
  <dcterms:modified xsi:type="dcterms:W3CDTF">2016-10-14T09:21:08Z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