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54"/>
  </p:notesMasterIdLst>
  <p:handoutMasterIdLst>
    <p:handoutMasterId r:id="rId55"/>
  </p:handoutMasterIdLst>
  <p:sldIdLst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323" r:id="rId16"/>
    <p:sldId id="289" r:id="rId17"/>
    <p:sldId id="290" r:id="rId18"/>
    <p:sldId id="291" r:id="rId19"/>
    <p:sldId id="292" r:id="rId20"/>
    <p:sldId id="319" r:id="rId21"/>
    <p:sldId id="320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24" r:id="rId34"/>
    <p:sldId id="304" r:id="rId35"/>
    <p:sldId id="305" r:id="rId36"/>
    <p:sldId id="306" r:id="rId37"/>
    <p:sldId id="307" r:id="rId38"/>
    <p:sldId id="308" r:id="rId39"/>
    <p:sldId id="321" r:id="rId40"/>
    <p:sldId id="322" r:id="rId41"/>
    <p:sldId id="309" r:id="rId42"/>
    <p:sldId id="310" r:id="rId43"/>
    <p:sldId id="311" r:id="rId44"/>
    <p:sldId id="312" r:id="rId45"/>
    <p:sldId id="313" r:id="rId46"/>
    <p:sldId id="325" r:id="rId47"/>
    <p:sldId id="326" r:id="rId48"/>
    <p:sldId id="314" r:id="rId49"/>
    <p:sldId id="315" r:id="rId50"/>
    <p:sldId id="316" r:id="rId51"/>
    <p:sldId id="317" r:id="rId52"/>
    <p:sldId id="318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321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755" userDrawn="1">
          <p15:clr>
            <a:srgbClr val="A4A3A4"/>
          </p15:clr>
        </p15:guide>
        <p15:guide id="7" pos="538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20" autoAdjust="0"/>
    <p:restoredTop sz="95000"/>
  </p:normalViewPr>
  <p:slideViewPr>
    <p:cSldViewPr showGuides="1">
      <p:cViewPr>
        <p:scale>
          <a:sx n="88" d="100"/>
          <a:sy n="88" d="100"/>
        </p:scale>
        <p:origin x="-600" y="786"/>
      </p:cViewPr>
      <p:guideLst>
        <p:guide orient="horz" pos="2160"/>
        <p:guide orient="horz" pos="1008"/>
        <p:guide orient="horz" pos="3888"/>
        <p:guide orient="horz" pos="321"/>
        <p:guide pos="2880"/>
        <p:guide pos="755"/>
        <p:guide pos="53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BDB7646E-8811-423A-9C42-2CBFADA00A96}" type="datetimeFigureOut">
              <a:rPr lang="en-US" altLang="zh-TW" smtClean="0"/>
              <a:pPr/>
              <a:t>10/25/2016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04360E59-1627-4404-ACC5-51C744AB0F27}" type="slidenum">
              <a:rPr lang="zh-TW" smtClean="0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=""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/>
              <a:pPr/>
              <a:t>2016/10/14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=""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C7F2BF9-A735-433B-948D-9C9C9B4EBA0C}" type="slidenum">
              <a:rPr lang="en-US" altLang="zh-TW"/>
              <a:pPr eaLnBrk="1" hangingPunct="1"/>
              <a:t>1</a:t>
            </a:fld>
            <a:endParaRPr lang="en-US" altLang="zh-TW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zh-TW" smtClean="0"/>
          </a:p>
        </p:txBody>
      </p:sp>
    </p:spTree>
    <p:extLst>
      <p:ext uri="{BB962C8B-B14F-4D97-AF65-F5344CB8AC3E}">
        <p14:creationId xmlns="" xmlns:p14="http://schemas.microsoft.com/office/powerpoint/2010/main" val="245799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3E742A4-0343-455D-8ED8-5A3C493B4D3B}" type="slidenum">
              <a:rPr lang="en-US" altLang="zh-TW"/>
              <a:pPr eaLnBrk="1" hangingPunct="1"/>
              <a:t>2</a:t>
            </a:fld>
            <a:endParaRPr lang="en-US" altLang="zh-TW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zh-TW" smtClean="0"/>
          </a:p>
        </p:txBody>
      </p:sp>
    </p:spTree>
    <p:extLst>
      <p:ext uri="{BB962C8B-B14F-4D97-AF65-F5344CB8AC3E}">
        <p14:creationId xmlns="" xmlns:p14="http://schemas.microsoft.com/office/powerpoint/2010/main" val="40231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91440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3" name="直線接點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5" name="直線接點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21977" y="1600203"/>
            <a:ext cx="6248400" cy="2680127"/>
          </a:xfrm>
        </p:spPr>
        <p:txBody>
          <a:bodyPr>
            <a:noAutofit/>
          </a:bodyPr>
          <a:lstStyle>
            <a:lvl1pPr latinLnBrk="0">
              <a:defRPr lang="zh-TW" sz="4051"/>
            </a:lvl1pPr>
          </a:lstStyle>
          <a:p>
            <a:r>
              <a:rPr lang="zh-TW" altLang="en-US" noProof="0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1976" y="4344918"/>
            <a:ext cx="5638800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/>
              <a:pPr/>
              <a:t>2016/10/14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=""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2016/10/14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=""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525250" y="934837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99272" y="685800"/>
            <a:ext cx="5887983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2016/10/14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=""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 latinLnBrk="0">
              <a:lnSpc>
                <a:spcPct val="150000"/>
              </a:lnSpc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2016/10/14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=""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912353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23" name="直線接點 22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9" name="矩形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/>
              <a:pPr/>
              <a:t>2016/10/14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anchor="b">
            <a:normAutofit/>
          </a:bodyPr>
          <a:lstStyle>
            <a:lvl1pPr algn="l" latinLnBrk="0">
              <a:defRPr lang="zh-TW" sz="4051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9273" y="4259999"/>
            <a:ext cx="5449886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latinLnBrk="0">
              <a:buNone/>
              <a:defRPr lang="zh-TW"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=""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 baseline="0"/>
            </a:lvl6pPr>
            <a:lvl7pPr latinLnBrk="0">
              <a:defRPr lang="zh-TW" sz="1350" baseline="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10/25/2016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</p:spPr>
        <p:txBody>
          <a:bodyPr/>
          <a:lstStyle>
            <a:lvl1pPr latinLnBrk="0">
              <a:lnSpc>
                <a:spcPct val="150000"/>
              </a:lnSpc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90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95388" y="2514709"/>
            <a:ext cx="3611880" cy="3657493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 baseline="0"/>
            </a:lvl8pPr>
            <a:lvl9pPr latinLnBrk="0">
              <a:defRPr lang="zh-TW"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19294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919294" y="2514600"/>
            <a:ext cx="3615107" cy="3655568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10/25/2016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2016/10/14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=""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cxnSp>
        <p:nvCxnSpPr>
          <p:cNvPr id="7" name="直線接點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229601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2016/10/14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=""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66467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lnSpc>
                <a:spcPct val="150000"/>
              </a:lnSpc>
              <a:defRPr lang="zh-TW" sz="2101" b="0" cap="all" baseline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TW" sz="1500">
                <a:solidFill>
                  <a:schemeClr val="bg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10/25/2016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defRPr lang="zh-TW" sz="2101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lang="zh-TW" sz="2101"/>
            </a:lvl1pPr>
            <a:lvl2pPr marL="342991" indent="0" latinLnBrk="0">
              <a:buNone/>
              <a:defRPr lang="zh-TW" sz="2101"/>
            </a:lvl2pPr>
            <a:lvl3pPr marL="685983" indent="0" latinLnBrk="0">
              <a:buNone/>
              <a:defRPr lang="zh-TW" sz="1800"/>
            </a:lvl3pPr>
            <a:lvl4pPr marL="1028974" indent="0" latinLnBrk="0">
              <a:buNone/>
              <a:defRPr lang="zh-TW" sz="1500"/>
            </a:lvl4pPr>
            <a:lvl5pPr marL="1371966" indent="0" latinLnBrk="0">
              <a:buNone/>
              <a:defRPr lang="zh-TW" sz="1500"/>
            </a:lvl5pPr>
            <a:lvl6pPr marL="1714957" indent="0" latinLnBrk="0">
              <a:buNone/>
              <a:defRPr lang="zh-TW" sz="1500"/>
            </a:lvl6pPr>
            <a:lvl7pPr marL="2057949" indent="0" latinLnBrk="0">
              <a:buNone/>
              <a:defRPr lang="zh-TW" sz="1500"/>
            </a:lvl7pPr>
            <a:lvl8pPr marL="2400940" indent="0" latinLnBrk="0">
              <a:buNone/>
              <a:defRPr lang="zh-TW" sz="1500"/>
            </a:lvl8pPr>
            <a:lvl9pPr marL="2743932" indent="0" latinLnBrk="0">
              <a:buNone/>
              <a:defRPr lang="zh-TW" sz="15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1500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2016/10/14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567220" y="898103"/>
            <a:ext cx="25208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dirty="0"/>
              <a:t>按一下以編輯母片文字樣式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886200" y="6356354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2C6F8EA-316C-41DE-B9A4-EDCC3A85ED9A}" type="datetimeFigureOut">
              <a:rPr lang="en-US" altLang="zh-TW" noProof="0" smtClean="0"/>
              <a:pPr/>
              <a:t>10/25/2016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948240" y="6356354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77201" y="6356354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zh-TW" sz="2701" kern="1200">
          <a:solidFill>
            <a:schemeClr val="tx1">
              <a:lumMod val="7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0" indent="0" algn="l" defTabSz="685983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None/>
        <a:defRPr lang="zh-TW" sz="210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27439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48786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5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823179" indent="0" algn="l" defTabSz="685983" rtl="0" eaLnBrk="1" latinLnBrk="0" hangingPunct="1">
        <a:lnSpc>
          <a:spcPct val="90000"/>
        </a:lnSpc>
        <a:spcBef>
          <a:spcPts val="450"/>
        </a:spcBef>
        <a:buFont typeface="Arial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09757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55718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574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5967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36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 11"/>
          <p:cNvGrpSpPr>
            <a:grpSpLocks/>
          </p:cNvGrpSpPr>
          <p:nvPr/>
        </p:nvGrpSpPr>
        <p:grpSpPr bwMode="auto">
          <a:xfrm>
            <a:off x="1371600" y="914400"/>
            <a:ext cx="7772400" cy="1981200"/>
            <a:chOff x="0" y="914400"/>
            <a:chExt cx="9144000" cy="1981200"/>
          </a:xfrm>
        </p:grpSpPr>
        <p:sp>
          <p:nvSpPr>
            <p:cNvPr id="4" name="Rectangle 3"/>
            <p:cNvSpPr/>
            <p:nvPr/>
          </p:nvSpPr>
          <p:spPr>
            <a:xfrm>
              <a:off x="0" y="914400"/>
              <a:ext cx="9144000" cy="457200"/>
            </a:xfrm>
            <a:prstGeom prst="rect">
              <a:avLst/>
            </a:prstGeom>
            <a:solidFill>
              <a:srgbClr val="C7EB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52600" y="1447800"/>
              <a:ext cx="0" cy="144780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33600" y="1828800"/>
              <a:ext cx="6629400" cy="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2" name="TextBox 8"/>
          <p:cNvSpPr txBox="1">
            <a:spLocks noChangeArrowheads="1"/>
          </p:cNvSpPr>
          <p:nvPr/>
        </p:nvSpPr>
        <p:spPr bwMode="auto">
          <a:xfrm>
            <a:off x="1438276" y="1454943"/>
            <a:ext cx="762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solidFill>
                  <a:srgbClr val="00ADEE"/>
                </a:solidFill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2053" name="TextBox 10"/>
          <p:cNvSpPr txBox="1">
            <a:spLocks noChangeArrowheads="1"/>
          </p:cNvSpPr>
          <p:nvPr/>
        </p:nvSpPr>
        <p:spPr bwMode="auto">
          <a:xfrm>
            <a:off x="3059832" y="1931988"/>
            <a:ext cx="6248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4000" dirty="0">
                <a:ea typeface="新細明體" panose="02020500000000000000" pitchFamily="18" charset="-120"/>
              </a:rPr>
              <a:t>DERIVATIVES</a:t>
            </a:r>
          </a:p>
        </p:txBody>
      </p:sp>
    </p:spTree>
    <p:extLst>
      <p:ext uri="{BB962C8B-B14F-4D97-AF65-F5344CB8AC3E}">
        <p14:creationId xmlns="" xmlns:p14="http://schemas.microsoft.com/office/powerpoint/2010/main" val="40155957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1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We choose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≠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1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so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Q </a:t>
            </a:r>
            <a:r>
              <a:rPr lang="en-US" altLang="zh-TW" dirty="0" smtClean="0">
                <a:ea typeface="新細明體" panose="02020500000000000000" pitchFamily="18" charset="-120"/>
              </a:rPr>
              <a:t>≠</a:t>
            </a:r>
            <a:r>
              <a:rPr lang="en-US" altLang="zh-TW" i="1" dirty="0" smtClean="0">
                <a:ea typeface="新細明體" panose="02020500000000000000" pitchFamily="18" charset="-120"/>
              </a:rPr>
              <a:t> P</a:t>
            </a:r>
            <a:r>
              <a:rPr lang="en-US" altLang="zh-TW" dirty="0" smtClean="0">
                <a:ea typeface="新細明體" panose="02020500000000000000" pitchFamily="18" charset="-120"/>
              </a:rPr>
              <a:t>. Then</a:t>
            </a: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What happens as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approaches 1? From Figure 3 we see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Q </a:t>
            </a:r>
            <a:r>
              <a:rPr lang="en-US" altLang="zh-TW" dirty="0" smtClean="0">
                <a:ea typeface="新細明體" panose="02020500000000000000" pitchFamily="18" charset="-120"/>
              </a:rPr>
              <a:t>approaches </a:t>
            </a:r>
            <a:r>
              <a:rPr lang="en-US" altLang="zh-TW" i="1" dirty="0" smtClean="0">
                <a:ea typeface="新細明體" panose="02020500000000000000" pitchFamily="18" charset="-120"/>
              </a:rPr>
              <a:t>P </a:t>
            </a:r>
            <a:r>
              <a:rPr lang="en-US" altLang="zh-TW" dirty="0" smtClean="0">
                <a:ea typeface="新細明體" panose="02020500000000000000" pitchFamily="18" charset="-120"/>
              </a:rPr>
              <a:t>along the parabola and the secant lines </a:t>
            </a:r>
            <a:r>
              <a:rPr lang="en-US" altLang="zh-TW" i="1" dirty="0" smtClean="0">
                <a:ea typeface="新細明體" panose="02020500000000000000" pitchFamily="18" charset="-120"/>
              </a:rPr>
              <a:t>PQ </a:t>
            </a:r>
            <a:r>
              <a:rPr lang="en-US" altLang="zh-TW" dirty="0" smtClean="0">
                <a:ea typeface="新細明體" panose="02020500000000000000" pitchFamily="18" charset="-120"/>
              </a:rPr>
              <a:t>rotate about </a:t>
            </a:r>
            <a:r>
              <a:rPr lang="en-US" altLang="zh-TW" i="1" dirty="0" smtClean="0">
                <a:ea typeface="新細明體" panose="02020500000000000000" pitchFamily="18" charset="-120"/>
              </a:rPr>
              <a:t>P </a:t>
            </a:r>
            <a:r>
              <a:rPr lang="en-US" altLang="zh-TW" dirty="0" smtClean="0">
                <a:ea typeface="新細明體" panose="02020500000000000000" pitchFamily="18" charset="-120"/>
              </a:rPr>
              <a:t>and approach the tangent line </a:t>
            </a:r>
            <a:r>
              <a:rPr lang="en-US" altLang="zh-TW" i="1" dirty="0" smtClean="0">
                <a:ea typeface="新細明體" panose="02020500000000000000" pitchFamily="18" charset="-120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62" y="2148681"/>
            <a:ext cx="17907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29" y="4260850"/>
            <a:ext cx="71437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Rectangle 6"/>
          <p:cNvSpPr>
            <a:spLocks noChangeArrowheads="1"/>
          </p:cNvSpPr>
          <p:nvPr/>
        </p:nvSpPr>
        <p:spPr bwMode="auto">
          <a:xfrm>
            <a:off x="4131815" y="6441022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3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sp>
        <p:nvSpPr>
          <p:cNvPr id="11273" name="Rectangle 8"/>
          <p:cNvSpPr>
            <a:spLocks noChangeArrowheads="1"/>
          </p:cNvSpPr>
          <p:nvPr/>
        </p:nvSpPr>
        <p:spPr bwMode="auto">
          <a:xfrm>
            <a:off x="3200400" y="6194425"/>
            <a:ext cx="2574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i="1">
                <a:ea typeface="新細明體" panose="02020500000000000000" pitchFamily="18" charset="-120"/>
              </a:rPr>
              <a:t>Q</a:t>
            </a:r>
            <a:r>
              <a:rPr lang="en-US" altLang="zh-TW" sz="1400">
                <a:ea typeface="新細明體" panose="02020500000000000000" pitchFamily="18" charset="-120"/>
              </a:rPr>
              <a:t> approaches </a:t>
            </a:r>
            <a:r>
              <a:rPr lang="en-US" altLang="zh-TW" sz="1400" i="1">
                <a:ea typeface="新細明體" panose="02020500000000000000" pitchFamily="18" charset="-120"/>
              </a:rPr>
              <a:t>P</a:t>
            </a:r>
            <a:r>
              <a:rPr lang="en-US" altLang="zh-TW" sz="1400">
                <a:ea typeface="新細明體" panose="02020500000000000000" pitchFamily="18" charset="-120"/>
              </a:rPr>
              <a:t> from the right</a:t>
            </a:r>
          </a:p>
        </p:txBody>
      </p:sp>
    </p:spTree>
    <p:extLst>
      <p:ext uri="{BB962C8B-B14F-4D97-AF65-F5344CB8AC3E}">
        <p14:creationId xmlns="" xmlns:p14="http://schemas.microsoft.com/office/powerpoint/2010/main" val="17770044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/>
      <p:bldP spid="1127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1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It appears that the slope </a:t>
            </a:r>
            <a:r>
              <a:rPr lang="en-US" altLang="zh-TW" i="1" dirty="0" smtClean="0">
                <a:ea typeface="新細明體" panose="02020500000000000000" pitchFamily="18" charset="-120"/>
              </a:rPr>
              <a:t>m </a:t>
            </a:r>
            <a:r>
              <a:rPr lang="en-US" altLang="zh-TW" dirty="0" smtClean="0">
                <a:ea typeface="新細明體" panose="02020500000000000000" pitchFamily="18" charset="-120"/>
              </a:rPr>
              <a:t>of the tangent line is the limit of the slopes of the secant lines as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approaches 1:</a:t>
            </a: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12293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1229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32" y="1618195"/>
            <a:ext cx="7172325" cy="177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4405081" y="3796489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3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3620510" y="3494090"/>
            <a:ext cx="2449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i="1" dirty="0">
                <a:ea typeface="新細明體" panose="02020500000000000000" pitchFamily="18" charset="-120"/>
              </a:rPr>
              <a:t>Q</a:t>
            </a:r>
            <a:r>
              <a:rPr lang="en-US" altLang="zh-TW" sz="1400" dirty="0">
                <a:ea typeface="新細明體" panose="02020500000000000000" pitchFamily="18" charset="-120"/>
              </a:rPr>
              <a:t> approaches </a:t>
            </a:r>
            <a:r>
              <a:rPr lang="en-US" altLang="zh-TW" sz="1400" i="1" dirty="0">
                <a:ea typeface="新細明體" panose="02020500000000000000" pitchFamily="18" charset="-120"/>
              </a:rPr>
              <a:t>P </a:t>
            </a:r>
            <a:r>
              <a:rPr lang="en-US" altLang="zh-TW" sz="1400" dirty="0">
                <a:ea typeface="新細明體" panose="02020500000000000000" pitchFamily="18" charset="-120"/>
              </a:rPr>
              <a:t>from the left</a:t>
            </a:r>
          </a:p>
        </p:txBody>
      </p:sp>
      <p:pic>
        <p:nvPicPr>
          <p:cNvPr id="123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6917" b="-24699"/>
          <a:stretch>
            <a:fillRect/>
          </a:stretch>
        </p:blipFill>
        <p:spPr bwMode="auto">
          <a:xfrm>
            <a:off x="3625850" y="5529260"/>
            <a:ext cx="20764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222133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1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Using the point-slope form of the equation of a line, we find that an equation of the tangent line at (1, 1) is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48169" b="-14981"/>
          <a:stretch>
            <a:fillRect/>
          </a:stretch>
        </p:blipFill>
        <p:spPr bwMode="auto">
          <a:xfrm>
            <a:off x="3649663" y="2489200"/>
            <a:ext cx="1752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1831" r="14366" b="10112"/>
          <a:stretch>
            <a:fillRect/>
          </a:stretch>
        </p:blipFill>
        <p:spPr bwMode="auto">
          <a:xfrm>
            <a:off x="3606800" y="3509963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5634" b="-7864"/>
          <a:stretch>
            <a:fillRect/>
          </a:stretch>
        </p:blipFill>
        <p:spPr bwMode="auto">
          <a:xfrm>
            <a:off x="3660775" y="4271963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3083"/>
          <a:stretch>
            <a:fillRect/>
          </a:stretch>
        </p:blipFill>
        <p:spPr bwMode="auto">
          <a:xfrm>
            <a:off x="3581400" y="1476375"/>
            <a:ext cx="27432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5995987"/>
            <a:ext cx="49720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550468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Tangent Problem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We sometimes refer to the slope of the tangent line to a curve at a point as the </a:t>
            </a:r>
            <a:r>
              <a:rPr lang="en-US" altLang="zh-TW" b="1" dirty="0" smtClean="0">
                <a:ea typeface="新細明體" panose="02020500000000000000" pitchFamily="18" charset="-120"/>
              </a:rPr>
              <a:t>slope of the curve </a:t>
            </a:r>
            <a:r>
              <a:rPr lang="en-US" altLang="zh-TW" dirty="0" smtClean="0">
                <a:ea typeface="新細明體" panose="02020500000000000000" pitchFamily="18" charset="-120"/>
              </a:rPr>
              <a:t>at the point. </a:t>
            </a:r>
            <a:endParaRPr lang="en-US" altLang="zh-TW" b="1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 idea is that if we zoom in far enough toward the point, the curve looks almost like a straight line.</a:t>
            </a: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50524"/>
            <a:ext cx="8534401" cy="190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439701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Tangent Problem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 general, if a curve </a:t>
            </a:r>
            <a:r>
              <a:rPr lang="en-US" altLang="zh-TW" i="1" dirty="0">
                <a:ea typeface="新細明體" panose="02020500000000000000" pitchFamily="18" charset="-120"/>
              </a:rPr>
              <a:t>C </a:t>
            </a:r>
            <a:r>
              <a:rPr lang="en-US" altLang="zh-TW" dirty="0">
                <a:ea typeface="新細明體" panose="02020500000000000000" pitchFamily="18" charset="-120"/>
              </a:rPr>
              <a:t>has equation </a:t>
            </a:r>
            <a:r>
              <a:rPr lang="en-US" altLang="zh-TW" i="1" dirty="0">
                <a:ea typeface="新細明體" panose="02020500000000000000" pitchFamily="18" charset="-120"/>
              </a:rPr>
              <a:t>y </a:t>
            </a:r>
            <a:r>
              <a:rPr lang="en-US" altLang="zh-TW" dirty="0">
                <a:ea typeface="新細明體" panose="02020500000000000000" pitchFamily="18" charset="-120"/>
              </a:rPr>
              <a:t>=</a:t>
            </a:r>
            <a:r>
              <a:rPr lang="en-US" altLang="zh-TW" i="1" dirty="0">
                <a:ea typeface="新細明體" panose="02020500000000000000" pitchFamily="18" charset="-120"/>
              </a:rPr>
              <a:t> f</a:t>
            </a:r>
            <a:r>
              <a:rPr lang="en-US" altLang="zh-TW" sz="400" i="1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  <a:r>
              <a:rPr lang="en-US" altLang="zh-TW" i="1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and we want to find the tangent line to </a:t>
            </a:r>
            <a:r>
              <a:rPr lang="en-US" altLang="zh-TW" i="1" dirty="0">
                <a:ea typeface="新細明體" panose="02020500000000000000" pitchFamily="18" charset="-120"/>
              </a:rPr>
              <a:t>C </a:t>
            </a:r>
            <a:r>
              <a:rPr lang="en-US" altLang="zh-TW" dirty="0">
                <a:ea typeface="新細明體" panose="02020500000000000000" pitchFamily="18" charset="-120"/>
              </a:rPr>
              <a:t>at the point </a:t>
            </a:r>
            <a:r>
              <a:rPr lang="en-US" altLang="zh-TW" i="1" dirty="0">
                <a:ea typeface="新細明體" panose="02020500000000000000" pitchFamily="18" charset="-120"/>
              </a:rPr>
              <a:t>P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,</a:t>
            </a:r>
            <a:r>
              <a:rPr lang="en-US" altLang="zh-TW" i="1" dirty="0">
                <a:ea typeface="新細明體" panose="02020500000000000000" pitchFamily="18" charset="-120"/>
              </a:rPr>
              <a:t> f</a:t>
            </a:r>
            <a:r>
              <a:rPr lang="en-US" altLang="zh-TW" sz="400" i="1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)), then we consider a nearby point </a:t>
            </a:r>
            <a:r>
              <a:rPr lang="en-US" altLang="zh-TW" i="1" dirty="0">
                <a:ea typeface="新細明體" panose="02020500000000000000" pitchFamily="18" charset="-120"/>
              </a:rPr>
              <a:t>Q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,</a:t>
            </a:r>
            <a:r>
              <a:rPr lang="en-US" altLang="zh-TW" i="1" dirty="0">
                <a:ea typeface="新細明體" panose="02020500000000000000" pitchFamily="18" charset="-120"/>
              </a:rPr>
              <a:t> f</a:t>
            </a:r>
            <a:r>
              <a:rPr lang="en-US" altLang="zh-TW" sz="400" i="1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)), where </a:t>
            </a:r>
            <a:r>
              <a:rPr lang="en-US" altLang="zh-TW" i="1" dirty="0">
                <a:ea typeface="新細明體" panose="02020500000000000000" pitchFamily="18" charset="-120"/>
              </a:rPr>
              <a:t>x </a:t>
            </a:r>
            <a:r>
              <a:rPr lang="en-US" altLang="zh-TW" dirty="0">
                <a:ea typeface="新細明體" panose="02020500000000000000" pitchFamily="18" charset="-120"/>
              </a:rPr>
              <a:t>≠</a:t>
            </a:r>
            <a:r>
              <a:rPr lang="en-US" altLang="zh-TW" i="1" dirty="0">
                <a:ea typeface="新細明體" panose="02020500000000000000" pitchFamily="18" charset="-120"/>
              </a:rPr>
              <a:t> a</a:t>
            </a:r>
            <a:r>
              <a:rPr lang="en-US" altLang="zh-TW" dirty="0">
                <a:ea typeface="新細明體" panose="02020500000000000000" pitchFamily="18" charset="-120"/>
              </a:rPr>
              <a:t>, and compute the slope of the secant line </a:t>
            </a:r>
            <a:r>
              <a:rPr lang="en-US" altLang="zh-TW" i="1" dirty="0">
                <a:ea typeface="新細明體" panose="02020500000000000000" pitchFamily="18" charset="-120"/>
              </a:rPr>
              <a:t>PQ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  <a:endParaRPr lang="en-US" altLang="zh-TW" i="1" baseline="30000" dirty="0">
              <a:ea typeface="新細明體" panose="02020500000000000000" pitchFamily="18" charset="-120"/>
            </a:endParaRPr>
          </a:p>
          <a:p>
            <a:endParaRPr kumimoji="1"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996952"/>
            <a:ext cx="2376488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866018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Tangent Problem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9" y="1340768"/>
            <a:ext cx="7339012" cy="4572000"/>
          </a:xfrm>
        </p:spPr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Then we let </a:t>
            </a:r>
            <a:r>
              <a:rPr lang="en-US" altLang="zh-TW" i="1" dirty="0" smtClean="0">
                <a:ea typeface="新細明體" panose="02020500000000000000" pitchFamily="18" charset="-120"/>
              </a:rPr>
              <a:t>Q </a:t>
            </a:r>
            <a:r>
              <a:rPr lang="en-US" altLang="zh-TW" dirty="0" smtClean="0">
                <a:ea typeface="新細明體" panose="02020500000000000000" pitchFamily="18" charset="-120"/>
              </a:rPr>
              <a:t>approach </a:t>
            </a:r>
            <a:r>
              <a:rPr lang="en-US" altLang="zh-TW" i="1" dirty="0" smtClean="0">
                <a:ea typeface="新細明體" panose="02020500000000000000" pitchFamily="18" charset="-120"/>
              </a:rPr>
              <a:t>P </a:t>
            </a:r>
            <a:r>
              <a:rPr lang="en-US" altLang="zh-TW" dirty="0" smtClean="0">
                <a:ea typeface="新細明體" panose="02020500000000000000" pitchFamily="18" charset="-120"/>
              </a:rPr>
              <a:t>along the curve </a:t>
            </a:r>
            <a:r>
              <a:rPr lang="en-US" altLang="zh-TW" i="1" dirty="0" smtClean="0">
                <a:ea typeface="新細明體" panose="02020500000000000000" pitchFamily="18" charset="-120"/>
              </a:rPr>
              <a:t>C </a:t>
            </a:r>
            <a:r>
              <a:rPr lang="en-US" altLang="zh-TW" dirty="0" smtClean="0">
                <a:ea typeface="新細明體" panose="02020500000000000000" pitchFamily="18" charset="-120"/>
              </a:rPr>
              <a:t>by letting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approach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. If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m</a:t>
            </a:r>
            <a:r>
              <a:rPr lang="en-US" altLang="zh-TW" i="1" baseline="-25000" dirty="0" err="1" smtClean="0">
                <a:ea typeface="新細明體" panose="02020500000000000000" pitchFamily="18" charset="-120"/>
              </a:rPr>
              <a:t>PQ</a:t>
            </a:r>
            <a:r>
              <a:rPr lang="en-US" altLang="zh-TW" i="1" baseline="-25000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approaches a number 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, then we define the </a:t>
            </a:r>
            <a:r>
              <a:rPr lang="en-US" altLang="zh-TW" i="1" dirty="0" smtClean="0">
                <a:ea typeface="新細明體" panose="02020500000000000000" pitchFamily="18" charset="-120"/>
              </a:rPr>
              <a:t>tangent T </a:t>
            </a:r>
            <a:r>
              <a:rPr lang="en-US" altLang="zh-TW" dirty="0" smtClean="0">
                <a:ea typeface="新細明體" panose="02020500000000000000" pitchFamily="18" charset="-120"/>
              </a:rPr>
              <a:t>to be the line through </a:t>
            </a:r>
            <a:r>
              <a:rPr lang="en-US" altLang="zh-TW" i="1" dirty="0" smtClean="0">
                <a:ea typeface="新細明體" panose="02020500000000000000" pitchFamily="18" charset="-120"/>
              </a:rPr>
              <a:t>P </a:t>
            </a:r>
            <a:r>
              <a:rPr lang="en-US" altLang="zh-TW" dirty="0" smtClean="0">
                <a:ea typeface="新細明體" panose="02020500000000000000" pitchFamily="18" charset="-120"/>
              </a:rPr>
              <a:t>with slope 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. (This amounts to saying that the tangent line is the limiting position of the secant line </a:t>
            </a:r>
            <a:r>
              <a:rPr lang="en-US" altLang="zh-TW" i="1" dirty="0" smtClean="0">
                <a:ea typeface="新細明體" panose="02020500000000000000" pitchFamily="18" charset="-120"/>
              </a:rPr>
              <a:t>PQ </a:t>
            </a:r>
            <a:r>
              <a:rPr lang="en-US" altLang="zh-TW" dirty="0" smtClean="0">
                <a:ea typeface="新細明體" panose="02020500000000000000" pitchFamily="18" charset="-120"/>
              </a:rPr>
              <a:t>as </a:t>
            </a:r>
            <a:r>
              <a:rPr lang="en-US" altLang="zh-TW" i="1" dirty="0" smtClean="0">
                <a:ea typeface="新細明體" panose="02020500000000000000" pitchFamily="18" charset="-120"/>
              </a:rPr>
              <a:t>Q </a:t>
            </a:r>
            <a:r>
              <a:rPr lang="en-US" altLang="zh-TW" dirty="0" smtClean="0">
                <a:ea typeface="新細明體" panose="02020500000000000000" pitchFamily="18" charset="-120"/>
              </a:rPr>
              <a:t>approaches </a:t>
            </a:r>
            <a:r>
              <a:rPr lang="en-US" altLang="zh-TW" i="1" dirty="0" smtClean="0">
                <a:ea typeface="新細明體" panose="02020500000000000000" pitchFamily="18" charset="-120"/>
              </a:rPr>
              <a:t>P</a:t>
            </a:r>
            <a:r>
              <a:rPr lang="en-US" altLang="zh-TW" dirty="0" smtClean="0">
                <a:ea typeface="新細明體" panose="02020500000000000000" pitchFamily="18" charset="-120"/>
              </a:rPr>
              <a:t>. See Figure 5.)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4131815" y="6465130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5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68" y="4293096"/>
            <a:ext cx="7907337" cy="207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944964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Tangent Problem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There is another expression for the slope of a tangent line that is sometimes easier to use. If </a:t>
            </a:r>
            <a:r>
              <a:rPr lang="en-US" altLang="zh-TW" i="1" dirty="0" smtClean="0">
                <a:ea typeface="新細明體" panose="02020500000000000000" pitchFamily="18" charset="-120"/>
              </a:rPr>
              <a:t>h </a:t>
            </a:r>
            <a:r>
              <a:rPr lang="en-US" altLang="zh-TW" dirty="0" smtClean="0">
                <a:ea typeface="新細明體" panose="02020500000000000000" pitchFamily="18" charset="-120"/>
              </a:rPr>
              <a:t>=</a:t>
            </a:r>
            <a:r>
              <a:rPr lang="en-US" altLang="zh-TW" i="1" dirty="0" smtClean="0">
                <a:ea typeface="新細明體" panose="02020500000000000000" pitchFamily="18" charset="-120"/>
              </a:rPr>
              <a:t> x </a:t>
            </a:r>
            <a:r>
              <a:rPr lang="en-US" altLang="zh-TW" dirty="0" smtClean="0">
                <a:ea typeface="新細明體" panose="02020500000000000000" pitchFamily="18" charset="-120"/>
              </a:rPr>
              <a:t>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, then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= </a:t>
            </a:r>
            <a:r>
              <a:rPr lang="en-US" altLang="zh-TW" i="1" dirty="0" smtClean="0">
                <a:ea typeface="新細明體" panose="02020500000000000000" pitchFamily="18" charset="-120"/>
              </a:rPr>
              <a:t>a </a:t>
            </a:r>
            <a:r>
              <a:rPr lang="en-US" altLang="zh-TW" dirty="0" smtClean="0">
                <a:ea typeface="新細明體" panose="02020500000000000000" pitchFamily="18" charset="-120"/>
              </a:rPr>
              <a:t>+</a:t>
            </a:r>
            <a:r>
              <a:rPr lang="en-US" altLang="zh-TW" i="1" dirty="0" smtClean="0">
                <a:ea typeface="新細明體" panose="02020500000000000000" pitchFamily="18" charset="-120"/>
              </a:rPr>
              <a:t> h</a:t>
            </a:r>
            <a:r>
              <a:rPr lang="en-US" altLang="zh-TW" dirty="0" smtClean="0">
                <a:ea typeface="新細明體" panose="02020500000000000000" pitchFamily="18" charset="-120"/>
              </a:rPr>
              <a:t> and so the slope of the secant line </a:t>
            </a:r>
            <a:r>
              <a:rPr lang="en-US" altLang="zh-TW" i="1" dirty="0" smtClean="0">
                <a:ea typeface="新細明體" panose="02020500000000000000" pitchFamily="18" charset="-120"/>
              </a:rPr>
              <a:t>PQ </a:t>
            </a:r>
            <a:r>
              <a:rPr lang="en-US" altLang="zh-TW" dirty="0" smtClean="0">
                <a:ea typeface="新細明體" panose="02020500000000000000" pitchFamily="18" charset="-120"/>
              </a:rPr>
              <a:t>is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20863"/>
            <a:ext cx="7983265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541962"/>
            <a:ext cx="27305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078117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Tangent Problem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(See Figure 6 where the case </a:t>
            </a:r>
            <a:r>
              <a:rPr lang="en-US" altLang="zh-TW" i="1" dirty="0" smtClean="0">
                <a:ea typeface="新細明體" panose="02020500000000000000" pitchFamily="18" charset="-120"/>
              </a:rPr>
              <a:t>h </a:t>
            </a:r>
            <a:r>
              <a:rPr lang="en-US" altLang="zh-TW" dirty="0" smtClean="0">
                <a:ea typeface="新細明體" panose="02020500000000000000" pitchFamily="18" charset="-120"/>
              </a:rPr>
              <a:t>&gt;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0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is illustrated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Q </a:t>
            </a:r>
            <a:r>
              <a:rPr lang="en-US" altLang="zh-TW" dirty="0" smtClean="0">
                <a:ea typeface="新細明體" panose="02020500000000000000" pitchFamily="18" charset="-120"/>
              </a:rPr>
              <a:t>is to the right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P</a:t>
            </a:r>
            <a:r>
              <a:rPr lang="en-US" altLang="zh-TW" dirty="0" smtClean="0">
                <a:ea typeface="新細明體" panose="02020500000000000000" pitchFamily="18" charset="-120"/>
              </a:rPr>
              <a:t>. If it happened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h </a:t>
            </a:r>
            <a:r>
              <a:rPr lang="en-US" altLang="zh-TW" dirty="0" smtClean="0">
                <a:ea typeface="新細明體" panose="02020500000000000000" pitchFamily="18" charset="-120"/>
              </a:rPr>
              <a:t>&lt;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0, however, </a:t>
            </a:r>
            <a:r>
              <a:rPr lang="en-US" altLang="zh-TW" i="1" dirty="0" smtClean="0">
                <a:ea typeface="新細明體" panose="02020500000000000000" pitchFamily="18" charset="-120"/>
              </a:rPr>
              <a:t>Q </a:t>
            </a:r>
            <a:r>
              <a:rPr lang="en-US" altLang="zh-TW" dirty="0" smtClean="0">
                <a:ea typeface="新細明體" panose="02020500000000000000" pitchFamily="18" charset="-120"/>
              </a:rPr>
              <a:t>would be to the left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P</a:t>
            </a:r>
            <a:r>
              <a:rPr lang="en-US" altLang="zh-TW" dirty="0" smtClean="0">
                <a:ea typeface="新細明體" panose="02020500000000000000" pitchFamily="18" charset="-120"/>
              </a:rPr>
              <a:t>.)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668" y="3191012"/>
            <a:ext cx="4148137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4063551" y="6172200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6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38980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Tangent Problem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Notice that as </a:t>
            </a:r>
            <a:r>
              <a:rPr lang="en-US" altLang="zh-TW" i="1" dirty="0" smtClean="0">
                <a:ea typeface="新細明體" panose="02020500000000000000" pitchFamily="18" charset="-120"/>
              </a:rPr>
              <a:t>x  </a:t>
            </a:r>
            <a:r>
              <a:rPr lang="en-US" altLang="zh-TW" dirty="0" smtClean="0">
                <a:ea typeface="新細明體" panose="02020500000000000000" pitchFamily="18" charset="-120"/>
              </a:rPr>
              <a:t>approaches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h  </a:t>
            </a:r>
            <a:r>
              <a:rPr lang="en-US" altLang="zh-TW" dirty="0" smtClean="0">
                <a:ea typeface="新細明體" panose="02020500000000000000" pitchFamily="18" charset="-120"/>
              </a:rPr>
              <a:t>approaches 0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(because </a:t>
            </a:r>
            <a:r>
              <a:rPr lang="en-US" altLang="zh-TW" i="1" dirty="0" smtClean="0">
                <a:ea typeface="新細明體" panose="02020500000000000000" pitchFamily="18" charset="-120"/>
              </a:rPr>
              <a:t>h </a:t>
            </a:r>
            <a:r>
              <a:rPr lang="en-US" altLang="zh-TW" dirty="0" smtClean="0">
                <a:ea typeface="新細明體" panose="02020500000000000000" pitchFamily="18" charset="-120"/>
              </a:rPr>
              <a:t>=</a:t>
            </a:r>
            <a:r>
              <a:rPr lang="en-US" altLang="zh-TW" i="1" dirty="0" smtClean="0">
                <a:ea typeface="新細明體" panose="02020500000000000000" pitchFamily="18" charset="-120"/>
              </a:rPr>
              <a:t> x </a:t>
            </a:r>
            <a:r>
              <a:rPr lang="en-US" altLang="zh-TW" dirty="0" smtClean="0">
                <a:ea typeface="新細明體" panose="02020500000000000000" pitchFamily="18" charset="-120"/>
              </a:rPr>
              <a:t>–</a:t>
            </a:r>
            <a:r>
              <a:rPr lang="en-US" altLang="zh-TW" i="1" dirty="0" smtClean="0">
                <a:ea typeface="新細明體" panose="02020500000000000000" pitchFamily="18" charset="-120"/>
              </a:rPr>
              <a:t> a</a:t>
            </a:r>
            <a:r>
              <a:rPr lang="en-US" altLang="zh-TW" dirty="0" smtClean="0">
                <a:ea typeface="新細明體" panose="02020500000000000000" pitchFamily="18" charset="-120"/>
              </a:rPr>
              <a:t>) and so the expression for the slope of the tangent line in Definition 1 becomes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429000"/>
            <a:ext cx="4967288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3859213"/>
            <a:ext cx="3190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1269955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657F998E-B031-444A-BC89-0D9EFD9EF8CF}" type="slidenum">
              <a:rPr lang="en-US" altLang="ko-KR">
                <a:ea typeface="굴림" panose="020B0600000101010101" pitchFamily="34" charset="-127"/>
              </a:rPr>
              <a:pPr/>
              <a:t>19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2.1</a:t>
            </a:r>
            <a:endParaRPr lang="en-US" altLang="zh-TW"/>
          </a:p>
        </p:txBody>
      </p:sp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2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Find an equation of the tangent line to the hyperbola </a:t>
            </a:r>
            <a:r>
              <a:rPr lang="en-US" altLang="zh-TW" dirty="0" smtClean="0">
                <a:ea typeface="新細明體" panose="02020500000000000000" pitchFamily="18" charset="-120"/>
              </a:rPr>
              <a:t>     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= 3/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at the point (3, 1).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i="1" dirty="0" smtClean="0">
                <a:ea typeface="新細明體" panose="02020500000000000000" pitchFamily="18" charset="-120"/>
              </a:rPr>
              <a:t>SOLUTION:</a:t>
            </a:r>
            <a:endParaRPr lang="en-US" altLang="zh-TW" sz="3600" i="1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Let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= 3/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Then, the slope of the tangent at (3, 1) is</a:t>
            </a:r>
          </a:p>
          <a:p>
            <a:endParaRPr lang="zh-TW" altLang="en-US" dirty="0">
              <a:ea typeface="新細明體" panose="02020500000000000000" pitchFamily="18" charset="-120"/>
            </a:endParaRPr>
          </a:p>
        </p:txBody>
      </p:sp>
      <p:graphicFrame>
        <p:nvGraphicFramePr>
          <p:cNvPr id="8233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54700977"/>
              </p:ext>
            </p:extLst>
          </p:nvPr>
        </p:nvGraphicFramePr>
        <p:xfrm>
          <a:off x="1357291" y="4857760"/>
          <a:ext cx="7429552" cy="1097807"/>
        </p:xfrm>
        <a:graphic>
          <a:graphicData uri="http://schemas.openxmlformats.org/presentationml/2006/ole">
            <p:oleObj spid="_x0000_s1037" name="Equation" r:id="rId3" imgW="4455360" imgH="749160" progId="">
              <p:embed/>
            </p:oleObj>
          </a:graphicData>
        </a:graphic>
      </p:graphicFrame>
      <p:graphicFrame>
        <p:nvGraphicFramePr>
          <p:cNvPr id="823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67473547"/>
              </p:ext>
            </p:extLst>
          </p:nvPr>
        </p:nvGraphicFramePr>
        <p:xfrm>
          <a:off x="1714480" y="6072206"/>
          <a:ext cx="4500594" cy="785794"/>
        </p:xfrm>
        <a:graphic>
          <a:graphicData uri="http://schemas.openxmlformats.org/presentationml/2006/ole">
            <p:oleObj spid="_x0000_s1038" name="Equation" r:id="rId4" imgW="2818080" imgH="54612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4066607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sec-n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14600"/>
            <a:ext cx="6961088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23"/>
          <p:cNvSpPr txBox="1">
            <a:spLocks noChangeArrowheads="1"/>
          </p:cNvSpPr>
          <p:nvPr/>
        </p:nvSpPr>
        <p:spPr bwMode="auto">
          <a:xfrm>
            <a:off x="1905000" y="2762250"/>
            <a:ext cx="6781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3600" b="1">
                <a:ea typeface="新細明體" panose="02020500000000000000" pitchFamily="18" charset="-120"/>
              </a:rPr>
              <a:t>Derivatives and Rates of Change</a:t>
            </a:r>
          </a:p>
        </p:txBody>
      </p:sp>
      <p:sp>
        <p:nvSpPr>
          <p:cNvPr id="3077" name="Rectangle 18"/>
          <p:cNvSpPr>
            <a:spLocks noChangeArrowheads="1"/>
          </p:cNvSpPr>
          <p:nvPr/>
        </p:nvSpPr>
        <p:spPr bwMode="auto">
          <a:xfrm>
            <a:off x="933450" y="2841625"/>
            <a:ext cx="9715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400" b="1" dirty="0">
                <a:solidFill>
                  <a:srgbClr val="00ADEE"/>
                </a:solidFill>
                <a:ea typeface="新細明體" panose="02020500000000000000" pitchFamily="18" charset="-120"/>
              </a:rPr>
              <a:t>2.1</a:t>
            </a:r>
          </a:p>
        </p:txBody>
      </p:sp>
    </p:spTree>
    <p:extLst>
      <p:ext uri="{BB962C8B-B14F-4D97-AF65-F5344CB8AC3E}">
        <p14:creationId xmlns="" xmlns:p14="http://schemas.microsoft.com/office/powerpoint/2010/main" val="28589107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2960E7E4-744A-46C7-8CA3-5B13F2899D96}" type="slidenum">
              <a:rPr lang="en-US" altLang="ko-KR">
                <a:ea typeface="굴림" panose="020B0600000101010101" pitchFamily="34" charset="-127"/>
              </a:rPr>
              <a:pPr/>
              <a:t>20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2.1</a:t>
            </a:r>
            <a:endParaRPr lang="en-US" altLang="zh-TW"/>
          </a:p>
        </p:txBody>
      </p:sp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2 SOLUTION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Therefore, an equation of the tangent at the point (3, 1) is </a:t>
            </a:r>
          </a:p>
          <a:p>
            <a:endParaRPr lang="en-US" altLang="zh-TW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This simplifies to </a:t>
            </a:r>
            <a:r>
              <a:rPr lang="en-US" altLang="zh-TW" i="1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 + 3</a:t>
            </a:r>
            <a:r>
              <a:rPr lang="en-US" altLang="zh-TW" i="1">
                <a:ea typeface="新細明體" panose="02020500000000000000" pitchFamily="18" charset="-120"/>
                <a:cs typeface="Times New Roman" panose="02020603050405020304" pitchFamily="18" charset="0"/>
              </a:rPr>
              <a:t>y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 – 6 = 0 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The hyperbola and its tangent are shown in Figure 7.</a:t>
            </a:r>
          </a:p>
        </p:txBody>
      </p:sp>
      <p:graphicFrame>
        <p:nvGraphicFramePr>
          <p:cNvPr id="857092" name="Object 4"/>
          <p:cNvGraphicFramePr>
            <a:graphicFrameLocks noChangeAspect="1"/>
          </p:cNvGraphicFramePr>
          <p:nvPr/>
        </p:nvGraphicFramePr>
        <p:xfrm>
          <a:off x="2987675" y="1916113"/>
          <a:ext cx="2655888" cy="982662"/>
        </p:xfrm>
        <a:graphic>
          <a:graphicData uri="http://schemas.openxmlformats.org/presentationml/2006/ole">
            <p:oleObj spid="_x0000_s2056" name="Equation" r:id="rId3" imgW="1409040" imgH="507960" progId="">
              <p:embed/>
            </p:oleObj>
          </a:graphicData>
        </a:graphic>
      </p:graphicFrame>
      <p:pic>
        <p:nvPicPr>
          <p:cNvPr id="8570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897313"/>
            <a:ext cx="323532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088938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/>
          <p:cNvSpPr>
            <a:spLocks noChangeArrowheads="1"/>
          </p:cNvSpPr>
          <p:nvPr/>
        </p:nvSpPr>
        <p:spPr bwMode="auto">
          <a:xfrm>
            <a:off x="800100" y="3276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000" b="1">
                <a:ea typeface="新細明體" panose="02020500000000000000" pitchFamily="18" charset="-120"/>
              </a:rPr>
              <a:t>The Velocity Problem</a:t>
            </a:r>
          </a:p>
        </p:txBody>
      </p:sp>
    </p:spTree>
    <p:extLst>
      <p:ext uri="{BB962C8B-B14F-4D97-AF65-F5344CB8AC3E}">
        <p14:creationId xmlns="" xmlns:p14="http://schemas.microsoft.com/office/powerpoint/2010/main" val="18681232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Velocity Problem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Suppose an object moves along a straight line according to an equation of motion </a:t>
            </a:r>
            <a:r>
              <a:rPr lang="en-US" altLang="zh-TW" i="1" smtClean="0">
                <a:ea typeface="新細明體" panose="02020500000000000000" pitchFamily="18" charset="-120"/>
              </a:rPr>
              <a:t>s </a:t>
            </a:r>
            <a:r>
              <a:rPr lang="en-US" altLang="zh-TW" smtClean="0">
                <a:ea typeface="新細明體" panose="02020500000000000000" pitchFamily="18" charset="-120"/>
              </a:rPr>
              <a:t>=</a:t>
            </a:r>
            <a:r>
              <a:rPr lang="en-US" altLang="zh-TW" i="1" smtClean="0">
                <a:ea typeface="新細明體" panose="02020500000000000000" pitchFamily="18" charset="-120"/>
              </a:rPr>
              <a:t> f</a:t>
            </a:r>
            <a:r>
              <a:rPr lang="en-US" altLang="zh-TW" sz="400" i="1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), where </a:t>
            </a:r>
            <a:r>
              <a:rPr lang="en-US" altLang="zh-TW" i="1" smtClean="0">
                <a:ea typeface="新細明體" panose="02020500000000000000" pitchFamily="18" charset="-120"/>
              </a:rPr>
              <a:t>s </a:t>
            </a:r>
            <a:r>
              <a:rPr lang="en-US" altLang="zh-TW" smtClean="0">
                <a:ea typeface="新細明體" panose="02020500000000000000" pitchFamily="18" charset="-120"/>
              </a:rPr>
              <a:t>is the displacement (directed distance) of the object from the origin at time</a:t>
            </a:r>
            <a:r>
              <a:rPr lang="en-US" altLang="zh-TW" i="1" smtClean="0">
                <a:ea typeface="新細明體" panose="02020500000000000000" pitchFamily="18" charset="-120"/>
              </a:rPr>
              <a:t> t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The function </a:t>
            </a:r>
            <a:r>
              <a:rPr lang="en-US" altLang="zh-TW" i="1" smtClean="0">
                <a:ea typeface="新細明體" panose="02020500000000000000" pitchFamily="18" charset="-120"/>
              </a:rPr>
              <a:t>f </a:t>
            </a:r>
            <a:r>
              <a:rPr lang="en-US" altLang="zh-TW" smtClean="0">
                <a:ea typeface="新細明體" panose="02020500000000000000" pitchFamily="18" charset="-120"/>
              </a:rPr>
              <a:t>that describes the motion is called the </a:t>
            </a:r>
            <a:r>
              <a:rPr lang="en-US" altLang="zh-TW" b="1" smtClean="0">
                <a:ea typeface="新細明體" panose="02020500000000000000" pitchFamily="18" charset="-120"/>
              </a:rPr>
              <a:t>position function </a:t>
            </a:r>
            <a:r>
              <a:rPr lang="en-US" altLang="zh-TW" smtClean="0">
                <a:ea typeface="新細明體" panose="02020500000000000000" pitchFamily="18" charset="-120"/>
              </a:rPr>
              <a:t>of the object.</a:t>
            </a: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In the time interval from </a:t>
            </a:r>
            <a:r>
              <a:rPr lang="en-US" altLang="zh-TW" i="1" smtClean="0">
                <a:ea typeface="新細明體" panose="02020500000000000000" pitchFamily="18" charset="-120"/>
              </a:rPr>
              <a:t>t </a:t>
            </a:r>
            <a:r>
              <a:rPr lang="en-US" altLang="zh-TW" smtClean="0">
                <a:ea typeface="新細明體" panose="02020500000000000000" pitchFamily="18" charset="-120"/>
              </a:rPr>
              <a:t>= </a:t>
            </a:r>
            <a:r>
              <a:rPr lang="en-US" altLang="zh-TW" i="1" smtClean="0">
                <a:ea typeface="新細明體" panose="02020500000000000000" pitchFamily="18" charset="-120"/>
              </a:rPr>
              <a:t>a </a:t>
            </a:r>
            <a:r>
              <a:rPr lang="en-US" altLang="zh-TW" smtClean="0">
                <a:ea typeface="新細明體" panose="02020500000000000000" pitchFamily="18" charset="-120"/>
              </a:rPr>
              <a:t>to </a:t>
            </a:r>
            <a:r>
              <a:rPr lang="en-US" altLang="zh-TW" i="1" smtClean="0">
                <a:ea typeface="新細明體" panose="02020500000000000000" pitchFamily="18" charset="-120"/>
              </a:rPr>
              <a:t>t </a:t>
            </a:r>
            <a:r>
              <a:rPr lang="en-US" altLang="zh-TW" smtClean="0">
                <a:ea typeface="新細明體" panose="02020500000000000000" pitchFamily="18" charset="-120"/>
              </a:rPr>
              <a:t>= </a:t>
            </a:r>
            <a:r>
              <a:rPr lang="en-US" altLang="zh-TW" i="1" smtClean="0">
                <a:ea typeface="新細明體" panose="02020500000000000000" pitchFamily="18" charset="-120"/>
              </a:rPr>
              <a:t>a </a:t>
            </a:r>
            <a:r>
              <a:rPr lang="en-US" altLang="zh-TW" smtClean="0">
                <a:ea typeface="新細明體" panose="02020500000000000000" pitchFamily="18" charset="-120"/>
              </a:rPr>
              <a:t>+</a:t>
            </a:r>
            <a:r>
              <a:rPr lang="en-US" altLang="zh-TW" i="1" smtClean="0">
                <a:ea typeface="新細明體" panose="02020500000000000000" pitchFamily="18" charset="-120"/>
              </a:rPr>
              <a:t> h</a:t>
            </a:r>
            <a:r>
              <a:rPr lang="en-US" altLang="zh-TW" smtClean="0">
                <a:ea typeface="新細明體" panose="02020500000000000000" pitchFamily="18" charset="-120"/>
              </a:rPr>
              <a:t> the change in position is </a:t>
            </a:r>
            <a:r>
              <a:rPr lang="pt-BR" altLang="zh-TW" i="1" smtClean="0"/>
              <a:t>f</a:t>
            </a:r>
            <a:r>
              <a:rPr lang="pt-BR" altLang="zh-TW" sz="400" i="1" smtClean="0"/>
              <a:t> </a:t>
            </a:r>
            <a:r>
              <a:rPr lang="pt-BR" altLang="zh-TW" smtClean="0"/>
              <a:t>(</a:t>
            </a:r>
            <a:r>
              <a:rPr lang="pt-BR" altLang="zh-TW" i="1" smtClean="0"/>
              <a:t>a </a:t>
            </a:r>
            <a:r>
              <a:rPr lang="pt-BR" altLang="zh-TW" smtClean="0"/>
              <a:t>+</a:t>
            </a:r>
            <a:r>
              <a:rPr lang="pt-BR" altLang="zh-TW" i="1" smtClean="0"/>
              <a:t> h</a:t>
            </a:r>
            <a:r>
              <a:rPr lang="pt-BR" altLang="zh-TW" smtClean="0"/>
              <a:t>)</a:t>
            </a:r>
            <a:r>
              <a:rPr lang="pt-BR" altLang="zh-TW" i="1" smtClean="0"/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–</a:t>
            </a:r>
            <a:r>
              <a:rPr lang="pt-BR" altLang="zh-TW" i="1" smtClean="0"/>
              <a:t> f</a:t>
            </a:r>
            <a:r>
              <a:rPr lang="pt-BR" altLang="zh-TW" sz="400" i="1" smtClean="0"/>
              <a:t> </a:t>
            </a:r>
            <a:r>
              <a:rPr lang="pt-BR" altLang="zh-TW" smtClean="0"/>
              <a:t>(</a:t>
            </a:r>
            <a:r>
              <a:rPr lang="pt-BR" altLang="zh-TW" i="1" smtClean="0"/>
              <a:t>a</a:t>
            </a:r>
            <a:r>
              <a:rPr lang="pt-BR" altLang="zh-TW" smtClean="0"/>
              <a:t>)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  <a:endParaRPr lang="en-US" altLang="zh-TW" baseline="30000" smtClean="0">
              <a:ea typeface="新細明體" panose="02020500000000000000" pitchFamily="18" charset="-120"/>
            </a:endParaRP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</p:spTree>
    <p:extLst>
      <p:ext uri="{BB962C8B-B14F-4D97-AF65-F5344CB8AC3E}">
        <p14:creationId xmlns="" xmlns:p14="http://schemas.microsoft.com/office/powerpoint/2010/main" val="17533019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Velocity Problem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See Figure 8.</a:t>
            </a:r>
            <a:endParaRPr lang="en-US" altLang="zh-TW" baseline="30000" smtClean="0">
              <a:ea typeface="新細明體" panose="02020500000000000000" pitchFamily="18" charset="-120"/>
            </a:endParaRP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19325"/>
            <a:ext cx="4610824" cy="2960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4151227" y="5368330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8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09724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Velocity Problem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 average velocity over this time interval is</a:t>
            </a: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1000" baseline="300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which is the same as the slope of the secant line </a:t>
            </a:r>
            <a:r>
              <a:rPr lang="en-US" altLang="zh-TW" i="1" dirty="0" smtClean="0">
                <a:ea typeface="新細明體" panose="02020500000000000000" pitchFamily="18" charset="-120"/>
              </a:rPr>
              <a:t>PQ </a:t>
            </a:r>
            <a:r>
              <a:rPr lang="en-US" altLang="zh-TW" dirty="0" smtClean="0">
                <a:ea typeface="新細明體" panose="02020500000000000000" pitchFamily="18" charset="-120"/>
              </a:rPr>
              <a:t>in Figure 9.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62" y="2287587"/>
            <a:ext cx="6111875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63143"/>
            <a:ext cx="2895600" cy="285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4131815" y="6415881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9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34558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Velocity Problem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Now suppose we compute the average velocities over shorter and shorter time intervals [</a:t>
            </a:r>
            <a:r>
              <a:rPr lang="en-US" altLang="zh-TW" i="1" smtClean="0">
                <a:ea typeface="新細明體" panose="02020500000000000000" pitchFamily="18" charset="-120"/>
              </a:rPr>
              <a:t>a</a:t>
            </a:r>
            <a:r>
              <a:rPr lang="en-US" altLang="zh-TW" smtClean="0">
                <a:ea typeface="新細明體" panose="02020500000000000000" pitchFamily="18" charset="-120"/>
              </a:rPr>
              <a:t>,</a:t>
            </a:r>
            <a:r>
              <a:rPr lang="en-US" altLang="zh-TW" i="1" smtClean="0">
                <a:ea typeface="新細明體" panose="02020500000000000000" pitchFamily="18" charset="-120"/>
              </a:rPr>
              <a:t> a </a:t>
            </a:r>
            <a:r>
              <a:rPr lang="en-US" altLang="zh-TW" smtClean="0">
                <a:ea typeface="新細明體" panose="02020500000000000000" pitchFamily="18" charset="-120"/>
              </a:rPr>
              <a:t>+</a:t>
            </a:r>
            <a:r>
              <a:rPr lang="en-US" altLang="zh-TW" i="1" smtClean="0">
                <a:ea typeface="新細明體" panose="02020500000000000000" pitchFamily="18" charset="-120"/>
              </a:rPr>
              <a:t> h</a:t>
            </a:r>
            <a:r>
              <a:rPr lang="en-US" altLang="zh-TW" smtClean="0">
                <a:ea typeface="新細明體" panose="02020500000000000000" pitchFamily="18" charset="-120"/>
              </a:rPr>
              <a:t>]. In other words, we let </a:t>
            </a:r>
            <a:r>
              <a:rPr lang="en-US" altLang="zh-TW" i="1" smtClean="0">
                <a:ea typeface="新細明體" panose="02020500000000000000" pitchFamily="18" charset="-120"/>
              </a:rPr>
              <a:t>h </a:t>
            </a:r>
            <a:r>
              <a:rPr lang="en-US" altLang="zh-TW" smtClean="0">
                <a:ea typeface="新細明體" panose="02020500000000000000" pitchFamily="18" charset="-120"/>
              </a:rPr>
              <a:t>approach 0.</a:t>
            </a: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We have defined the </a:t>
            </a:r>
            <a:r>
              <a:rPr lang="en-US" altLang="zh-TW" b="1" smtClean="0">
                <a:ea typeface="新細明體" panose="02020500000000000000" pitchFamily="18" charset="-120"/>
              </a:rPr>
              <a:t>velocity</a:t>
            </a:r>
            <a:r>
              <a:rPr lang="en-US" altLang="zh-TW" smtClean="0">
                <a:ea typeface="新細明體" panose="02020500000000000000" pitchFamily="18" charset="-120"/>
              </a:rPr>
              <a:t> (or </a:t>
            </a:r>
            <a:r>
              <a:rPr lang="en-US" altLang="zh-TW" b="1" smtClean="0">
                <a:ea typeface="新細明體" panose="02020500000000000000" pitchFamily="18" charset="-120"/>
              </a:rPr>
              <a:t>instantaneous velocity</a:t>
            </a:r>
            <a:r>
              <a:rPr lang="en-US" altLang="zh-TW" smtClean="0">
                <a:ea typeface="新細明體" panose="02020500000000000000" pitchFamily="18" charset="-120"/>
              </a:rPr>
              <a:t>)</a:t>
            </a:r>
            <a:r>
              <a:rPr lang="en-US" altLang="zh-TW" i="1" smtClean="0">
                <a:ea typeface="新細明體" panose="02020500000000000000" pitchFamily="18" charset="-120"/>
              </a:rPr>
              <a:t> v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a</a:t>
            </a:r>
            <a:r>
              <a:rPr lang="en-US" altLang="zh-TW" smtClean="0">
                <a:ea typeface="新細明體" panose="02020500000000000000" pitchFamily="18" charset="-120"/>
              </a:rPr>
              <a:t>) at time </a:t>
            </a:r>
            <a:r>
              <a:rPr lang="en-US" altLang="zh-TW" i="1" smtClean="0">
                <a:ea typeface="新細明體" panose="02020500000000000000" pitchFamily="18" charset="-120"/>
              </a:rPr>
              <a:t>t </a:t>
            </a:r>
            <a:r>
              <a:rPr lang="en-US" altLang="zh-TW" smtClean="0">
                <a:ea typeface="新細明體" panose="02020500000000000000" pitchFamily="18" charset="-120"/>
              </a:rPr>
              <a:t>=</a:t>
            </a:r>
            <a:r>
              <a:rPr lang="en-US" altLang="zh-TW" i="1" smtClean="0">
                <a:ea typeface="新細明體" panose="02020500000000000000" pitchFamily="18" charset="-120"/>
              </a:rPr>
              <a:t> a </a:t>
            </a:r>
            <a:r>
              <a:rPr lang="en-US" altLang="zh-TW" smtClean="0">
                <a:ea typeface="新細明體" panose="02020500000000000000" pitchFamily="18" charset="-120"/>
              </a:rPr>
              <a:t>to be the limit of these average velocities:</a:t>
            </a:r>
            <a:endParaRPr lang="en-US" altLang="zh-TW" baseline="30000" smtClean="0">
              <a:ea typeface="新細明體" panose="02020500000000000000" pitchFamily="18" charset="-120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301208"/>
            <a:ext cx="52578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400" y="5758408"/>
            <a:ext cx="31908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1305746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Velocity Problem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This means that the velocity at time </a:t>
            </a:r>
            <a:r>
              <a:rPr lang="en-US" altLang="zh-TW" i="1" smtClean="0">
                <a:ea typeface="新細明體" panose="02020500000000000000" pitchFamily="18" charset="-120"/>
              </a:rPr>
              <a:t>t </a:t>
            </a:r>
            <a:r>
              <a:rPr lang="en-US" altLang="zh-TW" smtClean="0">
                <a:ea typeface="新細明體" panose="02020500000000000000" pitchFamily="18" charset="-120"/>
              </a:rPr>
              <a:t>=</a:t>
            </a:r>
            <a:r>
              <a:rPr lang="en-US" altLang="zh-TW" i="1" smtClean="0">
                <a:ea typeface="新細明體" panose="02020500000000000000" pitchFamily="18" charset="-120"/>
              </a:rPr>
              <a:t> a</a:t>
            </a:r>
            <a:r>
              <a:rPr lang="en-US" altLang="zh-TW" smtClean="0">
                <a:ea typeface="新細明體" panose="02020500000000000000" pitchFamily="18" charset="-120"/>
              </a:rPr>
              <a:t> is equal to the slope of the tangent line at </a:t>
            </a:r>
            <a:r>
              <a:rPr lang="en-US" altLang="zh-TW" i="1" smtClean="0">
                <a:ea typeface="新細明體" panose="02020500000000000000" pitchFamily="18" charset="-120"/>
              </a:rPr>
              <a:t>P </a:t>
            </a:r>
            <a:r>
              <a:rPr lang="en-US" altLang="zh-TW" smtClean="0">
                <a:ea typeface="新細明體" panose="02020500000000000000" pitchFamily="18" charset="-120"/>
              </a:rPr>
              <a:t>(compare Equations 2 and 3).</a:t>
            </a:r>
            <a:endParaRPr lang="en-US" altLang="zh-TW" baseline="30000" smtClean="0">
              <a:ea typeface="新細明體" panose="02020500000000000000" pitchFamily="18" charset="-120"/>
            </a:endParaRP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287094"/>
            <a:ext cx="52578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5744294"/>
            <a:ext cx="31908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3305894"/>
            <a:ext cx="4967287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25" y="3736107"/>
            <a:ext cx="319088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8839449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3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Suppose that a ball is dropped from the upper observation deck of the CN Tower, 450 m above the ground.</a:t>
            </a:r>
          </a:p>
          <a:p>
            <a:pPr marL="0" indent="0"/>
            <a:r>
              <a:rPr lang="en-US" altLang="zh-TW" b="1" dirty="0" smtClean="0">
                <a:ea typeface="新細明體" panose="02020500000000000000" pitchFamily="18" charset="-120"/>
              </a:rPr>
              <a:t>(a) </a:t>
            </a:r>
            <a:r>
              <a:rPr lang="en-US" altLang="zh-TW" dirty="0" smtClean="0">
                <a:ea typeface="新細明體" panose="02020500000000000000" pitchFamily="18" charset="-120"/>
              </a:rPr>
              <a:t>What is the velocity of the ball after 5 seconds?</a:t>
            </a:r>
          </a:p>
          <a:p>
            <a:pPr marL="0" indent="0"/>
            <a:r>
              <a:rPr lang="en-US" altLang="zh-TW" b="1" dirty="0" smtClean="0">
                <a:ea typeface="新細明體" panose="02020500000000000000" pitchFamily="18" charset="-120"/>
              </a:rPr>
              <a:t>(b) </a:t>
            </a:r>
            <a:r>
              <a:rPr lang="en-US" altLang="zh-TW" dirty="0" smtClean="0">
                <a:ea typeface="新細明體" panose="02020500000000000000" pitchFamily="18" charset="-120"/>
              </a:rPr>
              <a:t>How fast is the ball traveling when it hits the ground?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SOLUTION: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We first use the equation of motion </a:t>
            </a:r>
            <a:r>
              <a:rPr lang="en-US" altLang="zh-TW" i="1" dirty="0" smtClean="0">
                <a:ea typeface="新細明體" panose="02020500000000000000" pitchFamily="18" charset="-120"/>
              </a:rPr>
              <a:t>s </a:t>
            </a:r>
            <a:r>
              <a:rPr lang="en-US" altLang="zh-TW" dirty="0" smtClean="0">
                <a:ea typeface="新細明體" panose="02020500000000000000" pitchFamily="18" charset="-120"/>
              </a:rPr>
              <a:t>=</a:t>
            </a:r>
            <a:r>
              <a:rPr lang="en-US" altLang="zh-TW" i="1" dirty="0" smtClean="0">
                <a:ea typeface="新細明體" panose="02020500000000000000" pitchFamily="18" charset="-120"/>
              </a:rPr>
              <a:t> 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t 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=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4.9</a:t>
            </a:r>
            <a:r>
              <a:rPr lang="en-US" altLang="zh-TW" i="1" dirty="0" smtClean="0">
                <a:ea typeface="新細明體" panose="02020500000000000000" pitchFamily="18" charset="-120"/>
              </a:rPr>
              <a:t>t 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2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to find the velocity </a:t>
            </a:r>
            <a:r>
              <a:rPr lang="en-US" altLang="zh-TW" i="1" dirty="0" smtClean="0">
                <a:ea typeface="新細明體" panose="02020500000000000000" pitchFamily="18" charset="-120"/>
              </a:rPr>
              <a:t>v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a 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after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 seconds:</a:t>
            </a: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>
                <a:ea typeface="新細明體" panose="02020500000000000000" pitchFamily="18" charset="-120"/>
              </a:rPr>
              <a:t> 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1678"/>
          <a:stretch>
            <a:fillRect/>
          </a:stretch>
        </p:blipFill>
        <p:spPr bwMode="auto">
          <a:xfrm>
            <a:off x="3356571" y="5567530"/>
            <a:ext cx="299243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47987"/>
          <a:stretch>
            <a:fillRect/>
          </a:stretch>
        </p:blipFill>
        <p:spPr bwMode="auto">
          <a:xfrm>
            <a:off x="2843808" y="4708692"/>
            <a:ext cx="32210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989344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3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600" b="1" dirty="0" smtClean="0">
                <a:ea typeface="新細明體" panose="02020500000000000000" pitchFamily="18" charset="-120"/>
              </a:rPr>
              <a:t>(a) 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The velocity after 5 s is                                      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86708"/>
            <a:ext cx="40100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98752"/>
            <a:ext cx="2624137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038600"/>
            <a:ext cx="22479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964906"/>
            <a:ext cx="8429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589240"/>
            <a:ext cx="30432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1423995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3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2088"/>
            <a:ext cx="8382000" cy="5256212"/>
          </a:xfrm>
        </p:spPr>
        <p:txBody>
          <a:bodyPr/>
          <a:lstStyle/>
          <a:p>
            <a:pPr marL="0" indent="0"/>
            <a:r>
              <a:rPr lang="en-US" altLang="zh-TW" b="1" dirty="0" smtClean="0">
                <a:ea typeface="新細明體" panose="02020500000000000000" pitchFamily="18" charset="-120"/>
              </a:rPr>
              <a:t>(b) </a:t>
            </a:r>
            <a:r>
              <a:rPr lang="en-US" altLang="zh-TW" dirty="0" smtClean="0">
                <a:ea typeface="新細明體" panose="02020500000000000000" pitchFamily="18" charset="-120"/>
              </a:rPr>
              <a:t>Since the observation deck is 450 m above the ground,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     the ball will hit the ground at the time </a:t>
            </a:r>
            <a:r>
              <a:rPr lang="en-US" altLang="zh-TW" i="1" dirty="0" smtClean="0">
                <a:ea typeface="新細明體" panose="02020500000000000000" pitchFamily="18" charset="-120"/>
              </a:rPr>
              <a:t>t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1 </a:t>
            </a:r>
            <a:r>
              <a:rPr lang="en-US" altLang="zh-TW" dirty="0" smtClean="0">
                <a:ea typeface="新細明體" panose="02020500000000000000" pitchFamily="18" charset="-120"/>
              </a:rPr>
              <a:t>when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s 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t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) = 450,  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     that is,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     This gives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025" y="3250967"/>
            <a:ext cx="1379949" cy="285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7519"/>
          <a:stretch>
            <a:fillRect/>
          </a:stretch>
        </p:blipFill>
        <p:spPr bwMode="auto">
          <a:xfrm>
            <a:off x="2476500" y="4267200"/>
            <a:ext cx="43053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1752"/>
          <a:stretch>
            <a:fillRect/>
          </a:stretch>
        </p:blipFill>
        <p:spPr bwMode="auto">
          <a:xfrm>
            <a:off x="6781800" y="4267200"/>
            <a:ext cx="9525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7913207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Derivatives and Rates of Change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The problem of finding the tangent line to a curve and the problem of finding the velocity of an object involve finding the same type of limit, which we call a </a:t>
            </a:r>
            <a:r>
              <a:rPr lang="en-US" altLang="zh-TW" i="1" smtClean="0">
                <a:ea typeface="新細明體" panose="02020500000000000000" pitchFamily="18" charset="-120"/>
              </a:rPr>
              <a:t>derivative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  <a:endParaRPr lang="en-US" altLang="zh-TW" baseline="30000" smtClean="0">
              <a:ea typeface="新細明體" panose="02020500000000000000" pitchFamily="18" charset="-120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</p:spTree>
    <p:extLst>
      <p:ext uri="{BB962C8B-B14F-4D97-AF65-F5344CB8AC3E}">
        <p14:creationId xmlns="" xmlns:p14="http://schemas.microsoft.com/office/powerpoint/2010/main" val="37337584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3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     The velocity of the ball as it hits the ground is therefore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65701"/>
          <a:stretch>
            <a:fillRect/>
          </a:stretch>
        </p:blipFill>
        <p:spPr bwMode="auto">
          <a:xfrm>
            <a:off x="3581400" y="2209800"/>
            <a:ext cx="1524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4299" r="26259"/>
          <a:stretch>
            <a:fillRect/>
          </a:stretch>
        </p:blipFill>
        <p:spPr bwMode="auto">
          <a:xfrm>
            <a:off x="4191000" y="3138488"/>
            <a:ext cx="1752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2026" r="-1180"/>
          <a:stretch>
            <a:fillRect/>
          </a:stretch>
        </p:blipFill>
        <p:spPr bwMode="auto">
          <a:xfrm>
            <a:off x="4191000" y="4191000"/>
            <a:ext cx="1295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3728650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/>
          <p:cNvSpPr>
            <a:spLocks noChangeArrowheads="1"/>
          </p:cNvSpPr>
          <p:nvPr/>
        </p:nvSpPr>
        <p:spPr bwMode="auto">
          <a:xfrm>
            <a:off x="800100" y="3276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000" b="1">
                <a:ea typeface="新細明體" panose="02020500000000000000" pitchFamily="18" charset="-120"/>
              </a:rPr>
              <a:t>Derivatives</a:t>
            </a:r>
          </a:p>
        </p:txBody>
      </p:sp>
    </p:spTree>
    <p:extLst>
      <p:ext uri="{BB962C8B-B14F-4D97-AF65-F5344CB8AC3E}">
        <p14:creationId xmlns="" xmlns:p14="http://schemas.microsoft.com/office/powerpoint/2010/main" val="39774270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0"/>
              </a:rPr>
              <a:t>DERIVATIVES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100" dirty="0">
                <a:ea typeface="新細明體" panose="02020500000000000000" pitchFamily="18" charset="-120"/>
              </a:rPr>
              <a:t>We have seen that the same type of limit arises in finding the slope of a tangent line (Equation 2) or the velocity of an object (Equation 3).</a:t>
            </a:r>
          </a:p>
          <a:p>
            <a:r>
              <a:rPr lang="en-US" altLang="zh-TW" sz="2100" dirty="0">
                <a:ea typeface="新細明體" panose="02020500000000000000" pitchFamily="18" charset="-120"/>
              </a:rPr>
              <a:t>In fact, limits of the form 	</a:t>
            </a:r>
            <a:br>
              <a:rPr lang="en-US" altLang="zh-TW" sz="2100" dirty="0">
                <a:ea typeface="新細明體" panose="02020500000000000000" pitchFamily="18" charset="-120"/>
              </a:rPr>
            </a:br>
            <a:r>
              <a:rPr lang="en-US" altLang="zh-TW" sz="2100" dirty="0">
                <a:ea typeface="新細明體" panose="02020500000000000000" pitchFamily="18" charset="-120"/>
              </a:rPr>
              <a:t/>
            </a:r>
            <a:br>
              <a:rPr lang="en-US" altLang="zh-TW" sz="2100" dirty="0">
                <a:ea typeface="新細明體" panose="02020500000000000000" pitchFamily="18" charset="-120"/>
              </a:rPr>
            </a:br>
            <a:r>
              <a:rPr lang="en-US" altLang="zh-TW" sz="2100" dirty="0">
                <a:ea typeface="新細明體" panose="02020500000000000000" pitchFamily="18" charset="-120"/>
              </a:rPr>
              <a:t>arise whenever we calculate a rate of change in any of the sciences or engineering, such as a rate of reaction in chemistry or a marginal cost in economics. </a:t>
            </a:r>
          </a:p>
          <a:p>
            <a:pPr marL="0" lvl="1">
              <a:spcBef>
                <a:spcPts val="1050"/>
              </a:spcBef>
            </a:pPr>
            <a:r>
              <a:rPr lang="en-US" altLang="zh-TW" sz="2100" dirty="0">
                <a:ea typeface="新細明體" panose="02020500000000000000" pitchFamily="18" charset="-120"/>
              </a:rPr>
              <a:t>Since this type of limit occurs so widely, it is given a special name and notation.</a:t>
            </a:r>
          </a:p>
          <a:p>
            <a:endParaRPr kumimoji="1" lang="zh-TW" altLang="en-US" sz="24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20005812"/>
              </p:ext>
            </p:extLst>
          </p:nvPr>
        </p:nvGraphicFramePr>
        <p:xfrm>
          <a:off x="4139952" y="2780929"/>
          <a:ext cx="2448272" cy="772810"/>
        </p:xfrm>
        <a:graphic>
          <a:graphicData uri="http://schemas.openxmlformats.org/presentationml/2006/ole">
            <p:oleObj spid="_x0000_s4100" name="Equation" r:id="rId3" imgW="39834921" imgH="12609524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9177050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Derivatives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If we write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 + 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, then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 approaches 0 if and only if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approaches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3174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5556"/>
            <a:ext cx="7869560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886790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Derivatives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Therefore an equivalent way of stating the definition of the derivative, as we saw in finding tangent lines, is</a:t>
            </a:r>
            <a:endParaRPr lang="en-US" altLang="zh-TW" i="1" baseline="30000" smtClean="0">
              <a:ea typeface="新細明體" panose="02020500000000000000" pitchFamily="18" charset="-120"/>
            </a:endParaRPr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3277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2996952"/>
            <a:ext cx="6489700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295641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4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Find the derivative of the function                               	               at the number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SOLUTION:</a:t>
            </a:r>
            <a:r>
              <a:rPr lang="en-US" altLang="zh-TW" dirty="0" smtClean="0">
                <a:solidFill>
                  <a:srgbClr val="00ADEE"/>
                </a:solidFill>
                <a:ea typeface="新細明體" panose="02020500000000000000" pitchFamily="18" charset="-120"/>
              </a:rPr>
              <a:t/>
            </a:r>
            <a:br>
              <a:rPr lang="en-US" altLang="zh-TW" dirty="0" smtClean="0">
                <a:solidFill>
                  <a:srgbClr val="00ADEE"/>
                </a:solidFill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From Definition 4 we have</a:t>
            </a: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700808"/>
            <a:ext cx="25003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0552" b="80000"/>
          <a:stretch>
            <a:fillRect/>
          </a:stretch>
        </p:blipFill>
        <p:spPr bwMode="auto">
          <a:xfrm>
            <a:off x="1616075" y="3767311"/>
            <a:ext cx="3276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049" t="22221" r="4556" b="55556"/>
          <a:stretch>
            <a:fillRect/>
          </a:stretch>
        </p:blipFill>
        <p:spPr bwMode="auto">
          <a:xfrm>
            <a:off x="2149475" y="4653136"/>
            <a:ext cx="5791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049" t="44444" b="31111"/>
          <a:stretch>
            <a:fillRect/>
          </a:stretch>
        </p:blipFill>
        <p:spPr bwMode="auto">
          <a:xfrm>
            <a:off x="2149475" y="5658023"/>
            <a:ext cx="6092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12672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4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348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049" t="68889" r="52853" b="8888"/>
          <a:stretch>
            <a:fillRect/>
          </a:stretch>
        </p:blipFill>
        <p:spPr bwMode="auto">
          <a:xfrm>
            <a:off x="1524000" y="1600200"/>
            <a:ext cx="2590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9200" t="91112" r="73552"/>
          <a:stretch>
            <a:fillRect/>
          </a:stretch>
        </p:blipFill>
        <p:spPr bwMode="auto">
          <a:xfrm>
            <a:off x="1537258" y="38100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7147" t="68889" r="19505" b="8888"/>
          <a:stretch>
            <a:fillRect/>
          </a:stretch>
        </p:blipFill>
        <p:spPr bwMode="auto">
          <a:xfrm>
            <a:off x="1530540" y="2705100"/>
            <a:ext cx="2209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869239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Derivatives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If we use the point-slope form of the equation of a line, we can write an equation of the tangent line to the curve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at the point (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)):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87" y="1990997"/>
            <a:ext cx="7859216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301208"/>
            <a:ext cx="29718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958780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7C31D4CE-F921-4755-9108-175EEEF72B2A}" type="slidenum">
              <a:rPr lang="en-US" altLang="ko-KR">
                <a:ea typeface="굴림" panose="020B0600000101010101" pitchFamily="34" charset="-127"/>
              </a:rPr>
              <a:pPr/>
              <a:t>38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2.1</a:t>
            </a:r>
            <a:endParaRPr lang="en-US" altLang="zh-TW"/>
          </a:p>
        </p:txBody>
      </p:sp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5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Find an equation of the tangent line to the parabola 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y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 = 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baseline="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2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– 8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 + 9 at the point (3, – 6).</a:t>
            </a:r>
          </a:p>
          <a:p>
            <a:endParaRPr lang="en-US" altLang="zh-TW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SOLUTION:</a:t>
            </a:r>
            <a:endParaRPr lang="en-US" altLang="zh-TW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From Example 4, we know that the derivative </a:t>
            </a:r>
            <a:b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of 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f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) = 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baseline="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2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– 8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 + 9 at the number 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 is 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f’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) = 2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 – 8.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Therefore, the slope of the tangent line at (3, – 6) is </a:t>
            </a:r>
            <a:b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f’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(3) = 2(3) – 8 = – 2. </a:t>
            </a:r>
            <a:endParaRPr lang="zh-TW" altLang="en-US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56361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8EC3E15B-C5B7-44C0-8462-39D25586FEA9}" type="slidenum">
              <a:rPr lang="en-US" altLang="ko-KR">
                <a:ea typeface="굴림" panose="020B0600000101010101" pitchFamily="34" charset="-127"/>
              </a:rPr>
              <a:pPr/>
              <a:t>39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2.1</a:t>
            </a:r>
            <a:endParaRPr lang="en-US" altLang="zh-TW"/>
          </a:p>
        </p:txBody>
      </p:sp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5 SOLUTION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>
                <a:ea typeface="新細明體" panose="02020500000000000000" pitchFamily="18" charset="-120"/>
              </a:rPr>
              <a:t>Thus, an equation of the tangent line, shown in Figure is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	     </a:t>
            </a:r>
            <a:r>
              <a:rPr lang="en-US" altLang="zh-TW" i="1">
                <a:ea typeface="新細明體" panose="02020500000000000000" pitchFamily="18" charset="-120"/>
              </a:rPr>
              <a:t>y 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en-US" altLang="zh-TW">
                <a:ea typeface="新細明體" panose="02020500000000000000" pitchFamily="18" charset="-120"/>
              </a:rPr>
              <a:t> (– 6) = (– 2)(</a:t>
            </a:r>
            <a:r>
              <a:rPr lang="en-US" altLang="zh-TW" i="1">
                <a:ea typeface="新細明體" panose="02020500000000000000" pitchFamily="18" charset="-120"/>
              </a:rPr>
              <a:t>x </a:t>
            </a:r>
            <a:r>
              <a:rPr lang="en-US" altLang="zh-TW">
                <a:ea typeface="新細明體" panose="02020500000000000000" pitchFamily="18" charset="-120"/>
              </a:rPr>
              <a:t>–</a:t>
            </a:r>
            <a:r>
              <a:rPr lang="en-US" altLang="zh-TW" i="1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</a:rPr>
              <a:t>3)   or  </a:t>
            </a:r>
            <a:r>
              <a:rPr lang="en-US" altLang="zh-TW" i="1">
                <a:ea typeface="新細明體" panose="02020500000000000000" pitchFamily="18" charset="-120"/>
              </a:rPr>
              <a:t>y</a:t>
            </a:r>
            <a:r>
              <a:rPr lang="en-US" altLang="zh-TW">
                <a:ea typeface="新細明體" panose="02020500000000000000" pitchFamily="18" charset="-120"/>
              </a:rPr>
              <a:t> = – 2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endParaRPr lang="en-US" altLang="zh-TW">
              <a:ea typeface="新細明體" panose="02020500000000000000" pitchFamily="18" charset="-120"/>
            </a:endParaRPr>
          </a:p>
          <a:p>
            <a:pPr lvl="1"/>
            <a:endParaRPr lang="zh-TW" altLang="en-US">
              <a:ea typeface="新細明體" panose="02020500000000000000" pitchFamily="18" charset="-120"/>
            </a:endParaRPr>
          </a:p>
        </p:txBody>
      </p:sp>
      <p:pic>
        <p:nvPicPr>
          <p:cNvPr id="8755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2924175"/>
            <a:ext cx="3206750" cy="308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26242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/>
          <p:cNvSpPr>
            <a:spLocks noChangeArrowheads="1"/>
          </p:cNvSpPr>
          <p:nvPr/>
        </p:nvSpPr>
        <p:spPr bwMode="auto">
          <a:xfrm>
            <a:off x="800100" y="3276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000" b="1">
                <a:ea typeface="新細明體" panose="02020500000000000000" pitchFamily="18" charset="-120"/>
              </a:rPr>
              <a:t>The Tangent Problem</a:t>
            </a:r>
          </a:p>
        </p:txBody>
      </p:sp>
    </p:spTree>
    <p:extLst>
      <p:ext uri="{BB962C8B-B14F-4D97-AF65-F5344CB8AC3E}">
        <p14:creationId xmlns="" xmlns:p14="http://schemas.microsoft.com/office/powerpoint/2010/main" val="21652824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/>
          <p:cNvSpPr>
            <a:spLocks noChangeArrowheads="1"/>
          </p:cNvSpPr>
          <p:nvPr/>
        </p:nvSpPr>
        <p:spPr bwMode="auto">
          <a:xfrm>
            <a:off x="800100" y="3276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000" b="1">
                <a:ea typeface="新細明體" panose="02020500000000000000" pitchFamily="18" charset="-120"/>
              </a:rPr>
              <a:t>Rates of Change</a:t>
            </a:r>
          </a:p>
        </p:txBody>
      </p:sp>
    </p:spTree>
    <p:extLst>
      <p:ext uri="{BB962C8B-B14F-4D97-AF65-F5344CB8AC3E}">
        <p14:creationId xmlns="" xmlns:p14="http://schemas.microsoft.com/office/powerpoint/2010/main" val="36828833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Rates of Change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Suppose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is a quantity that depends on another quantity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. Thus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is a function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and we write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).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If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changes from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 to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, then the change in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(also called the </a:t>
            </a:r>
            <a:r>
              <a:rPr lang="en-US" altLang="zh-TW" b="1" dirty="0" smtClean="0">
                <a:ea typeface="新細明體" panose="02020500000000000000" pitchFamily="18" charset="-120"/>
              </a:rPr>
              <a:t>increment</a:t>
            </a:r>
            <a:r>
              <a:rPr lang="en-US" altLang="zh-TW" dirty="0" smtClean="0">
                <a:ea typeface="新細明體" panose="02020500000000000000" pitchFamily="18" charset="-120"/>
              </a:rPr>
              <a:t>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) is</a:t>
            </a: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and </a:t>
            </a:r>
            <a:r>
              <a:rPr lang="en-US" altLang="zh-TW" dirty="0" smtClean="0">
                <a:ea typeface="新細明體" panose="02020500000000000000" pitchFamily="18" charset="-120"/>
              </a:rPr>
              <a:t>the corresponding change in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is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3" y="3843338"/>
            <a:ext cx="169068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661248"/>
            <a:ext cx="2333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826238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Rates of Change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 difference quotient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is called the </a:t>
            </a:r>
            <a:r>
              <a:rPr lang="en-US" altLang="zh-TW" b="1" dirty="0" smtClean="0">
                <a:ea typeface="新細明體" panose="02020500000000000000" pitchFamily="18" charset="-120"/>
              </a:rPr>
              <a:t>average rate of change of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y</a:t>
            </a:r>
            <a:r>
              <a:rPr lang="en-US" altLang="zh-TW" b="1" dirty="0" smtClean="0">
                <a:ea typeface="新細明體" panose="02020500000000000000" pitchFamily="18" charset="-120"/>
              </a:rPr>
              <a:t> with respect to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over the interval [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] and can be interpreted as the slope of the secant line </a:t>
            </a:r>
            <a:r>
              <a:rPr lang="en-US" altLang="zh-TW" i="1" dirty="0" smtClean="0">
                <a:ea typeface="新細明體" panose="02020500000000000000" pitchFamily="18" charset="-120"/>
              </a:rPr>
              <a:t>PQ</a:t>
            </a:r>
            <a:r>
              <a:rPr lang="en-US" altLang="zh-TW" dirty="0" smtClean="0">
                <a:ea typeface="新細明體" panose="02020500000000000000" pitchFamily="18" charset="-120"/>
              </a:rPr>
              <a:t> in Figure 11.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550199"/>
            <a:ext cx="23749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Rectangle 8"/>
          <p:cNvSpPr>
            <a:spLocks noChangeArrowheads="1"/>
          </p:cNvSpPr>
          <p:nvPr/>
        </p:nvSpPr>
        <p:spPr bwMode="auto">
          <a:xfrm>
            <a:off x="2362200" y="5807075"/>
            <a:ext cx="4495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dirty="0">
                <a:ea typeface="新細明體" panose="02020500000000000000" pitchFamily="18" charset="-120"/>
              </a:rPr>
              <a:t>average rate of change = </a:t>
            </a:r>
            <a:r>
              <a:rPr lang="en-US" altLang="zh-TW" sz="1400" i="1" dirty="0" err="1">
                <a:ea typeface="新細明體" panose="02020500000000000000" pitchFamily="18" charset="-120"/>
              </a:rPr>
              <a:t>m</a:t>
            </a:r>
            <a:r>
              <a:rPr lang="en-US" altLang="zh-TW" sz="1400" i="1" baseline="-25000" dirty="0" err="1">
                <a:ea typeface="新細明體" panose="02020500000000000000" pitchFamily="18" charset="-120"/>
              </a:rPr>
              <a:t>PQ</a:t>
            </a:r>
            <a:r>
              <a:rPr lang="en-US" altLang="zh-TW" sz="1400" baseline="-25000" dirty="0">
                <a:ea typeface="新細明體" panose="02020500000000000000" pitchFamily="18" charset="-120"/>
              </a:rPr>
              <a:t/>
            </a:r>
            <a:br>
              <a:rPr lang="en-US" altLang="zh-TW" sz="1400" baseline="-25000" dirty="0">
                <a:ea typeface="新細明體" panose="02020500000000000000" pitchFamily="18" charset="-120"/>
              </a:rPr>
            </a:br>
            <a:r>
              <a:rPr lang="en-US" altLang="zh-TW" sz="1400" dirty="0">
                <a:ea typeface="新細明體" panose="02020500000000000000" pitchFamily="18" charset="-120"/>
              </a:rPr>
              <a:t>instantaneous rate of change = slope of tangent at </a:t>
            </a:r>
            <a:r>
              <a:rPr lang="en-US" altLang="zh-TW" sz="1400" i="1" dirty="0">
                <a:ea typeface="新細明體" panose="02020500000000000000" pitchFamily="18" charset="-120"/>
              </a:rPr>
              <a:t>P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4086265" y="6354760"/>
            <a:ext cx="9698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11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389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3" y="3810000"/>
            <a:ext cx="2439987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4976656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Rates of Change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By analogy with velocity, we consider the average rate of change over smaller and smaller intervals by letting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 approach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 and therefore letting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approach 0. 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 limit of these average rates of change is called the (</a:t>
            </a:r>
            <a:r>
              <a:rPr lang="en-US" altLang="zh-TW" b="1" dirty="0" smtClean="0">
                <a:ea typeface="新細明體" panose="02020500000000000000" pitchFamily="18" charset="-120"/>
              </a:rPr>
              <a:t>instantaneous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  <a:r>
              <a:rPr lang="en-US" altLang="zh-TW" b="1" dirty="0" smtClean="0">
                <a:ea typeface="新細明體" panose="02020500000000000000" pitchFamily="18" charset="-120"/>
              </a:rPr>
              <a:t> rate of change of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y</a:t>
            </a:r>
            <a:r>
              <a:rPr lang="en-US" altLang="zh-TW" b="1" dirty="0" smtClean="0">
                <a:ea typeface="新細明體" panose="02020500000000000000" pitchFamily="18" charset="-120"/>
              </a:rPr>
              <a:t> with respect to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at 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, which is interpreted as the slope of the tangent to the curve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at </a:t>
            </a:r>
            <a:r>
              <a:rPr lang="en-US" altLang="zh-TW" i="1" dirty="0" smtClean="0">
                <a:ea typeface="新細明體" panose="02020500000000000000" pitchFamily="18" charset="-120"/>
              </a:rPr>
              <a:t>P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)):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3994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373216"/>
            <a:ext cx="786956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3320225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Rates of Change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600200"/>
            <a:ext cx="7339012" cy="4572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We know that one interpretation of the derivative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dirty="0" smtClean="0">
                <a:ea typeface="新細明體" panose="02020500000000000000" pitchFamily="18" charset="-120"/>
              </a:rPr>
              <a:t> 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a </a:t>
            </a:r>
            <a:r>
              <a:rPr lang="en-US" altLang="zh-TW" dirty="0" smtClean="0">
                <a:ea typeface="新細明體" panose="02020500000000000000" pitchFamily="18" charset="-120"/>
              </a:rPr>
              <a:t>) is as the slope of the tangent line to the curve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dirty="0" smtClean="0">
                <a:ea typeface="新細明體" panose="02020500000000000000" pitchFamily="18" charset="-120"/>
              </a:rPr>
              <a:t> 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) when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We now have a second interpretation: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4096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33056"/>
            <a:ext cx="786956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682987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0"/>
              </a:rPr>
              <a:t>RATES OF CHANGE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0"/>
              </a:rPr>
              <a:t>The connection with the first interpretation is that, if we sketch the curve </a:t>
            </a:r>
            <a:r>
              <a:rPr lang="en-US" altLang="zh-TW" i="1" dirty="0">
                <a:ea typeface="新細明體" charset="0"/>
              </a:rPr>
              <a:t>y</a:t>
            </a:r>
            <a:r>
              <a:rPr lang="en-US" altLang="zh-TW" dirty="0">
                <a:ea typeface="新細明體" charset="0"/>
              </a:rPr>
              <a:t> = </a:t>
            </a:r>
            <a:r>
              <a:rPr lang="en-US" altLang="zh-TW" i="1" dirty="0">
                <a:ea typeface="新細明體" charset="0"/>
              </a:rPr>
              <a:t>f</a:t>
            </a:r>
            <a:r>
              <a:rPr lang="en-US" altLang="zh-TW" dirty="0">
                <a:ea typeface="新細明體" charset="0"/>
              </a:rPr>
              <a:t>(</a:t>
            </a:r>
            <a:r>
              <a:rPr lang="en-US" altLang="zh-TW" i="1" dirty="0">
                <a:ea typeface="新細明體" charset="0"/>
              </a:rPr>
              <a:t>x</a:t>
            </a:r>
            <a:r>
              <a:rPr lang="en-US" altLang="zh-TW" dirty="0">
                <a:ea typeface="新細明體" charset="0"/>
              </a:rPr>
              <a:t>), then the instantaneous rate of change is the slope of the tangent to this curve at the point where </a:t>
            </a:r>
            <a:r>
              <a:rPr lang="en-US" altLang="zh-TW" i="1" dirty="0">
                <a:ea typeface="新細明體" charset="0"/>
              </a:rPr>
              <a:t>x</a:t>
            </a:r>
            <a:r>
              <a:rPr lang="en-US" altLang="zh-TW" dirty="0">
                <a:ea typeface="新細明體" charset="0"/>
              </a:rPr>
              <a:t> = </a:t>
            </a:r>
            <a:r>
              <a:rPr lang="en-US" altLang="zh-TW" i="1" dirty="0">
                <a:ea typeface="新細明體" charset="0"/>
              </a:rPr>
              <a:t>a</a:t>
            </a:r>
            <a:r>
              <a:rPr lang="en-US" altLang="zh-TW" dirty="0" smtClean="0">
                <a:ea typeface="新細明體" charset="0"/>
              </a:rPr>
              <a:t>.</a:t>
            </a:r>
            <a:endParaRPr lang="zh-TW" altLang="en-US" dirty="0">
              <a:ea typeface="新細明體" charset="0"/>
            </a:endParaRPr>
          </a:p>
          <a:p>
            <a:endParaRPr kumimoji="1"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716" y="3212976"/>
            <a:ext cx="2766644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677558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0"/>
              </a:rPr>
              <a:t>RATES OF CHANGE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600200"/>
            <a:ext cx="7339012" cy="457200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charset="0"/>
              </a:rPr>
              <a:t>This means that </a:t>
            </a:r>
          </a:p>
          <a:p>
            <a:pPr lvl="1"/>
            <a:r>
              <a:rPr lang="en-US" altLang="zh-TW" sz="1900" dirty="0">
                <a:ea typeface="新細明體" charset="0"/>
              </a:rPr>
              <a:t>When the derivative is large (and therefore the curve is steep, as at the point </a:t>
            </a:r>
            <a:r>
              <a:rPr lang="en-US" altLang="zh-TW" sz="1900" i="1" dirty="0">
                <a:ea typeface="新細明體" charset="0"/>
              </a:rPr>
              <a:t>P</a:t>
            </a:r>
            <a:r>
              <a:rPr lang="en-US" altLang="zh-TW" sz="1900" dirty="0">
                <a:ea typeface="新細明體" charset="0"/>
              </a:rPr>
              <a:t> in Figure 12), the </a:t>
            </a:r>
            <a:r>
              <a:rPr lang="en-US" altLang="zh-TW" sz="1900" i="1" dirty="0">
                <a:ea typeface="新細明體" charset="0"/>
              </a:rPr>
              <a:t>y</a:t>
            </a:r>
            <a:r>
              <a:rPr lang="en-US" altLang="zh-TW" sz="1900" dirty="0">
                <a:ea typeface="新細明體" charset="0"/>
              </a:rPr>
              <a:t>-values change rapidly. </a:t>
            </a:r>
          </a:p>
          <a:p>
            <a:pPr lvl="1"/>
            <a:r>
              <a:rPr lang="en-US" altLang="zh-TW" sz="1900" dirty="0">
                <a:ea typeface="新細明體" charset="0"/>
              </a:rPr>
              <a:t>When the derivative is small, the curve is relatively flat and the </a:t>
            </a:r>
            <a:r>
              <a:rPr lang="en-US" altLang="zh-TW" sz="1900" i="1" dirty="0">
                <a:ea typeface="新細明體" charset="0"/>
              </a:rPr>
              <a:t>y</a:t>
            </a:r>
            <a:r>
              <a:rPr lang="en-US" altLang="zh-TW" sz="1900" dirty="0">
                <a:ea typeface="新細明體" charset="0"/>
              </a:rPr>
              <a:t>-values change slowly</a:t>
            </a:r>
            <a:r>
              <a:rPr lang="en-US" altLang="zh-TW" sz="1900" dirty="0" smtClean="0">
                <a:ea typeface="新細明體" charset="0"/>
              </a:rPr>
              <a:t>.</a:t>
            </a:r>
            <a:endParaRPr lang="en-US" altLang="zh-TW" sz="1900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In </a:t>
            </a:r>
            <a:r>
              <a:rPr lang="en-US" altLang="zh-TW" dirty="0">
                <a:ea typeface="新細明體" panose="02020500000000000000" pitchFamily="18" charset="-120"/>
              </a:rPr>
              <a:t>particular, if </a:t>
            </a:r>
            <a:r>
              <a:rPr lang="en-US" altLang="zh-TW" i="1" dirty="0">
                <a:ea typeface="新細明體" panose="02020500000000000000" pitchFamily="18" charset="-120"/>
              </a:rPr>
              <a:t>s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sz="400" dirty="0">
                <a:ea typeface="新細明體" panose="02020500000000000000" pitchFamily="18" charset="-120"/>
              </a:rPr>
              <a:t>  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t </a:t>
            </a:r>
            <a:r>
              <a:rPr lang="en-US" altLang="zh-TW" dirty="0">
                <a:ea typeface="新細明體" panose="02020500000000000000" pitchFamily="18" charset="-120"/>
              </a:rPr>
              <a:t>) is the position function of a particle that moves along a straight line, then</a:t>
            </a:r>
            <a:r>
              <a:rPr lang="en-US" altLang="zh-TW" i="1" dirty="0">
                <a:ea typeface="新細明體" panose="02020500000000000000" pitchFamily="18" charset="-120"/>
              </a:rPr>
              <a:t> f</a:t>
            </a:r>
            <a:r>
              <a:rPr lang="en-US" altLang="zh-TW" sz="400" dirty="0">
                <a:ea typeface="新細明體" panose="02020500000000000000" pitchFamily="18" charset="-120"/>
              </a:rPr>
              <a:t> 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a </a:t>
            </a:r>
            <a:r>
              <a:rPr lang="en-US" altLang="zh-TW" dirty="0">
                <a:ea typeface="新細明體" panose="02020500000000000000" pitchFamily="18" charset="-120"/>
              </a:rPr>
              <a:t>) is the rate of change of the displacement </a:t>
            </a:r>
            <a:r>
              <a:rPr lang="en-US" altLang="zh-TW" i="1" dirty="0">
                <a:ea typeface="新細明體" panose="02020500000000000000" pitchFamily="18" charset="-120"/>
              </a:rPr>
              <a:t>s</a:t>
            </a:r>
            <a:r>
              <a:rPr lang="en-US" altLang="zh-TW" dirty="0">
                <a:ea typeface="新細明體" panose="02020500000000000000" pitchFamily="18" charset="-120"/>
              </a:rPr>
              <a:t> with respect to the time </a:t>
            </a:r>
            <a:r>
              <a:rPr lang="en-US" altLang="zh-TW" i="1" dirty="0">
                <a:ea typeface="新細明體" panose="02020500000000000000" pitchFamily="18" charset="-120"/>
              </a:rPr>
              <a:t>t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  <a:endParaRPr lang="en-US" altLang="zh-TW" i="1" baseline="30000" dirty="0">
              <a:ea typeface="新細明體" panose="02020500000000000000" pitchFamily="18" charset="-120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125389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Rates of Change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In other words,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sz="400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a </a:t>
            </a:r>
            <a:r>
              <a:rPr lang="en-US" altLang="zh-TW" dirty="0" smtClean="0">
                <a:ea typeface="新細明體" panose="02020500000000000000" pitchFamily="18" charset="-120"/>
              </a:rPr>
              <a:t>) </a:t>
            </a:r>
            <a:r>
              <a:rPr lang="en-US" altLang="zh-TW" i="1" dirty="0" smtClean="0">
                <a:ea typeface="新細明體" panose="02020500000000000000" pitchFamily="18" charset="-120"/>
              </a:rPr>
              <a:t>is the velocity of the particle at time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i="1" dirty="0" smtClean="0">
                <a:ea typeface="新細明體" panose="02020500000000000000" pitchFamily="18" charset="-120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a. </a:t>
            </a:r>
            <a:r>
              <a:rPr lang="en-US" altLang="zh-TW" dirty="0" smtClean="0">
                <a:ea typeface="新細明體" panose="02020500000000000000" pitchFamily="18" charset="-120"/>
              </a:rPr>
              <a:t>The </a:t>
            </a:r>
            <a:r>
              <a:rPr lang="en-US" altLang="zh-TW" b="1" dirty="0" smtClean="0">
                <a:ea typeface="新細明體" panose="02020500000000000000" pitchFamily="18" charset="-120"/>
              </a:rPr>
              <a:t>speed </a:t>
            </a:r>
            <a:r>
              <a:rPr lang="en-US" altLang="zh-TW" dirty="0" smtClean="0">
                <a:ea typeface="新細明體" panose="02020500000000000000" pitchFamily="18" charset="-120"/>
              </a:rPr>
              <a:t>of the particle is the absolute value of the velocity, that is,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In the next example we estimate the rate of change of the national debt with respect to time.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Here the function is defined not by a formula but by a table of values.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2590662"/>
            <a:ext cx="8096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552614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6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Let </a:t>
            </a:r>
            <a:r>
              <a:rPr lang="en-US" altLang="zh-TW" i="1" smtClean="0">
                <a:ea typeface="新細明體" panose="02020500000000000000" pitchFamily="18" charset="-120"/>
              </a:rPr>
              <a:t>D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) be the US national debt at time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. The table below gives approximate values of this function by providing end of year estimates, in billions of dollars, from 1990 to 2010. Interpret and estimate the value of </a:t>
            </a:r>
            <a:r>
              <a:rPr lang="en-US" altLang="zh-TW" i="1" smtClean="0">
                <a:ea typeface="新細明體" panose="02020500000000000000" pitchFamily="18" charset="-120"/>
              </a:rPr>
              <a:t>D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smtClean="0">
                <a:ea typeface="新細明體" panose="02020500000000000000" pitchFamily="18" charset="-120"/>
              </a:rPr>
              <a:t>(2000).</a:t>
            </a: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430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531" y="3886200"/>
            <a:ext cx="2928937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190474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6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The derivative </a:t>
            </a:r>
            <a:r>
              <a:rPr lang="en-US" altLang="zh-TW" i="1" smtClean="0">
                <a:ea typeface="新細明體" panose="02020500000000000000" pitchFamily="18" charset="-120"/>
              </a:rPr>
              <a:t>D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smtClean="0">
                <a:ea typeface="新細明體" panose="02020500000000000000" pitchFamily="18" charset="-120"/>
              </a:rPr>
              <a:t>(2000) means the rate of change of </a:t>
            </a:r>
            <a:r>
              <a:rPr lang="en-US" altLang="zh-TW" i="1" smtClean="0">
                <a:ea typeface="新細明體" panose="02020500000000000000" pitchFamily="18" charset="-120"/>
              </a:rPr>
              <a:t>D</a:t>
            </a:r>
            <a:r>
              <a:rPr lang="en-US" altLang="zh-TW" smtClean="0">
                <a:ea typeface="新細明體" panose="02020500000000000000" pitchFamily="18" charset="-120"/>
              </a:rPr>
              <a:t> with respect to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 when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 = 2000, that is, the rate of increase of the national debt in 2000.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According to Equation 5,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430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8" y="5192713"/>
            <a:ext cx="4310062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3810000"/>
            <a:ext cx="6489700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43047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Tangent Problem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      The word </a:t>
            </a:r>
            <a:r>
              <a:rPr lang="en-US" altLang="zh-TW" i="1" dirty="0" smtClean="0">
                <a:ea typeface="新細明體" panose="02020500000000000000" pitchFamily="18" charset="-120"/>
              </a:rPr>
              <a:t>tangent </a:t>
            </a:r>
            <a:r>
              <a:rPr lang="en-US" altLang="zh-TW" dirty="0" smtClean="0">
                <a:ea typeface="新細明體" panose="02020500000000000000" pitchFamily="18" charset="-120"/>
              </a:rPr>
              <a:t>is derived from the Latin word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tangens</a:t>
            </a:r>
            <a:r>
              <a:rPr lang="en-US" altLang="zh-TW" i="1" dirty="0" smtClean="0">
                <a:ea typeface="新細明體" panose="02020500000000000000" pitchFamily="18" charset="-120"/>
              </a:rPr>
              <a:t>, </a:t>
            </a:r>
            <a:r>
              <a:rPr lang="en-US" altLang="zh-TW" dirty="0" smtClean="0">
                <a:ea typeface="新細明體" panose="02020500000000000000" pitchFamily="18" charset="-120"/>
              </a:rPr>
              <a:t>which means </a:t>
            </a:r>
            <a:r>
              <a:rPr lang="en-US" altLang="zh-TW" i="1" dirty="0" smtClean="0">
                <a:ea typeface="新細明體" panose="02020500000000000000" pitchFamily="18" charset="-120"/>
              </a:rPr>
              <a:t>“touching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  <a:r>
              <a:rPr lang="en-US" altLang="zh-TW" i="1" dirty="0" smtClean="0">
                <a:ea typeface="新細明體" panose="02020500000000000000" pitchFamily="18" charset="-120"/>
              </a:rPr>
              <a:t>”</a:t>
            </a:r>
          </a:p>
          <a:p>
            <a:pPr marL="0" indent="0"/>
            <a:endParaRPr lang="en-US" altLang="zh-TW" i="1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      Thus a tangent to a curve is a line that touches the curve.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      For a circle we could simply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follow Euclid and say that a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tangent is a line that intersects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the circle once and only once as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in Figure 1(a).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25" y="3686175"/>
            <a:ext cx="29051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6416315" y="6046983"/>
            <a:ext cx="11913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1 (a)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42901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6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So we compute and tabulate values of the difference quotient (the average rates of change) as follows.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From this table we see that </a:t>
            </a:r>
            <a:r>
              <a:rPr lang="en-US" altLang="zh-TW" i="1" smtClean="0">
                <a:ea typeface="新細明體" panose="02020500000000000000" pitchFamily="18" charset="-120"/>
              </a:rPr>
              <a:t>D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smtClean="0">
                <a:ea typeface="新細明體" panose="02020500000000000000" pitchFamily="18" charset="-120"/>
              </a:rPr>
              <a:t>(2000) lies somewhere between 140.04 and 451.70 billion dollars per year. [Here we are making the reasonable assumption that the debt didn’t fluctuate wildly between 1995 and 2005.] </a:t>
            </a:r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45061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450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25" y="2514600"/>
            <a:ext cx="3308350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8989617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6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We estimate that the rate of increase of the national debt of the United States in 2000 was the average of these two numbers, namely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i="1" smtClean="0">
                <a:ea typeface="新細明體" panose="02020500000000000000" pitchFamily="18" charset="-120"/>
              </a:rPr>
              <a:t>                   D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smtClean="0">
                <a:ea typeface="新細明體" panose="02020500000000000000" pitchFamily="18" charset="-120"/>
              </a:rPr>
              <a:t>(2000) </a:t>
            </a:r>
            <a:r>
              <a:rPr lang="en-US" altLang="zh-TW" b="1" smtClean="0">
                <a:ea typeface="新細明體" panose="02020500000000000000" pitchFamily="18" charset="-120"/>
                <a:sym typeface="Symbol" panose="05050102010706020507" pitchFamily="18" charset="2"/>
              </a:rPr>
              <a:t>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296 billion dollars per year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Another method would be to plot the debt function and estimate the slope of the tangent line when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 = 2000.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46085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</p:spTree>
    <p:extLst>
      <p:ext uri="{BB962C8B-B14F-4D97-AF65-F5344CB8AC3E}">
        <p14:creationId xmlns="" xmlns:p14="http://schemas.microsoft.com/office/powerpoint/2010/main" val="28330791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Tangent Problem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For more complicated curves this definition is inadequate. Figure 1(b) shows two lines </a:t>
            </a:r>
            <a:r>
              <a:rPr lang="en-US" altLang="zh-TW" i="1" smtClean="0">
                <a:ea typeface="新細明體" panose="02020500000000000000" pitchFamily="18" charset="-120"/>
              </a:rPr>
              <a:t>L</a:t>
            </a:r>
            <a:r>
              <a:rPr lang="en-US" altLang="zh-TW" smtClean="0">
                <a:ea typeface="新細明體" panose="02020500000000000000" pitchFamily="18" charset="-120"/>
              </a:rPr>
              <a:t> and </a:t>
            </a:r>
            <a:r>
              <a:rPr lang="en-US" altLang="zh-TW" i="1" smtClean="0">
                <a:ea typeface="新細明體" panose="02020500000000000000" pitchFamily="18" charset="-120"/>
              </a:rPr>
              <a:t>T </a:t>
            </a:r>
            <a:r>
              <a:rPr lang="en-US" altLang="zh-TW" smtClean="0">
                <a:ea typeface="新細明體" panose="02020500000000000000" pitchFamily="18" charset="-120"/>
              </a:rPr>
              <a:t>passing through a point </a:t>
            </a:r>
            <a:r>
              <a:rPr lang="en-US" altLang="zh-TW" i="1" smtClean="0">
                <a:ea typeface="新細明體" panose="02020500000000000000" pitchFamily="18" charset="-120"/>
              </a:rPr>
              <a:t>P</a:t>
            </a:r>
            <a:r>
              <a:rPr lang="en-US" altLang="zh-TW" smtClean="0">
                <a:ea typeface="新細明體" panose="02020500000000000000" pitchFamily="18" charset="-120"/>
              </a:rPr>
              <a:t> on a curve </a:t>
            </a:r>
            <a:r>
              <a:rPr lang="en-US" altLang="zh-TW" i="1" smtClean="0">
                <a:ea typeface="新細明體" panose="02020500000000000000" pitchFamily="18" charset="-120"/>
              </a:rPr>
              <a:t>C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  <a:endParaRPr lang="en-US" altLang="zh-TW" i="1" baseline="30000" smtClean="0">
              <a:ea typeface="新細明體" panose="02020500000000000000" pitchFamily="18" charset="-120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733599" y="5675411"/>
            <a:ext cx="115768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1 (b)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71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3200400"/>
            <a:ext cx="432911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510296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Tangent Problem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The line </a:t>
            </a:r>
            <a:r>
              <a:rPr lang="en-US" altLang="zh-TW" i="1" smtClean="0">
                <a:ea typeface="新細明體" panose="02020500000000000000" pitchFamily="18" charset="-120"/>
              </a:rPr>
              <a:t>L </a:t>
            </a:r>
            <a:r>
              <a:rPr lang="en-US" altLang="zh-TW" smtClean="0">
                <a:ea typeface="新細明體" panose="02020500000000000000" pitchFamily="18" charset="-120"/>
              </a:rPr>
              <a:t>intersects </a:t>
            </a:r>
            <a:r>
              <a:rPr lang="en-US" altLang="zh-TW" i="1" smtClean="0">
                <a:ea typeface="新細明體" panose="02020500000000000000" pitchFamily="18" charset="-120"/>
              </a:rPr>
              <a:t>C </a:t>
            </a:r>
            <a:r>
              <a:rPr lang="en-US" altLang="zh-TW" smtClean="0">
                <a:ea typeface="新細明體" panose="02020500000000000000" pitchFamily="18" charset="-120"/>
              </a:rPr>
              <a:t>only once, but it certainly does not look like what we think of as a tangent. 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The line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, on the other hand, looks like a tangent but it intersects </a:t>
            </a:r>
            <a:r>
              <a:rPr lang="en-US" altLang="zh-TW" i="1" smtClean="0">
                <a:ea typeface="新細明體" panose="02020500000000000000" pitchFamily="18" charset="-120"/>
              </a:rPr>
              <a:t>C </a:t>
            </a:r>
            <a:r>
              <a:rPr lang="en-US" altLang="zh-TW" smtClean="0">
                <a:ea typeface="新細明體" panose="02020500000000000000" pitchFamily="18" charset="-120"/>
              </a:rPr>
              <a:t>twice.</a:t>
            </a:r>
            <a:endParaRPr lang="en-US" altLang="zh-TW" i="1" baseline="30000" smtClean="0">
              <a:ea typeface="新細明體" panose="02020500000000000000" pitchFamily="18" charset="-120"/>
            </a:endParaRP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</p:spTree>
    <p:extLst>
      <p:ext uri="{BB962C8B-B14F-4D97-AF65-F5344CB8AC3E}">
        <p14:creationId xmlns="" xmlns:p14="http://schemas.microsoft.com/office/powerpoint/2010/main" val="5245842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Find an equation of the tangent line to the parabola </a:t>
            </a:r>
            <a:r>
              <a:rPr lang="en-US" altLang="zh-TW" i="1" dirty="0" smtClean="0">
                <a:ea typeface="新細明體" panose="02020500000000000000" pitchFamily="18" charset="-120"/>
              </a:rPr>
              <a:t>y </a:t>
            </a:r>
            <a:r>
              <a:rPr lang="en-US" altLang="zh-TW" dirty="0" smtClean="0">
                <a:ea typeface="新細明體" panose="02020500000000000000" pitchFamily="18" charset="-120"/>
              </a:rPr>
              <a:t>=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2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the point </a:t>
            </a:r>
            <a:r>
              <a:rPr lang="en-US" altLang="zh-TW" i="1" dirty="0" smtClean="0">
                <a:ea typeface="新細明體" panose="02020500000000000000" pitchFamily="18" charset="-120"/>
              </a:rPr>
              <a:t>P </a:t>
            </a:r>
            <a:r>
              <a:rPr lang="en-US" altLang="zh-TW" dirty="0" smtClean="0">
                <a:ea typeface="新細明體" panose="02020500000000000000" pitchFamily="18" charset="-120"/>
              </a:rPr>
              <a:t>(1, 1).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SOLUTION: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We will be able to find an equation of the tangent line </a:t>
            </a:r>
            <a:r>
              <a:rPr lang="en-US" altLang="zh-TW" i="1" dirty="0" smtClean="0">
                <a:ea typeface="新細明體" panose="02020500000000000000" pitchFamily="18" charset="-120"/>
              </a:rPr>
              <a:t>T </a:t>
            </a:r>
            <a:r>
              <a:rPr lang="en-US" altLang="zh-TW" dirty="0" smtClean="0">
                <a:ea typeface="新細明體" panose="02020500000000000000" pitchFamily="18" charset="-120"/>
              </a:rPr>
              <a:t>as soon as we know its slope 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 difficulty is that we know only one point, </a:t>
            </a:r>
            <a:r>
              <a:rPr lang="en-US" altLang="zh-TW" i="1" dirty="0" smtClean="0">
                <a:ea typeface="新細明體" panose="02020500000000000000" pitchFamily="18" charset="-120"/>
              </a:rPr>
              <a:t>P</a:t>
            </a:r>
            <a:r>
              <a:rPr lang="en-US" altLang="zh-TW" dirty="0" smtClean="0">
                <a:ea typeface="新細明體" panose="02020500000000000000" pitchFamily="18" charset="-120"/>
              </a:rPr>
              <a:t>, on </a:t>
            </a:r>
            <a:r>
              <a:rPr lang="en-US" altLang="zh-TW" i="1" dirty="0" smtClean="0">
                <a:ea typeface="新細明體" panose="02020500000000000000" pitchFamily="18" charset="-120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</a:rPr>
              <a:t>, whereas we need two points to compute the slope.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</p:spTree>
    <p:extLst>
      <p:ext uri="{BB962C8B-B14F-4D97-AF65-F5344CB8AC3E}">
        <p14:creationId xmlns="" xmlns:p14="http://schemas.microsoft.com/office/powerpoint/2010/main" val="42022849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1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But observe that we can compute an approximation to 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 by choosing a nearby point </a:t>
            </a:r>
            <a:r>
              <a:rPr lang="en-US" altLang="zh-TW" i="1" dirty="0" smtClean="0">
                <a:ea typeface="新細明體" panose="02020500000000000000" pitchFamily="18" charset="-120"/>
              </a:rPr>
              <a:t>Q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,</a:t>
            </a:r>
            <a:r>
              <a:rPr lang="en-US" altLang="zh-TW" i="1" dirty="0" smtClean="0">
                <a:ea typeface="新細明體" panose="02020500000000000000" pitchFamily="18" charset="-120"/>
              </a:rPr>
              <a:t> x 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on the parabola (as in Figure 2) and computing the slope of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m</a:t>
            </a:r>
            <a:r>
              <a:rPr lang="en-US" altLang="zh-TW" i="1" baseline="-25000" dirty="0" err="1" smtClean="0">
                <a:ea typeface="新細明體" panose="02020500000000000000" pitchFamily="18" charset="-120"/>
              </a:rPr>
              <a:t>PQ</a:t>
            </a:r>
            <a:r>
              <a:rPr lang="en-US" altLang="zh-TW" i="1" baseline="-25000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of the secant line </a:t>
            </a:r>
            <a:r>
              <a:rPr lang="en-US" altLang="zh-TW" i="1" dirty="0" smtClean="0">
                <a:ea typeface="新細明體" panose="02020500000000000000" pitchFamily="18" charset="-120"/>
              </a:rPr>
              <a:t>PQ</a:t>
            </a:r>
            <a:r>
              <a:rPr lang="en-US" altLang="zh-TW" dirty="0" smtClean="0">
                <a:ea typeface="新細明體" panose="02020500000000000000" pitchFamily="18" charset="-120"/>
              </a:rPr>
              <a:t>. [A </a:t>
            </a:r>
            <a:r>
              <a:rPr lang="en-US" altLang="zh-TW" b="1" dirty="0" smtClean="0">
                <a:ea typeface="新細明體" panose="02020500000000000000" pitchFamily="18" charset="-120"/>
              </a:rPr>
              <a:t>secant line</a:t>
            </a:r>
            <a:r>
              <a:rPr lang="en-US" altLang="zh-TW" dirty="0" smtClean="0">
                <a:ea typeface="新細明體" panose="02020500000000000000" pitchFamily="18" charset="-120"/>
              </a:rPr>
              <a:t>, from the Latin word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secans</a:t>
            </a:r>
            <a:r>
              <a:rPr lang="en-US" altLang="zh-TW" dirty="0" smtClean="0">
                <a:ea typeface="新細明體" panose="02020500000000000000" pitchFamily="18" charset="-120"/>
              </a:rPr>
              <a:t>, meaning cutting, is a line that cuts (intersects) a curve more than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once.]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102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962400"/>
            <a:ext cx="293052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3996877" y="6335288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2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92835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_16x9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自訂 2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範本01" id="{4ED460EB-6C90-4A87-8F38-D261F1823A05}" vid="{E156CA9E-7271-4D9B-B440-7640C24B573B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5292F0-C5C9-4F7B-BB09-E7C460630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範本01</Template>
  <TotalTime>0</TotalTime>
  <Words>1994</Words>
  <Application>Microsoft Macintosh PowerPoint</Application>
  <PresentationFormat>如螢幕大小 (4:3)</PresentationFormat>
  <Paragraphs>249</Paragraphs>
  <Slides>51</Slides>
  <Notes>2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3" baseType="lpstr">
      <vt:lpstr>Math_16x9</vt:lpstr>
      <vt:lpstr>Equation</vt:lpstr>
      <vt:lpstr>投影片 1</vt:lpstr>
      <vt:lpstr>投影片 2</vt:lpstr>
      <vt:lpstr>Derivatives and Rates of Change</vt:lpstr>
      <vt:lpstr>投影片 4</vt:lpstr>
      <vt:lpstr>The Tangent Problem</vt:lpstr>
      <vt:lpstr>The Tangent Problem</vt:lpstr>
      <vt:lpstr>The Tangent Problem</vt:lpstr>
      <vt:lpstr>Example 1</vt:lpstr>
      <vt:lpstr>Example 1 – Solution</vt:lpstr>
      <vt:lpstr>Example 1 – Solution</vt:lpstr>
      <vt:lpstr>Example 1 – Solution</vt:lpstr>
      <vt:lpstr>Example 1 – Solution</vt:lpstr>
      <vt:lpstr>The Tangent Problem</vt:lpstr>
      <vt:lpstr>The Tangent Problem</vt:lpstr>
      <vt:lpstr>The Tangent Problem</vt:lpstr>
      <vt:lpstr>The Tangent Problem</vt:lpstr>
      <vt:lpstr>The Tangent Problem</vt:lpstr>
      <vt:lpstr>The Tangent Problem</vt:lpstr>
      <vt:lpstr>Example 2</vt:lpstr>
      <vt:lpstr>Example 2 SOLUTION</vt:lpstr>
      <vt:lpstr>投影片 21</vt:lpstr>
      <vt:lpstr>The Velocity Problem</vt:lpstr>
      <vt:lpstr>The Velocity Problem</vt:lpstr>
      <vt:lpstr>The Velocity Problem</vt:lpstr>
      <vt:lpstr>The Velocity Problem</vt:lpstr>
      <vt:lpstr>The Velocity Problem</vt:lpstr>
      <vt:lpstr>Example 3</vt:lpstr>
      <vt:lpstr>Example 3 – Solution</vt:lpstr>
      <vt:lpstr>Example 3 – Solution</vt:lpstr>
      <vt:lpstr>Example 3 – Solution</vt:lpstr>
      <vt:lpstr>投影片 31</vt:lpstr>
      <vt:lpstr>DERIVATIVES</vt:lpstr>
      <vt:lpstr>Derivatives</vt:lpstr>
      <vt:lpstr>Derivatives</vt:lpstr>
      <vt:lpstr>Example 4</vt:lpstr>
      <vt:lpstr>Example 4 – Solution</vt:lpstr>
      <vt:lpstr>Derivatives</vt:lpstr>
      <vt:lpstr>Example 5</vt:lpstr>
      <vt:lpstr>Example 5 SOLUTION</vt:lpstr>
      <vt:lpstr>投影片 40</vt:lpstr>
      <vt:lpstr>Rates of Change</vt:lpstr>
      <vt:lpstr>Rates of Change</vt:lpstr>
      <vt:lpstr>Rates of Change</vt:lpstr>
      <vt:lpstr>Rates of Change</vt:lpstr>
      <vt:lpstr>RATES OF CHANGE</vt:lpstr>
      <vt:lpstr>RATES OF CHANGE</vt:lpstr>
      <vt:lpstr>Rates of Change</vt:lpstr>
      <vt:lpstr>Example 6</vt:lpstr>
      <vt:lpstr>Example 6 – Solution</vt:lpstr>
      <vt:lpstr>Example 6 – Solution</vt:lpstr>
      <vt:lpstr>Example 6 – Solution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2015-08-24T02:07:54Z</dcterms:created>
  <dcterms:modified xsi:type="dcterms:W3CDTF">2016-10-25T16:39:47Z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