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3"/>
  </p:notesMasterIdLst>
  <p:handoutMasterIdLst>
    <p:handoutMasterId r:id="rId64"/>
  </p:handoutMasterIdLst>
  <p:sldIdLst>
    <p:sldId id="276" r:id="rId3"/>
    <p:sldId id="277" r:id="rId4"/>
    <p:sldId id="278" r:id="rId5"/>
    <p:sldId id="330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281" r:id="rId15"/>
    <p:sldId id="282" r:id="rId16"/>
    <p:sldId id="331" r:id="rId17"/>
    <p:sldId id="332" r:id="rId18"/>
    <p:sldId id="333" r:id="rId19"/>
    <p:sldId id="32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24" r:id="rId35"/>
    <p:sldId id="325" r:id="rId36"/>
    <p:sldId id="326" r:id="rId37"/>
    <p:sldId id="327" r:id="rId38"/>
    <p:sldId id="334" r:id="rId39"/>
    <p:sldId id="299" r:id="rId40"/>
    <p:sldId id="300" r:id="rId41"/>
    <p:sldId id="301" r:id="rId42"/>
    <p:sldId id="302" r:id="rId43"/>
    <p:sldId id="303" r:id="rId44"/>
    <p:sldId id="335" r:id="rId45"/>
    <p:sldId id="336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37" r:id="rId56"/>
    <p:sldId id="338" r:id="rId57"/>
    <p:sldId id="313" r:id="rId58"/>
    <p:sldId id="314" r:id="rId59"/>
    <p:sldId id="328" r:id="rId60"/>
    <p:sldId id="329" r:id="rId61"/>
    <p:sldId id="339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orient="horz" pos="321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755" userDrawn="1">
          <p15:clr>
            <a:srgbClr val="A4A3A4"/>
          </p15:clr>
        </p15:guide>
        <p15:guide id="7" pos="53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95000"/>
  </p:normalViewPr>
  <p:slideViewPr>
    <p:cSldViewPr showGuides="1">
      <p:cViewPr varScale="1">
        <p:scale>
          <a:sx n="110" d="100"/>
          <a:sy n="110" d="100"/>
        </p:scale>
        <p:origin x="1680" y="114"/>
      </p:cViewPr>
      <p:guideLst>
        <p:guide orient="horz" pos="2160"/>
        <p:guide orient="horz" pos="1008"/>
        <p:guide orient="horz" pos="3888"/>
        <p:guide orient="horz" pos="321"/>
        <p:guide pos="2880"/>
        <p:guide pos="755"/>
        <p:guide pos="53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/>
            </a:lvl1pPr>
          </a:lstStyle>
          <a:p>
            <a:fld id="{BDB7646E-8811-423A-9C42-2CBFADA00A96}" type="datetimeFigureOut">
              <a:rPr lang="en-US" altLang="zh-TW" smtClean="0"/>
              <a:t>11/4/2016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/>
            </a:lvl1pPr>
          </a:lstStyle>
          <a:p>
            <a:fld id="{04360E59-1627-4404-ACC5-51C744AB0F27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pPr/>
              <a:t>2016/11/4</a:t>
            </a:fld>
            <a:endParaRPr 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TW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891C45-17D5-429E-BA2A-D40A7257B135}" type="slidenum">
              <a:rPr lang="en-US" altLang="zh-TW"/>
              <a:pPr eaLnBrk="1" hangingPunct="1"/>
              <a:t>1</a:t>
            </a:fld>
            <a:endParaRPr lang="en-US" altLang="zh-TW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26438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558806-55AD-410D-8C29-8902C9C6E4CB}" type="slidenum">
              <a:rPr lang="en-US" altLang="zh-TW"/>
              <a:pPr eaLnBrk="1" hangingPunct="1"/>
              <a:t>2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IN" altLang="zh-TW" smtClean="0"/>
          </a:p>
        </p:txBody>
      </p:sp>
    </p:spTree>
    <p:extLst>
      <p:ext uri="{BB962C8B-B14F-4D97-AF65-F5344CB8AC3E}">
        <p14:creationId xmlns:p14="http://schemas.microsoft.com/office/powerpoint/2010/main" val="304911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接點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15" name="直線接點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1977" y="1600203"/>
            <a:ext cx="6248400" cy="2680127"/>
          </a:xfrm>
        </p:spPr>
        <p:txBody>
          <a:bodyPr>
            <a:noAutofit/>
          </a:bodyPr>
          <a:lstStyle>
            <a:lvl1pPr latinLnBrk="0">
              <a:defRPr lang="zh-TW" sz="4051"/>
            </a:lvl1pPr>
          </a:lstStyle>
          <a:p>
            <a:r>
              <a:rPr lang="zh-TW" altLang="en-US" noProof="0" smtClean="0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1976" y="4344918"/>
            <a:ext cx="5638800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 latinLnBrk="0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矩形 9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525250" y="934837"/>
            <a:ext cx="336023" cy="220630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01584" y="685800"/>
            <a:ext cx="1340994" cy="54864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99272" y="685800"/>
            <a:ext cx="5887983" cy="54864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 latinLnBrk="0">
              <a:lnSpc>
                <a:spcPct val="150000"/>
              </a:lnSpc>
              <a:defRPr lang="zh-TW"/>
            </a:lvl5pPr>
            <a:lvl6pPr latinLnBrk="0">
              <a:defRPr lang="zh-TW"/>
            </a:lvl6pPr>
            <a:lvl7pPr latinLnBrk="0">
              <a:defRPr lang="zh-TW"/>
            </a:lvl7pPr>
            <a:lvl8pPr latinLnBrk="0">
              <a:defRPr lang="zh-TW"/>
            </a:lvl8pPr>
            <a:lvl9pPr latinLnBrk="0">
              <a:defRPr lang="zh-TW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8686800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0" name="矩形 19"/>
          <p:cNvSpPr/>
          <p:nvPr/>
        </p:nvSpPr>
        <p:spPr>
          <a:xfrm>
            <a:off x="8458200" y="5638800"/>
            <a:ext cx="2286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4" name="矩形 23"/>
          <p:cNvSpPr/>
          <p:nvPr/>
        </p:nvSpPr>
        <p:spPr>
          <a:xfrm>
            <a:off x="912353" y="5638800"/>
            <a:ext cx="4572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9144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" y="5643132"/>
            <a:ext cx="9123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07401" y="6032500"/>
            <a:ext cx="445008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cxnSp>
        <p:nvCxnSpPr>
          <p:cNvPr id="23" name="直線接點 22"/>
          <p:cNvCxnSpPr/>
          <p:nvPr/>
        </p:nvCxnSpPr>
        <p:spPr bwMode="white">
          <a:xfrm>
            <a:off x="9123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矩形 26"/>
          <p:cNvSpPr/>
          <p:nvPr/>
        </p:nvSpPr>
        <p:spPr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矩形 27"/>
          <p:cNvSpPr/>
          <p:nvPr/>
        </p:nvSpPr>
        <p:spPr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29" name="矩形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/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pPr/>
              <a:t>2016/11/4</a:t>
            </a:fld>
            <a:endParaRPr 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 latinLnBrk="0">
              <a:defRPr lang="zh-TW" sz="4051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9273" y="4259999"/>
            <a:ext cx="5449886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TW" sz="2401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 latinLnBrk="0">
              <a:buNone/>
              <a:defRPr lang="zh-TW"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latinLnBrk="0">
              <a:buNone/>
              <a:defRPr lang="zh-TW"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95388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/>
            </a:lvl8pPr>
            <a:lvl9pPr latinLnBrk="0">
              <a:defRPr lang="zh-TW" sz="13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22520" y="1600200"/>
            <a:ext cx="3611880" cy="4572000"/>
          </a:xfrm>
        </p:spPr>
        <p:txBody>
          <a:bodyPr/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 baseline="0"/>
            </a:lvl6pPr>
            <a:lvl7pPr latinLnBrk="0">
              <a:defRPr lang="zh-TW" sz="1350" baseline="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</p:spPr>
        <p:txBody>
          <a:bodyPr/>
          <a:lstStyle>
            <a:lvl1pPr latinLnBrk="0">
              <a:lnSpc>
                <a:spcPct val="150000"/>
              </a:lnSpc>
              <a:defRPr lang="zh-TW"/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90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95388" y="2514709"/>
            <a:ext cx="3611880" cy="3657493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 baseline="0"/>
            </a:lvl8pPr>
            <a:lvl9pPr latinLnBrk="0">
              <a:defRPr lang="zh-TW"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919294" y="1499616"/>
            <a:ext cx="3615107" cy="938784"/>
          </a:xfrm>
        </p:spPr>
        <p:txBody>
          <a:bodyPr anchor="b">
            <a:noAutofit/>
          </a:bodyPr>
          <a:lstStyle>
            <a:lvl1pPr marL="0" indent="0" latinLnBrk="0">
              <a:lnSpc>
                <a:spcPct val="150000"/>
              </a:lnSpc>
              <a:spcBef>
                <a:spcPts val="0"/>
              </a:spcBef>
              <a:buNone/>
              <a:defRPr lang="zh-TW" sz="1800" b="0" cap="all" baseline="0"/>
            </a:lvl1pPr>
            <a:lvl2pPr marL="342991" indent="0" latinLnBrk="0">
              <a:buNone/>
              <a:defRPr lang="zh-TW" sz="1500" b="1"/>
            </a:lvl2pPr>
            <a:lvl3pPr marL="685983" indent="0" latinLnBrk="0">
              <a:buNone/>
              <a:defRPr lang="zh-TW" sz="1350" b="1"/>
            </a:lvl3pPr>
            <a:lvl4pPr marL="1028974" indent="0" latinLnBrk="0">
              <a:buNone/>
              <a:defRPr lang="zh-TW" sz="1200" b="1"/>
            </a:lvl4pPr>
            <a:lvl5pPr marL="1371966" indent="0" latinLnBrk="0">
              <a:buNone/>
              <a:defRPr lang="zh-TW" sz="1200" b="1"/>
            </a:lvl5pPr>
            <a:lvl6pPr marL="1714957" indent="0" latinLnBrk="0">
              <a:buNone/>
              <a:defRPr lang="zh-TW" sz="1200" b="1"/>
            </a:lvl6pPr>
            <a:lvl7pPr marL="2057949" indent="0" latinLnBrk="0">
              <a:buNone/>
              <a:defRPr lang="zh-TW" sz="1200" b="1"/>
            </a:lvl7pPr>
            <a:lvl8pPr marL="2400940" indent="0" latinLnBrk="0">
              <a:buNone/>
              <a:defRPr lang="zh-TW" sz="1200" b="1"/>
            </a:lvl8pPr>
            <a:lvl9pPr marL="2743932" indent="0" latinLnBrk="0">
              <a:buNone/>
              <a:defRPr lang="zh-TW"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919294" y="2514600"/>
            <a:ext cx="3615107" cy="3655568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1800"/>
            </a:lvl1pPr>
            <a:lvl2pPr latinLnBrk="0">
              <a:lnSpc>
                <a:spcPct val="150000"/>
              </a:lnSpc>
              <a:defRPr lang="zh-TW" sz="1500"/>
            </a:lvl2pPr>
            <a:lvl3pPr latinLnBrk="0">
              <a:lnSpc>
                <a:spcPct val="150000"/>
              </a:lnSpc>
              <a:defRPr lang="zh-TW" sz="1350"/>
            </a:lvl3pPr>
            <a:lvl4pPr latinLnBrk="0">
              <a:lnSpc>
                <a:spcPct val="150000"/>
              </a:lnSpc>
              <a:defRPr lang="zh-TW" sz="1200"/>
            </a:lvl4pPr>
            <a:lvl5pPr latinLnBrk="0">
              <a:lnSpc>
                <a:spcPct val="150000"/>
              </a:lnSpc>
              <a:defRPr lang="zh-TW" sz="1200"/>
            </a:lvl5pPr>
            <a:lvl6pPr latinLnBrk="0">
              <a:defRPr lang="zh-TW" sz="1200"/>
            </a:lvl6pPr>
            <a:lvl7pPr latinLnBrk="0">
              <a:defRPr lang="zh-TW" sz="1200"/>
            </a:lvl7pPr>
            <a:lvl8pPr latinLnBrk="0">
              <a:defRPr lang="zh-TW" sz="1200"/>
            </a:lvl8pPr>
            <a:lvl9pPr latinLnBrk="0">
              <a:defRPr lang="zh-TW"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cxnSp>
        <p:nvCxnSpPr>
          <p:cNvPr id="7" name="直線接點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229601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TW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pPr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66467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>
              <a:lnSpc>
                <a:spcPct val="150000"/>
              </a:lnSpc>
            </a:pPr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lnSpc>
                <a:spcPct val="150000"/>
              </a:lnSpc>
              <a:defRPr lang="zh-TW"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 latinLnBrk="0">
              <a:lnSpc>
                <a:spcPct val="150000"/>
              </a:lnSpc>
              <a:defRPr lang="zh-TW" sz="2101"/>
            </a:lvl1pPr>
            <a:lvl2pPr latinLnBrk="0">
              <a:lnSpc>
                <a:spcPct val="150000"/>
              </a:lnSpc>
              <a:defRPr lang="zh-TW" sz="1800"/>
            </a:lvl2pPr>
            <a:lvl3pPr latinLnBrk="0">
              <a:lnSpc>
                <a:spcPct val="150000"/>
              </a:lnSpc>
              <a:defRPr lang="zh-TW" sz="1500"/>
            </a:lvl3pPr>
            <a:lvl4pPr latinLnBrk="0">
              <a:lnSpc>
                <a:spcPct val="150000"/>
              </a:lnSpc>
              <a:defRPr lang="zh-TW" sz="1350"/>
            </a:lvl4pPr>
            <a:lvl5pPr latinLnBrk="0">
              <a:lnSpc>
                <a:spcPct val="150000"/>
              </a:lnSpc>
              <a:defRPr lang="zh-TW" sz="1350"/>
            </a:lvl5pPr>
            <a:lvl6pPr latinLnBrk="0">
              <a:defRPr lang="zh-TW" sz="1350"/>
            </a:lvl6pPr>
            <a:lvl7pPr latinLnBrk="0">
              <a:defRPr lang="zh-TW" sz="1350"/>
            </a:lvl7pPr>
            <a:lvl8pPr latinLnBrk="0">
              <a:defRPr lang="zh-TW" sz="1350" baseline="0"/>
            </a:lvl8pPr>
            <a:lvl9pPr latinLnBrk="0">
              <a:defRPr lang="zh-TW" sz="135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TW" sz="1500">
                <a:solidFill>
                  <a:schemeClr val="bg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C2C6F8EA-316C-41DE-B9A4-EDCC3A85ED9A}" type="datetimeFigureOut">
              <a:rPr lang="en-US" altLang="zh-TW" smtClean="0"/>
              <a:pPr/>
              <a:t>11/4/2016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7DC1BBB0-96F0-4077-A278-0F3FB5C104D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8" name="矩形 7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 latinLnBrk="0">
              <a:defRPr lang="zh-TW"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TW" sz="2101"/>
            </a:lvl1pPr>
            <a:lvl2pPr marL="342991" indent="0" latinLnBrk="0">
              <a:buNone/>
              <a:defRPr lang="zh-TW" sz="2101"/>
            </a:lvl2pPr>
            <a:lvl3pPr marL="685983" indent="0" latinLnBrk="0">
              <a:buNone/>
              <a:defRPr lang="zh-TW" sz="1800"/>
            </a:lvl3pPr>
            <a:lvl4pPr marL="1028974" indent="0" latinLnBrk="0">
              <a:buNone/>
              <a:defRPr lang="zh-TW" sz="1500"/>
            </a:lvl4pPr>
            <a:lvl5pPr marL="1371966" indent="0" latinLnBrk="0">
              <a:buNone/>
              <a:defRPr lang="zh-TW" sz="1500"/>
            </a:lvl5pPr>
            <a:lvl6pPr marL="1714957" indent="0" latinLnBrk="0">
              <a:buNone/>
              <a:defRPr lang="zh-TW" sz="1500"/>
            </a:lvl6pPr>
            <a:lvl7pPr marL="2057949" indent="0" latinLnBrk="0">
              <a:buNone/>
              <a:defRPr lang="zh-TW" sz="1500"/>
            </a:lvl7pPr>
            <a:lvl8pPr marL="2400940" indent="0" latinLnBrk="0">
              <a:buNone/>
              <a:defRPr lang="zh-TW" sz="1500"/>
            </a:lvl8pPr>
            <a:lvl9pPr marL="2743932" indent="0" latinLnBrk="0">
              <a:buNone/>
              <a:defRPr lang="zh-TW" sz="1500"/>
            </a:lvl9pPr>
          </a:lstStyle>
          <a:p>
            <a:r>
              <a:rPr lang="zh-TW" altLang="en-US" smtClean="0"/>
              <a:t>按一下圖示以新增圖片</a:t>
            </a:r>
            <a:endParaRPr lang="zh-TW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TW" sz="1500">
                <a:solidFill>
                  <a:schemeClr val="tx1"/>
                </a:solidFill>
              </a:defRPr>
            </a:lvl1pPr>
            <a:lvl2pPr marL="342991" indent="0" latinLnBrk="0">
              <a:buNone/>
              <a:defRPr lang="zh-TW" sz="900"/>
            </a:lvl2pPr>
            <a:lvl3pPr marL="685983" indent="0" latinLnBrk="0">
              <a:buNone/>
              <a:defRPr lang="zh-TW" sz="750"/>
            </a:lvl3pPr>
            <a:lvl4pPr marL="1028974" indent="0" latinLnBrk="0">
              <a:buNone/>
              <a:defRPr lang="zh-TW" sz="675"/>
            </a:lvl4pPr>
            <a:lvl5pPr marL="1371966" indent="0" latinLnBrk="0">
              <a:buNone/>
              <a:defRPr lang="zh-TW" sz="675"/>
            </a:lvl5pPr>
            <a:lvl6pPr marL="1714957" indent="0" latinLnBrk="0">
              <a:buNone/>
              <a:defRPr lang="zh-TW" sz="675"/>
            </a:lvl6pPr>
            <a:lvl7pPr marL="2057949" indent="0" latinLnBrk="0">
              <a:buNone/>
              <a:defRPr lang="zh-TW" sz="675"/>
            </a:lvl7pPr>
            <a:lvl8pPr marL="2400940" indent="0" latinLnBrk="0">
              <a:buNone/>
              <a:defRPr lang="zh-TW" sz="675"/>
            </a:lvl8pPr>
            <a:lvl9pPr marL="2743932" indent="0" latinLnBrk="0">
              <a:buNone/>
              <a:defRPr lang="zh-TW" sz="6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t>2016/11/4</a:t>
            </a:fld>
            <a:endParaRPr 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t>‹#›</a:t>
            </a:fld>
            <a:endParaRPr lang="zh-TW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2978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2978" y="736219"/>
            <a:ext cx="4572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4" name="直線接點 13"/>
          <p:cNvCxnSpPr/>
          <p:nvPr/>
        </p:nvCxnSpPr>
        <p:spPr bwMode="white">
          <a:xfrm>
            <a:off x="462978" y="7362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 bwMode="white">
          <a:xfrm>
            <a:off x="462978" y="1345819"/>
            <a:ext cx="4572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567220" y="898103"/>
            <a:ext cx="25208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8598" tIns="34299" rIns="68598" bIns="34299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95389" y="177803"/>
            <a:ext cx="7339012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95389" y="1600200"/>
            <a:ext cx="7339012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886200" y="6356354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C2C6F8EA-316C-41DE-B9A4-EDCC3A85ED9A}" type="datetimeFigureOut">
              <a:rPr lang="en-US" altLang="zh-TW" noProof="0" smtClean="0"/>
              <a:pPr/>
              <a:t>11/4/2016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948240" y="6356354"/>
            <a:ext cx="2981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077201" y="6356354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TW" sz="9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7DC1BBB0-96F0-4077-A278-0F3FB5C104D3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zh-TW" sz="2701" kern="1200">
          <a:solidFill>
            <a:schemeClr val="tx1">
              <a:lumMod val="75000"/>
            </a:schemeClr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0" indent="0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None/>
        <a:defRPr lang="zh-TW" sz="210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27439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548786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5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823179" indent="0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097573" indent="0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None/>
        <a:defRPr lang="zh-TW" sz="135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lang="zh-TW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lang="zh-TW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5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7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5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8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8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4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8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87.e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1" name="Group 11"/>
          <p:cNvGrpSpPr>
            <a:grpSpLocks/>
          </p:cNvGrpSpPr>
          <p:nvPr/>
        </p:nvGrpSpPr>
        <p:grpSpPr bwMode="auto">
          <a:xfrm>
            <a:off x="755576" y="914400"/>
            <a:ext cx="8388424" cy="1981200"/>
            <a:chOff x="0" y="914400"/>
            <a:chExt cx="9144000" cy="1981200"/>
          </a:xfrm>
        </p:grpSpPr>
        <p:sp>
          <p:nvSpPr>
            <p:cNvPr id="4" name="Rectangle 3"/>
            <p:cNvSpPr/>
            <p:nvPr/>
          </p:nvSpPr>
          <p:spPr>
            <a:xfrm>
              <a:off x="0" y="914400"/>
              <a:ext cx="9144000" cy="457200"/>
            </a:xfrm>
            <a:prstGeom prst="rect">
              <a:avLst/>
            </a:prstGeom>
            <a:solidFill>
              <a:srgbClr val="C7EB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52600" y="1447800"/>
              <a:ext cx="0" cy="144780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133600" y="1828800"/>
              <a:ext cx="6629400" cy="0"/>
            </a:xfrm>
            <a:prstGeom prst="line">
              <a:avLst/>
            </a:prstGeom>
            <a:ln w="57150">
              <a:solidFill>
                <a:srgbClr val="00AD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TextBox 8"/>
          <p:cNvSpPr txBox="1">
            <a:spLocks noChangeArrowheads="1"/>
          </p:cNvSpPr>
          <p:nvPr/>
        </p:nvSpPr>
        <p:spPr bwMode="auto">
          <a:xfrm>
            <a:off x="1044442" y="1447800"/>
            <a:ext cx="762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9600" dirty="0">
                <a:solidFill>
                  <a:srgbClr val="00ADEE"/>
                </a:solidFill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2053" name="TextBox 10"/>
          <p:cNvSpPr txBox="1">
            <a:spLocks noChangeArrowheads="1"/>
          </p:cNvSpPr>
          <p:nvPr/>
        </p:nvSpPr>
        <p:spPr bwMode="auto">
          <a:xfrm>
            <a:off x="2362200" y="1981200"/>
            <a:ext cx="6248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4000">
                <a:ea typeface="新細明體" panose="02020500000000000000" pitchFamily="18" charset="-120"/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31771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7FF52D74-7DB5-4FDF-BD42-AC2FCE4C2065}" type="slidenum">
              <a:rPr lang="en-US" altLang="ko-KR">
                <a:ea typeface="굴림" panose="020B0600000101010101" pitchFamily="34" charset="-127"/>
              </a:rPr>
              <a:pPr/>
              <a:t>10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2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(a)If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baseline="30000" dirty="0">
                <a:ea typeface="新細明體" panose="02020500000000000000" pitchFamily="18" charset="-120"/>
              </a:rPr>
              <a:t>3</a:t>
            </a:r>
            <a:r>
              <a:rPr lang="en-US" altLang="zh-TW" dirty="0">
                <a:ea typeface="新細明體" panose="02020500000000000000" pitchFamily="18" charset="-120"/>
              </a:rPr>
              <a:t> –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, find a formula for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dirty="0">
                <a:ea typeface="新細明體" panose="02020500000000000000" pitchFamily="18" charset="-120"/>
              </a:rPr>
              <a:t>’(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(b)Illustrate by comparing the graphs of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and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’.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>
                <a:ea typeface="新細明體" panose="02020500000000000000" pitchFamily="18" charset="-120"/>
              </a:rPr>
              <a:t>(a)When using Equation 2 to compute a derivative, we must remember that: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variable is </a:t>
            </a:r>
            <a:r>
              <a:rPr lang="en-US" altLang="zh-TW" i="1" dirty="0">
                <a:ea typeface="新細明體" panose="02020500000000000000" pitchFamily="18" charset="-120"/>
              </a:rPr>
              <a:t>h.</a:t>
            </a:r>
          </a:p>
          <a:p>
            <a:pPr lvl="1"/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is temporarily regarded as a constant during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the calculation of the limit.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68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5F9C1246-F3BF-4E0C-ADF8-4E9D85FCD274}" type="slidenum">
              <a:rPr lang="en-US" altLang="ko-KR">
                <a:ea typeface="굴림" panose="020B0600000101010101" pitchFamily="34" charset="-127"/>
              </a:rPr>
              <a:pPr/>
              <a:t>11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9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2(a)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Thus,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346620"/>
              </p:ext>
            </p:extLst>
          </p:nvPr>
        </p:nvGraphicFramePr>
        <p:xfrm>
          <a:off x="2267745" y="1340769"/>
          <a:ext cx="5514010" cy="884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3" imgW="3974760" imgH="507960" progId="Equation.DSMT4">
                  <p:embed/>
                </p:oleObj>
              </mc:Choice>
              <mc:Fallback>
                <p:oleObj name="Equation" r:id="rId3" imgW="39747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5" y="1340769"/>
                        <a:ext cx="5514010" cy="884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486292"/>
              </p:ext>
            </p:extLst>
          </p:nvPr>
        </p:nvGraphicFramePr>
        <p:xfrm>
          <a:off x="2267744" y="2420889"/>
          <a:ext cx="5467104" cy="859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5" imgW="2666880" imgH="419040" progId="Equation.DSMT4">
                  <p:embed/>
                </p:oleObj>
              </mc:Choice>
              <mc:Fallback>
                <p:oleObj name="Equation" r:id="rId5" imgW="26668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420889"/>
                        <a:ext cx="5467104" cy="859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88852"/>
              </p:ext>
            </p:extLst>
          </p:nvPr>
        </p:nvGraphicFramePr>
        <p:xfrm>
          <a:off x="2295454" y="3350122"/>
          <a:ext cx="5224375" cy="859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7" imgW="3124080" imgH="419040" progId="Equation.DSMT4">
                  <p:embed/>
                </p:oleObj>
              </mc:Choice>
              <mc:Fallback>
                <p:oleObj name="Equation" r:id="rId7" imgW="31240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454" y="3350122"/>
                        <a:ext cx="5224375" cy="859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829326"/>
              </p:ext>
            </p:extLst>
          </p:nvPr>
        </p:nvGraphicFramePr>
        <p:xfrm>
          <a:off x="2295454" y="4528781"/>
          <a:ext cx="1196426" cy="416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9" imgW="583920" imgH="203040" progId="Equation.DSMT4">
                  <p:embed/>
                </p:oleObj>
              </mc:Choice>
              <mc:Fallback>
                <p:oleObj name="Equation" r:id="rId9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454" y="4528781"/>
                        <a:ext cx="1196426" cy="416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709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5B9C53F7-8C48-4D93-8742-10E5D7AF1650}" type="slidenum">
              <a:rPr lang="en-US" altLang="ko-KR">
                <a:ea typeface="굴림" panose="020B0600000101010101" pitchFamily="34" charset="-127"/>
              </a:rPr>
              <a:pPr/>
              <a:t>12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2(b)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9" y="1628800"/>
            <a:ext cx="4384674" cy="4848200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ea typeface="新細明體" panose="02020500000000000000" pitchFamily="18" charset="-120"/>
              </a:rPr>
              <a:t>We use a graphing device to graph </a:t>
            </a:r>
            <a:r>
              <a:rPr lang="en-US" altLang="zh-TW" sz="2000" i="1" dirty="0">
                <a:ea typeface="新細明體" panose="02020500000000000000" pitchFamily="18" charset="-120"/>
              </a:rPr>
              <a:t>f</a:t>
            </a:r>
            <a:r>
              <a:rPr lang="en-US" altLang="zh-TW" sz="2000" dirty="0">
                <a:ea typeface="新細明體" panose="02020500000000000000" pitchFamily="18" charset="-120"/>
              </a:rPr>
              <a:t> and </a:t>
            </a:r>
            <a:r>
              <a:rPr lang="en-US" altLang="zh-TW" sz="2000" i="1" dirty="0">
                <a:ea typeface="新細明體" panose="02020500000000000000" pitchFamily="18" charset="-120"/>
              </a:rPr>
              <a:t>f </a:t>
            </a:r>
            <a:r>
              <a:rPr lang="en-US" altLang="zh-TW" sz="2000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2000" dirty="0">
                <a:ea typeface="新細明體" panose="02020500000000000000" pitchFamily="18" charset="-120"/>
              </a:rPr>
              <a:t> in Figure 3.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Notice that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0 when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has horizontal tangents and 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is positive when the tangents have positive slope.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these graphs serve as a check on our work in 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part (a).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112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1772816"/>
            <a:ext cx="2905299" cy="448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5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3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                  , find the derivative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. State the domain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i="1" dirty="0" smtClean="0">
                <a:ea typeface="新細明體" panose="02020500000000000000" pitchFamily="18" charset="-120"/>
              </a:rPr>
              <a:t>.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 smtClean="0">
              <a:solidFill>
                <a:srgbClr val="00ADEE"/>
              </a:solidFill>
              <a:ea typeface="新細明體" panose="02020500000000000000" pitchFamily="18" charset="-12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48" y="1522057"/>
            <a:ext cx="146208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841625"/>
            <a:ext cx="67643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099" y="4146550"/>
            <a:ext cx="5649913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24" y="5537200"/>
            <a:ext cx="330041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14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3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see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that exists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x &gt;</a:t>
            </a:r>
            <a:r>
              <a:rPr lang="en-US" altLang="zh-TW" dirty="0" smtClean="0">
                <a:ea typeface="新細明體" panose="02020500000000000000" pitchFamily="18" charset="-120"/>
              </a:rPr>
              <a:t> 0, so the domain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is 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is smaller than the domain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, which is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7524328" y="1066387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28797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95600"/>
            <a:ext cx="28797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149080"/>
            <a:ext cx="8588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4855411"/>
            <a:ext cx="831850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048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THE DERIVATIVE AS A FUNCTION</a:t>
            </a:r>
            <a:endParaRPr kumimoji="1"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Let</a:t>
            </a:r>
            <a:r>
              <a:rPr lang="en-US" altLang="zh-TW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s check to see that the result of Example 3 is reasonable by looking at the graphs of </a:t>
            </a:r>
            <a:r>
              <a:rPr lang="en-US" altLang="zh-TW" i="1" dirty="0">
                <a:ea typeface="新細明體" charset="0"/>
              </a:rPr>
              <a:t>f</a:t>
            </a:r>
            <a:r>
              <a:rPr lang="en-US" altLang="zh-TW" dirty="0">
                <a:ea typeface="新細明體" charset="0"/>
              </a:rPr>
              <a:t> and </a:t>
            </a:r>
            <a:r>
              <a:rPr lang="en-US" altLang="zh-TW" i="1" dirty="0">
                <a:ea typeface="新細明體" charset="0"/>
              </a:rPr>
              <a:t>f </a:t>
            </a:r>
            <a:r>
              <a:rPr lang="en-US" altLang="zh-TW" i="1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 in Figure 4.</a:t>
            </a:r>
            <a:r>
              <a:rPr lang="en-US" altLang="zh-TW" sz="2800" dirty="0">
                <a:ea typeface="新細明體" charset="0"/>
              </a:rPr>
              <a:t> </a:t>
            </a:r>
          </a:p>
          <a:p>
            <a:endParaRPr kumimoji="1" lang="zh-TW" altLang="en-US" dirty="0"/>
          </a:p>
        </p:txBody>
      </p: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547664" y="3461498"/>
            <a:ext cx="6337300" cy="2905125"/>
            <a:chOff x="839" y="1933"/>
            <a:chExt cx="3992" cy="1830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933"/>
              <a:ext cx="3992" cy="1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3566"/>
              <a:ext cx="65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927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THE DERIVATIVE AS A 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When 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>
                <a:ea typeface="新細明體" charset="0"/>
              </a:rPr>
              <a:t> is close to 0,       is also close to 0.</a:t>
            </a:r>
          </a:p>
          <a:p>
            <a:r>
              <a:rPr lang="en-US" altLang="zh-TW" dirty="0">
                <a:ea typeface="新細明體" charset="0"/>
              </a:rPr>
              <a:t>So, </a:t>
            </a:r>
            <a:r>
              <a:rPr lang="en-US" altLang="zh-TW" i="1" dirty="0">
                <a:ea typeface="新細明體" charset="0"/>
              </a:rPr>
              <a:t>f </a:t>
            </a:r>
            <a:r>
              <a:rPr lang="en-US" altLang="zh-TW" i="1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(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>
                <a:ea typeface="新細明體" charset="0"/>
              </a:rPr>
              <a:t>)</a:t>
            </a:r>
            <a:r>
              <a:rPr lang="en-US" altLang="zh-TW" i="1" dirty="0">
                <a:ea typeface="新細明體" charset="0"/>
              </a:rPr>
              <a:t> </a:t>
            </a:r>
            <a:r>
              <a:rPr lang="en-US" altLang="zh-TW" dirty="0">
                <a:ea typeface="新細明體" charset="0"/>
              </a:rPr>
              <a:t>= 1/(2     ) is very large.</a:t>
            </a:r>
          </a:p>
          <a:p>
            <a:pPr lvl="1"/>
            <a:r>
              <a:rPr lang="en-US" altLang="zh-TW" dirty="0">
                <a:ea typeface="新細明體" charset="0"/>
              </a:rPr>
              <a:t>This corresponds to the steep tangent lines near (0,0) in Figure 4(a) and the large values of </a:t>
            </a:r>
            <a:r>
              <a:rPr lang="en-US" altLang="zh-TW" i="1" dirty="0">
                <a:ea typeface="新細明體" charset="0"/>
              </a:rPr>
              <a:t>f </a:t>
            </a:r>
            <a:r>
              <a:rPr lang="en-US" altLang="zh-TW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(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>
                <a:ea typeface="新細明體" charset="0"/>
              </a:rPr>
              <a:t>) just to the right of 0 in Figure 4(b).</a:t>
            </a:r>
          </a:p>
          <a:p>
            <a:endParaRPr kumimoji="1"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802358"/>
              </p:ext>
            </p:extLst>
          </p:nvPr>
        </p:nvGraphicFramePr>
        <p:xfrm>
          <a:off x="3822452" y="1764817"/>
          <a:ext cx="389508" cy="368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3" imgW="7734300" imgH="7327900" progId="Equation.DSMT4">
                  <p:embed/>
                </p:oleObj>
              </mc:Choice>
              <mc:Fallback>
                <p:oleObj name="Equation" r:id="rId3" imgW="7734300" imgH="7327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452" y="1764817"/>
                        <a:ext cx="389508" cy="368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438220"/>
              </p:ext>
            </p:extLst>
          </p:nvPr>
        </p:nvGraphicFramePr>
        <p:xfrm>
          <a:off x="3018036" y="2363366"/>
          <a:ext cx="389508" cy="368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5" imgW="7734300" imgH="7327900" progId="Equation.DSMT4">
                  <p:embed/>
                </p:oleObj>
              </mc:Choice>
              <mc:Fallback>
                <p:oleObj name="Equation" r:id="rId5" imgW="7734300" imgH="7327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036" y="2363366"/>
                        <a:ext cx="389508" cy="368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1835696" y="4027090"/>
            <a:ext cx="5904656" cy="2714278"/>
            <a:chOff x="839" y="1933"/>
            <a:chExt cx="3992" cy="1830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933"/>
              <a:ext cx="3992" cy="1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3566"/>
              <a:ext cx="65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618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THE DERIVATIVE AS A 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When 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>
                <a:ea typeface="新細明體" charset="0"/>
              </a:rPr>
              <a:t> is large, </a:t>
            </a:r>
            <a:r>
              <a:rPr lang="en-US" altLang="zh-TW" i="1" dirty="0">
                <a:ea typeface="新細明體" charset="0"/>
              </a:rPr>
              <a:t>f </a:t>
            </a:r>
            <a:r>
              <a:rPr lang="en-US" altLang="zh-TW" i="1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(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>
                <a:ea typeface="新細明體" charset="0"/>
              </a:rPr>
              <a:t>) is very small.</a:t>
            </a:r>
          </a:p>
          <a:p>
            <a:pPr lvl="1"/>
            <a:r>
              <a:rPr lang="en-US" altLang="zh-TW" dirty="0">
                <a:ea typeface="新細明體" charset="0"/>
              </a:rPr>
              <a:t>This corresponds to the flatter tangent lines at the far right of the graph of </a:t>
            </a:r>
            <a:r>
              <a:rPr lang="en-US" altLang="zh-TW" i="1" dirty="0">
                <a:ea typeface="新細明體" charset="0"/>
              </a:rPr>
              <a:t>f </a:t>
            </a:r>
            <a:r>
              <a:rPr lang="en-US" altLang="zh-TW" i="1" dirty="0">
                <a:latin typeface="Arial" charset="0"/>
                <a:ea typeface="新細明體" charset="0"/>
              </a:rPr>
              <a:t>’</a:t>
            </a:r>
            <a:r>
              <a:rPr lang="en-US" altLang="zh-TW" i="1" dirty="0">
                <a:ea typeface="新細明體" charset="0"/>
              </a:rPr>
              <a:t>.</a:t>
            </a:r>
            <a:endParaRPr lang="en-US" altLang="zh-TW" dirty="0">
              <a:ea typeface="新細明體" charset="0"/>
            </a:endParaRPr>
          </a:p>
          <a:p>
            <a:endParaRPr kumimoji="1" lang="zh-TW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47664" y="3267075"/>
            <a:ext cx="6337300" cy="2905125"/>
            <a:chOff x="839" y="1933"/>
            <a:chExt cx="3992" cy="1830"/>
          </a:xfrm>
        </p:grpSpPr>
        <p:pic>
          <p:nvPicPr>
            <p:cNvPr id="5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1933"/>
              <a:ext cx="3992" cy="1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" y="3566"/>
              <a:ext cx="65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176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D861EEF-4770-4B05-A5CE-F6C98492CCDF}" type="slidenum">
              <a:rPr lang="en-US" altLang="ko-KR">
                <a:ea typeface="굴림" panose="020B0600000101010101" pitchFamily="34" charset="-127"/>
              </a:rPr>
              <a:pPr/>
              <a:t>18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4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Find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dirty="0">
                <a:ea typeface="新細明體" panose="02020500000000000000" pitchFamily="18" charset="-120"/>
              </a:rPr>
              <a:t>’ if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dirty="0">
              <a:ea typeface="新細明體" panose="02020500000000000000" pitchFamily="18" charset="-120"/>
            </a:endParaRP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117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268305"/>
              </p:ext>
            </p:extLst>
          </p:nvPr>
        </p:nvGraphicFramePr>
        <p:xfrm>
          <a:off x="2699792" y="1412776"/>
          <a:ext cx="1746426" cy="845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812520" imgH="393480" progId="Equation.DSMT4">
                  <p:embed/>
                </p:oleObj>
              </mc:Choice>
              <mc:Fallback>
                <p:oleObj name="Equation" r:id="rId3" imgW="812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412776"/>
                        <a:ext cx="1746426" cy="8452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106332"/>
              </p:ext>
            </p:extLst>
          </p:nvPr>
        </p:nvGraphicFramePr>
        <p:xfrm>
          <a:off x="1516499" y="3010642"/>
          <a:ext cx="6863482" cy="335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4000320" imgH="1955520" progId="Equation.DSMT4">
                  <p:embed/>
                </p:oleObj>
              </mc:Choice>
              <mc:Fallback>
                <p:oleObj name="Equation" r:id="rId5" imgW="400032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499" y="3010642"/>
                        <a:ext cx="6863482" cy="335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476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Other Notations</a:t>
            </a:r>
          </a:p>
        </p:txBody>
      </p:sp>
    </p:spTree>
    <p:extLst>
      <p:ext uri="{BB962C8B-B14F-4D97-AF65-F5344CB8AC3E}">
        <p14:creationId xmlns:p14="http://schemas.microsoft.com/office/powerpoint/2010/main" val="146112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 descr="sec-n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14600"/>
            <a:ext cx="70358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23"/>
          <p:cNvSpPr txBox="1">
            <a:spLocks noChangeArrowheads="1"/>
          </p:cNvSpPr>
          <p:nvPr/>
        </p:nvSpPr>
        <p:spPr bwMode="auto">
          <a:xfrm>
            <a:off x="1905000" y="2762250"/>
            <a:ext cx="678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3600" b="1">
                <a:ea typeface="新細明體" panose="02020500000000000000" pitchFamily="18" charset="-120"/>
              </a:rPr>
              <a:t>The Derivative as a Function</a:t>
            </a:r>
          </a:p>
        </p:txBody>
      </p:sp>
      <p:sp>
        <p:nvSpPr>
          <p:cNvPr id="3077" name="Rectangle 18"/>
          <p:cNvSpPr>
            <a:spLocks noChangeArrowheads="1"/>
          </p:cNvSpPr>
          <p:nvPr/>
        </p:nvSpPr>
        <p:spPr bwMode="auto">
          <a:xfrm>
            <a:off x="942975" y="2852936"/>
            <a:ext cx="9620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400" b="1" dirty="0">
                <a:solidFill>
                  <a:srgbClr val="00ADEE"/>
                </a:solidFill>
                <a:ea typeface="新細明體" panose="02020500000000000000" pitchFamily="18" charset="-120"/>
              </a:rPr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287799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Other Notations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600200"/>
            <a:ext cx="7339012" cy="457200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If we use the traditional notation y = f (x) to indicate that the independent variable is x and the dependent variable is y, then some common alternative notations for the derivative are as follows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ea typeface="新細明體" panose="02020500000000000000" pitchFamily="18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The symbols D and d/dx are called differentiation operators because they indicate the operation of differentiation, which is the process of calculating a derivative.</a:t>
            </a: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87229"/>
            <a:ext cx="7075488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3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Other Notations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600200"/>
            <a:ext cx="7339012" cy="4572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1900" dirty="0">
                <a:ea typeface="新細明體" panose="02020500000000000000" pitchFamily="18" charset="-120"/>
              </a:rPr>
              <a:t>The symbol </a:t>
            </a:r>
            <a:r>
              <a:rPr lang="en-US" altLang="zh-TW" sz="1900" dirty="0" err="1">
                <a:ea typeface="新細明體" panose="02020500000000000000" pitchFamily="18" charset="-120"/>
              </a:rPr>
              <a:t>dy</a:t>
            </a:r>
            <a:r>
              <a:rPr lang="en-US" altLang="zh-TW" sz="1900" dirty="0">
                <a:ea typeface="新細明體" panose="02020500000000000000" pitchFamily="18" charset="-120"/>
              </a:rPr>
              <a:t>/dx, was introduced by Leibniz and we can rewrite the definition of derivative in Leibniz notation in the form</a:t>
            </a:r>
          </a:p>
          <a:p>
            <a:pPr marL="0" indent="0"/>
            <a:endParaRPr lang="en-US" altLang="zh-TW" sz="19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9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9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900" dirty="0">
                <a:ea typeface="新細明體" panose="02020500000000000000" pitchFamily="18" charset="-120"/>
              </a:rPr>
              <a:t>If we want to indicate the value of a derivative </a:t>
            </a:r>
            <a:r>
              <a:rPr lang="en-US" altLang="zh-TW" sz="1900" dirty="0" err="1">
                <a:ea typeface="新細明體" panose="02020500000000000000" pitchFamily="18" charset="-120"/>
              </a:rPr>
              <a:t>dy</a:t>
            </a:r>
            <a:r>
              <a:rPr lang="en-US" altLang="zh-TW" sz="1900" dirty="0">
                <a:ea typeface="新細明體" panose="02020500000000000000" pitchFamily="18" charset="-120"/>
              </a:rPr>
              <a:t>/dx in Leibniz notation at a specific number a, we use the notation</a:t>
            </a:r>
          </a:p>
          <a:p>
            <a:pPr marL="0" indent="0"/>
            <a:endParaRPr lang="en-US" altLang="zh-TW" sz="19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19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9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1900" dirty="0">
                <a:ea typeface="新細明體" panose="02020500000000000000" pitchFamily="18" charset="-120"/>
              </a:rPr>
              <a:t>which is a synonym for f </a:t>
            </a:r>
            <a:r>
              <a:rPr lang="en-US" altLang="zh-TW" sz="1900" dirty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z="1900" dirty="0">
                <a:ea typeface="新細明體" panose="02020500000000000000" pitchFamily="18" charset="-120"/>
              </a:rPr>
              <a:t>(a).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2093913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509120"/>
            <a:ext cx="33829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38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Differentiable Functions</a:t>
            </a:r>
          </a:p>
        </p:txBody>
      </p:sp>
    </p:spTree>
    <p:extLst>
      <p:ext uri="{BB962C8B-B14F-4D97-AF65-F5344CB8AC3E}">
        <p14:creationId xmlns:p14="http://schemas.microsoft.com/office/powerpoint/2010/main" val="198679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Differentiable Functions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1536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52600"/>
            <a:ext cx="756084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96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5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Where is the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|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| differentiable?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&gt; 0, then |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|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and we can choose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small enough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+ </a:t>
            </a:r>
            <a:r>
              <a:rPr lang="en-US" altLang="zh-TW" i="1" dirty="0" smtClean="0">
                <a:ea typeface="新細明體" panose="02020500000000000000" pitchFamily="18" charset="-120"/>
              </a:rPr>
              <a:t>h </a:t>
            </a:r>
            <a:r>
              <a:rPr lang="en-US" altLang="zh-TW" dirty="0" smtClean="0">
                <a:ea typeface="新細明體" panose="02020500000000000000" pitchFamily="18" charset="-120"/>
              </a:rPr>
              <a:t>&gt;</a:t>
            </a:r>
            <a:r>
              <a:rPr lang="en-US" altLang="zh-TW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0 and hence |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+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|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+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Therefore,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&gt; 0, we have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876800"/>
            <a:ext cx="3648075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5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and so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differentiable for any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</a:rPr>
              <a:t>&gt; 0.</a:t>
            </a: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741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258762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27537"/>
            <a:ext cx="116998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49650"/>
            <a:ext cx="10414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62361"/>
            <a:ext cx="53975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238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Similarly,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&lt; 0 we have |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| = –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and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can be chosen small enough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+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 &lt; 0 and  so |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+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| = –(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+ </a:t>
            </a:r>
            <a:r>
              <a:rPr lang="en-US" altLang="zh-TW" i="1" dirty="0" smtClean="0">
                <a:ea typeface="新細明體" panose="02020500000000000000" pitchFamily="18" charset="-120"/>
              </a:rPr>
              <a:t>h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Therefore, 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&lt; 0,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843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994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352800"/>
            <a:ext cx="3656013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572000"/>
            <a:ext cx="3290888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8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411" y="5785569"/>
            <a:ext cx="137953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74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and so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differentiable for any </a:t>
            </a:r>
            <a:r>
              <a:rPr lang="en-US" altLang="zh-TW" i="1" dirty="0" smtClean="0">
                <a:ea typeface="新細明體" panose="02020500000000000000" pitchFamily="18" charset="-120"/>
              </a:rPr>
              <a:t>x &lt; </a:t>
            </a:r>
            <a:r>
              <a:rPr lang="en-US" altLang="zh-TW" dirty="0" smtClean="0">
                <a:ea typeface="新細明體" panose="02020500000000000000" pitchFamily="18" charset="-120"/>
              </a:rPr>
              <a:t>0.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For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= 0 we have to investigate</a:t>
            </a: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1946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1508125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89225"/>
            <a:ext cx="768350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029200"/>
            <a:ext cx="39862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9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Let’s compute the left and right limits separately:</a:t>
            </a: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04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63" y="1862140"/>
            <a:ext cx="507365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510" y="3523979"/>
            <a:ext cx="438785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610" y="4619354"/>
            <a:ext cx="12620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910" y="5886179"/>
            <a:ext cx="11890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48" y="5913167"/>
            <a:ext cx="5667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1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And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Since these limits are different,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(0) does not exist.</a:t>
            </a: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15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88840"/>
            <a:ext cx="4451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98" y="3171528"/>
            <a:ext cx="151765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98" y="4198357"/>
            <a:ext cx="16367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2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73" y="5138157"/>
            <a:ext cx="749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92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The Derivative as a Function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have considered the derivative of a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at a fixed number </a:t>
            </a:r>
            <a:r>
              <a:rPr lang="en-US" altLang="zh-TW" i="1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: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/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Let the number </a:t>
            </a:r>
            <a:r>
              <a:rPr lang="en-US" altLang="zh-TW" i="1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vary. If we replace </a:t>
            </a:r>
            <a:r>
              <a:rPr lang="en-US" altLang="zh-TW" i="1" dirty="0" smtClean="0">
                <a:ea typeface="新細明體" panose="02020500000000000000" pitchFamily="18" charset="-120"/>
              </a:rPr>
              <a:t>a </a:t>
            </a:r>
            <a:r>
              <a:rPr lang="en-US" altLang="zh-TW" dirty="0" smtClean="0">
                <a:ea typeface="新細明體" panose="02020500000000000000" pitchFamily="18" charset="-120"/>
              </a:rPr>
              <a:t>in Equation 1 by a variable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we obtain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10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/>
          <a:stretch>
            <a:fillRect/>
          </a:stretch>
        </p:blipFill>
        <p:spPr bwMode="auto">
          <a:xfrm>
            <a:off x="1195388" y="2924944"/>
            <a:ext cx="69723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4677642"/>
            <a:ext cx="7682531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9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Thus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is differentiable at all </a:t>
            </a:r>
            <a:r>
              <a:rPr lang="en-US" altLang="zh-TW" i="1" smtClean="0">
                <a:ea typeface="新細明體" panose="02020500000000000000" pitchFamily="18" charset="-120"/>
              </a:rPr>
              <a:t>x </a:t>
            </a:r>
            <a:r>
              <a:rPr lang="en-US" altLang="zh-TW" smtClean="0">
                <a:ea typeface="新細明體" panose="02020500000000000000" pitchFamily="18" charset="-120"/>
              </a:rPr>
              <a:t>except 0.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A formula for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8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 is given by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and its graph is shown </a:t>
            </a:r>
            <a:br>
              <a:rPr lang="en-US" altLang="zh-TW" smtClean="0">
                <a:ea typeface="新細明體" panose="02020500000000000000" pitchFamily="18" charset="-120"/>
              </a:rPr>
            </a:br>
            <a:r>
              <a:rPr lang="en-US" altLang="zh-TW" smtClean="0">
                <a:ea typeface="新細明體" panose="02020500000000000000" pitchFamily="18" charset="-120"/>
              </a:rPr>
              <a:t>in Figure 5(b).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253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4404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24200"/>
            <a:ext cx="3263900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4" name="Rectangle 6"/>
          <p:cNvSpPr>
            <a:spLocks noChangeArrowheads="1"/>
          </p:cNvSpPr>
          <p:nvPr/>
        </p:nvSpPr>
        <p:spPr bwMode="auto">
          <a:xfrm>
            <a:off x="5948134" y="5324199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4404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13" y="2780928"/>
            <a:ext cx="342741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17613" y="4990728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(b) </a:t>
            </a:r>
            <a:r>
              <a:rPr lang="en-US" altLang="zh-TW" sz="1400" i="1">
                <a:ea typeface="新細明體" panose="02020500000000000000" pitchFamily="18" charset="-120"/>
              </a:rPr>
              <a:t>y </a:t>
            </a:r>
            <a:r>
              <a:rPr lang="en-US" altLang="zh-TW" sz="1400">
                <a:ea typeface="新細明體" panose="02020500000000000000" pitchFamily="18" charset="-120"/>
              </a:rPr>
              <a:t>= </a:t>
            </a:r>
            <a:r>
              <a:rPr lang="en-US" altLang="zh-TW" sz="1400" i="1">
                <a:ea typeface="新細明體" panose="02020500000000000000" pitchFamily="18" charset="-120"/>
              </a:rPr>
              <a:t>f</a:t>
            </a:r>
            <a:r>
              <a:rPr lang="en-US" altLang="zh-TW" sz="800" i="1">
                <a:ea typeface="新細明體" panose="02020500000000000000" pitchFamily="18" charset="-120"/>
              </a:rPr>
              <a:t> </a:t>
            </a:r>
            <a:r>
              <a:rPr lang="en-US" altLang="zh-TW" sz="140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z="1400">
                <a:ea typeface="新細明體" panose="02020500000000000000" pitchFamily="18" charset="-120"/>
              </a:rPr>
              <a:t>(</a:t>
            </a:r>
            <a:r>
              <a:rPr lang="en-US" altLang="zh-TW" sz="1400" i="1">
                <a:ea typeface="新細明體" panose="02020500000000000000" pitchFamily="18" charset="-120"/>
              </a:rPr>
              <a:t>x</a:t>
            </a:r>
            <a:r>
              <a:rPr lang="en-US" altLang="zh-TW" sz="1400">
                <a:ea typeface="新細明體" panose="02020500000000000000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86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4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5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600200"/>
            <a:ext cx="7339012" cy="4572000"/>
          </a:xfrm>
        </p:spPr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fact that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8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(0) does not exist is reflected geometrically in the fact that the curve </a:t>
            </a:r>
            <a:r>
              <a:rPr lang="en-US" altLang="zh-TW" i="1" smtClean="0">
                <a:ea typeface="新細明體" panose="02020500000000000000" pitchFamily="18" charset="-120"/>
              </a:rPr>
              <a:t>y</a:t>
            </a:r>
            <a:r>
              <a:rPr lang="en-US" altLang="zh-TW" smtClean="0">
                <a:ea typeface="新細明體" panose="02020500000000000000" pitchFamily="18" charset="-120"/>
              </a:rPr>
              <a:t> = |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z="800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</a:rPr>
              <a:t>| does not have a tangent line at (0, 0). </a:t>
            </a:r>
            <a:r>
              <a:rPr lang="en-US" altLang="zh-TW" dirty="0" smtClean="0">
                <a:ea typeface="新細明體" panose="02020500000000000000" pitchFamily="18" charset="-120"/>
              </a:rPr>
              <a:t>[See Figure 5(a).] </a:t>
            </a: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73"/>
          <a:stretch>
            <a:fillRect/>
          </a:stretch>
        </p:blipFill>
        <p:spPr bwMode="auto">
          <a:xfrm>
            <a:off x="2438400" y="2895600"/>
            <a:ext cx="3565525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865115" y="5801975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5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581400" y="5486400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(a) </a:t>
            </a:r>
            <a:r>
              <a:rPr lang="en-US" altLang="zh-TW" sz="1400" i="1">
                <a:ea typeface="新細明體" panose="02020500000000000000" pitchFamily="18" charset="-120"/>
              </a:rPr>
              <a:t>y </a:t>
            </a:r>
            <a:r>
              <a:rPr lang="en-US" altLang="zh-TW" sz="1400">
                <a:ea typeface="新細明體" panose="02020500000000000000" pitchFamily="18" charset="-120"/>
              </a:rPr>
              <a:t>= </a:t>
            </a:r>
            <a:r>
              <a:rPr lang="en-US" altLang="zh-TW" sz="1400" i="1">
                <a:ea typeface="新細明體" panose="02020500000000000000" pitchFamily="18" charset="-120"/>
              </a:rPr>
              <a:t>f</a:t>
            </a:r>
            <a:r>
              <a:rPr lang="en-US" altLang="zh-TW" sz="1400">
                <a:ea typeface="新細明體" panose="02020500000000000000" pitchFamily="18" charset="-120"/>
              </a:rPr>
              <a:t>(</a:t>
            </a:r>
            <a:r>
              <a:rPr lang="en-US" altLang="zh-TW" sz="1400" i="1">
                <a:ea typeface="新細明體" panose="02020500000000000000" pitchFamily="18" charset="-120"/>
              </a:rPr>
              <a:t>x</a:t>
            </a:r>
            <a:r>
              <a:rPr lang="en-US" altLang="zh-TW" sz="1400">
                <a:ea typeface="新細明體" panose="02020500000000000000" pitchFamily="18" charset="-120"/>
              </a:rPr>
              <a:t>) = |</a:t>
            </a:r>
            <a:r>
              <a:rPr lang="en-US" altLang="zh-TW" sz="400">
                <a:ea typeface="新細明體" panose="02020500000000000000" pitchFamily="18" charset="-120"/>
              </a:rPr>
              <a:t> </a:t>
            </a:r>
            <a:r>
              <a:rPr lang="en-US" altLang="zh-TW" sz="1400" i="1">
                <a:ea typeface="新細明體" panose="02020500000000000000" pitchFamily="18" charset="-120"/>
              </a:rPr>
              <a:t>x</a:t>
            </a:r>
            <a:r>
              <a:rPr lang="en-US" altLang="zh-TW" sz="400">
                <a:ea typeface="新細明體" panose="02020500000000000000" pitchFamily="18" charset="-120"/>
              </a:rPr>
              <a:t> </a:t>
            </a:r>
            <a:r>
              <a:rPr lang="en-US" altLang="zh-TW" sz="1400">
                <a:ea typeface="新細明體" panose="02020500000000000000" pitchFamily="18" charset="-12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946110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Other Notations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Both continuity and differentiability are desirable properties for a function to have.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following theorem shows how these properties are related.</a:t>
            </a: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458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62400"/>
            <a:ext cx="798036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92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5CB2E579-E6B3-46C6-9544-07F10DEF7B68}" type="slidenum">
              <a:rPr lang="en-US" altLang="ko-KR">
                <a:ea typeface="굴림" panose="020B0600000101010101" pitchFamily="34" charset="-127"/>
              </a:rPr>
              <a:pPr/>
              <a:t>33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Theorem 4 PROOF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TW" dirty="0">
                <a:ea typeface="新細明體" panose="02020500000000000000" pitchFamily="18" charset="-120"/>
              </a:rPr>
              <a:t>To prove that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 is continuous at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, we have to show that       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 . 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We do this by showing that the difference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) approaches 0 as </a:t>
            </a:r>
            <a:r>
              <a:rPr lang="en-US" altLang="zh-TW" i="1" dirty="0">
                <a:ea typeface="新細明體" panose="02020500000000000000" pitchFamily="18" charset="-120"/>
              </a:rPr>
              <a:t>x </a:t>
            </a:r>
            <a:r>
              <a:rPr lang="en-US" altLang="zh-TW" dirty="0">
                <a:ea typeface="新細明體" panose="02020500000000000000" pitchFamily="18" charset="-120"/>
              </a:rPr>
              <a:t>approaches 0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ea typeface="新細明體" panose="02020500000000000000" pitchFamily="18" charset="-120"/>
              </a:rPr>
              <a:t>given information is that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dirty="0">
                <a:ea typeface="新細明體" panose="02020500000000000000" pitchFamily="18" charset="-120"/>
              </a:rPr>
              <a:t>is differentiable at </a:t>
            </a:r>
            <a:r>
              <a:rPr lang="en-US" altLang="zh-TW" i="1" dirty="0">
                <a:ea typeface="新細明體" panose="02020500000000000000" pitchFamily="18" charset="-120"/>
              </a:rPr>
              <a:t>a.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That is,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/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 smtClean="0">
                <a:ea typeface="新細明體" panose="02020500000000000000" pitchFamily="18" charset="-120"/>
              </a:rPr>
              <a:t>exists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See Equation 3.1.5. </a:t>
            </a:r>
          </a:p>
          <a:p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253274"/>
              </p:ext>
            </p:extLst>
          </p:nvPr>
        </p:nvGraphicFramePr>
        <p:xfrm>
          <a:off x="2555776" y="4077072"/>
          <a:ext cx="2933363" cy="772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1498320" imgH="393480" progId="Equation.DSMT4">
                  <p:embed/>
                </p:oleObj>
              </mc:Choice>
              <mc:Fallback>
                <p:oleObj name="Equation" r:id="rId3" imgW="14983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4077072"/>
                        <a:ext cx="2933363" cy="772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024551"/>
              </p:ext>
            </p:extLst>
          </p:nvPr>
        </p:nvGraphicFramePr>
        <p:xfrm>
          <a:off x="2065725" y="2052700"/>
          <a:ext cx="1820476" cy="506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1002960" imgH="279360" progId="Equation.DSMT4">
                  <p:embed/>
                </p:oleObj>
              </mc:Choice>
              <mc:Fallback>
                <p:oleObj name="Equation" r:id="rId5" imgW="1002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725" y="2052700"/>
                        <a:ext cx="1820476" cy="506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728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8054FB8-F390-43F5-8FEF-02A06514FB2A}" type="slidenum">
              <a:rPr lang="en-US" altLang="ko-KR">
                <a:ea typeface="굴림" panose="020B0600000101010101" pitchFamily="34" charset="-127"/>
              </a:rPr>
              <a:pPr/>
              <a:t>34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Theorem 4 PROOF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To connect the given and the unknown, we divide and multiply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</a:t>
            </a:r>
            <a:r>
              <a:rPr lang="en-US" altLang="zh-TW" dirty="0">
                <a:ea typeface="新細明體" panose="02020500000000000000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) by 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i="1" dirty="0">
                <a:ea typeface="新細明體" panose="02020500000000000000" pitchFamily="18" charset="-120"/>
              </a:rPr>
              <a:t>a</a:t>
            </a:r>
            <a:r>
              <a:rPr lang="en-US" altLang="zh-TW" dirty="0">
                <a:ea typeface="新細明體" panose="02020500000000000000" pitchFamily="18" charset="-120"/>
              </a:rPr>
              <a:t> (which we can do when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):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graphicFrame>
        <p:nvGraphicFramePr>
          <p:cNvPr id="13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536011"/>
              </p:ext>
            </p:extLst>
          </p:nvPr>
        </p:nvGraphicFramePr>
        <p:xfrm>
          <a:off x="7485858" y="2204864"/>
          <a:ext cx="887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3" imgW="355320" imgH="152280" progId="Equation.DSMT4">
                  <p:embed/>
                </p:oleObj>
              </mc:Choice>
              <mc:Fallback>
                <p:oleObj name="Equation" r:id="rId3" imgW="35532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858" y="2204864"/>
                        <a:ext cx="887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601025"/>
              </p:ext>
            </p:extLst>
          </p:nvPr>
        </p:nvGraphicFramePr>
        <p:xfrm>
          <a:off x="1693069" y="3319432"/>
          <a:ext cx="53006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5" imgW="2120760" imgH="393480" progId="Equation.DSMT4">
                  <p:embed/>
                </p:oleObj>
              </mc:Choice>
              <mc:Fallback>
                <p:oleObj name="Equation" r:id="rId5" imgW="21207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069" y="3319432"/>
                        <a:ext cx="53006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3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D741E269-14D4-4035-A014-8D591F38A0C3}" type="slidenum">
              <a:rPr lang="en-US" altLang="ko-KR">
                <a:ea typeface="굴림" panose="020B0600000101010101" pitchFamily="34" charset="-127"/>
              </a:rPr>
              <a:pPr/>
              <a:t>35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Theorem 4 PROOF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Thus, using the Product Law and (2.1.5), we can write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141373"/>
              </p:ext>
            </p:extLst>
          </p:nvPr>
        </p:nvGraphicFramePr>
        <p:xfrm>
          <a:off x="1331640" y="2276872"/>
          <a:ext cx="6459537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2869920" imgH="1041120" progId="Equation.DSMT4">
                  <p:embed/>
                </p:oleObj>
              </mc:Choice>
              <mc:Fallback>
                <p:oleObj name="Equation" r:id="rId3" imgW="286992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76872"/>
                        <a:ext cx="6459537" cy="233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031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9B2F61D1-A63B-4713-B8CE-0B724AC39DCE}" type="slidenum">
              <a:rPr lang="en-US" altLang="ko-KR">
                <a:ea typeface="굴림" panose="020B0600000101010101" pitchFamily="34" charset="-127"/>
              </a:rPr>
              <a:pPr/>
              <a:t>36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Theorem 4 PROOF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To use what we have just proved, we start with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and add and subtract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):</a:t>
            </a: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endParaRPr lang="en-US" altLang="zh-TW">
              <a:ea typeface="新細明體" panose="02020500000000000000" pitchFamily="18" charset="-120"/>
            </a:endParaRP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Therefore,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is continuous at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499315"/>
              </p:ext>
            </p:extLst>
          </p:nvPr>
        </p:nvGraphicFramePr>
        <p:xfrm>
          <a:off x="1858169" y="2636912"/>
          <a:ext cx="49704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3" imgW="2209680" imgH="279360" progId="Equation.DSMT4">
                  <p:embed/>
                </p:oleObj>
              </mc:Choice>
              <mc:Fallback>
                <p:oleObj name="Equation" r:id="rId3" imgW="2209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169" y="2636912"/>
                        <a:ext cx="49704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380986"/>
              </p:ext>
            </p:extLst>
          </p:nvPr>
        </p:nvGraphicFramePr>
        <p:xfrm>
          <a:off x="1838661" y="3265562"/>
          <a:ext cx="41132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5" imgW="1828800" imgH="279360" progId="Equation.DSMT4">
                  <p:embed/>
                </p:oleObj>
              </mc:Choice>
              <mc:Fallback>
                <p:oleObj name="Equation" r:id="rId5" imgW="1828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661" y="3265562"/>
                        <a:ext cx="41132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973602"/>
              </p:ext>
            </p:extLst>
          </p:nvPr>
        </p:nvGraphicFramePr>
        <p:xfrm>
          <a:off x="1858169" y="3912700"/>
          <a:ext cx="2513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7" imgW="1117440" imgH="203040" progId="Equation.DSMT4">
                  <p:embed/>
                </p:oleObj>
              </mc:Choice>
              <mc:Fallback>
                <p:oleObj name="Equation" r:id="rId7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169" y="3912700"/>
                        <a:ext cx="25130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0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smtClean="0"/>
              <a:t>Note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The converse of Theorem 4 is false. That is, there are functions that are continuous but not differentiable. For instance, the function </a:t>
            </a:r>
            <a:r>
              <a:rPr lang="en-US" altLang="zh-TW" i="1" dirty="0">
                <a:ea typeface="新細明體" charset="0"/>
              </a:rPr>
              <a:t>f</a:t>
            </a:r>
            <a:r>
              <a:rPr lang="en-US" altLang="zh-TW" dirty="0">
                <a:ea typeface="新細明體" charset="0"/>
              </a:rPr>
              <a:t>(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>
                <a:ea typeface="新細明體" charset="0"/>
              </a:rPr>
              <a:t>) = |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>
                <a:ea typeface="新細明體" charset="0"/>
              </a:rPr>
              <a:t>| is continuous at 0 because</a:t>
            </a:r>
          </a:p>
          <a:p>
            <a:pPr lvl="1"/>
            <a:endParaRPr lang="en-US" altLang="zh-TW" dirty="0">
              <a:ea typeface="新細明體" charset="0"/>
            </a:endParaRPr>
          </a:p>
          <a:p>
            <a:pPr lvl="1"/>
            <a:endParaRPr lang="en-US" altLang="zh-TW" dirty="0">
              <a:ea typeface="新細明體" charset="0"/>
            </a:endParaRPr>
          </a:p>
          <a:p>
            <a:pPr lvl="1"/>
            <a:r>
              <a:rPr lang="en-US" altLang="zh-TW" dirty="0">
                <a:ea typeface="新細明體" charset="0"/>
              </a:rPr>
              <a:t>See Example 6 in Section </a:t>
            </a:r>
            <a:r>
              <a:rPr lang="en-US" altLang="zh-TW" dirty="0" smtClean="0">
                <a:ea typeface="新細明體" charset="0"/>
              </a:rPr>
              <a:t>1.4.</a:t>
            </a:r>
          </a:p>
          <a:p>
            <a:pPr lvl="1"/>
            <a:r>
              <a:rPr lang="en-US" altLang="zh-TW" dirty="0" smtClean="0">
                <a:ea typeface="新細明體" charset="0"/>
              </a:rPr>
              <a:t>However</a:t>
            </a:r>
            <a:r>
              <a:rPr lang="en-US" altLang="zh-TW" dirty="0">
                <a:ea typeface="新細明體" charset="0"/>
              </a:rPr>
              <a:t>, in Example 5, we showed that </a:t>
            </a:r>
            <a:r>
              <a:rPr lang="en-US" altLang="zh-TW" i="1" dirty="0">
                <a:ea typeface="新細明體" charset="0"/>
              </a:rPr>
              <a:t>f</a:t>
            </a:r>
            <a:r>
              <a:rPr lang="en-US" altLang="zh-TW" dirty="0">
                <a:ea typeface="新細明體" charset="0"/>
              </a:rPr>
              <a:t> is not differentiable at 0.</a:t>
            </a:r>
            <a:endParaRPr lang="zh-TW" altLang="en-US" dirty="0">
              <a:ea typeface="新細明體" charset="0"/>
            </a:endParaRPr>
          </a:p>
          <a:p>
            <a:endParaRPr kumimoji="1"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447849"/>
              </p:ext>
            </p:extLst>
          </p:nvPr>
        </p:nvGraphicFramePr>
        <p:xfrm>
          <a:off x="2124075" y="3284984"/>
          <a:ext cx="430371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3" imgW="55283100" imgH="9359900" progId="Equation.DSMT4">
                  <p:embed/>
                </p:oleObj>
              </mc:Choice>
              <mc:Fallback>
                <p:oleObj name="Equation" r:id="rId3" imgW="55283100" imgH="935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84984"/>
                        <a:ext cx="430371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57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/>
          <p:cNvSpPr>
            <a:spLocks noChangeArrowheads="1"/>
          </p:cNvSpPr>
          <p:nvPr/>
        </p:nvSpPr>
        <p:spPr bwMode="auto">
          <a:xfrm>
            <a:off x="539552" y="306896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 dirty="0">
                <a:ea typeface="新細明體" panose="02020500000000000000" pitchFamily="18" charset="-120"/>
              </a:rPr>
              <a:t>How can a Function Fail to be Differentiable?</a:t>
            </a:r>
          </a:p>
        </p:txBody>
      </p:sp>
    </p:spTree>
    <p:extLst>
      <p:ext uri="{BB962C8B-B14F-4D97-AF65-F5344CB8AC3E}">
        <p14:creationId xmlns:p14="http://schemas.microsoft.com/office/powerpoint/2010/main" val="344319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100" smtClean="0">
                <a:ea typeface="新細明體" panose="02020500000000000000" pitchFamily="18" charset="-120"/>
              </a:rPr>
              <a:t>How can a Function Fail to be Differentiable?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00200"/>
            <a:ext cx="7339012" cy="4572000"/>
          </a:xfrm>
        </p:spPr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In general, if the graph of a function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has a “corner” or “kink” in it, then the graph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has no tangent at this point and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 is not differentiable there.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Theorem 4 gives another way for a function not to have a derivative. It says that 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not continuous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, then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not differentiable at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 at any discontinuity (for instance, a jump discontinuity)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fails to be differentiable.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4173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Derivative as a Function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ea typeface="新細明體" charset="0"/>
              </a:rPr>
              <a:t>Given any number </a:t>
            </a:r>
            <a:r>
              <a:rPr lang="en-US" altLang="zh-TW" i="1" dirty="0">
                <a:ea typeface="新細明體" charset="0"/>
              </a:rPr>
              <a:t>x </a:t>
            </a:r>
            <a:r>
              <a:rPr lang="en-US" altLang="zh-TW" dirty="0">
                <a:ea typeface="新細明體" charset="0"/>
              </a:rPr>
              <a:t>for which this limit exists, we assign to </a:t>
            </a:r>
            <a:r>
              <a:rPr lang="en-US" altLang="zh-TW" i="1" dirty="0">
                <a:ea typeface="新細明體" charset="0"/>
              </a:rPr>
              <a:t>x </a:t>
            </a:r>
            <a:r>
              <a:rPr lang="en-US" altLang="zh-TW" dirty="0">
                <a:ea typeface="新細明體" charset="0"/>
              </a:rPr>
              <a:t>the number </a:t>
            </a:r>
            <a:r>
              <a:rPr lang="en-US" altLang="zh-TW" i="1" dirty="0">
                <a:ea typeface="新細明體" charset="0"/>
              </a:rPr>
              <a:t>f </a:t>
            </a:r>
            <a:r>
              <a:rPr lang="en-US" altLang="zh-TW" i="1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(x</a:t>
            </a:r>
            <a:r>
              <a:rPr lang="en-US" altLang="zh-TW" dirty="0" smtClean="0">
                <a:ea typeface="新細明體" charset="0"/>
              </a:rPr>
              <a:t>). So</a:t>
            </a:r>
            <a:r>
              <a:rPr lang="en-US" altLang="zh-TW" dirty="0">
                <a:ea typeface="新細明體" charset="0"/>
              </a:rPr>
              <a:t>, we can regard </a:t>
            </a:r>
            <a:r>
              <a:rPr lang="en-US" altLang="zh-TW" i="1" dirty="0">
                <a:ea typeface="新細明體" charset="0"/>
              </a:rPr>
              <a:t>f </a:t>
            </a:r>
            <a:r>
              <a:rPr lang="en-US" altLang="zh-TW" i="1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 as a new function, called the </a:t>
            </a:r>
            <a:r>
              <a:rPr lang="en-US" altLang="zh-TW" b="1" dirty="0">
                <a:ea typeface="新細明體" charset="0"/>
              </a:rPr>
              <a:t>derivative of </a:t>
            </a:r>
            <a:r>
              <a:rPr lang="en-US" altLang="zh-TW" b="1" i="1" dirty="0">
                <a:ea typeface="新細明體" charset="0"/>
              </a:rPr>
              <a:t>f</a:t>
            </a:r>
            <a:r>
              <a:rPr lang="en-US" altLang="zh-TW" dirty="0">
                <a:ea typeface="新細明體" charset="0"/>
              </a:rPr>
              <a:t> and defined by Equation 2. </a:t>
            </a:r>
            <a:r>
              <a:rPr lang="en-US" altLang="zh-TW" dirty="0" smtClean="0">
                <a:ea typeface="新細明體" charset="0"/>
              </a:rPr>
              <a:t>We </a:t>
            </a:r>
            <a:r>
              <a:rPr lang="en-US" altLang="zh-TW" dirty="0">
                <a:ea typeface="新細明體" charset="0"/>
              </a:rPr>
              <a:t>know that the value of </a:t>
            </a:r>
            <a:r>
              <a:rPr lang="en-US" altLang="zh-TW" i="1" dirty="0">
                <a:ea typeface="新細明體" charset="0"/>
              </a:rPr>
              <a:t>f </a:t>
            </a:r>
            <a:r>
              <a:rPr lang="en-US" altLang="zh-TW" i="1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 at 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>
                <a:ea typeface="新細明體" charset="0"/>
              </a:rPr>
              <a:t>, </a:t>
            </a:r>
            <a:r>
              <a:rPr lang="en-US" altLang="zh-TW" i="1" dirty="0">
                <a:ea typeface="新細明體" charset="0"/>
              </a:rPr>
              <a:t>f </a:t>
            </a:r>
            <a:r>
              <a:rPr lang="en-US" altLang="zh-TW" i="1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(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>
                <a:ea typeface="新細明體" charset="0"/>
              </a:rPr>
              <a:t>), can be interpreted geometrically as the slope of the tangent </a:t>
            </a:r>
            <a:r>
              <a:rPr lang="en-US" altLang="zh-TW" dirty="0" smtClean="0">
                <a:ea typeface="新細明體" charset="0"/>
              </a:rPr>
              <a:t>line </a:t>
            </a:r>
            <a:r>
              <a:rPr lang="en-US" altLang="zh-TW" dirty="0">
                <a:ea typeface="新細明體" charset="0"/>
              </a:rPr>
              <a:t>to the graph of </a:t>
            </a:r>
            <a:r>
              <a:rPr lang="en-US" altLang="zh-TW" i="1" dirty="0">
                <a:ea typeface="新細明體" charset="0"/>
              </a:rPr>
              <a:t>f</a:t>
            </a:r>
            <a:r>
              <a:rPr lang="en-US" altLang="zh-TW" dirty="0">
                <a:ea typeface="新細明體" charset="0"/>
              </a:rPr>
              <a:t> at the point (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>
                <a:ea typeface="新細明體" charset="0"/>
              </a:rPr>
              <a:t>, </a:t>
            </a:r>
            <a:r>
              <a:rPr lang="en-US" altLang="zh-TW" i="1" dirty="0">
                <a:ea typeface="新細明體" charset="0"/>
              </a:rPr>
              <a:t>f</a:t>
            </a:r>
            <a:r>
              <a:rPr lang="en-US" altLang="zh-TW" dirty="0">
                <a:ea typeface="新細明體" charset="0"/>
              </a:rPr>
              <a:t>(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 smtClean="0">
                <a:ea typeface="新細明體" charset="0"/>
              </a:rPr>
              <a:t>)).</a:t>
            </a:r>
          </a:p>
          <a:p>
            <a:r>
              <a:rPr lang="en-US" altLang="zh-TW" dirty="0">
                <a:ea typeface="新細明體" charset="0"/>
              </a:rPr>
              <a:t>The function </a:t>
            </a:r>
            <a:r>
              <a:rPr lang="en-US" altLang="zh-TW" i="1" dirty="0">
                <a:ea typeface="新細明體" charset="0"/>
              </a:rPr>
              <a:t>f</a:t>
            </a:r>
            <a:r>
              <a:rPr lang="en-US" altLang="zh-TW" i="1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 is called the derivative of </a:t>
            </a:r>
            <a:r>
              <a:rPr lang="en-US" altLang="zh-TW" i="1" dirty="0">
                <a:ea typeface="新細明體" charset="0"/>
              </a:rPr>
              <a:t>f</a:t>
            </a:r>
            <a:r>
              <a:rPr lang="en-US" altLang="zh-TW" dirty="0">
                <a:ea typeface="新細明體" charset="0"/>
              </a:rPr>
              <a:t> because it has been </a:t>
            </a:r>
            <a:r>
              <a:rPr lang="en-US" altLang="zh-TW" dirty="0">
                <a:latin typeface="Arial" charset="0"/>
                <a:ea typeface="新細明體" charset="0"/>
              </a:rPr>
              <a:t>‘</a:t>
            </a:r>
            <a:r>
              <a:rPr lang="en-US" altLang="zh-TW" dirty="0">
                <a:ea typeface="新細明體" charset="0"/>
              </a:rPr>
              <a:t>derived</a:t>
            </a:r>
            <a:r>
              <a:rPr lang="en-US" altLang="zh-TW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 from </a:t>
            </a:r>
            <a:r>
              <a:rPr lang="en-US" altLang="zh-TW" i="1" dirty="0">
                <a:ea typeface="新細明體" charset="0"/>
              </a:rPr>
              <a:t>f</a:t>
            </a:r>
            <a:r>
              <a:rPr lang="en-US" altLang="zh-TW" dirty="0">
                <a:ea typeface="新細明體" charset="0"/>
              </a:rPr>
              <a:t> by the limiting operation in Equation 2. </a:t>
            </a:r>
            <a:r>
              <a:rPr lang="en-US" altLang="zh-TW" dirty="0" smtClean="0">
                <a:ea typeface="新細明體" charset="0"/>
              </a:rPr>
              <a:t>The </a:t>
            </a:r>
            <a:r>
              <a:rPr lang="en-US" altLang="zh-TW" dirty="0">
                <a:ea typeface="新細明體" charset="0"/>
              </a:rPr>
              <a:t>domain of </a:t>
            </a:r>
            <a:r>
              <a:rPr lang="en-US" altLang="zh-TW" i="1" dirty="0">
                <a:ea typeface="新細明體" charset="0"/>
              </a:rPr>
              <a:t>f </a:t>
            </a:r>
            <a:r>
              <a:rPr lang="en-US" altLang="zh-TW" i="1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 is the set {</a:t>
            </a:r>
            <a:r>
              <a:rPr lang="en-US" altLang="zh-TW" i="1" dirty="0">
                <a:ea typeface="新細明體" charset="0"/>
              </a:rPr>
              <a:t>x </a:t>
            </a:r>
            <a:r>
              <a:rPr lang="en-US" altLang="zh-TW" dirty="0">
                <a:ea typeface="新細明體" charset="0"/>
              </a:rPr>
              <a:t>| </a:t>
            </a:r>
            <a:r>
              <a:rPr lang="en-US" altLang="zh-TW" i="1" dirty="0">
                <a:ea typeface="新細明體" charset="0"/>
              </a:rPr>
              <a:t>f </a:t>
            </a:r>
            <a:r>
              <a:rPr lang="en-US" altLang="zh-TW" i="1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(</a:t>
            </a:r>
            <a:r>
              <a:rPr lang="en-US" altLang="zh-TW" i="1" dirty="0">
                <a:ea typeface="新細明體" charset="0"/>
              </a:rPr>
              <a:t>x</a:t>
            </a:r>
            <a:r>
              <a:rPr lang="en-US" altLang="zh-TW" dirty="0">
                <a:ea typeface="新細明體" charset="0"/>
              </a:rPr>
              <a:t>) exists} and </a:t>
            </a:r>
            <a:r>
              <a:rPr lang="en-US" altLang="zh-TW" dirty="0" smtClean="0">
                <a:ea typeface="新細明體" charset="0"/>
              </a:rPr>
              <a:t>may </a:t>
            </a:r>
            <a:r>
              <a:rPr lang="en-US" altLang="zh-TW" dirty="0">
                <a:ea typeface="新細明體" charset="0"/>
              </a:rPr>
              <a:t>be smaller than the domain of </a:t>
            </a:r>
            <a:r>
              <a:rPr lang="en-US" altLang="zh-TW" i="1" dirty="0">
                <a:ea typeface="新細明體" charset="0"/>
              </a:rPr>
              <a:t>f</a:t>
            </a:r>
            <a:r>
              <a:rPr lang="en-US" altLang="zh-TW" dirty="0">
                <a:ea typeface="新細明體" charset="0"/>
              </a:rPr>
              <a:t>.</a:t>
            </a:r>
            <a:endParaRPr lang="zh-TW" altLang="en-US" dirty="0">
              <a:ea typeface="新細明體" charset="0"/>
            </a:endParaRPr>
          </a:p>
          <a:p>
            <a:pPr lvl="1"/>
            <a:endParaRPr lang="zh-TW" altLang="en-US" dirty="0">
              <a:ea typeface="新細明體" charset="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534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100" smtClean="0">
                <a:ea typeface="新細明體" panose="02020500000000000000" pitchFamily="18" charset="-120"/>
              </a:rPr>
              <a:t>How can a Function Fail to be Differentiable?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600200"/>
            <a:ext cx="7339012" cy="4572000"/>
          </a:xfrm>
        </p:spPr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A third possibility is that the curve has a </a:t>
            </a:r>
            <a:r>
              <a:rPr lang="en-US" altLang="zh-TW" b="1" smtClean="0">
                <a:ea typeface="新細明體" panose="02020500000000000000" pitchFamily="18" charset="-120"/>
              </a:rPr>
              <a:t>vertical tangent line </a:t>
            </a:r>
            <a:r>
              <a:rPr lang="en-US" altLang="zh-TW" smtClean="0">
                <a:ea typeface="新細明體" panose="02020500000000000000" pitchFamily="18" charset="-120"/>
              </a:rPr>
              <a:t>when </a:t>
            </a:r>
            <a:r>
              <a:rPr lang="en-US" altLang="zh-TW" i="1" smtClean="0">
                <a:ea typeface="新細明體" panose="02020500000000000000" pitchFamily="18" charset="-120"/>
              </a:rPr>
              <a:t>x</a:t>
            </a:r>
            <a:r>
              <a:rPr lang="en-US" altLang="zh-TW" smtClean="0">
                <a:ea typeface="新細明體" panose="02020500000000000000" pitchFamily="18" charset="-120"/>
              </a:rPr>
              <a:t> =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; that is, </a:t>
            </a:r>
            <a:r>
              <a:rPr lang="en-US" altLang="zh-TW" i="1" smtClean="0">
                <a:ea typeface="新細明體" panose="02020500000000000000" pitchFamily="18" charset="-120"/>
              </a:rPr>
              <a:t>f </a:t>
            </a:r>
            <a:r>
              <a:rPr lang="en-US" altLang="zh-TW" smtClean="0">
                <a:ea typeface="新細明體" panose="02020500000000000000" pitchFamily="18" charset="-120"/>
              </a:rPr>
              <a:t>is continuous at </a:t>
            </a:r>
            <a:r>
              <a:rPr lang="en-US" altLang="zh-TW" i="1" smtClean="0">
                <a:ea typeface="新細明體" panose="02020500000000000000" pitchFamily="18" charset="-120"/>
              </a:rPr>
              <a:t>a</a:t>
            </a:r>
            <a:r>
              <a:rPr lang="en-US" altLang="zh-TW" smtClean="0">
                <a:ea typeface="新細明體" panose="02020500000000000000" pitchFamily="18" charset="-120"/>
              </a:rPr>
              <a:t> and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means that the tangent lines become steeper and steeper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x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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i="1" dirty="0" smtClean="0">
                <a:ea typeface="新細明體" panose="02020500000000000000" pitchFamily="18" charset="-120"/>
              </a:rPr>
              <a:t>a</a:t>
            </a:r>
            <a:r>
              <a:rPr lang="en-US" altLang="zh-TW" dirty="0" smtClean="0"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95600"/>
            <a:ext cx="232251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3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100" smtClean="0">
                <a:ea typeface="新細明體" panose="02020500000000000000" pitchFamily="18" charset="-120"/>
              </a:rPr>
              <a:t>How can a Function Fail to be Differentiable?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600200"/>
            <a:ext cx="7339012" cy="4572000"/>
          </a:xfrm>
        </p:spPr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Figure 6 shows one way that this can happen; Figure 7(c) shows another. 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153" y="2895600"/>
            <a:ext cx="321786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666899" y="6165669"/>
            <a:ext cx="8803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6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5761148" y="6160828"/>
            <a:ext cx="10983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7(c)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286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>
            <a:fillRect/>
          </a:stretch>
        </p:blipFill>
        <p:spPr bwMode="auto">
          <a:xfrm>
            <a:off x="5076056" y="3212976"/>
            <a:ext cx="28241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1" name="Rectangle 8"/>
          <p:cNvSpPr>
            <a:spLocks noChangeArrowheads="1"/>
          </p:cNvSpPr>
          <p:nvPr/>
        </p:nvSpPr>
        <p:spPr bwMode="auto">
          <a:xfrm>
            <a:off x="5533256" y="5803776"/>
            <a:ext cx="1554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A vertical tangent</a:t>
            </a:r>
          </a:p>
        </p:txBody>
      </p:sp>
    </p:spTree>
    <p:extLst>
      <p:ext uri="{BB962C8B-B14F-4D97-AF65-F5344CB8AC3E}">
        <p14:creationId xmlns:p14="http://schemas.microsoft.com/office/powerpoint/2010/main" val="41225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100" smtClean="0">
                <a:ea typeface="新細明體" panose="02020500000000000000" pitchFamily="18" charset="-120"/>
              </a:rPr>
              <a:t>How can a Function Fail to be Differentiable?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Figure 7 illustrates the three possibilities that we have discussed.</a:t>
            </a:r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3975100" y="5776913"/>
            <a:ext cx="7778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200" b="1">
                <a:ea typeface="新細明體" panose="02020500000000000000" pitchFamily="18" charset="-120"/>
              </a:rPr>
              <a:t>Figure 7</a:t>
            </a:r>
            <a:endParaRPr lang="en-US" altLang="zh-TW" sz="1200">
              <a:ea typeface="新細明體" panose="02020500000000000000" pitchFamily="18" charset="-120"/>
            </a:endParaRPr>
          </a:p>
        </p:txBody>
      </p:sp>
      <p:sp>
        <p:nvSpPr>
          <p:cNvPr id="29702" name="Rectangle 10"/>
          <p:cNvSpPr>
            <a:spLocks noChangeArrowheads="1"/>
          </p:cNvSpPr>
          <p:nvPr/>
        </p:nvSpPr>
        <p:spPr bwMode="auto">
          <a:xfrm>
            <a:off x="2590800" y="5410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>
                <a:ea typeface="新細明體" panose="02020500000000000000" pitchFamily="18" charset="-120"/>
              </a:rPr>
              <a:t>Three ways for </a:t>
            </a:r>
            <a:r>
              <a:rPr lang="en-US" altLang="zh-TW" sz="1400" i="1">
                <a:ea typeface="新細明體" panose="02020500000000000000" pitchFamily="18" charset="-120"/>
              </a:rPr>
              <a:t>f</a:t>
            </a:r>
            <a:r>
              <a:rPr lang="en-US" altLang="zh-TW" sz="1400">
                <a:ea typeface="新細明體" panose="02020500000000000000" pitchFamily="18" charset="-120"/>
              </a:rPr>
              <a:t> not to be differentiable at </a:t>
            </a:r>
            <a:r>
              <a:rPr lang="en-US" altLang="zh-TW" sz="1400" i="1">
                <a:ea typeface="新細明體" panose="02020500000000000000" pitchFamily="18" charset="-120"/>
              </a:rPr>
              <a:t>a</a:t>
            </a:r>
          </a:p>
        </p:txBody>
      </p:sp>
      <p:pic>
        <p:nvPicPr>
          <p:cNvPr id="29703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37"/>
          <a:stretch>
            <a:fillRect/>
          </a:stretch>
        </p:blipFill>
        <p:spPr bwMode="auto">
          <a:xfrm>
            <a:off x="533400" y="2438400"/>
            <a:ext cx="83915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1323975" y="4800600"/>
            <a:ext cx="1119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ea typeface="新細明體" panose="02020500000000000000" pitchFamily="18" charset="-120"/>
              </a:rPr>
              <a:t>(a) A corner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3914775" y="4794250"/>
            <a:ext cx="1593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ea typeface="新細明體" panose="02020500000000000000" pitchFamily="18" charset="-120"/>
              </a:rPr>
              <a:t>(b) A discontinuity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953250" y="4779963"/>
            <a:ext cx="18097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400">
                <a:ea typeface="新細明體" panose="02020500000000000000" pitchFamily="18" charset="-120"/>
              </a:rPr>
              <a:t>(c) A vertical tangent</a:t>
            </a:r>
          </a:p>
        </p:txBody>
      </p:sp>
    </p:spTree>
    <p:extLst>
      <p:ext uri="{BB962C8B-B14F-4D97-AF65-F5344CB8AC3E}">
        <p14:creationId xmlns:p14="http://schemas.microsoft.com/office/powerpoint/2010/main" val="293303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0"/>
              </a:rPr>
              <a:t>HOW CAN A FUNCTION FAIL TO BE DIFFERENTIABLE?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>
                <a:ea typeface="新細明體" charset="0"/>
              </a:rPr>
              <a:t>A graphing calculator or computer provides another way of looking at differentiability.</a:t>
            </a:r>
          </a:p>
          <a:p>
            <a:pPr lvl="1"/>
            <a:r>
              <a:rPr lang="en-US" altLang="zh-TW" dirty="0">
                <a:ea typeface="新細明體" charset="0"/>
              </a:rPr>
              <a:t>If </a:t>
            </a:r>
            <a:r>
              <a:rPr lang="en-US" altLang="zh-TW" i="1" dirty="0">
                <a:ea typeface="新細明體" charset="0"/>
              </a:rPr>
              <a:t>f</a:t>
            </a:r>
            <a:r>
              <a:rPr lang="en-US" altLang="zh-TW" dirty="0">
                <a:ea typeface="新細明體" charset="0"/>
              </a:rPr>
              <a:t> is differentiable at </a:t>
            </a:r>
            <a:r>
              <a:rPr lang="en-US" altLang="zh-TW" i="1" dirty="0">
                <a:ea typeface="新細明體" charset="0"/>
              </a:rPr>
              <a:t>a</a:t>
            </a:r>
            <a:r>
              <a:rPr lang="en-US" altLang="zh-TW" dirty="0">
                <a:ea typeface="新細明體" charset="0"/>
              </a:rPr>
              <a:t>, then when we zoom in toward the point (</a:t>
            </a:r>
            <a:r>
              <a:rPr lang="en-US" altLang="zh-TW" i="1" dirty="0">
                <a:ea typeface="新細明體" charset="0"/>
              </a:rPr>
              <a:t>a</a:t>
            </a:r>
            <a:r>
              <a:rPr lang="en-US" altLang="zh-TW" dirty="0">
                <a:ea typeface="新細明體" charset="0"/>
              </a:rPr>
              <a:t>, </a:t>
            </a:r>
            <a:r>
              <a:rPr lang="en-US" altLang="zh-TW" i="1" dirty="0">
                <a:ea typeface="新細明體" charset="0"/>
              </a:rPr>
              <a:t>f</a:t>
            </a:r>
            <a:r>
              <a:rPr lang="en-US" altLang="zh-TW" dirty="0">
                <a:ea typeface="新細明體" charset="0"/>
              </a:rPr>
              <a:t>(</a:t>
            </a:r>
            <a:r>
              <a:rPr lang="en-US" altLang="zh-TW" i="1" dirty="0">
                <a:ea typeface="新細明體" charset="0"/>
              </a:rPr>
              <a:t>a</a:t>
            </a:r>
            <a:r>
              <a:rPr lang="en-US" altLang="zh-TW" dirty="0">
                <a:ea typeface="新細明體" charset="0"/>
              </a:rPr>
              <a:t>)), </a:t>
            </a:r>
            <a:br>
              <a:rPr lang="en-US" altLang="zh-TW" dirty="0">
                <a:ea typeface="新細明體" charset="0"/>
              </a:rPr>
            </a:br>
            <a:r>
              <a:rPr lang="en-US" altLang="zh-TW" dirty="0">
                <a:ea typeface="新細明體" charset="0"/>
              </a:rPr>
              <a:t>the graph straightens out </a:t>
            </a:r>
            <a:br>
              <a:rPr lang="en-US" altLang="zh-TW" dirty="0">
                <a:ea typeface="新細明體" charset="0"/>
              </a:rPr>
            </a:br>
            <a:r>
              <a:rPr lang="en-US" altLang="zh-TW" dirty="0">
                <a:ea typeface="新細明體" charset="0"/>
              </a:rPr>
              <a:t>and appears more and </a:t>
            </a:r>
            <a:br>
              <a:rPr lang="en-US" altLang="zh-TW" dirty="0">
                <a:ea typeface="新細明體" charset="0"/>
              </a:rPr>
            </a:br>
            <a:r>
              <a:rPr lang="en-US" altLang="zh-TW" dirty="0">
                <a:ea typeface="新細明體" charset="0"/>
              </a:rPr>
              <a:t>more like a line. </a:t>
            </a:r>
          </a:p>
          <a:p>
            <a:pPr lvl="1"/>
            <a:r>
              <a:rPr lang="en-US" altLang="zh-TW" dirty="0">
                <a:ea typeface="新細明體" charset="0"/>
              </a:rPr>
              <a:t>See Figure 8.</a:t>
            </a:r>
          </a:p>
          <a:p>
            <a:pPr lvl="1"/>
            <a:r>
              <a:rPr lang="en-US" altLang="zh-TW" dirty="0">
                <a:ea typeface="新細明體" charset="0"/>
              </a:rPr>
              <a:t>We saw a specific example </a:t>
            </a:r>
            <a:br>
              <a:rPr lang="en-US" altLang="zh-TW" dirty="0">
                <a:ea typeface="新細明體" charset="0"/>
              </a:rPr>
            </a:br>
            <a:r>
              <a:rPr lang="en-US" altLang="zh-TW" dirty="0">
                <a:ea typeface="新細明體" charset="0"/>
              </a:rPr>
              <a:t>of this in Figure 4 in </a:t>
            </a:r>
            <a:br>
              <a:rPr lang="en-US" altLang="zh-TW" dirty="0">
                <a:ea typeface="新細明體" charset="0"/>
              </a:rPr>
            </a:br>
            <a:r>
              <a:rPr lang="en-US" altLang="zh-TW" dirty="0">
                <a:ea typeface="新細明體" charset="0"/>
              </a:rPr>
              <a:t>Section 2.1.</a:t>
            </a:r>
            <a:endParaRPr lang="zh-TW" altLang="en-US" dirty="0">
              <a:ea typeface="新細明體" charset="0"/>
            </a:endParaRPr>
          </a:p>
          <a:p>
            <a:endParaRPr kumimoji="1"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2"/>
            <a:ext cx="3954462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67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0"/>
              </a:rPr>
              <a:t>HOW CAN A FUNCTION FAIL TO BE DIFFERENTIABLE?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But no matter how much we zoom in toward a point like the ones in Figure 6 and 7(a), we can</a:t>
            </a:r>
            <a:r>
              <a:rPr lang="en-US" altLang="zh-TW" dirty="0">
                <a:latin typeface="Arial" charset="0"/>
                <a:ea typeface="新細明體" charset="0"/>
              </a:rPr>
              <a:t>’</a:t>
            </a:r>
            <a:r>
              <a:rPr lang="en-US" altLang="zh-TW" dirty="0">
                <a:ea typeface="新細明體" charset="0"/>
              </a:rPr>
              <a:t>t eliminate the sharp point or corner, as in Figure 9.</a:t>
            </a:r>
            <a:endParaRPr lang="en-US" altLang="zh-TW" b="1" dirty="0">
              <a:ea typeface="新細明體" charset="0"/>
            </a:endParaRPr>
          </a:p>
          <a:p>
            <a:endParaRPr lang="zh-TW" altLang="en-US" dirty="0">
              <a:ea typeface="新細明體" charset="0"/>
            </a:endParaRPr>
          </a:p>
          <a:p>
            <a:endParaRPr kumimoji="1"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425" y="3212976"/>
            <a:ext cx="3647071" cy="3456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28782"/>
            <a:ext cx="2804973" cy="2992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775" y="3920707"/>
            <a:ext cx="2320313" cy="246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19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ChangeArrowheads="1"/>
          </p:cNvSpPr>
          <p:nvPr/>
        </p:nvSpPr>
        <p:spPr bwMode="auto">
          <a:xfrm>
            <a:off x="800100" y="3276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TW" sz="4000" b="1">
                <a:ea typeface="新細明體" panose="02020500000000000000" pitchFamily="18" charset="-120"/>
              </a:rPr>
              <a:t>Higher Derivatives</a:t>
            </a:r>
          </a:p>
        </p:txBody>
      </p:sp>
    </p:spTree>
    <p:extLst>
      <p:ext uri="{BB962C8B-B14F-4D97-AF65-F5344CB8AC3E}">
        <p14:creationId xmlns:p14="http://schemas.microsoft.com/office/powerpoint/2010/main" val="133188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Higher Derivatives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600200"/>
            <a:ext cx="7339012" cy="4572000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 is </a:t>
            </a:r>
            <a:r>
              <a:rPr lang="en-US" altLang="zh-TW" dirty="0" smtClean="0">
                <a:ea typeface="新細明體" panose="02020500000000000000" pitchFamily="18" charset="-120"/>
              </a:rPr>
              <a:t>a differentiable function, then its derivative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 </a:t>
            </a:r>
            <a:r>
              <a:rPr lang="en-US" altLang="zh-TW" dirty="0" smtClean="0">
                <a:ea typeface="新細明體" panose="02020500000000000000" pitchFamily="18" charset="-120"/>
              </a:rPr>
              <a:t>is also a function, so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 may have a derivative of its own, denoted by (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 </a:t>
            </a:r>
            <a:r>
              <a:rPr lang="en-US" altLang="zh-TW" i="1" dirty="0" smtClean="0">
                <a:ea typeface="新細明體" panose="02020500000000000000" pitchFamily="18" charset="-120"/>
              </a:rPr>
              <a:t>= f</a:t>
            </a:r>
            <a:r>
              <a:rPr lang="en-US" altLang="zh-TW" sz="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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This new function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 </a:t>
            </a:r>
            <a:r>
              <a:rPr lang="en-US" altLang="zh-TW" dirty="0" smtClean="0">
                <a:ea typeface="新細明體" panose="02020500000000000000" pitchFamily="18" charset="-120"/>
              </a:rPr>
              <a:t>is called the </a:t>
            </a:r>
            <a:r>
              <a:rPr lang="en-US" altLang="zh-TW" b="1" dirty="0" smtClean="0">
                <a:ea typeface="新細明體" panose="02020500000000000000" pitchFamily="18" charset="-120"/>
              </a:rPr>
              <a:t>second derivative </a:t>
            </a:r>
            <a:r>
              <a:rPr lang="en-US" altLang="zh-TW" dirty="0" smtClean="0">
                <a:ea typeface="新細明體" panose="02020500000000000000" pitchFamily="18" charset="-120"/>
              </a:rPr>
              <a:t>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because it is the derivative of the derivative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Using Leibniz notation, we write the second derivative of as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as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174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334000"/>
            <a:ext cx="2403475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500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Example 6</a:t>
            </a:r>
            <a:endParaRPr lang="en-US" altLang="zh-TW" i="1" smtClean="0">
              <a:ea typeface="新細明體" panose="02020500000000000000" pitchFamily="18" charset="-120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=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3 </a:t>
            </a:r>
            <a:r>
              <a:rPr lang="en-US" altLang="zh-TW" dirty="0" smtClean="0">
                <a:ea typeface="新細明體" panose="02020500000000000000" pitchFamily="18" charset="-120"/>
              </a:rPr>
              <a:t>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, find and interpret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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  <a:endParaRPr lang="en-US" altLang="zh-TW" baseline="30000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We must remember that the variable is </a:t>
            </a:r>
            <a:r>
              <a:rPr lang="en-US" altLang="zh-TW" i="1" dirty="0" smtClean="0">
                <a:ea typeface="新細明體" panose="02020500000000000000" pitchFamily="18" charset="-120"/>
              </a:rPr>
              <a:t>h </a:t>
            </a:r>
            <a:r>
              <a:rPr lang="en-US" altLang="zh-TW" dirty="0" smtClean="0">
                <a:ea typeface="新細明體" panose="02020500000000000000" pitchFamily="18" charset="-120"/>
              </a:rPr>
              <a:t>and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 is temporarily regarded as a constant during the calculation of the limit.</a:t>
            </a:r>
          </a:p>
          <a:p>
            <a:pPr marL="0" indent="0"/>
            <a:endParaRPr lang="en-US" altLang="zh-TW" sz="1600" dirty="0" smtClean="0">
              <a:ea typeface="新細明體" panose="02020500000000000000" pitchFamily="18" charset="-120"/>
            </a:endParaRP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27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03" b="6383"/>
          <a:stretch>
            <a:fillRect/>
          </a:stretch>
        </p:blipFill>
        <p:spPr bwMode="auto">
          <a:xfrm>
            <a:off x="1371600" y="4114800"/>
            <a:ext cx="396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97" r="841" b="6383"/>
          <a:stretch>
            <a:fillRect/>
          </a:stretch>
        </p:blipFill>
        <p:spPr bwMode="auto">
          <a:xfrm>
            <a:off x="2362200" y="5029200"/>
            <a:ext cx="5029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23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3797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10" b="8333"/>
          <a:stretch>
            <a:fillRect/>
          </a:stretch>
        </p:blipFill>
        <p:spPr bwMode="auto">
          <a:xfrm>
            <a:off x="1143000" y="2819400"/>
            <a:ext cx="396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90" r="16632" b="8333"/>
          <a:stretch>
            <a:fillRect/>
          </a:stretch>
        </p:blipFill>
        <p:spPr bwMode="auto">
          <a:xfrm>
            <a:off x="1371600" y="3810000"/>
            <a:ext cx="3581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68" b="8333"/>
          <a:stretch>
            <a:fillRect/>
          </a:stretch>
        </p:blipFill>
        <p:spPr bwMode="auto">
          <a:xfrm>
            <a:off x="1371600" y="4876800"/>
            <a:ext cx="15049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24000"/>
            <a:ext cx="64579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15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We found that the first derivative is  </a:t>
            </a: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z="160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Similarly the second derivative is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48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2133600"/>
            <a:ext cx="2230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733800"/>
            <a:ext cx="404018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4822825"/>
            <a:ext cx="47434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219277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45ECC2A3-F294-431F-ABEB-5BF77F617DE9}" type="slidenum">
              <a:rPr lang="en-US" altLang="ko-KR">
                <a:ea typeface="굴림" panose="020B0600000101010101" pitchFamily="34" charset="-127"/>
              </a:rPr>
              <a:pPr/>
              <a:t>5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1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graph of  a function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is given in Figure 1. Use it to sketch the graph of the derivative 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924175"/>
            <a:ext cx="3368675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23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smtClean="0">
              <a:ea typeface="新細明體" panose="02020500000000000000" pitchFamily="18" charset="-12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5845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584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1828800"/>
            <a:ext cx="53022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3200400"/>
            <a:ext cx="217487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9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150" y="4419600"/>
            <a:ext cx="7127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70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/>
            <a:r>
              <a:rPr lang="en-US" altLang="zh-TW" smtClean="0">
                <a:ea typeface="新細明體" panose="02020500000000000000" pitchFamily="18" charset="-120"/>
              </a:rPr>
              <a:t>The graphs of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800" i="1" smtClean="0">
                <a:ea typeface="新細明體" panose="02020500000000000000" pitchFamily="18" charset="-120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smtClean="0">
                <a:ea typeface="新細明體" panose="02020500000000000000" pitchFamily="18" charset="-120"/>
              </a:rPr>
              <a:t>, </a:t>
            </a:r>
            <a:r>
              <a:rPr lang="en-US" altLang="zh-TW" i="1" smtClean="0">
                <a:ea typeface="新細明體" panose="02020500000000000000" pitchFamily="18" charset="-120"/>
              </a:rPr>
              <a:t>f</a:t>
            </a:r>
            <a:r>
              <a:rPr lang="en-US" altLang="zh-TW" sz="80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mtClean="0">
                <a:ea typeface="新細明體" panose="02020500000000000000" pitchFamily="18" charset="-120"/>
                <a:sym typeface="Symbol" panose="05050102010706020507" pitchFamily="18" charset="2"/>
              </a:rPr>
              <a:t> </a:t>
            </a:r>
            <a:r>
              <a:rPr lang="en-US" altLang="zh-TW" smtClean="0">
                <a:ea typeface="新細明體" panose="02020500000000000000" pitchFamily="18" charset="-120"/>
              </a:rPr>
              <a:t>are shown in Figure 10.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6869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  <p:pic>
        <p:nvPicPr>
          <p:cNvPr id="3687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138812"/>
            <a:ext cx="4536504" cy="305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3902102" y="5428814"/>
            <a:ext cx="97975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1400" b="1" dirty="0">
                <a:ea typeface="新細明體" panose="02020500000000000000" pitchFamily="18" charset="-120"/>
              </a:rPr>
              <a:t>Figure 10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59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Example 6 – </a:t>
            </a:r>
            <a:r>
              <a:rPr lang="en-US" altLang="zh-TW" i="1" dirty="0" smtClean="0">
                <a:ea typeface="新細明體" panose="02020500000000000000" pitchFamily="18" charset="-120"/>
              </a:rPr>
              <a:t>Solution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600200"/>
            <a:ext cx="7339012" cy="4572000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We can interpret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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as the slope of the curve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at the point (x,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)).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other words, it is the rate of change of the slope of the original curve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Notice from Figure 10 that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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is negative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has negative slope and positive when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 has positive slope.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So the graphs serve as a check on our calculations.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8015288" y="885825"/>
            <a:ext cx="8413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43645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panose="02020500000000000000" pitchFamily="18" charset="-120"/>
              </a:rPr>
              <a:t>Higher Derivatives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600200"/>
            <a:ext cx="7339012" cy="4572000"/>
          </a:xfrm>
        </p:spPr>
        <p:txBody>
          <a:bodyPr>
            <a:normAutofit/>
          </a:bodyPr>
          <a:lstStyle/>
          <a:p>
            <a:pPr marL="0" indent="0"/>
            <a:r>
              <a:rPr lang="en-US" altLang="zh-TW" sz="2200" dirty="0">
                <a:ea typeface="新細明體" panose="02020500000000000000" pitchFamily="18" charset="-120"/>
              </a:rPr>
              <a:t>In general, we can interpret a second derivative as a rate of change of a rate of change. The most familiar example of this is acceleration.</a:t>
            </a:r>
          </a:p>
          <a:p>
            <a:pPr marL="0" indent="0"/>
            <a:endParaRPr lang="en-US" altLang="zh-TW" sz="2200" dirty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200" dirty="0">
                <a:ea typeface="新細明體" panose="02020500000000000000" pitchFamily="18" charset="-120"/>
              </a:rPr>
              <a:t>The instantaneous rate of change of velocity with respect to time is called the acceleration of the object.</a:t>
            </a:r>
          </a:p>
          <a:p>
            <a:pPr marL="0" indent="0"/>
            <a:endParaRPr lang="en-US" altLang="zh-TW" sz="2200" dirty="0">
              <a:ea typeface="新細明體" panose="02020500000000000000" pitchFamily="18" charset="-120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</p:spTree>
    <p:extLst>
      <p:ext uri="{BB962C8B-B14F-4D97-AF65-F5344CB8AC3E}">
        <p14:creationId xmlns:p14="http://schemas.microsoft.com/office/powerpoint/2010/main" val="43448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Higher Derivatives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If </a:t>
            </a:r>
            <a:r>
              <a:rPr lang="en-US" altLang="zh-TW" i="1" dirty="0">
                <a:ea typeface="新細明體" charset="0"/>
              </a:rPr>
              <a:t>s</a:t>
            </a:r>
            <a:r>
              <a:rPr lang="en-US" altLang="zh-TW" dirty="0">
                <a:ea typeface="新細明體" charset="0"/>
              </a:rPr>
              <a:t> = </a:t>
            </a:r>
            <a:r>
              <a:rPr lang="en-US" altLang="zh-TW" i="1" dirty="0">
                <a:ea typeface="新細明體" charset="0"/>
              </a:rPr>
              <a:t>s</a:t>
            </a:r>
            <a:r>
              <a:rPr lang="en-US" altLang="zh-TW" dirty="0">
                <a:ea typeface="新細明體" charset="0"/>
              </a:rPr>
              <a:t>(</a:t>
            </a:r>
            <a:r>
              <a:rPr lang="en-US" altLang="zh-TW" i="1" dirty="0">
                <a:ea typeface="新細明體" charset="0"/>
              </a:rPr>
              <a:t>t</a:t>
            </a:r>
            <a:r>
              <a:rPr lang="en-US" altLang="zh-TW" dirty="0">
                <a:ea typeface="新細明體" charset="0"/>
              </a:rPr>
              <a:t>) is the position function of an object that moves in a straight line, we know that its first derivative represents the velocity </a:t>
            </a:r>
            <a:r>
              <a:rPr lang="en-US" altLang="zh-TW" i="1" dirty="0">
                <a:ea typeface="新細明體" charset="0"/>
              </a:rPr>
              <a:t>v</a:t>
            </a:r>
            <a:r>
              <a:rPr lang="en-US" altLang="zh-TW" dirty="0">
                <a:ea typeface="新細明體" charset="0"/>
              </a:rPr>
              <a:t>(</a:t>
            </a:r>
            <a:r>
              <a:rPr lang="en-US" altLang="zh-TW" i="1" dirty="0">
                <a:ea typeface="新細明體" charset="0"/>
              </a:rPr>
              <a:t>t</a:t>
            </a:r>
            <a:r>
              <a:rPr lang="en-US" altLang="zh-TW" dirty="0">
                <a:ea typeface="新細明體" charset="0"/>
              </a:rPr>
              <a:t>) of the object as a function of time:</a:t>
            </a:r>
          </a:p>
          <a:p>
            <a:endParaRPr kumimoji="1"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452229"/>
              </p:ext>
            </p:extLst>
          </p:nvPr>
        </p:nvGraphicFramePr>
        <p:xfrm>
          <a:off x="2123727" y="3068960"/>
          <a:ext cx="2413607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32524700" imgH="12611100" progId="Equation.DSMT4">
                  <p:embed/>
                </p:oleObj>
              </mc:Choice>
              <mc:Fallback>
                <p:oleObj name="Equation" r:id="rId3" imgW="32524700" imgH="12611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7" y="3068960"/>
                        <a:ext cx="2413607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56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HIGHER DERIVATIVES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The instantaneous rate of change of velocity with respect to time is called the </a:t>
            </a:r>
            <a:r>
              <a:rPr lang="en-US" altLang="zh-TW" b="1" dirty="0">
                <a:ea typeface="新細明體" charset="0"/>
              </a:rPr>
              <a:t>acceleration</a:t>
            </a:r>
            <a:r>
              <a:rPr lang="en-US" altLang="zh-TW" dirty="0">
                <a:ea typeface="新細明體" charset="0"/>
              </a:rPr>
              <a:t> </a:t>
            </a:r>
            <a:r>
              <a:rPr lang="en-US" altLang="zh-TW" i="1" dirty="0">
                <a:ea typeface="新細明體" charset="0"/>
              </a:rPr>
              <a:t>a</a:t>
            </a:r>
            <a:r>
              <a:rPr lang="en-US" altLang="zh-TW" dirty="0">
                <a:ea typeface="新細明體" charset="0"/>
              </a:rPr>
              <a:t>(</a:t>
            </a:r>
            <a:r>
              <a:rPr lang="en-US" altLang="zh-TW" i="1" dirty="0">
                <a:ea typeface="新細明體" charset="0"/>
              </a:rPr>
              <a:t>t</a:t>
            </a:r>
            <a:r>
              <a:rPr lang="en-US" altLang="zh-TW" dirty="0">
                <a:ea typeface="新細明體" charset="0"/>
              </a:rPr>
              <a:t>) of the object. </a:t>
            </a:r>
          </a:p>
          <a:p>
            <a:pPr lvl="1"/>
            <a:r>
              <a:rPr lang="en-US" altLang="zh-TW" dirty="0">
                <a:ea typeface="新細明體" charset="0"/>
              </a:rPr>
              <a:t>Thus, the acceleration function is the derivative of the velocity function and is, therefore, the second derivative of the position function:  </a:t>
            </a:r>
          </a:p>
          <a:p>
            <a:pPr lvl="1"/>
            <a:endParaRPr lang="en-US" altLang="zh-TW" dirty="0">
              <a:ea typeface="新細明體" charset="0"/>
            </a:endParaRPr>
          </a:p>
          <a:p>
            <a:pPr lvl="1"/>
            <a:r>
              <a:rPr lang="en-US" altLang="zh-TW" dirty="0">
                <a:ea typeface="新細明體" charset="0"/>
              </a:rPr>
              <a:t>In Leibniz notation, it is:</a:t>
            </a:r>
            <a:endParaRPr lang="zh-TW" altLang="en-US" dirty="0">
              <a:ea typeface="新細明體" charset="0"/>
            </a:endParaRPr>
          </a:p>
          <a:p>
            <a:endParaRPr kumimoji="1" lang="zh-TW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68194"/>
              </p:ext>
            </p:extLst>
          </p:nvPr>
        </p:nvGraphicFramePr>
        <p:xfrm>
          <a:off x="3347864" y="3861048"/>
          <a:ext cx="2544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3" imgW="36182300" imgH="6515100" progId="Equation.DSMT4">
                  <p:embed/>
                </p:oleObj>
              </mc:Choice>
              <mc:Fallback>
                <p:oleObj name="Equation" r:id="rId3" imgW="36182300" imgH="6515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861048"/>
                        <a:ext cx="25447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412065"/>
              </p:ext>
            </p:extLst>
          </p:nvPr>
        </p:nvGraphicFramePr>
        <p:xfrm>
          <a:off x="3458989" y="4869111"/>
          <a:ext cx="18859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5" imgW="26835100" imgH="13423900" progId="Equation.DSMT4">
                  <p:embed/>
                </p:oleObj>
              </mc:Choice>
              <mc:Fallback>
                <p:oleObj name="Equation" r:id="rId5" imgW="26835100" imgH="134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989" y="4869111"/>
                        <a:ext cx="18859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20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Higher Derivatives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600200"/>
            <a:ext cx="7339012" cy="4572000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b="1" dirty="0">
                <a:ea typeface="新細明體" panose="02020500000000000000" pitchFamily="18" charset="-120"/>
              </a:rPr>
              <a:t>third derivative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sz="8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</a:t>
            </a:r>
            <a:r>
              <a:rPr lang="en-US" altLang="zh-TW" b="1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</a:rPr>
              <a:t>is the derivative of the second derivative 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sz="8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 </a:t>
            </a:r>
            <a:r>
              <a:rPr lang="en-US" altLang="zh-TW" dirty="0">
                <a:ea typeface="新細明體" panose="02020500000000000000" pitchFamily="18" charset="-120"/>
              </a:rPr>
              <a:t>= (</a:t>
            </a:r>
            <a:r>
              <a:rPr lang="en-US" altLang="zh-TW" i="1" dirty="0">
                <a:ea typeface="新細明體" panose="02020500000000000000" pitchFamily="18" charset="-120"/>
              </a:rPr>
              <a:t>f</a:t>
            </a:r>
            <a:r>
              <a:rPr lang="en-US" altLang="zh-TW" sz="800" dirty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</a:t>
            </a:r>
            <a:r>
              <a:rPr lang="en-US" altLang="zh-TW" dirty="0">
                <a:ea typeface="新細明體" panose="02020500000000000000" pitchFamily="18" charset="-120"/>
              </a:rPr>
              <a:t>)</a:t>
            </a:r>
            <a:r>
              <a:rPr lang="en-US" altLang="zh-TW" dirty="0">
                <a:ea typeface="新細明體" panose="02020500000000000000" pitchFamily="18" charset="-120"/>
                <a:sym typeface="Symbol" panose="05050102010706020507" pitchFamily="18" charset="2"/>
              </a:rPr>
              <a:t></a:t>
            </a:r>
            <a:r>
              <a:rPr lang="en-US" altLang="zh-TW" dirty="0" smtClean="0">
                <a:ea typeface="新細明體" panose="02020500000000000000" pitchFamily="18" charset="-120"/>
              </a:rPr>
              <a:t>.So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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can be interpreted as the slope of the curve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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</a:t>
            </a:r>
            <a:r>
              <a:rPr lang="en-US" altLang="zh-TW" b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or as the rate of change of </a:t>
            </a:r>
            <a:endParaRPr lang="zh-TW" altLang="en-US" dirty="0" smtClean="0">
              <a:ea typeface="新細明體" panose="02020500000000000000" pitchFamily="18" charset="-120"/>
            </a:endParaRPr>
          </a:p>
          <a:p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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).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i="1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), then alternative notations for the third derivative are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The process can be continued. The fourth derivative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  <a:sym typeface="Symbol" panose="05050102010706020507" pitchFamily="18" charset="2"/>
              </a:rPr>
              <a:t> </a:t>
            </a:r>
            <a:r>
              <a:rPr lang="en-US" altLang="zh-TW" dirty="0" smtClean="0">
                <a:ea typeface="新細明體" panose="02020500000000000000" pitchFamily="18" charset="-120"/>
              </a:rPr>
              <a:t>is usually denoted by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(4)</a:t>
            </a:r>
            <a:r>
              <a:rPr lang="en-US" altLang="zh-TW" dirty="0" smtClean="0">
                <a:ea typeface="新細明體" panose="02020500000000000000" pitchFamily="18" charset="-120"/>
              </a:rPr>
              <a:t>. 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93096"/>
            <a:ext cx="461645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120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anose="02020500000000000000" pitchFamily="18" charset="-120"/>
              </a:rPr>
              <a:t>Higher Derivatives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600200"/>
            <a:ext cx="7339012" cy="4572000"/>
          </a:xfrm>
        </p:spPr>
        <p:txBody>
          <a:bodyPr/>
          <a:lstStyle/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In general, the </a:t>
            </a:r>
            <a:r>
              <a:rPr lang="en-US" altLang="zh-TW" i="1" dirty="0" smtClean="0">
                <a:ea typeface="新細明體" panose="02020500000000000000" pitchFamily="18" charset="-120"/>
              </a:rPr>
              <a:t>n</a:t>
            </a:r>
            <a:r>
              <a:rPr lang="en-US" altLang="zh-TW" dirty="0" smtClean="0">
                <a:ea typeface="新細明體" panose="02020500000000000000" pitchFamily="18" charset="-120"/>
              </a:rPr>
              <a:t>th derivative of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is denoted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800" dirty="0" smtClean="0">
                <a:ea typeface="新細明體" panose="02020500000000000000" pitchFamily="18" charset="-120"/>
              </a:rPr>
              <a:t> 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(</a:t>
            </a:r>
            <a:r>
              <a:rPr lang="en-US" altLang="zh-TW" i="1" baseline="30000" dirty="0" smtClean="0">
                <a:ea typeface="新細明體" panose="02020500000000000000" pitchFamily="18" charset="-120"/>
              </a:rPr>
              <a:t>n</a:t>
            </a:r>
            <a:r>
              <a:rPr lang="en-US" altLang="zh-TW" baseline="30000" dirty="0" smtClean="0">
                <a:ea typeface="新細明體" panose="02020500000000000000" pitchFamily="18" charset="-120"/>
              </a:rPr>
              <a:t>) </a:t>
            </a:r>
            <a:r>
              <a:rPr lang="en-US" altLang="zh-TW" dirty="0" smtClean="0">
                <a:ea typeface="新細明體" panose="02020500000000000000" pitchFamily="18" charset="-120"/>
              </a:rPr>
              <a:t>by and is obtained from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dirty="0" smtClean="0">
                <a:ea typeface="新細明體" panose="02020500000000000000" pitchFamily="18" charset="-120"/>
              </a:rPr>
              <a:t> by differentiating </a:t>
            </a:r>
            <a:r>
              <a:rPr lang="en-US" altLang="zh-TW" i="1" dirty="0" smtClean="0">
                <a:ea typeface="新細明體" panose="02020500000000000000" pitchFamily="18" charset="-120"/>
              </a:rPr>
              <a:t>n </a:t>
            </a:r>
            <a:r>
              <a:rPr lang="en-US" altLang="zh-TW" dirty="0" smtClean="0">
                <a:ea typeface="新細明體" panose="02020500000000000000" pitchFamily="18" charset="-120"/>
              </a:rPr>
              <a:t>times. </a:t>
            </a:r>
          </a:p>
          <a:p>
            <a:pPr marL="0" indent="0"/>
            <a:endParaRPr lang="en-US" altLang="zh-TW" dirty="0" smtClean="0"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dirty="0" smtClean="0">
                <a:ea typeface="新細明體" panose="02020500000000000000" pitchFamily="18" charset="-120"/>
              </a:rPr>
              <a:t>If </a:t>
            </a:r>
            <a:r>
              <a:rPr lang="en-US" altLang="zh-TW" i="1" dirty="0" smtClean="0">
                <a:ea typeface="新細明體" panose="02020500000000000000" pitchFamily="18" charset="-120"/>
              </a:rPr>
              <a:t>y</a:t>
            </a:r>
            <a:r>
              <a:rPr lang="en-US" altLang="zh-TW" dirty="0" smtClean="0">
                <a:ea typeface="新細明體" panose="02020500000000000000" pitchFamily="18" charset="-120"/>
              </a:rPr>
              <a:t> = </a:t>
            </a:r>
            <a:r>
              <a:rPr lang="en-US" altLang="zh-TW" i="1" dirty="0" smtClean="0">
                <a:ea typeface="新細明體" panose="02020500000000000000" pitchFamily="18" charset="-120"/>
              </a:rPr>
              <a:t>f</a:t>
            </a:r>
            <a:r>
              <a:rPr lang="en-US" altLang="zh-TW" sz="400" dirty="0" smtClean="0">
                <a:ea typeface="新細明體" panose="02020500000000000000" pitchFamily="18" charset="-120"/>
              </a:rPr>
              <a:t> </a:t>
            </a:r>
            <a:r>
              <a:rPr lang="en-US" altLang="zh-TW" dirty="0" smtClean="0">
                <a:ea typeface="新細明體" panose="02020500000000000000" pitchFamily="18" charset="-120"/>
              </a:rPr>
              <a:t>(</a:t>
            </a:r>
            <a:r>
              <a:rPr lang="en-US" altLang="zh-TW" i="1" dirty="0" smtClean="0">
                <a:ea typeface="新細明體" panose="02020500000000000000" pitchFamily="18" charset="-120"/>
              </a:rPr>
              <a:t>x</a:t>
            </a:r>
            <a:r>
              <a:rPr lang="en-US" altLang="zh-TW" dirty="0" smtClean="0">
                <a:ea typeface="新細明體" panose="02020500000000000000" pitchFamily="18" charset="-120"/>
              </a:rPr>
              <a:t>), we write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zh-TW"/>
          </a:p>
        </p:txBody>
      </p:sp>
      <p:pic>
        <p:nvPicPr>
          <p:cNvPr id="4096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33800"/>
            <a:ext cx="28241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685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A39C49B3-06DE-452D-B729-D0576D1EB2AF}" type="slidenum">
              <a:rPr lang="en-US" altLang="ko-KR">
                <a:ea typeface="굴림" panose="020B0600000101010101" pitchFamily="34" charset="-127"/>
              </a:rPr>
              <a:pPr/>
              <a:t>58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Example 7</a:t>
            </a:r>
            <a:endParaRPr lang="zh-TW" altLang="en-US">
              <a:ea typeface="新細明體" panose="02020500000000000000" pitchFamily="18" charset="-120"/>
            </a:endParaRP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If                     </a:t>
            </a:r>
            <a:r>
              <a:rPr lang="en-US" altLang="zh-TW" dirty="0" smtClean="0">
                <a:ea typeface="新細明體" panose="02020500000000000000" pitchFamily="18" charset="-120"/>
              </a:rPr>
              <a:t>              , </a:t>
            </a:r>
            <a:r>
              <a:rPr lang="en-US" altLang="zh-TW" dirty="0">
                <a:ea typeface="新細明體" panose="02020500000000000000" pitchFamily="18" charset="-120"/>
              </a:rPr>
              <a:t>find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’’’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and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baseline="30000" dirty="0">
                <a:ea typeface="新細明體" panose="02020500000000000000" pitchFamily="18" charset="-120"/>
              </a:rPr>
              <a:t>(4)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). 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 smtClean="0">
                <a:ea typeface="新細明體" panose="02020500000000000000" pitchFamily="18" charset="-120"/>
              </a:rPr>
              <a:t>SOLUTION:</a:t>
            </a:r>
            <a:endParaRPr lang="en-US" altLang="zh-TW" sz="3600" dirty="0">
              <a:ea typeface="新細明體" panose="02020500000000000000" pitchFamily="18" charset="-120"/>
            </a:endParaRP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In Example 6, we found that </a:t>
            </a:r>
            <a:r>
              <a:rPr lang="en-US" altLang="zh-TW" i="1" dirty="0">
                <a:ea typeface="新細明體" panose="02020500000000000000" pitchFamily="18" charset="-120"/>
              </a:rPr>
              <a:t>f </a:t>
            </a:r>
            <a:r>
              <a:rPr lang="en-US" altLang="zh-TW" i="1" dirty="0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 dirty="0">
                <a:ea typeface="新細明體" panose="02020500000000000000" pitchFamily="18" charset="-120"/>
              </a:rPr>
              <a:t>(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) = 6</a:t>
            </a:r>
            <a:r>
              <a:rPr lang="en-US" altLang="zh-TW" i="1" dirty="0">
                <a:ea typeface="新細明體" panose="02020500000000000000" pitchFamily="18" charset="-120"/>
              </a:rPr>
              <a:t>x</a:t>
            </a:r>
            <a:r>
              <a:rPr lang="en-US" altLang="zh-TW" dirty="0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graph of the second derivative has equation </a:t>
            </a:r>
            <a:r>
              <a:rPr lang="en-US" altLang="zh-TW" i="1" dirty="0">
                <a:ea typeface="新細明體" panose="02020500000000000000" pitchFamily="18" charset="-120"/>
              </a:rPr>
              <a:t>y</a:t>
            </a:r>
            <a:r>
              <a:rPr lang="en-US" altLang="zh-TW" dirty="0">
                <a:ea typeface="新細明體" panose="02020500000000000000" pitchFamily="18" charset="-120"/>
              </a:rPr>
              <a:t> = 6</a:t>
            </a:r>
            <a:r>
              <a:rPr lang="en-US" altLang="zh-TW" i="1" dirty="0">
                <a:ea typeface="新細明體" panose="02020500000000000000" pitchFamily="18" charset="-120"/>
              </a:rPr>
              <a:t>x.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So, it is a straight line with slope 6.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graphicFrame>
        <p:nvGraphicFramePr>
          <p:cNvPr id="155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763069"/>
              </p:ext>
            </p:extLst>
          </p:nvPr>
        </p:nvGraphicFramePr>
        <p:xfrm>
          <a:off x="1547664" y="1579005"/>
          <a:ext cx="21018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838080" imgH="228600" progId="Equation.DSMT4">
                  <p:embed/>
                </p:oleObj>
              </mc:Choice>
              <mc:Fallback>
                <p:oleObj name="Equation" r:id="rId3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579005"/>
                        <a:ext cx="21018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74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FC14112C-BEB0-478D-8FAF-C649BF5105F9}" type="slidenum">
              <a:rPr lang="en-US" altLang="ko-KR">
                <a:ea typeface="굴림" panose="020B0600000101010101" pitchFamily="34" charset="-127"/>
              </a:rPr>
              <a:pPr/>
              <a:t>59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7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Since the derivative 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’’’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is the slope of 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’’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),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we have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			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’’’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= 6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for all values of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So, 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’’’</a:t>
            </a:r>
            <a:r>
              <a:rPr lang="en-US" altLang="zh-TW">
                <a:ea typeface="新細明體" panose="02020500000000000000" pitchFamily="18" charset="-120"/>
              </a:rPr>
              <a:t> is a constant function and its graph is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a horizontal line. </a:t>
            </a:r>
          </a:p>
          <a:p>
            <a:pPr lvl="1"/>
            <a:r>
              <a:rPr lang="en-US" altLang="zh-TW">
                <a:ea typeface="新細明體" panose="02020500000000000000" pitchFamily="18" charset="-120"/>
              </a:rPr>
              <a:t>Therefore, for all values of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,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			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r>
              <a:rPr lang="en-US" altLang="zh-TW" baseline="30000">
                <a:ea typeface="新細明體" panose="02020500000000000000" pitchFamily="18" charset="-120"/>
              </a:rPr>
              <a:t>(4) 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= 0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282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507134C-3223-4D94-8991-1C4C95786E6C}" type="slidenum">
              <a:rPr lang="en-US" altLang="ko-KR">
                <a:ea typeface="굴림" panose="020B0600000101010101" pitchFamily="34" charset="-127"/>
              </a:rPr>
              <a:pPr/>
              <a:t>6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We can estimate the value of the derivative at any value of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 by drawing the tangent at the point 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f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)) and estimating its slope.</a:t>
            </a:r>
          </a:p>
          <a:p>
            <a:r>
              <a:rPr lang="en-US" altLang="zh-TW">
                <a:ea typeface="新細明體" panose="02020500000000000000" pitchFamily="18" charset="-120"/>
              </a:rPr>
              <a:t>For instance, for </a:t>
            </a:r>
            <a:r>
              <a:rPr lang="en-US" altLang="zh-TW" i="1">
                <a:ea typeface="新細明體" panose="02020500000000000000" pitchFamily="18" charset="-120"/>
              </a:rPr>
              <a:t>x = </a:t>
            </a:r>
            <a:r>
              <a:rPr lang="en-US" altLang="zh-TW">
                <a:ea typeface="新細明體" panose="02020500000000000000" pitchFamily="18" charset="-120"/>
              </a:rPr>
              <a:t>5, we draw the tangent at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 in Figure 2(a) and estimate its slope to be about 3/2, so </a:t>
            </a:r>
            <a:br>
              <a:rPr lang="en-US" altLang="zh-TW">
                <a:ea typeface="新細明體" panose="02020500000000000000" pitchFamily="18" charset="-120"/>
              </a:rPr>
            </a:br>
            <a:endParaRPr lang="en-US" altLang="zh-TW">
              <a:ea typeface="新細明體" panose="02020500000000000000" pitchFamily="18" charset="-120"/>
            </a:endParaRP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011188"/>
              </p:ext>
            </p:extLst>
          </p:nvPr>
        </p:nvGraphicFramePr>
        <p:xfrm>
          <a:off x="3635896" y="4293096"/>
          <a:ext cx="17383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698400" imgH="203040" progId="Equation.DSMT4">
                  <p:embed/>
                </p:oleObj>
              </mc:Choice>
              <mc:Fallback>
                <p:oleObj name="Equation" r:id="rId3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293096"/>
                        <a:ext cx="17383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58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0"/>
              </a:rPr>
              <a:t>HIGHER DERIVATIVES</a:t>
            </a:r>
            <a:endParaRPr kumimoji="1"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>
                <a:ea typeface="新細明體" charset="0"/>
              </a:rPr>
              <a:t>We have seen that one application of second derivatives occurs in analyzing the motion of objects using acceleration. </a:t>
            </a:r>
          </a:p>
          <a:p>
            <a:r>
              <a:rPr lang="en-US" altLang="zh-TW" dirty="0">
                <a:ea typeface="新細明體" charset="0"/>
              </a:rPr>
              <a:t>We will investigate another application of second derivatives in Section 4.3, where we show how knowledge of </a:t>
            </a:r>
            <a:r>
              <a:rPr lang="en-US" altLang="zh-TW" i="1" dirty="0">
                <a:ea typeface="新細明體" charset="0"/>
              </a:rPr>
              <a:t>f </a:t>
            </a:r>
            <a:r>
              <a:rPr lang="en-US" altLang="zh-TW" i="1" dirty="0" smtClean="0">
                <a:ea typeface="新細明體" charset="0"/>
              </a:rPr>
              <a:t>'</a:t>
            </a:r>
            <a:r>
              <a:rPr lang="en-US" altLang="zh-TW" i="1" dirty="0">
                <a:ea typeface="新細明體" charset="0"/>
              </a:rPr>
              <a:t>'</a:t>
            </a:r>
            <a:r>
              <a:rPr lang="en-US" altLang="zh-TW" dirty="0">
                <a:ea typeface="新細明體" charset="0"/>
              </a:rPr>
              <a:t> </a:t>
            </a:r>
            <a:r>
              <a:rPr lang="en-US" altLang="zh-TW" dirty="0">
                <a:ea typeface="新細明體" charset="0"/>
              </a:rPr>
              <a:t>gives us information about the shape of the graph of </a:t>
            </a:r>
            <a:r>
              <a:rPr lang="en-US" altLang="zh-TW" i="1" dirty="0">
                <a:ea typeface="新細明體" charset="0"/>
              </a:rPr>
              <a:t>f</a:t>
            </a:r>
            <a:r>
              <a:rPr lang="en-US" altLang="zh-TW" dirty="0">
                <a:ea typeface="新細明體" charset="0"/>
              </a:rPr>
              <a:t>. </a:t>
            </a:r>
          </a:p>
          <a:p>
            <a:r>
              <a:rPr lang="en-US" altLang="zh-TW" dirty="0">
                <a:ea typeface="新細明體" charset="0"/>
              </a:rPr>
              <a:t>In Section 8.7 we will see how second and higher derivatives enable us to represent functions as sums of infinite series.</a:t>
            </a:r>
            <a:endParaRPr lang="zh-TW" altLang="en-US" dirty="0">
              <a:ea typeface="新細明體" charset="0"/>
            </a:endParaRP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697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36CF6838-E4BB-47C6-9D70-3E32F700804E}" type="slidenum">
              <a:rPr lang="en-US" altLang="ko-KR">
                <a:ea typeface="굴림" panose="020B0600000101010101" pitchFamily="34" charset="-127"/>
              </a:rPr>
              <a:pPr/>
              <a:t>7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TW">
                <a:ea typeface="新細明體" panose="02020500000000000000" pitchFamily="18" charset="-120"/>
              </a:rPr>
              <a:t>This allows us to plot the point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(5, 1.5) on the graph of 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 directly beneath </a:t>
            </a:r>
            <a:r>
              <a:rPr lang="en-US" altLang="zh-TW" i="1">
                <a:ea typeface="新細明體" panose="02020500000000000000" pitchFamily="18" charset="-120"/>
              </a:rPr>
              <a:t>P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5335687" cy="333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156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91FEADC2-E6AF-47E1-A093-7ADBFBEB348B}" type="slidenum">
              <a:rPr lang="en-US" altLang="ko-KR">
                <a:ea typeface="굴림" panose="020B0600000101010101" pitchFamily="34" charset="-127"/>
              </a:rPr>
              <a:pPr/>
              <a:t>8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Repeating this procedure at several points, we get the graph shown in this figure.</a:t>
            </a:r>
            <a:endParaRPr lang="zh-TW" altLang="en-US">
              <a:ea typeface="新細明體" panose="02020500000000000000" pitchFamily="18" charset="-120"/>
            </a:endParaRPr>
          </a:p>
        </p:txBody>
      </p:sp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99144"/>
            <a:ext cx="5354290" cy="3455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77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TW"/>
              <a:t>P</a:t>
            </a:r>
            <a:fld id="{BAC43F81-C164-4ACC-B8E7-3022074B28CA}" type="slidenum">
              <a:rPr lang="en-US" altLang="ko-KR">
                <a:ea typeface="굴림" panose="020B0600000101010101" pitchFamily="34" charset="-127"/>
              </a:rPr>
              <a:pPr/>
              <a:t>9</a:t>
            </a:fld>
            <a:endParaRPr lang="en-US" altLang="ko-KR">
              <a:ea typeface="굴림" panose="020B0600000101010101" pitchFamily="34" charset="-127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2.2</a:t>
            </a:r>
            <a:endParaRPr lang="en-US" altLang="zh-TW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Example 1 SOLUTION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Notice that the tangents at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B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 i="1">
                <a:ea typeface="新細明體" panose="02020500000000000000" pitchFamily="18" charset="-120"/>
              </a:rPr>
              <a:t>C</a:t>
            </a:r>
            <a:r>
              <a:rPr lang="en-US" altLang="zh-TW">
                <a:ea typeface="新細明體" panose="02020500000000000000" pitchFamily="18" charset="-120"/>
              </a:rPr>
              <a:t> are horizontal.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So, the derivative is 0 there and the graph of 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crosses the 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-axis at the points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B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 i="1">
                <a:ea typeface="新細明體" panose="02020500000000000000" pitchFamily="18" charset="-120"/>
              </a:rPr>
              <a:t>C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br>
              <a:rPr lang="en-US" altLang="zh-TW">
                <a:ea typeface="新細明體" panose="02020500000000000000" pitchFamily="18" charset="-120"/>
              </a:rPr>
            </a:br>
            <a:r>
              <a:rPr lang="en-US" altLang="zh-TW">
                <a:ea typeface="新細明體" panose="02020500000000000000" pitchFamily="18" charset="-120"/>
              </a:rPr>
              <a:t>directly beneath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, </a:t>
            </a:r>
            <a:r>
              <a:rPr lang="en-US" altLang="zh-TW" i="1">
                <a:ea typeface="新細明體" panose="02020500000000000000" pitchFamily="18" charset="-120"/>
              </a:rPr>
              <a:t>B</a:t>
            </a:r>
            <a:r>
              <a:rPr lang="en-US" altLang="zh-TW">
                <a:ea typeface="新細明體" panose="02020500000000000000" pitchFamily="18" charset="-120"/>
              </a:rPr>
              <a:t>, and </a:t>
            </a:r>
            <a:r>
              <a:rPr lang="en-US" altLang="zh-TW" i="1">
                <a:ea typeface="新細明體" panose="02020500000000000000" pitchFamily="18" charset="-120"/>
              </a:rPr>
              <a:t>C</a:t>
            </a:r>
            <a:r>
              <a:rPr lang="en-US" altLang="zh-TW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Between </a:t>
            </a:r>
            <a:r>
              <a:rPr lang="en-US" altLang="zh-TW" i="1">
                <a:ea typeface="新細明體" panose="02020500000000000000" pitchFamily="18" charset="-120"/>
              </a:rPr>
              <a:t>A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i="1">
                <a:ea typeface="新細明體" panose="02020500000000000000" pitchFamily="18" charset="-120"/>
              </a:rPr>
              <a:t>B</a:t>
            </a:r>
            <a:r>
              <a:rPr lang="en-US" altLang="zh-TW">
                <a:ea typeface="新細明體" panose="02020500000000000000" pitchFamily="18" charset="-120"/>
              </a:rPr>
              <a:t>, the tangents have positive slope.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So, 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is positive there. </a:t>
            </a:r>
          </a:p>
          <a:p>
            <a:pPr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Between </a:t>
            </a:r>
            <a:r>
              <a:rPr lang="en-US" altLang="zh-TW" i="1">
                <a:ea typeface="新細明體" panose="02020500000000000000" pitchFamily="18" charset="-120"/>
              </a:rPr>
              <a:t>B</a:t>
            </a:r>
            <a:r>
              <a:rPr lang="en-US" altLang="zh-TW">
                <a:ea typeface="新細明體" panose="02020500000000000000" pitchFamily="18" charset="-120"/>
              </a:rPr>
              <a:t> and </a:t>
            </a:r>
            <a:r>
              <a:rPr lang="en-US" altLang="zh-TW" i="1">
                <a:ea typeface="新細明體" panose="02020500000000000000" pitchFamily="18" charset="-120"/>
              </a:rPr>
              <a:t>C</a:t>
            </a:r>
            <a:r>
              <a:rPr lang="en-US" altLang="zh-TW">
                <a:ea typeface="新細明體" panose="02020500000000000000" pitchFamily="18" charset="-120"/>
              </a:rPr>
              <a:t>, and the tangents have negative slope.</a:t>
            </a:r>
          </a:p>
          <a:p>
            <a:pPr lvl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So, </a:t>
            </a:r>
            <a:r>
              <a:rPr lang="en-US" altLang="zh-TW" i="1">
                <a:ea typeface="新細明體" panose="02020500000000000000" pitchFamily="18" charset="-120"/>
              </a:rPr>
              <a:t>f </a:t>
            </a:r>
            <a:r>
              <a:rPr lang="en-US" altLang="zh-TW" i="1">
                <a:latin typeface="Arial" panose="020B060402020202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(</a:t>
            </a:r>
            <a:r>
              <a:rPr lang="en-US" altLang="zh-TW" i="1">
                <a:ea typeface="新細明體" panose="02020500000000000000" pitchFamily="18" charset="-120"/>
              </a:rPr>
              <a:t>x</a:t>
            </a:r>
            <a:r>
              <a:rPr lang="en-US" altLang="zh-TW">
                <a:ea typeface="新細明體" panose="02020500000000000000" pitchFamily="18" charset="-120"/>
              </a:rPr>
              <a:t>) is negative there.</a:t>
            </a:r>
            <a:endParaRPr lang="zh-TW" altLang="en-US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37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th_16x9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自訂 2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範本01" id="{4ED460EB-6C90-4A87-8F38-D261F1823A05}" vid="{E156CA9E-7271-4D9B-B440-7640C24B573B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Math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E5292F0-C5C9-4F7B-BB09-E7C460630D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範本01</Template>
  <TotalTime>0</TotalTime>
  <Words>2373</Words>
  <Application>Microsoft Office PowerPoint</Application>
  <PresentationFormat>如螢幕大小 (4:3)</PresentationFormat>
  <Paragraphs>336</Paragraphs>
  <Slides>60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71" baseType="lpstr">
      <vt:lpstr>Arial Unicode MS</vt:lpstr>
      <vt:lpstr>굴림</vt:lpstr>
      <vt:lpstr>微軟正黑體</vt:lpstr>
      <vt:lpstr>新細明體</vt:lpstr>
      <vt:lpstr>Arial</vt:lpstr>
      <vt:lpstr>Euphemia</vt:lpstr>
      <vt:lpstr>Symbol</vt:lpstr>
      <vt:lpstr>Times New Roman</vt:lpstr>
      <vt:lpstr>Wingdings</vt:lpstr>
      <vt:lpstr>Math_16x9</vt:lpstr>
      <vt:lpstr>Equation</vt:lpstr>
      <vt:lpstr>PowerPoint 簡報</vt:lpstr>
      <vt:lpstr>PowerPoint 簡報</vt:lpstr>
      <vt:lpstr>The Derivative as a Function</vt:lpstr>
      <vt:lpstr>The Derivative as a Function</vt:lpstr>
      <vt:lpstr>Example 1</vt:lpstr>
      <vt:lpstr>Example 1 SOLUTION</vt:lpstr>
      <vt:lpstr>Example 1 SOLUTION</vt:lpstr>
      <vt:lpstr>Example 1 SOLUTION</vt:lpstr>
      <vt:lpstr>Example 1 SOLUTION</vt:lpstr>
      <vt:lpstr>Example 2</vt:lpstr>
      <vt:lpstr>Example 2(a) SOLUTION</vt:lpstr>
      <vt:lpstr>Example 2(b) SOLUTION</vt:lpstr>
      <vt:lpstr>Example 3</vt:lpstr>
      <vt:lpstr>Example 3 – Solution</vt:lpstr>
      <vt:lpstr>THE DERIVATIVE AS A FUNCTION</vt:lpstr>
      <vt:lpstr>THE DERIVATIVE AS A FUNCTION</vt:lpstr>
      <vt:lpstr>THE DERIVATIVE AS A FUNCTION</vt:lpstr>
      <vt:lpstr>Example 4</vt:lpstr>
      <vt:lpstr>PowerPoint 簡報</vt:lpstr>
      <vt:lpstr>Other Notations</vt:lpstr>
      <vt:lpstr>Other Notations</vt:lpstr>
      <vt:lpstr>PowerPoint 簡報</vt:lpstr>
      <vt:lpstr>Differentiable Functions</vt:lpstr>
      <vt:lpstr>Example 5</vt:lpstr>
      <vt:lpstr>Example 5 – Solution</vt:lpstr>
      <vt:lpstr>Example 5 – Solution</vt:lpstr>
      <vt:lpstr>Example 5 – Solution</vt:lpstr>
      <vt:lpstr>Example 5 – Solution</vt:lpstr>
      <vt:lpstr>Example 5 – Solution</vt:lpstr>
      <vt:lpstr>Example 5 – Solution</vt:lpstr>
      <vt:lpstr>Example 5 – Solution</vt:lpstr>
      <vt:lpstr>Other Notations</vt:lpstr>
      <vt:lpstr>Theorem 4 PROOF</vt:lpstr>
      <vt:lpstr>Theorem 4 PROOF</vt:lpstr>
      <vt:lpstr>Theorem 4 PROOF</vt:lpstr>
      <vt:lpstr>Theorem 4 PROOF</vt:lpstr>
      <vt:lpstr>Note</vt:lpstr>
      <vt:lpstr>PowerPoint 簡報</vt:lpstr>
      <vt:lpstr>How can a Function Fail to be Differentiable?</vt:lpstr>
      <vt:lpstr>How can a Function Fail to be Differentiable?</vt:lpstr>
      <vt:lpstr>How can a Function Fail to be Differentiable?</vt:lpstr>
      <vt:lpstr>How can a Function Fail to be Differentiable?</vt:lpstr>
      <vt:lpstr>HOW CAN A FUNCTION FAIL TO BE DIFFERENTIABLE?</vt:lpstr>
      <vt:lpstr>HOW CAN A FUNCTION FAIL TO BE DIFFERENTIABLE?</vt:lpstr>
      <vt:lpstr>PowerPoint 簡報</vt:lpstr>
      <vt:lpstr>Higher Derivatives</vt:lpstr>
      <vt:lpstr>Example 6</vt:lpstr>
      <vt:lpstr>Example 6 – Solution</vt:lpstr>
      <vt:lpstr>Example 6 – Solution</vt:lpstr>
      <vt:lpstr>Example 6 – Solution</vt:lpstr>
      <vt:lpstr>Example 6 – Solution</vt:lpstr>
      <vt:lpstr>Example 6 – Solution</vt:lpstr>
      <vt:lpstr>Higher Derivatives</vt:lpstr>
      <vt:lpstr>Higher Derivatives</vt:lpstr>
      <vt:lpstr>HIGHER DERIVATIVES</vt:lpstr>
      <vt:lpstr>Higher Derivatives</vt:lpstr>
      <vt:lpstr>Higher Derivatives</vt:lpstr>
      <vt:lpstr>Example 7</vt:lpstr>
      <vt:lpstr>Example 7 SOLUTION</vt:lpstr>
      <vt:lpstr>HIGHER DERIVATIVES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2015-08-30T02:16:29Z</dcterms:created>
  <dcterms:modified xsi:type="dcterms:W3CDTF">2016-11-04T08:52:10Z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