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8"/>
  </p:notesMasterIdLst>
  <p:handoutMasterIdLst>
    <p:handoutMasterId r:id="rId69"/>
  </p:handoutMasterIdLst>
  <p:sldIdLst>
    <p:sldId id="276" r:id="rId3"/>
    <p:sldId id="277" r:id="rId4"/>
    <p:sldId id="324" r:id="rId5"/>
    <p:sldId id="278" r:id="rId6"/>
    <p:sldId id="279" r:id="rId7"/>
    <p:sldId id="280" r:id="rId8"/>
    <p:sldId id="281" r:id="rId9"/>
    <p:sldId id="325" r:id="rId10"/>
    <p:sldId id="326" r:id="rId11"/>
    <p:sldId id="327" r:id="rId12"/>
    <p:sldId id="282" r:id="rId13"/>
    <p:sldId id="328" r:id="rId14"/>
    <p:sldId id="329" r:id="rId15"/>
    <p:sldId id="283" r:id="rId16"/>
    <p:sldId id="330" r:id="rId17"/>
    <p:sldId id="331" r:id="rId18"/>
    <p:sldId id="284" r:id="rId19"/>
    <p:sldId id="285" r:id="rId20"/>
    <p:sldId id="286" r:id="rId21"/>
    <p:sldId id="332" r:id="rId22"/>
    <p:sldId id="287" r:id="rId23"/>
    <p:sldId id="305" r:id="rId24"/>
    <p:sldId id="333" r:id="rId25"/>
    <p:sldId id="334" r:id="rId26"/>
    <p:sldId id="288" r:id="rId27"/>
    <p:sldId id="289" r:id="rId28"/>
    <p:sldId id="335" r:id="rId29"/>
    <p:sldId id="336" r:id="rId30"/>
    <p:sldId id="290" r:id="rId31"/>
    <p:sldId id="291" r:id="rId32"/>
    <p:sldId id="306" r:id="rId33"/>
    <p:sldId id="337" r:id="rId34"/>
    <p:sldId id="292" r:id="rId35"/>
    <p:sldId id="293" r:id="rId36"/>
    <p:sldId id="307" r:id="rId37"/>
    <p:sldId id="308" r:id="rId38"/>
    <p:sldId id="294" r:id="rId39"/>
    <p:sldId id="295" r:id="rId40"/>
    <p:sldId id="296" r:id="rId41"/>
    <p:sldId id="309" r:id="rId42"/>
    <p:sldId id="338" r:id="rId43"/>
    <p:sldId id="297" r:id="rId44"/>
    <p:sldId id="310" r:id="rId45"/>
    <p:sldId id="311" r:id="rId46"/>
    <p:sldId id="339" r:id="rId47"/>
    <p:sldId id="340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298" r:id="rId61"/>
    <p:sldId id="299" r:id="rId62"/>
    <p:sldId id="300" r:id="rId63"/>
    <p:sldId id="301" r:id="rId64"/>
    <p:sldId id="302" r:id="rId65"/>
    <p:sldId id="303" r:id="rId66"/>
    <p:sldId id="304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4" Type="http://schemas.openxmlformats.org/officeDocument/2006/relationships/image" Target="../media/image6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11/4/2016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2016/11/4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C6973E-A6DA-4FED-9213-C6479683E242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285981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66B717-9CEF-4F52-9EE0-24B34336F545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177618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11/4/2016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9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emf"/><Relationship Id="rId11" Type="http://schemas.openxmlformats.org/officeDocument/2006/relationships/image" Target="../media/image61.png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2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7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7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611560" y="914400"/>
            <a:ext cx="853244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371600" y="1454943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362200" y="19812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30541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Power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Comparing Equations 1, 2, and 3, we see a pattern emerging.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It seems to be a reasonable guess that, </a:t>
            </a:r>
            <a:b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when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n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is a positive integer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dx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)(</a:t>
            </a:r>
            <a:r>
              <a:rPr lang="en-US" altLang="zh-TW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i="1" baseline="30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nx</a:t>
            </a:r>
            <a:r>
              <a:rPr lang="en-US" altLang="zh-TW" i="1" baseline="30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i="1" baseline="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30000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This turns out to be true.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42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Power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Following is the Power Rule: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86000"/>
            <a:ext cx="7939608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1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i="1" dirty="0" err="1">
                <a:ea typeface="新細明體" panose="02020500000000000000" pitchFamily="18" charset="-120"/>
              </a:rPr>
              <a:t>x</a:t>
            </a:r>
            <a:r>
              <a:rPr lang="en-US" altLang="zh-TW" i="1" baseline="30000" dirty="0" err="1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, then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 finding the derivative of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we had to expand (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+</a:t>
            </a:r>
            <a:r>
              <a:rPr lang="en-US" altLang="zh-TW" i="1" dirty="0">
                <a:ea typeface="新細明體" panose="02020500000000000000" pitchFamily="18" charset="-120"/>
              </a:rPr>
              <a:t> h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baseline="30000" dirty="0">
                <a:ea typeface="新細明體" panose="02020500000000000000" pitchFamily="18" charset="-120"/>
              </a:rPr>
              <a:t>4</a:t>
            </a:r>
            <a:r>
              <a:rPr lang="en-US" altLang="zh-TW" i="1" dirty="0">
                <a:ea typeface="新細明體" panose="02020500000000000000" pitchFamily="18" charset="-120"/>
              </a:rPr>
              <a:t>.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Here, we need to expand (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+</a:t>
            </a:r>
            <a:r>
              <a:rPr lang="en-US" altLang="zh-TW" i="1" dirty="0">
                <a:ea typeface="新細明體" panose="02020500000000000000" pitchFamily="18" charset="-120"/>
              </a:rPr>
              <a:t> h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n </a:t>
            </a:r>
            <a:r>
              <a:rPr lang="en-US" altLang="zh-TW" i="1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And we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use the Binomial Theorem to do so.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162831"/>
              </p:ext>
            </p:extLst>
          </p:nvPr>
        </p:nvGraphicFramePr>
        <p:xfrm>
          <a:off x="1763688" y="2348880"/>
          <a:ext cx="5671752" cy="83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2844720" imgH="419040" progId="Equation.DSMT4">
                  <p:embed/>
                </p:oleObj>
              </mc:Choice>
              <mc:Fallback>
                <p:oleObj name="Equation" r:id="rId3" imgW="2844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348880"/>
                        <a:ext cx="5671752" cy="83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8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This </a:t>
            </a:r>
            <a:r>
              <a:rPr lang="en-US" altLang="zh-TW" dirty="0">
                <a:ea typeface="新細明體" panose="02020500000000000000" pitchFamily="18" charset="-120"/>
              </a:rPr>
              <a:t>is because every term except the first has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as a factor and therefore approaches 0.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492499"/>
              </p:ext>
            </p:extLst>
          </p:nvPr>
        </p:nvGraphicFramePr>
        <p:xfrm>
          <a:off x="1403648" y="1628800"/>
          <a:ext cx="6214705" cy="271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3898800" imgH="1638000" progId="Equation.DSMT4">
                  <p:embed/>
                </p:oleObj>
              </mc:Choice>
              <mc:Fallback>
                <p:oleObj name="Equation" r:id="rId3" imgW="389880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628800"/>
                        <a:ext cx="6214705" cy="2711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12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9" t="10280"/>
          <a:stretch>
            <a:fillRect/>
          </a:stretch>
        </p:blipFill>
        <p:spPr bwMode="auto">
          <a:xfrm>
            <a:off x="1800919" y="1524000"/>
            <a:ext cx="390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/>
          <a:stretch>
            <a:fillRect/>
          </a:stretch>
        </p:blipFill>
        <p:spPr bwMode="auto">
          <a:xfrm>
            <a:off x="1815207" y="2624138"/>
            <a:ext cx="386715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4"/>
          <a:stretch>
            <a:fillRect/>
          </a:stretch>
        </p:blipFill>
        <p:spPr bwMode="auto">
          <a:xfrm>
            <a:off x="1800919" y="3952875"/>
            <a:ext cx="305276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5"/>
          <a:stretch>
            <a:fillRect/>
          </a:stretch>
        </p:blipFill>
        <p:spPr bwMode="auto">
          <a:xfrm>
            <a:off x="1858069" y="5305425"/>
            <a:ext cx="17573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238944" y="1462088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>
                <a:ea typeface="新細明體" panose="02020500000000000000" pitchFamily="18" charset="-120"/>
              </a:rPr>
              <a:t>(a)</a:t>
            </a: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r>
              <a:rPr lang="en-US" altLang="zh-TW" b="1">
                <a:ea typeface="新細明體" panose="02020500000000000000" pitchFamily="18" charset="-120"/>
              </a:rPr>
              <a:t>(b)</a:t>
            </a: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r>
              <a:rPr lang="en-US" altLang="zh-TW" b="1">
                <a:ea typeface="新細明體" panose="02020500000000000000" pitchFamily="18" charset="-120"/>
              </a:rPr>
              <a:t>(c)</a:t>
            </a: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r>
              <a:rPr lang="en-US" altLang="zh-TW" b="1">
                <a:ea typeface="新細明體" panose="02020500000000000000" pitchFamily="18" charset="-12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69805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Power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What about power functions with negative integer exponents?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In Exercise 55 we ask you to verify from the definition of a derivative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that</a:t>
            </a:r>
          </a:p>
          <a:p>
            <a:pPr lvl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We can rewrite this equation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as</a:t>
            </a:r>
          </a:p>
          <a:p>
            <a:pPr lvl="1"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and so the Power Rule is true when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1. In fact, we will show in the next section [Exercise 55(c)] that it holds for all negative integers.</a:t>
            </a:r>
            <a:endParaRPr lang="zh-TW" altLang="en-US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071431"/>
              </p:ext>
            </p:extLst>
          </p:nvPr>
        </p:nvGraphicFramePr>
        <p:xfrm>
          <a:off x="3780086" y="2852936"/>
          <a:ext cx="1367978" cy="645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914400" imgH="431640" progId="Equation.DSMT4">
                  <p:embed/>
                </p:oleObj>
              </mc:Choice>
              <mc:Fallback>
                <p:oleObj name="Equation" r:id="rId3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086" y="2852936"/>
                        <a:ext cx="1367978" cy="645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013444"/>
              </p:ext>
            </p:extLst>
          </p:nvPr>
        </p:nvGraphicFramePr>
        <p:xfrm>
          <a:off x="3707904" y="4221088"/>
          <a:ext cx="1668575" cy="58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5" imgW="1117440" imgH="393480" progId="Equation.DSMT4">
                  <p:embed/>
                </p:oleObj>
              </mc:Choice>
              <mc:Fallback>
                <p:oleObj name="Equation" r:id="rId5" imgW="1117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221088"/>
                        <a:ext cx="1668575" cy="587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7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Power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What if the exponent is a fraction?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Example 3 in Section 2.2 we found that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which can be written as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shows that the Power Rule is true even when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1/2 . In fact, we will show in Section3.3 that it is true for all real numbers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30016"/>
              </p:ext>
            </p:extLst>
          </p:nvPr>
        </p:nvGraphicFramePr>
        <p:xfrm>
          <a:off x="3707904" y="2708920"/>
          <a:ext cx="1439540" cy="67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888840" imgH="419040" progId="Equation.DSMT4">
                  <p:embed/>
                </p:oleObj>
              </mc:Choice>
              <mc:Fallback>
                <p:oleObj name="Equation" r:id="rId3" imgW="888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708920"/>
                        <a:ext cx="1439540" cy="678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202068"/>
              </p:ext>
            </p:extLst>
          </p:nvPr>
        </p:nvGraphicFramePr>
        <p:xfrm>
          <a:off x="3492004" y="4040242"/>
          <a:ext cx="1766293" cy="6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5" imgW="1091880" imgH="393480" progId="Equation.DSMT4">
                  <p:embed/>
                </p:oleObj>
              </mc:Choice>
              <mc:Fallback>
                <p:oleObj name="Equation" r:id="rId5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004" y="4040242"/>
                        <a:ext cx="1766293" cy="6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1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Power Functions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Following is the Power Rule (General Version):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>
            <a:fillRect/>
          </a:stretch>
        </p:blipFill>
        <p:spPr bwMode="auto">
          <a:xfrm>
            <a:off x="1043608" y="2438400"/>
            <a:ext cx="774638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26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38944" y="1462088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400" dirty="0">
                <a:ea typeface="新細明體" panose="02020500000000000000" pitchFamily="18" charset="-120"/>
              </a:rPr>
              <a:t>Differentiate: </a:t>
            </a:r>
            <a:r>
              <a:rPr lang="en-US" altLang="zh-TW" sz="2400" b="1" dirty="0">
                <a:ea typeface="新細明體" panose="02020500000000000000" pitchFamily="18" charset="-120"/>
              </a:rPr>
              <a:t>(a)                   (b)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400" dirty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>
                <a:solidFill>
                  <a:srgbClr val="00ADEE"/>
                </a:solidFill>
                <a:ea typeface="新細明體" panose="02020500000000000000" pitchFamily="18" charset="-120"/>
              </a:rPr>
              <a:t>Solution: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In each case we rewrite the function as a power of 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b="1" dirty="0">
                <a:ea typeface="新細明體" panose="02020500000000000000" pitchFamily="18" charset="-120"/>
              </a:rPr>
              <a:t>(a)</a:t>
            </a:r>
            <a:r>
              <a:rPr lang="en-US" altLang="zh-TW" sz="2400" dirty="0">
                <a:ea typeface="新細明體" panose="02020500000000000000" pitchFamily="18" charset="-120"/>
              </a:rPr>
              <a:t> Since </a:t>
            </a: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400" i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dirty="0">
                <a:ea typeface="新細明體" panose="02020500000000000000" pitchFamily="18" charset="-120"/>
              </a:rPr>
              <a:t>) = </a:t>
            </a:r>
            <a:r>
              <a:rPr lang="en-US" altLang="zh-TW" sz="2400" i="1" dirty="0">
                <a:ea typeface="新細明體" panose="02020500000000000000" pitchFamily="18" charset="-120"/>
              </a:rPr>
              <a:t>x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–2</a:t>
            </a:r>
            <a:r>
              <a:rPr lang="en-US" altLang="zh-TW" sz="2400" dirty="0">
                <a:ea typeface="新細明體" panose="02020500000000000000" pitchFamily="18" charset="-120"/>
              </a:rPr>
              <a:t>, we use the Power Rule with </a:t>
            </a:r>
            <a:r>
              <a:rPr lang="en-US" altLang="zh-TW" sz="2400" i="1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 = –2: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0"/>
          <a:stretch>
            <a:fillRect/>
          </a:stretch>
        </p:blipFill>
        <p:spPr bwMode="auto">
          <a:xfrm>
            <a:off x="3591619" y="1509713"/>
            <a:ext cx="150018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11511"/>
          <a:stretch>
            <a:fillRect/>
          </a:stretch>
        </p:blipFill>
        <p:spPr bwMode="auto">
          <a:xfrm>
            <a:off x="5534968" y="1614488"/>
            <a:ext cx="12715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44" y="4114800"/>
            <a:ext cx="364331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744" y="4953000"/>
            <a:ext cx="1271588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944" y="5715000"/>
            <a:ext cx="1019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7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82" y="1524000"/>
            <a:ext cx="210978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95" y="2681288"/>
            <a:ext cx="15287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51" b="-1010"/>
          <a:stretch>
            <a:fillRect/>
          </a:stretch>
        </p:blipFill>
        <p:spPr bwMode="auto">
          <a:xfrm>
            <a:off x="2355007" y="3810000"/>
            <a:ext cx="1447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9" b="9091"/>
          <a:stretch>
            <a:fillRect/>
          </a:stretch>
        </p:blipFill>
        <p:spPr bwMode="auto">
          <a:xfrm>
            <a:off x="2307382" y="4876800"/>
            <a:ext cx="1339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59632" y="1462088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zh-TW" sz="1000" b="1"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15277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68072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Basic Differentiation Formulas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959627" y="2841625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140761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Power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Figure 3 shows the function in Example 2(b) and its derivative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Notice that is not differentiable at (</a:t>
            </a:r>
            <a:r>
              <a:rPr lang="en-US" altLang="zh-TW" i="1" dirty="0" err="1">
                <a:ea typeface="新細明體" panose="02020500000000000000" pitchFamily="18" charset="-120"/>
              </a:rPr>
              <a:t>y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err="1">
                <a:ea typeface="新細明體" panose="02020500000000000000" pitchFamily="18" charset="-120"/>
              </a:rPr>
              <a:t>is</a:t>
            </a:r>
            <a:r>
              <a:rPr lang="en-US" altLang="zh-TW" dirty="0">
                <a:ea typeface="新細明體" panose="02020500000000000000" pitchFamily="18" charset="-120"/>
              </a:rPr>
              <a:t> not defined there).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Observe that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 is positive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when increases and is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negative when decreases.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40968"/>
            <a:ext cx="3368675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14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Power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Power Rule enables us to find tangent lines without having to resort to the definition of a derivative.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It also enables us to find </a:t>
            </a:r>
            <a:r>
              <a:rPr lang="en-US" altLang="zh-TW" i="1" smtClean="0">
                <a:ea typeface="新細明體" panose="02020500000000000000" pitchFamily="18" charset="-120"/>
              </a:rPr>
              <a:t>normal lines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</a:t>
            </a:r>
            <a:r>
              <a:rPr lang="en-US" altLang="zh-TW" b="1" smtClean="0">
                <a:ea typeface="新細明體" panose="02020500000000000000" pitchFamily="18" charset="-120"/>
              </a:rPr>
              <a:t>normal line </a:t>
            </a:r>
            <a:r>
              <a:rPr lang="en-US" altLang="zh-TW" smtClean="0">
                <a:ea typeface="新細明體" panose="02020500000000000000" pitchFamily="18" charset="-120"/>
              </a:rPr>
              <a:t>to a curve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 at a point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is the line through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that is perpendicular to the tangent line at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28228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F2A00D7-869D-4DBF-A13D-D5872B4C2A72}" type="slidenum">
              <a:rPr lang="en-US" altLang="ko-KR">
                <a:ea typeface="굴림" panose="020B0600000101010101" pitchFamily="34" charset="-127"/>
              </a:rPr>
              <a:pPr/>
              <a:t>22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734" y="1842296"/>
            <a:ext cx="7339012" cy="457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Find equations of the tangent line and normal line to the curve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at </a:t>
            </a:r>
            <a:r>
              <a:rPr lang="en-US" altLang="zh-TW" dirty="0">
                <a:ea typeface="新細明體" panose="02020500000000000000" pitchFamily="18" charset="-120"/>
              </a:rPr>
              <a:t>the point (1, 1). Illustrate by graphing the curve and these lines.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derivative of                                    is</a:t>
            </a:r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0137"/>
              </p:ext>
            </p:extLst>
          </p:nvPr>
        </p:nvGraphicFramePr>
        <p:xfrm>
          <a:off x="2195513" y="2348880"/>
          <a:ext cx="14001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558720" imgH="241200" progId="Equation.DSMT4">
                  <p:embed/>
                </p:oleObj>
              </mc:Choice>
              <mc:Fallback>
                <p:oleObj name="Equation" r:id="rId3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48880"/>
                        <a:ext cx="14001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94284"/>
              </p:ext>
            </p:extLst>
          </p:nvPr>
        </p:nvGraphicFramePr>
        <p:xfrm>
          <a:off x="3541900" y="4500114"/>
          <a:ext cx="3089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1371600" imgH="241200" progId="Equation.DSMT4">
                  <p:embed/>
                </p:oleObj>
              </mc:Choice>
              <mc:Fallback>
                <p:oleObj name="Equation" r:id="rId5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900" y="4500114"/>
                        <a:ext cx="3089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637044"/>
              </p:ext>
            </p:extLst>
          </p:nvPr>
        </p:nvGraphicFramePr>
        <p:xfrm>
          <a:off x="1921260" y="5168623"/>
          <a:ext cx="44846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7" imgW="1993680" imgH="393480" progId="Equation.DSMT4">
                  <p:embed/>
                </p:oleObj>
              </mc:Choice>
              <mc:Fallback>
                <p:oleObj name="Equation" r:id="rId7" imgW="1993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260" y="5168623"/>
                        <a:ext cx="44846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68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 the slope of the tangent line at (1, 1) is                 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Therefore, an equation of the tangent line </a:t>
            </a:r>
            <a:r>
              <a:rPr lang="en-US" altLang="zh-TW" dirty="0" smtClean="0">
                <a:ea typeface="新細明體" panose="02020500000000000000" pitchFamily="18" charset="-120"/>
              </a:rPr>
              <a:t>is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normal line is perpendicular to the tangent line, so its slope is the negative reciprocal of 3/2, that is,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2/3. Thus an equation of the normal line is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92167"/>
              </p:ext>
            </p:extLst>
          </p:nvPr>
        </p:nvGraphicFramePr>
        <p:xfrm>
          <a:off x="6012160" y="1556792"/>
          <a:ext cx="906857" cy="59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596880" imgH="393480" progId="Equation.DSMT4">
                  <p:embed/>
                </p:oleObj>
              </mc:Choice>
              <mc:Fallback>
                <p:oleObj name="Equation" r:id="rId3" imgW="596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556792"/>
                        <a:ext cx="906857" cy="598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695674"/>
              </p:ext>
            </p:extLst>
          </p:nvPr>
        </p:nvGraphicFramePr>
        <p:xfrm>
          <a:off x="3131840" y="2711198"/>
          <a:ext cx="3161139" cy="59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5" imgW="2082600" imgH="393480" progId="Equation.DSMT4">
                  <p:embed/>
                </p:oleObj>
              </mc:Choice>
              <mc:Fallback>
                <p:oleObj name="Equation" r:id="rId5" imgW="2082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711198"/>
                        <a:ext cx="3161139" cy="597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9757"/>
              </p:ext>
            </p:extLst>
          </p:nvPr>
        </p:nvGraphicFramePr>
        <p:xfrm>
          <a:off x="2915816" y="5013176"/>
          <a:ext cx="3661733" cy="59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7" imgW="2412720" imgH="393480" progId="Equation.DSMT4">
                  <p:embed/>
                </p:oleObj>
              </mc:Choice>
              <mc:Fallback>
                <p:oleObj name="Equation" r:id="rId7" imgW="2412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013176"/>
                        <a:ext cx="3661733" cy="597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95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graph the curve and its tangent line and normal line in Figure 4.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870" y="2420888"/>
            <a:ext cx="2940050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52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7620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New Derivatives from Old</a:t>
            </a:r>
          </a:p>
        </p:txBody>
      </p:sp>
    </p:spTree>
    <p:extLst>
      <p:ext uri="{BB962C8B-B14F-4D97-AF65-F5344CB8AC3E}">
        <p14:creationId xmlns:p14="http://schemas.microsoft.com/office/powerpoint/2010/main" val="292714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New Derivatives from Old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When new functions are formed from old functions by addition, subtraction, or multiplication by a constant, their derivatives can be calculated in terms of derivatives of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ea typeface="新細明體" panose="02020500000000000000" pitchFamily="18" charset="-120"/>
              </a:rPr>
              <a:t>old functions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.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 smtClean="0">
                <a:ea typeface="新細明體" panose="02020500000000000000" pitchFamily="18" charset="-120"/>
              </a:rPr>
              <a:t>In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particular, the following formula says that </a:t>
            </a:r>
            <a:r>
              <a:rPr lang="en-US" altLang="zh-TW" sz="2000" i="1" dirty="0" smtClean="0">
                <a:ea typeface="新細明體" panose="02020500000000000000" pitchFamily="18" charset="-120"/>
              </a:rPr>
              <a:t>the derivative of a constant times a function is the constant times the derivative of the function.</a:t>
            </a:r>
            <a:endParaRPr lang="en-US" altLang="zh-TW" sz="2000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39949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CONSTANT MULTIPLE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89040"/>
            <a:ext cx="2961331" cy="286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719392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13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CONSTANT MULTIPLE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= </a:t>
            </a:r>
            <a:r>
              <a:rPr lang="en-US" altLang="zh-TW" i="1" dirty="0" err="1">
                <a:ea typeface="新細明體" panose="02020500000000000000" pitchFamily="18" charset="-120"/>
              </a:rPr>
              <a:t>cf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Then,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4391"/>
              </p:ext>
            </p:extLst>
          </p:nvPr>
        </p:nvGraphicFramePr>
        <p:xfrm>
          <a:off x="1403648" y="2708920"/>
          <a:ext cx="5049337" cy="316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3" imgW="3022560" imgH="1892160" progId="Equation.DSMT4">
                  <p:embed/>
                </p:oleObj>
              </mc:Choice>
              <mc:Fallback>
                <p:oleObj name="Equation" r:id="rId3" imgW="3022560" imgH="1892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08920"/>
                        <a:ext cx="5049337" cy="3167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0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2"/>
          <a:stretch>
            <a:fillRect/>
          </a:stretch>
        </p:blipFill>
        <p:spPr bwMode="auto">
          <a:xfrm>
            <a:off x="1754362" y="1581150"/>
            <a:ext cx="27527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45" b="5882"/>
          <a:stretch>
            <a:fillRect/>
          </a:stretch>
        </p:blipFill>
        <p:spPr bwMode="auto">
          <a:xfrm>
            <a:off x="2989437" y="2667000"/>
            <a:ext cx="11699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87" y="3757613"/>
            <a:ext cx="2924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77" b="5882"/>
          <a:stretch>
            <a:fillRect/>
          </a:stretch>
        </p:blipFill>
        <p:spPr bwMode="auto">
          <a:xfrm>
            <a:off x="2905299" y="4724400"/>
            <a:ext cx="1863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124" y="5695950"/>
            <a:ext cx="752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6" b="5882"/>
          <a:stretch>
            <a:fillRect/>
          </a:stretch>
        </p:blipFill>
        <p:spPr bwMode="auto">
          <a:xfrm>
            <a:off x="4159424" y="2667000"/>
            <a:ext cx="966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1" b="5882"/>
          <a:stretch>
            <a:fillRect/>
          </a:stretch>
        </p:blipFill>
        <p:spPr bwMode="auto">
          <a:xfrm>
            <a:off x="4807124" y="4711014"/>
            <a:ext cx="11096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7" name="Rectangle 3"/>
          <p:cNvSpPr>
            <a:spLocks noChangeArrowheads="1"/>
          </p:cNvSpPr>
          <p:nvPr/>
        </p:nvSpPr>
        <p:spPr bwMode="auto">
          <a:xfrm>
            <a:off x="1187624" y="1462088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 sz="1000" b="1">
              <a:ea typeface="新細明體" panose="02020500000000000000" pitchFamily="18" charset="-120"/>
            </a:endParaRPr>
          </a:p>
          <a:p>
            <a:r>
              <a:rPr lang="en-US" altLang="zh-TW" b="1">
                <a:ea typeface="新細明體" panose="02020500000000000000" pitchFamily="18" charset="-120"/>
              </a:rPr>
              <a:t>(a)</a:t>
            </a: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endParaRPr lang="en-US" altLang="zh-TW" b="1">
              <a:ea typeface="新細明體" panose="02020500000000000000" pitchFamily="18" charset="-120"/>
            </a:endParaRPr>
          </a:p>
          <a:p>
            <a:r>
              <a:rPr lang="en-US" altLang="zh-TW" b="1">
                <a:ea typeface="新細明體" panose="02020500000000000000" pitchFamily="18" charset="-12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3267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Basic Differentiation Formulas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If it were always necessary to compute derivatives directly from the definition,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as we did in the Preceding 3.2, then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Such computations would be tedious.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evaluation of some limits would require ingenuity.</a:t>
            </a:r>
            <a:endParaRPr lang="zh-TW" altLang="en-US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Fortunately, several rules have been developed for finding derivatives without having to use the definition directly.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These formulas greatly simplify the task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of differentiation.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3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New Derivatives from Old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next rule tells us that </a:t>
            </a:r>
            <a:r>
              <a:rPr lang="en-US" altLang="zh-TW" i="1" smtClean="0">
                <a:ea typeface="新細明體" panose="02020500000000000000" pitchFamily="18" charset="-120"/>
              </a:rPr>
              <a:t>the derivative of a sum of functions is the sum of the derivatives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43200"/>
            <a:ext cx="793325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0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D5FEEBC-6E1E-45B3-B2B7-6ED7C9C80220}" type="slidenum">
              <a:rPr lang="en-US" altLang="ko-KR">
                <a:ea typeface="굴림" panose="020B0600000101010101" pitchFamily="34" charset="-127"/>
              </a:rPr>
              <a:pPr/>
              <a:t>31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SUM RULE PROOF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= 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i="1" dirty="0">
                <a:ea typeface="新細明體" panose="02020500000000000000" pitchFamily="18" charset="-120"/>
              </a:rPr>
              <a:t>+ 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. </a:t>
            </a:r>
            <a:r>
              <a:rPr lang="en-US" altLang="zh-TW" dirty="0">
                <a:ea typeface="新細明體" panose="02020500000000000000" pitchFamily="18" charset="-120"/>
              </a:rPr>
              <a:t>Then, 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450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847534"/>
              </p:ext>
            </p:extLst>
          </p:nvPr>
        </p:nvGraphicFramePr>
        <p:xfrm>
          <a:off x="1296193" y="2276872"/>
          <a:ext cx="7008813" cy="375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3581280" imgH="1917360" progId="Equation.DSMT4">
                  <p:embed/>
                </p:oleObj>
              </mc:Choice>
              <mc:Fallback>
                <p:oleObj name="Equation" r:id="rId3" imgW="3581280" imgH="1917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193" y="2276872"/>
                        <a:ext cx="7008813" cy="375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0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SUM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Sum Rule can be extended to the sum of any number of functions.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For instance, using this theorem twice, we get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357774"/>
              </p:ext>
            </p:extLst>
          </p:nvPr>
        </p:nvGraphicFramePr>
        <p:xfrm>
          <a:off x="2627784" y="3284984"/>
          <a:ext cx="3468662" cy="1389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1739880" imgH="698400" progId="Equation.DSMT4">
                  <p:embed/>
                </p:oleObj>
              </mc:Choice>
              <mc:Fallback>
                <p:oleObj name="Equation" r:id="rId3" imgW="1739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284984"/>
                        <a:ext cx="3468662" cy="1389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7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New Derivatives from Old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By writing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+ (–1)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and applying the Sum Rule and the Constant Multiple Rule, we get the following formula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Constant Multiple Rule, the Sum Rule, and the Difference Rule can be combined with the Power Rule to differentiate any polynomial, as the following examples demonstrate.</a:t>
            </a:r>
            <a:endParaRPr lang="zh-TW" altLang="en-US" dirty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95198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2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00" y="1781944"/>
            <a:ext cx="4814711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712102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52107"/>
            <a:ext cx="574602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25" y="5439544"/>
            <a:ext cx="4120619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B876B8E-4E06-4067-8C67-38160245B49F}" type="slidenum">
              <a:rPr lang="en-US" altLang="ko-KR">
                <a:ea typeface="굴림" panose="020B0600000101010101" pitchFamily="34" charset="-127"/>
              </a:rPr>
              <a:pPr/>
              <a:t>35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526" y="1600997"/>
            <a:ext cx="7339012" cy="457200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Find the points on the curve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4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6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+ 4 where the tangent line is horizontal.</a:t>
            </a:r>
          </a:p>
          <a:p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SOLUTION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Horizontal tangents occur where the derivative is zero. We have</a:t>
            </a:r>
          </a:p>
          <a:p>
            <a:pPr lvl="1"/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Thus, </a:t>
            </a:r>
            <a:r>
              <a:rPr lang="en-US" altLang="zh-TW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dy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dx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if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x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= 0 or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3 = 0, that is, 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x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= ±   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endParaRPr lang="zh-TW" altLang="en-US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56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142161"/>
              </p:ext>
            </p:extLst>
          </p:nvPr>
        </p:nvGraphicFramePr>
        <p:xfrm>
          <a:off x="1763689" y="4293096"/>
          <a:ext cx="3600400" cy="113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2019240" imgH="634680" progId="Equation.DSMT4">
                  <p:embed/>
                </p:oleObj>
              </mc:Choice>
              <mc:Fallback>
                <p:oleObj name="Equation" r:id="rId3" imgW="20192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9" y="4293096"/>
                        <a:ext cx="3600400" cy="1133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816936"/>
              </p:ext>
            </p:extLst>
          </p:nvPr>
        </p:nvGraphicFramePr>
        <p:xfrm>
          <a:off x="6660232" y="5570755"/>
          <a:ext cx="378525" cy="37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570755"/>
                        <a:ext cx="378525" cy="37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1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031D067-9E15-4D37-A402-7EC63864D571}" type="slidenum">
              <a:rPr lang="en-US" altLang="ko-KR">
                <a:ea typeface="굴림" panose="020B0600000101010101" pitchFamily="34" charset="-127"/>
              </a:rPr>
              <a:pPr/>
              <a:t>36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6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So, the given curve has horizontal tangents when </a:t>
            </a:r>
            <a:r>
              <a:rPr lang="en-US" altLang="zh-TW" i="1" dirty="0">
                <a:ea typeface="新細明體" panose="02020500000000000000" pitchFamily="18" charset="-120"/>
              </a:rPr>
              <a:t>x = </a:t>
            </a:r>
            <a:r>
              <a:rPr lang="en-US" altLang="zh-TW" dirty="0">
                <a:ea typeface="新細明體" panose="02020500000000000000" pitchFamily="18" charset="-120"/>
              </a:rPr>
              <a:t>0,     </a:t>
            </a:r>
            <a:r>
              <a:rPr lang="en-US" altLang="zh-TW" dirty="0" smtClean="0">
                <a:ea typeface="新細明體" panose="02020500000000000000" pitchFamily="18" charset="-120"/>
              </a:rPr>
              <a:t>  , </a:t>
            </a:r>
            <a:r>
              <a:rPr lang="en-US" altLang="zh-TW" dirty="0">
                <a:ea typeface="新細明體" panose="02020500000000000000" pitchFamily="18" charset="-120"/>
              </a:rPr>
              <a:t>and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corresponding points are (0, 4), (     ,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5),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and (        ,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5).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See Figure 5.</a:t>
            </a:r>
          </a:p>
        </p:txBody>
      </p:sp>
      <p:graphicFrame>
        <p:nvGraphicFramePr>
          <p:cNvPr id="457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552975"/>
              </p:ext>
            </p:extLst>
          </p:nvPr>
        </p:nvGraphicFramePr>
        <p:xfrm>
          <a:off x="5427449" y="2642445"/>
          <a:ext cx="368687" cy="40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449" y="2642445"/>
                        <a:ext cx="368687" cy="408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57702"/>
              </p:ext>
            </p:extLst>
          </p:nvPr>
        </p:nvGraphicFramePr>
        <p:xfrm>
          <a:off x="2008190" y="3102688"/>
          <a:ext cx="502473" cy="36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317160" imgH="228600" progId="Equation.DSMT4">
                  <p:embed/>
                </p:oleObj>
              </mc:Choice>
              <mc:Fallback>
                <p:oleObj name="Equation" r:id="rId5" imgW="317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90" y="3102688"/>
                        <a:ext cx="502473" cy="361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24837"/>
              </p:ext>
            </p:extLst>
          </p:nvPr>
        </p:nvGraphicFramePr>
        <p:xfrm>
          <a:off x="1475656" y="2094269"/>
          <a:ext cx="514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94269"/>
                        <a:ext cx="514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017532"/>
              </p:ext>
            </p:extLst>
          </p:nvPr>
        </p:nvGraphicFramePr>
        <p:xfrm>
          <a:off x="2622550" y="2094269"/>
          <a:ext cx="7143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9" imgW="317160" imgH="228600" progId="Equation.DSMT4">
                  <p:embed/>
                </p:oleObj>
              </mc:Choice>
              <mc:Fallback>
                <p:oleObj name="Equation" r:id="rId9" imgW="317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094269"/>
                        <a:ext cx="7143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38" name="Group 10"/>
          <p:cNvGrpSpPr>
            <a:grpSpLocks/>
          </p:cNvGrpSpPr>
          <p:nvPr/>
        </p:nvGrpSpPr>
        <p:grpSpPr bwMode="auto">
          <a:xfrm>
            <a:off x="1403350" y="4005263"/>
            <a:ext cx="6094413" cy="2244725"/>
            <a:chOff x="884" y="2523"/>
            <a:chExt cx="3839" cy="1414"/>
          </a:xfrm>
        </p:grpSpPr>
        <p:pic>
          <p:nvPicPr>
            <p:cNvPr id="457736" name="Picture 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2523"/>
              <a:ext cx="2070" cy="1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7737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3294"/>
              <a:ext cx="1718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19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ChangeArrowheads="1"/>
          </p:cNvSpPr>
          <p:nvPr/>
        </p:nvSpPr>
        <p:spPr bwMode="auto">
          <a:xfrm>
            <a:off x="7620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The Sine and Cosine Functions</a:t>
            </a:r>
          </a:p>
        </p:txBody>
      </p:sp>
    </p:spTree>
    <p:extLst>
      <p:ext uri="{BB962C8B-B14F-4D97-AF65-F5344CB8AC3E}">
        <p14:creationId xmlns:p14="http://schemas.microsoft.com/office/powerpoint/2010/main" val="78520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Sine and Cosine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we sketch the graph of 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sin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and use the interpretation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</a:rPr>
              <a:t> as the slope of the tangent to the sine curve in order to sketch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, then it looks as if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 may be the same as the cosine curve (see Figure 6).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i="1" baseline="30000" dirty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6165850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283968" y="6491797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44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Sine and Cosine 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Consider the following two limits: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By using the above two limits we have: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" t="17723" r="4597" b="6197"/>
          <a:stretch>
            <a:fillRect/>
          </a:stretch>
        </p:blipFill>
        <p:spPr bwMode="auto">
          <a:xfrm>
            <a:off x="1238200" y="3429000"/>
            <a:ext cx="66675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00" y="5029200"/>
            <a:ext cx="68580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15344"/>
            <a:ext cx="3981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21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Basic Differentiation Formulas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this section we learn how to differentiate constant functions, power functions, polynomials, and the sine and cosine functions.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Let’s start with the simplest of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all functions, the </a:t>
            </a:r>
            <a:r>
              <a:rPr lang="en-US" altLang="zh-TW" i="1" smtClean="0">
                <a:ea typeface="新細明體" panose="02020500000000000000" pitchFamily="18" charset="-120"/>
              </a:rPr>
              <a:t>constant </a:t>
            </a:r>
            <a:br>
              <a:rPr lang="en-US" altLang="zh-TW" i="1" smtClean="0">
                <a:ea typeface="新細明體" panose="02020500000000000000" pitchFamily="18" charset="-120"/>
              </a:rPr>
            </a:br>
            <a:r>
              <a:rPr lang="en-US" altLang="zh-TW" i="1" smtClean="0">
                <a:ea typeface="新細明體" panose="02020500000000000000" pitchFamily="18" charset="-120"/>
              </a:rPr>
              <a:t>function 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=</a:t>
            </a:r>
            <a:r>
              <a:rPr lang="en-US" altLang="zh-TW" i="1" smtClean="0">
                <a:ea typeface="新細明體" panose="02020500000000000000" pitchFamily="18" charset="-120"/>
              </a:rPr>
              <a:t> c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graph of this function is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the horizontal line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=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, which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has slope 0, so we must have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= 0</a:t>
            </a:r>
            <a:r>
              <a:rPr lang="en-US" altLang="zh-TW" smtClean="0">
                <a:ea typeface="新細明體" panose="02020500000000000000" pitchFamily="18" charset="-120"/>
              </a:rPr>
              <a:t>. (See Figure 1.)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2576513"/>
            <a:ext cx="41433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4829175" y="5805264"/>
            <a:ext cx="411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The graph of </a:t>
            </a:r>
            <a:r>
              <a:rPr lang="en-US" altLang="zh-TW" sz="1400" i="1" dirty="0">
                <a:ea typeface="新細明體" panose="02020500000000000000" pitchFamily="18" charset="-120"/>
              </a:rPr>
              <a:t>f</a:t>
            </a:r>
            <a:r>
              <a:rPr lang="en-US" altLang="zh-TW" sz="1400" dirty="0">
                <a:ea typeface="新細明體" panose="02020500000000000000" pitchFamily="18" charset="-120"/>
              </a:rPr>
              <a:t>(</a:t>
            </a:r>
            <a:r>
              <a:rPr lang="en-US" altLang="zh-TW" sz="1400" i="1" dirty="0">
                <a:ea typeface="新細明體" panose="02020500000000000000" pitchFamily="18" charset="-120"/>
              </a:rPr>
              <a:t>x</a:t>
            </a:r>
            <a:r>
              <a:rPr lang="en-US" altLang="zh-TW" sz="1400" dirty="0">
                <a:ea typeface="新細明體" panose="02020500000000000000" pitchFamily="18" charset="-120"/>
              </a:rPr>
              <a:t>) = </a:t>
            </a:r>
            <a:r>
              <a:rPr lang="en-US" altLang="zh-TW" sz="1400" i="1" dirty="0">
                <a:ea typeface="新細明體" panose="02020500000000000000" pitchFamily="18" charset="-120"/>
              </a:rPr>
              <a:t>c</a:t>
            </a:r>
            <a:r>
              <a:rPr lang="en-US" altLang="zh-TW" sz="1400" dirty="0">
                <a:ea typeface="新細明體" panose="02020500000000000000" pitchFamily="18" charset="-120"/>
              </a:rPr>
              <a:t> is the line </a:t>
            </a:r>
            <a:r>
              <a:rPr lang="en-US" altLang="zh-TW" sz="1400" i="1" dirty="0">
                <a:ea typeface="新細明體" panose="02020500000000000000" pitchFamily="18" charset="-120"/>
              </a:rPr>
              <a:t>y</a:t>
            </a:r>
            <a:r>
              <a:rPr lang="en-US" altLang="zh-TW" sz="1400" dirty="0">
                <a:ea typeface="新細明體" panose="02020500000000000000" pitchFamily="18" charset="-120"/>
              </a:rPr>
              <a:t> = </a:t>
            </a:r>
            <a:r>
              <a:rPr lang="en-US" altLang="zh-TW" sz="1400" i="1" dirty="0">
                <a:ea typeface="新細明體" panose="02020500000000000000" pitchFamily="18" charset="-120"/>
              </a:rPr>
              <a:t>c</a:t>
            </a:r>
            <a:r>
              <a:rPr lang="en-US" altLang="zh-TW" sz="1400" dirty="0">
                <a:ea typeface="新細明體" panose="02020500000000000000" pitchFamily="18" charset="-120"/>
              </a:rPr>
              <a:t>, so </a:t>
            </a:r>
            <a:r>
              <a:rPr lang="en-US" altLang="zh-TW" sz="1400" i="1" dirty="0">
                <a:ea typeface="新細明體" panose="02020500000000000000" pitchFamily="18" charset="-120"/>
              </a:rPr>
              <a:t>f</a:t>
            </a:r>
            <a:r>
              <a:rPr lang="en-US" altLang="zh-TW" sz="8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1400" dirty="0">
                <a:ea typeface="新細明體" panose="02020500000000000000" pitchFamily="18" charset="-120"/>
                <a:sym typeface="Symbol" panose="05050102010706020507" pitchFamily="18" charset="2"/>
              </a:rPr>
              <a:t>(</a:t>
            </a:r>
            <a:r>
              <a:rPr lang="en-US" altLang="zh-TW" sz="1400" i="1" dirty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1400" dirty="0">
                <a:ea typeface="新細明體" panose="02020500000000000000" pitchFamily="18" charset="-120"/>
                <a:sym typeface="Symbol" panose="05050102010706020507" pitchFamily="18" charset="2"/>
              </a:rPr>
              <a:t>) = 0.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6446390" y="6062066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00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D0E192B-14A6-4C6D-9323-5A9B0A2D6292}" type="slidenum">
              <a:rPr lang="en-US" altLang="ko-KR">
                <a:ea typeface="굴림" panose="020B0600000101010101" pitchFamily="34" charset="-127"/>
              </a:rPr>
              <a:pPr/>
              <a:t>40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PROOF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</a:t>
            </a:r>
            <a:r>
              <a:rPr lang="en-US" altLang="zh-TW" i="1">
                <a:ea typeface="新細明體" panose="02020500000000000000" pitchFamily="18" charset="-120"/>
              </a:rPr>
              <a:t> 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sin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, then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470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997863"/>
              </p:ext>
            </p:extLst>
          </p:nvPr>
        </p:nvGraphicFramePr>
        <p:xfrm>
          <a:off x="1489199" y="2224845"/>
          <a:ext cx="6035129" cy="3940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3098520" imgH="2361960" progId="Equation.DSMT4">
                  <p:embed/>
                </p:oleObj>
              </mc:Choice>
              <mc:Fallback>
                <p:oleObj name="Equation" r:id="rId3" imgW="309852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199" y="2224845"/>
                        <a:ext cx="6035129" cy="3940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9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SINE AND COSINE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the same methods as in the proof of Formula 4, one can prove (see Exercise 56) that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72370"/>
              </p:ext>
            </p:extLst>
          </p:nvPr>
        </p:nvGraphicFramePr>
        <p:xfrm>
          <a:off x="3563888" y="2780928"/>
          <a:ext cx="2232248" cy="74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180800" imgH="393480" progId="Equation.DSMT4">
                  <p:embed/>
                </p:oleObj>
              </mc:Choice>
              <mc:Fallback>
                <p:oleObj name="Equation" r:id="rId3" imgW="1180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780928"/>
                        <a:ext cx="2232248" cy="744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41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7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59632" y="1462088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Differentiate: </a:t>
            </a:r>
            <a:r>
              <a:rPr lang="en-US" sz="2400" i="1" kern="0" dirty="0">
                <a:latin typeface="+mn-lt"/>
              </a:rPr>
              <a:t>y</a:t>
            </a:r>
            <a:r>
              <a:rPr lang="en-US" sz="2400" kern="0" dirty="0">
                <a:latin typeface="+mn-lt"/>
              </a:rPr>
              <a:t> = 3 sin </a:t>
            </a:r>
            <a:r>
              <a:rPr lang="en-US" sz="2400" i="1" dirty="0">
                <a:latin typeface="Arial" charset="0"/>
                <a:sym typeface="Symbol"/>
              </a:rPr>
              <a:t></a:t>
            </a:r>
            <a:r>
              <a:rPr lang="en-US" sz="2400" dirty="0">
                <a:latin typeface="Arial" charset="0"/>
                <a:sym typeface="Symbol"/>
              </a:rPr>
              <a:t> + 4 cos </a:t>
            </a:r>
            <a:r>
              <a:rPr lang="en-US" sz="2400" i="1" dirty="0">
                <a:latin typeface="Arial" charset="0"/>
                <a:sym typeface="Symbol"/>
              </a:rPr>
              <a:t></a:t>
            </a:r>
            <a:r>
              <a:rPr lang="en-US" sz="2400" dirty="0">
                <a:latin typeface="Arial" charset="0"/>
                <a:sym typeface="Symbol"/>
              </a:rPr>
              <a:t>.</a:t>
            </a:r>
            <a:endParaRPr lang="en-US" sz="2400" kern="0" dirty="0">
              <a:latin typeface="+mn-lt"/>
            </a:endParaRPr>
          </a:p>
          <a:p>
            <a:pPr>
              <a:defRPr/>
            </a:pPr>
            <a:endParaRPr lang="en-US" sz="2400" dirty="0">
              <a:solidFill>
                <a:srgbClr val="00ADEE"/>
              </a:solidFill>
              <a:latin typeface="Arial" charset="0"/>
            </a:endParaRPr>
          </a:p>
          <a:p>
            <a:pPr>
              <a:defRPr/>
            </a:pPr>
            <a:endParaRPr lang="en-US" sz="2400" dirty="0">
              <a:solidFill>
                <a:srgbClr val="00ADEE"/>
              </a:solidFill>
              <a:latin typeface="Aria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ADEE"/>
                </a:solidFill>
                <a:latin typeface="Arial" charset="0"/>
              </a:rPr>
              <a:t>Solution: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32" y="3362325"/>
            <a:ext cx="43291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70" y="4738688"/>
            <a:ext cx="23764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6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467763A5-E7C4-4438-8C0A-850FAA8CD4F1}" type="slidenum">
              <a:rPr lang="en-US" altLang="ko-KR">
                <a:ea typeface="굴림" panose="020B0600000101010101" pitchFamily="34" charset="-127"/>
              </a:rPr>
              <a:pPr/>
              <a:t>43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8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Find the 27th derivative of cos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first few derivatives of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cos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are as follows: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473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874040"/>
              </p:ext>
            </p:extLst>
          </p:nvPr>
        </p:nvGraphicFramePr>
        <p:xfrm>
          <a:off x="1763688" y="3894457"/>
          <a:ext cx="2309813" cy="2165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028520" imgH="1155600" progId="Equation.DSMT4">
                  <p:embed/>
                </p:oleObj>
              </mc:Choice>
              <mc:Fallback>
                <p:oleObj name="Equation" r:id="rId3" imgW="102852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894457"/>
                        <a:ext cx="2309813" cy="2165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8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5478AA4F-0B61-4154-B26B-EC8E68D96F3B}" type="slidenum">
              <a:rPr lang="en-US" altLang="ko-KR">
                <a:ea typeface="굴림" panose="020B0600000101010101" pitchFamily="34" charset="-127"/>
              </a:rPr>
              <a:pPr/>
              <a:t>44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8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We see that the successive derivatives occur in a cycle of length 4 and, in particular,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baseline="30000">
                <a:ea typeface="新細明體" panose="02020500000000000000" pitchFamily="18" charset="-120"/>
              </a:rPr>
              <a:t>(</a:t>
            </a:r>
            <a:r>
              <a:rPr lang="en-US" altLang="zh-TW" i="1" baseline="30000">
                <a:ea typeface="新細明體" panose="02020500000000000000" pitchFamily="18" charset="-120"/>
              </a:rPr>
              <a:t>n</a:t>
            </a:r>
            <a:r>
              <a:rPr lang="en-US" altLang="zh-TW" baseline="30000">
                <a:ea typeface="新細明體" panose="02020500000000000000" pitchFamily="18" charset="-120"/>
              </a:rPr>
              <a:t>)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cos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whenever </a:t>
            </a:r>
            <a:r>
              <a:rPr lang="en-US" altLang="zh-TW" i="1">
                <a:ea typeface="新細明體" panose="02020500000000000000" pitchFamily="18" charset="-120"/>
              </a:rPr>
              <a:t>n </a:t>
            </a:r>
            <a:r>
              <a:rPr lang="en-US" altLang="zh-TW">
                <a:ea typeface="新細明體" panose="02020500000000000000" pitchFamily="18" charset="-120"/>
              </a:rPr>
              <a:t>is a multiple of 4.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Therefore,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baseline="30000">
                <a:ea typeface="新細明體" panose="02020500000000000000" pitchFamily="18" charset="-120"/>
              </a:rPr>
              <a:t>(24)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cos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Differentiating three more times, we have: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		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baseline="30000">
                <a:ea typeface="新細明體" panose="02020500000000000000" pitchFamily="18" charset="-120"/>
              </a:rPr>
              <a:t>(27)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sin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79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APPLICATIONS TO RATES OF CHANGE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discussed velocity and other rates of change in Section 2.1, but now that we know some differentiation formulas we can solve problems involving rates of change more easily.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7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position of a particle is given by the equation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where is measured in seconds and in meters.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(a)Find the velocity at time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(b)What is the velocity after 2 s? After 4 s?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(c)When is the particle at rest?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(d)When is the particle moving forward (that is, in the positive direction)?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38766"/>
              </p:ext>
            </p:extLst>
          </p:nvPr>
        </p:nvGraphicFramePr>
        <p:xfrm>
          <a:off x="2987824" y="2060848"/>
          <a:ext cx="3096344" cy="516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371600" imgH="228600" progId="Equation.DSMT4">
                  <p:embed/>
                </p:oleObj>
              </mc:Choice>
              <mc:Fallback>
                <p:oleObj name="Equation" r:id="rId3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060848"/>
                        <a:ext cx="3096344" cy="516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6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4573E32-BBC4-4EC7-9610-8F7DE53A6306}" type="slidenum">
              <a:rPr lang="en-US" altLang="ko-KR">
                <a:ea typeface="굴림" panose="020B0600000101010101" pitchFamily="34" charset="-127"/>
              </a:rPr>
              <a:pPr/>
              <a:t>47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(e)Draw a diagram to represent the motion of the particle.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(f)Find the total distance traveled by the particle during the first five seconds.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(g)Find the acceleration at time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and after 4 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(h)Graph the position, velocity, and acceleration functions for              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(i)When is the particle speeding up? When is it slowing down?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482308" name="Object 4"/>
          <p:cNvGraphicFramePr>
            <a:graphicFrameLocks noChangeAspect="1"/>
          </p:cNvGraphicFramePr>
          <p:nvPr/>
        </p:nvGraphicFramePr>
        <p:xfrm>
          <a:off x="2946400" y="4437063"/>
          <a:ext cx="13382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533160" imgH="177480" progId="Equation.DSMT4">
                  <p:embed/>
                </p:oleObj>
              </mc:Choice>
              <mc:Fallback>
                <p:oleObj name="Equation" r:id="rId3" imgW="533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437063"/>
                        <a:ext cx="13382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0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4F62A5F5-447C-4234-8A9D-7AA1B2E7619C}" type="slidenum">
              <a:rPr lang="en-US" altLang="ko-KR">
                <a:ea typeface="굴림" panose="020B0600000101010101" pitchFamily="34" charset="-127"/>
              </a:rPr>
              <a:pPr/>
              <a:t>48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9(a)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The velocity function is the derivative of the position function.</a:t>
            </a:r>
            <a:b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	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 </a:t>
            </a:r>
            <a:r>
              <a:rPr lang="en-US" altLang="zh-TW" baseline="300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6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 </a:t>
            </a:r>
            <a:r>
              <a:rPr lang="en-US" altLang="zh-TW" baseline="300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+ 9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b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	v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= ds/</a:t>
            </a:r>
            <a:r>
              <a:rPr lang="en-US" altLang="zh-TW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dt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t </a:t>
            </a:r>
            <a:r>
              <a:rPr lang="en-US" altLang="zh-TW" baseline="300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i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12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t +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9</a:t>
            </a:r>
            <a:endParaRPr lang="zh-TW" altLang="en-US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6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8977482-1E6F-4387-929D-814234EFD323}" type="slidenum">
              <a:rPr lang="en-US" altLang="ko-KR">
                <a:ea typeface="굴림" panose="020B0600000101010101" pitchFamily="34" charset="-127"/>
              </a:rPr>
              <a:pPr/>
              <a:t>49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9(b)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velocity after 2 s means the instantaneous velocity when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= 2, that is,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velocity after 4 s is: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476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217694"/>
              </p:ext>
            </p:extLst>
          </p:nvPr>
        </p:nvGraphicFramePr>
        <p:xfrm>
          <a:off x="2195736" y="2924944"/>
          <a:ext cx="4644750" cy="843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2654280" imgH="482400" progId="Equation.DSMT4">
                  <p:embed/>
                </p:oleObj>
              </mc:Choice>
              <mc:Fallback>
                <p:oleObj name="Equation" r:id="rId3" imgW="2654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24944"/>
                        <a:ext cx="4644750" cy="843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89565"/>
              </p:ext>
            </p:extLst>
          </p:nvPr>
        </p:nvGraphicFramePr>
        <p:xfrm>
          <a:off x="2699792" y="4678647"/>
          <a:ext cx="3615357" cy="41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1993680" imgH="228600" progId="Equation.DSMT4">
                  <p:embed/>
                </p:oleObj>
              </mc:Choice>
              <mc:Fallback>
                <p:oleObj name="Equation" r:id="rId5" imgW="1993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678647"/>
                        <a:ext cx="3615357" cy="414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Basic Differentiation Formulas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formal proof, from the definition of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  derivative, is also easy.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</a:t>
            </a:r>
            <a:r>
              <a:rPr lang="en-US" altLang="zh-TW" dirty="0" smtClean="0">
                <a:ea typeface="新細明體" panose="02020500000000000000" pitchFamily="18" charset="-120"/>
              </a:rPr>
              <a:t>Leibniz notation, we write this rule as follows.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72" y="4581128"/>
            <a:ext cx="77914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101536"/>
              </p:ext>
            </p:extLst>
          </p:nvPr>
        </p:nvGraphicFramePr>
        <p:xfrm>
          <a:off x="2987824" y="2571105"/>
          <a:ext cx="3168352" cy="1505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4" imgW="1765080" imgH="838080" progId="Equation.DSMT4">
                  <p:embed/>
                </p:oleObj>
              </mc:Choice>
              <mc:Fallback>
                <p:oleObj name="Equation" r:id="rId4" imgW="17650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571105"/>
                        <a:ext cx="3168352" cy="1505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08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9973388-197E-4CD2-8F94-095F2C2CAF22}" type="slidenum">
              <a:rPr lang="en-US" altLang="ko-KR">
                <a:ea typeface="굴림" panose="020B0600000101010101" pitchFamily="34" charset="-127"/>
              </a:rPr>
              <a:pPr/>
              <a:t>50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9(c)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particle is at rest when </a:t>
            </a:r>
            <a:r>
              <a:rPr lang="en-US" altLang="zh-TW" i="1" dirty="0">
                <a:ea typeface="新細明體" panose="02020500000000000000" pitchFamily="18" charset="-120"/>
              </a:rPr>
              <a:t>v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) = 0, that is,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3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12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+ 9 = 3(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4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+ 3) = 3(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1)(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3) = 0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100" dirty="0">
                <a:ea typeface="新細明體" panose="02020500000000000000" pitchFamily="18" charset="-120"/>
              </a:rPr>
              <a:t>This is true when </a:t>
            </a:r>
            <a:r>
              <a:rPr lang="en-US" altLang="zh-TW" sz="2100" i="1" dirty="0">
                <a:ea typeface="新細明體" panose="02020500000000000000" pitchFamily="18" charset="-120"/>
              </a:rPr>
              <a:t>t</a:t>
            </a:r>
            <a:r>
              <a:rPr lang="en-US" altLang="zh-TW" sz="2100" dirty="0">
                <a:ea typeface="新細明體" panose="02020500000000000000" pitchFamily="18" charset="-120"/>
              </a:rPr>
              <a:t> = 1 or </a:t>
            </a:r>
            <a:r>
              <a:rPr lang="en-US" altLang="zh-TW" sz="2100" i="1" dirty="0">
                <a:ea typeface="新細明體" panose="02020500000000000000" pitchFamily="18" charset="-120"/>
              </a:rPr>
              <a:t>t</a:t>
            </a:r>
            <a:r>
              <a:rPr lang="en-US" altLang="zh-TW" sz="2100" dirty="0">
                <a:ea typeface="新細明體" panose="02020500000000000000" pitchFamily="18" charset="-120"/>
              </a:rPr>
              <a:t> = 3.</a:t>
            </a:r>
          </a:p>
          <a:p>
            <a:pPr lvl="1"/>
            <a:r>
              <a:rPr lang="en-US" altLang="zh-TW" sz="2100" dirty="0">
                <a:ea typeface="新細明體" panose="02020500000000000000" pitchFamily="18" charset="-120"/>
              </a:rPr>
              <a:t>Thus, the particle is at rest after 1 s and after 3 s.</a:t>
            </a:r>
          </a:p>
          <a:p>
            <a:endParaRPr lang="zh-TW" altLang="en-US" sz="21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52F1F03-76C8-4895-A18D-1923FACD31CD}" type="slidenum">
              <a:rPr lang="en-US" altLang="ko-KR">
                <a:ea typeface="굴림" panose="020B0600000101010101" pitchFamily="34" charset="-127"/>
              </a:rPr>
              <a:pPr/>
              <a:t>51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9(d)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The particle moves in the positive direction when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) &gt; 0, that is, 3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baseline="30000"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12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+ 9 = 3(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1)(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3) &gt; 0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This inequality is true when both factors are positive </a:t>
            </a:r>
            <a:b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&gt; 3) or when both factors are negative (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&lt; 1).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Thus the particle moves in the positive direction </a:t>
            </a:r>
            <a:b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in the time intervals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&lt; 1 and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&gt; 3.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It moves backward (in the negative direction) </a:t>
            </a:r>
            <a:b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when 1 &lt; </a:t>
            </a:r>
            <a:r>
              <a:rPr lang="en-US" altLang="zh-TW" i="1">
                <a:ea typeface="新細明體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&lt; 3.</a:t>
            </a:r>
            <a:endParaRPr lang="zh-TW" altLang="en-US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C8B2F3FD-4BC8-4226-AD0F-09E67FF080B0}" type="slidenum">
              <a:rPr lang="en-US" altLang="ko-KR">
                <a:ea typeface="굴림" panose="020B0600000101010101" pitchFamily="34" charset="-127"/>
              </a:rPr>
              <a:pPr/>
              <a:t>52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9(e)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Using the information from (d), we make a schematic sketch of the motion of the particle back and forth along a line (the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-axis).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51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67" y="3354611"/>
            <a:ext cx="3502025" cy="230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0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4F59396-E567-4496-90D0-790D3CDD7FFD}" type="slidenum">
              <a:rPr lang="en-US" altLang="ko-KR">
                <a:ea typeface="굴림" panose="020B0600000101010101" pitchFamily="34" charset="-127"/>
              </a:rPr>
              <a:pPr/>
              <a:t>53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9(f)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Due to what we learned in (d) and (e), we need to calculate the distances traveled during the time intervals [0, 1], [1, 3], and [3, 5] separately.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The distance traveled in the first second is: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|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(1)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(0)| = |4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0| = 4 m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From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= 1 to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= 3, it is: 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|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(3)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(1)| = |0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4| = 4 m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From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= 3 to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= 5, it is: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|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(5)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(3)| = |20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0| = 20 m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The total distance is 4 + 4 + 20 =  28 m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4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8693FE93-ECCE-4CE2-8702-8C657C45F483}" type="slidenum">
              <a:rPr lang="en-US" altLang="ko-KR">
                <a:ea typeface="굴림" panose="020B0600000101010101" pitchFamily="34" charset="-127"/>
              </a:rPr>
              <a:pPr/>
              <a:t>54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9(g)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acceleration is the derivative of the velocity function: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517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701561"/>
              </p:ext>
            </p:extLst>
          </p:nvPr>
        </p:nvGraphicFramePr>
        <p:xfrm>
          <a:off x="2987824" y="2420888"/>
          <a:ext cx="3095997" cy="1220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1676160" imgH="660240" progId="Equation.DSMT4">
                  <p:embed/>
                </p:oleObj>
              </mc:Choice>
              <mc:Fallback>
                <p:oleObj name="Equation" r:id="rId3" imgW="16761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420888"/>
                        <a:ext cx="3095997" cy="1220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2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7FCFE5A-708E-436E-92FF-144127B055DE}" type="slidenum">
              <a:rPr lang="en-US" altLang="ko-KR">
                <a:ea typeface="굴림" panose="020B0600000101010101" pitchFamily="34" charset="-127"/>
              </a:rPr>
              <a:pPr/>
              <a:t>55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9(h)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figure shows the graphs of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v,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51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68540"/>
            <a:ext cx="317817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88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C1522318-D838-469E-93D4-FA44D181ABE4}" type="slidenum">
              <a:rPr lang="en-US" altLang="ko-KR">
                <a:ea typeface="굴림" panose="020B0600000101010101" pitchFamily="34" charset="-127"/>
              </a:rPr>
              <a:pPr/>
              <a:t>56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9(i)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particle speeds up when the velocity is positive and increasing (</a:t>
            </a:r>
            <a:r>
              <a:rPr lang="en-US" altLang="zh-TW" i="1">
                <a:ea typeface="新細明體" panose="02020500000000000000" pitchFamily="18" charset="-120"/>
              </a:rPr>
              <a:t>v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are both positive) and when the velocity is negative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and decreasing (</a:t>
            </a:r>
            <a:r>
              <a:rPr lang="en-US" altLang="zh-TW" i="1">
                <a:ea typeface="新細明體" panose="02020500000000000000" pitchFamily="18" charset="-120"/>
              </a:rPr>
              <a:t>v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are both negative).</a:t>
            </a:r>
            <a:endParaRPr lang="en-US" altLang="zh-TW" sz="3600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In other words, the particle speeds up when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the velocity and acceleration have the same sign.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particle is pushed in the same direction it is moving.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2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CE4DF99-0965-4D86-9AE5-8DA4F36C5F2B}" type="slidenum">
              <a:rPr lang="en-US" altLang="ko-KR">
                <a:ea typeface="굴림" panose="020B0600000101010101" pitchFamily="34" charset="-127"/>
              </a:rPr>
              <a:pPr/>
              <a:t>57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9(i)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From the figure, we see that this happens when 1 &lt;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&lt; 2 and when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&gt; 3.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particle slows down when </a:t>
            </a:r>
            <a:r>
              <a:rPr lang="en-US" altLang="zh-TW" i="1">
                <a:ea typeface="新細明體" panose="02020500000000000000" pitchFamily="18" charset="-120"/>
              </a:rPr>
              <a:t>v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have opposite signs, that is, when 0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≤ </a:t>
            </a:r>
            <a:r>
              <a:rPr lang="en-US" altLang="zh-TW" i="1">
                <a:ea typeface="新細明體" panose="02020500000000000000" pitchFamily="18" charset="-120"/>
                <a:cs typeface="Arial" panose="020B0604020202020204" pitchFamily="34" charset="0"/>
              </a:rPr>
              <a:t>t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 &lt; 1 </a:t>
            </a:r>
            <a:r>
              <a:rPr lang="en-US" altLang="zh-TW">
                <a:ea typeface="新細明體" panose="02020500000000000000" pitchFamily="18" charset="-120"/>
              </a:rPr>
              <a:t>and when 2 &lt;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&lt; 3.</a:t>
            </a:r>
          </a:p>
        </p:txBody>
      </p:sp>
      <p:pic>
        <p:nvPicPr>
          <p:cNvPr id="520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01298"/>
            <a:ext cx="2951956" cy="247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37CFB4E-1677-4BB4-A06E-B9A8094BF563}" type="slidenum">
              <a:rPr lang="en-US" altLang="ko-KR">
                <a:ea typeface="굴림" panose="020B0600000101010101" pitchFamily="34" charset="-127"/>
              </a:rPr>
              <a:pPr/>
              <a:t>58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2.3</a:t>
            </a:r>
            <a:endParaRPr lang="en-US" altLang="zh-TW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This figure summarizes the motion of the particle.</a:t>
            </a: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521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94" y="2132856"/>
            <a:ext cx="4570412" cy="385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5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ChangeArrowheads="1"/>
          </p:cNvSpPr>
          <p:nvPr/>
        </p:nvSpPr>
        <p:spPr bwMode="auto">
          <a:xfrm>
            <a:off x="1691680" y="3284984"/>
            <a:ext cx="6402288" cy="54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 dirty="0">
                <a:ea typeface="新細明體" panose="02020500000000000000" pitchFamily="18" charset="-120"/>
              </a:rPr>
              <a:t>Applications to Rates of Change</a:t>
            </a:r>
          </a:p>
        </p:txBody>
      </p:sp>
    </p:spTree>
    <p:extLst>
      <p:ext uri="{BB962C8B-B14F-4D97-AF65-F5344CB8AC3E}">
        <p14:creationId xmlns:p14="http://schemas.microsoft.com/office/powerpoint/2010/main" val="394280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Power Functions</a:t>
            </a:r>
          </a:p>
        </p:txBody>
      </p:sp>
    </p:spTree>
    <p:extLst>
      <p:ext uri="{BB962C8B-B14F-4D97-AF65-F5344CB8AC3E}">
        <p14:creationId xmlns:p14="http://schemas.microsoft.com/office/powerpoint/2010/main" val="16385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Suppose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is the total cost that a company incurs in producing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units of a certain commodity.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 is called a </a:t>
            </a:r>
            <a:r>
              <a:rPr lang="en-US" altLang="zh-TW" b="1" dirty="0" smtClean="0">
                <a:ea typeface="新細明體" panose="02020500000000000000" pitchFamily="18" charset="-120"/>
              </a:rPr>
              <a:t>cost function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the number of items produced is increased 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then the additional cost is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dirty="0" smtClean="0">
                <a:ea typeface="新細明體" panose="02020500000000000000" pitchFamily="18" charset="-120"/>
              </a:rPr>
              <a:t>– 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), and the average rate of change of the cost is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595788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4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limit of this quantity as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 0</a:t>
            </a:r>
            <a:r>
              <a:rPr lang="en-US" altLang="zh-TW" smtClean="0">
                <a:ea typeface="新細明體" panose="02020500000000000000" pitchFamily="18" charset="-120"/>
              </a:rPr>
              <a:t>, that is, the instantaneous rate of change of cost with respect to the number of items produced, is called the </a:t>
            </a:r>
            <a:r>
              <a:rPr lang="en-US" altLang="zh-TW" b="1" smtClean="0">
                <a:ea typeface="新細明體" panose="02020500000000000000" pitchFamily="18" charset="-120"/>
              </a:rPr>
              <a:t>marginal cost </a:t>
            </a:r>
            <a:r>
              <a:rPr lang="en-US" altLang="zh-TW" smtClean="0">
                <a:ea typeface="新細明體" panose="02020500000000000000" pitchFamily="18" charset="-120"/>
              </a:rPr>
              <a:t>by economists: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[Since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often takes on only integer values, it may not make literal sense to let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approach 0, but we can always replace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by a smooth approximating function.]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5200"/>
            <a:ext cx="42576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6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Taking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= 1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large (so that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is small compared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to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), we have</a:t>
            </a: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Thus the marginal cost of producing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units is approximately equal to the cost of producing one more unit [the 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+ 1)st unit].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33432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8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It is often appropriate to represent a total cost function by a polynomial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Where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represents the overhead cost (rent, heat, maintenance) and the other terms represent the cost of raw materials, labor, and so on. (The cost of raw materials may be proportional to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 but labor costs might depend partly on higher powers of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because of overtime costs and inefficiencies involved in large-scale operations.)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36912"/>
            <a:ext cx="3867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2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For instance, suppose a company has estimated that the cost (in dollars) of producing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items is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Then the marginal cost function is</a:t>
            </a:r>
          </a:p>
          <a:p>
            <a:pPr marL="0" indent="0"/>
            <a:endParaRPr lang="en-US" altLang="zh-TW" i="1" baseline="300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marginal cost at the production level of 500 items is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33650"/>
            <a:ext cx="38290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24325"/>
            <a:ext cx="2533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5559929"/>
            <a:ext cx="47910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8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gives the rate at which costs are increasing with respect to the production level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500 and predicts the cost of the 501st item.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actual cost of producing the 501st item is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Notice that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856928"/>
            <a:ext cx="42529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70" y="4420488"/>
            <a:ext cx="134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409495"/>
            <a:ext cx="3562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0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Power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next look at the functions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i="1" baseline="30000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, where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is a positive integer. If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= 1, 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is the line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=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 which has slope 1. See Figure 2. So, 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4910139" y="5884168"/>
            <a:ext cx="4154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The graph of </a:t>
            </a:r>
            <a:r>
              <a:rPr lang="en-US" altLang="zh-TW" sz="1400" i="1">
                <a:ea typeface="新細明體" panose="02020500000000000000" pitchFamily="18" charset="-120"/>
              </a:rPr>
              <a:t>f</a:t>
            </a:r>
            <a:r>
              <a:rPr lang="en-US" altLang="zh-TW" sz="1400">
                <a:ea typeface="新細明體" panose="02020500000000000000" pitchFamily="18" charset="-120"/>
              </a:rPr>
              <a:t>(</a:t>
            </a:r>
            <a:r>
              <a:rPr lang="en-US" altLang="zh-TW" sz="1400" i="1">
                <a:ea typeface="新細明體" panose="02020500000000000000" pitchFamily="18" charset="-120"/>
              </a:rPr>
              <a:t>x</a:t>
            </a:r>
            <a:r>
              <a:rPr lang="en-US" altLang="zh-TW" sz="1400">
                <a:ea typeface="新細明體" panose="02020500000000000000" pitchFamily="18" charset="-120"/>
              </a:rPr>
              <a:t>) = </a:t>
            </a:r>
            <a:r>
              <a:rPr lang="en-US" altLang="zh-TW" sz="1400" i="1">
                <a:ea typeface="新細明體" panose="02020500000000000000" pitchFamily="18" charset="-120"/>
              </a:rPr>
              <a:t>x</a:t>
            </a:r>
            <a:r>
              <a:rPr lang="en-US" altLang="zh-TW" sz="1400">
                <a:ea typeface="新細明體" panose="02020500000000000000" pitchFamily="18" charset="-120"/>
              </a:rPr>
              <a:t> is the line </a:t>
            </a:r>
            <a:r>
              <a:rPr lang="en-US" altLang="zh-TW" sz="1400" i="1">
                <a:ea typeface="新細明體" panose="02020500000000000000" pitchFamily="18" charset="-120"/>
              </a:rPr>
              <a:t>y</a:t>
            </a:r>
            <a:r>
              <a:rPr lang="en-US" altLang="zh-TW" sz="1400">
                <a:ea typeface="新細明體" panose="02020500000000000000" pitchFamily="18" charset="-120"/>
              </a:rPr>
              <a:t> = </a:t>
            </a:r>
            <a:r>
              <a:rPr lang="en-US" altLang="zh-TW" sz="1400" i="1">
                <a:ea typeface="新細明體" panose="02020500000000000000" pitchFamily="18" charset="-120"/>
              </a:rPr>
              <a:t>x</a:t>
            </a:r>
            <a:r>
              <a:rPr lang="en-US" altLang="zh-TW" sz="1400">
                <a:ea typeface="新細明體" panose="02020500000000000000" pitchFamily="18" charset="-120"/>
              </a:rPr>
              <a:t>, so </a:t>
            </a:r>
            <a:r>
              <a:rPr lang="en-US" altLang="zh-TW" sz="1400" i="1">
                <a:ea typeface="新細明體" panose="02020500000000000000" pitchFamily="18" charset="-120"/>
              </a:rPr>
              <a:t>f</a:t>
            </a:r>
            <a:r>
              <a:rPr lang="en-US" altLang="zh-TW" sz="8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1400">
                <a:ea typeface="新細明體" panose="02020500000000000000" pitchFamily="18" charset="-120"/>
                <a:sym typeface="Symbol" panose="05050102010706020507" pitchFamily="18" charset="2"/>
              </a:rPr>
              <a:t>(</a:t>
            </a:r>
            <a:r>
              <a:rPr lang="en-US" altLang="zh-TW" sz="1400" i="1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1400">
                <a:ea typeface="新細明體" panose="02020500000000000000" pitchFamily="18" charset="-120"/>
                <a:sym typeface="Symbol" panose="05050102010706020507" pitchFamily="18" charset="2"/>
              </a:rPr>
              <a:t>) = 1.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370985" y="6229503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6" y="3369568"/>
            <a:ext cx="310515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062828"/>
            <a:ext cx="403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/>
          <a:stretch>
            <a:fillRect/>
          </a:stretch>
        </p:blipFill>
        <p:spPr bwMode="auto">
          <a:xfrm>
            <a:off x="5087939" y="3140968"/>
            <a:ext cx="3446462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7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Power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You can also verify Equation 1 from the definition of a derivative.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We have already investigated the cases </a:t>
            </a:r>
            <a:r>
              <a:rPr lang="en-US" altLang="zh-TW" i="1" dirty="0">
                <a:ea typeface="新細明體" panose="02020500000000000000" pitchFamily="18" charset="-120"/>
              </a:rPr>
              <a:t>n 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2 and </a:t>
            </a:r>
            <a:r>
              <a:rPr lang="en-US" altLang="zh-TW" i="1" dirty="0">
                <a:ea typeface="新細明體" panose="02020500000000000000" pitchFamily="18" charset="-120"/>
              </a:rPr>
              <a:t>n 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3.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fact, in Section 2.2, we found that: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349700"/>
              </p:ext>
            </p:extLst>
          </p:nvPr>
        </p:nvGraphicFramePr>
        <p:xfrm>
          <a:off x="2915816" y="4365104"/>
          <a:ext cx="3528392" cy="741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879560" imgH="393480" progId="Equation.DSMT4">
                  <p:embed/>
                </p:oleObj>
              </mc:Choice>
              <mc:Fallback>
                <p:oleObj name="Equation" r:id="rId3" imgW="1879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365104"/>
                        <a:ext cx="3528392" cy="741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Power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For </a:t>
            </a:r>
            <a:r>
              <a:rPr lang="en-US" altLang="zh-TW" i="1" dirty="0">
                <a:ea typeface="新細明體" panose="02020500000000000000" pitchFamily="18" charset="-120"/>
              </a:rPr>
              <a:t>n = </a:t>
            </a:r>
            <a:r>
              <a:rPr lang="en-US" altLang="zh-TW" dirty="0">
                <a:ea typeface="新細明體" panose="02020500000000000000" pitchFamily="18" charset="-120"/>
              </a:rPr>
              <a:t>4, we find the derivative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 x</a:t>
            </a:r>
            <a:r>
              <a:rPr lang="en-US" altLang="zh-TW" baseline="30000" dirty="0">
                <a:ea typeface="新細明體" panose="02020500000000000000" pitchFamily="18" charset="-120"/>
              </a:rPr>
              <a:t>4 </a:t>
            </a:r>
            <a:br>
              <a:rPr lang="en-US" altLang="zh-TW" baseline="30000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as follows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Thus,</a:t>
            </a:r>
          </a:p>
          <a:p>
            <a:endParaRPr lang="zh-TW" altLang="en-US" b="1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043263"/>
              </p:ext>
            </p:extLst>
          </p:nvPr>
        </p:nvGraphicFramePr>
        <p:xfrm>
          <a:off x="1763688" y="2492896"/>
          <a:ext cx="5256584" cy="2816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2908080" imgH="1574640" progId="Equation.DSMT4">
                  <p:embed/>
                </p:oleObj>
              </mc:Choice>
              <mc:Fallback>
                <p:oleObj name="Equation" r:id="rId3" imgW="290808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492896"/>
                        <a:ext cx="5256584" cy="2816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281349"/>
              </p:ext>
            </p:extLst>
          </p:nvPr>
        </p:nvGraphicFramePr>
        <p:xfrm>
          <a:off x="2195736" y="5505938"/>
          <a:ext cx="1440159" cy="66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850680" imgH="393480" progId="Equation.DSMT4">
                  <p:embed/>
                </p:oleObj>
              </mc:Choice>
              <mc:Fallback>
                <p:oleObj name="Equation" r:id="rId5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505938"/>
                        <a:ext cx="1440159" cy="66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9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2125</Words>
  <Application>Microsoft Office PowerPoint</Application>
  <PresentationFormat>如螢幕大小 (4:3)</PresentationFormat>
  <Paragraphs>363</Paragraphs>
  <Slides>65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65</vt:i4>
      </vt:variant>
    </vt:vector>
  </HeadingPairs>
  <TitlesOfParts>
    <vt:vector size="77" baseType="lpstr">
      <vt:lpstr>Arial Unicode MS</vt:lpstr>
      <vt:lpstr>굴림</vt:lpstr>
      <vt:lpstr>微軟正黑體</vt:lpstr>
      <vt:lpstr>新細明體</vt:lpstr>
      <vt:lpstr>Arial</vt:lpstr>
      <vt:lpstr>Euphemia</vt:lpstr>
      <vt:lpstr>Symbol</vt:lpstr>
      <vt:lpstr>Times New Roman</vt:lpstr>
      <vt:lpstr>Wingdings</vt:lpstr>
      <vt:lpstr>Math_16x9</vt:lpstr>
      <vt:lpstr>Equation</vt:lpstr>
      <vt:lpstr>MathType 5.0 Equation</vt:lpstr>
      <vt:lpstr>PowerPoint 簡報</vt:lpstr>
      <vt:lpstr>PowerPoint 簡報</vt:lpstr>
      <vt:lpstr>Basic Differentiation Formulas</vt:lpstr>
      <vt:lpstr>Basic Differentiation Formulas</vt:lpstr>
      <vt:lpstr>Basic Differentiation Formulas</vt:lpstr>
      <vt:lpstr>PowerPoint 簡報</vt:lpstr>
      <vt:lpstr>Power Functions</vt:lpstr>
      <vt:lpstr>Power Functions</vt:lpstr>
      <vt:lpstr>Power Functions</vt:lpstr>
      <vt:lpstr>Power Functions</vt:lpstr>
      <vt:lpstr>Power Functions</vt:lpstr>
      <vt:lpstr>PROOF</vt:lpstr>
      <vt:lpstr>PROOF</vt:lpstr>
      <vt:lpstr>Example 1</vt:lpstr>
      <vt:lpstr>Power Functions</vt:lpstr>
      <vt:lpstr>Power Functions</vt:lpstr>
      <vt:lpstr>Power Functions</vt:lpstr>
      <vt:lpstr>Example 2</vt:lpstr>
      <vt:lpstr>Example 2 – Solution</vt:lpstr>
      <vt:lpstr>Power Functions</vt:lpstr>
      <vt:lpstr>Power Functions</vt:lpstr>
      <vt:lpstr>Example 3</vt:lpstr>
      <vt:lpstr>Example 3 SOLUTION</vt:lpstr>
      <vt:lpstr>Example 3 SOLUTION</vt:lpstr>
      <vt:lpstr>PowerPoint 簡報</vt:lpstr>
      <vt:lpstr>New Derivatives from Old</vt:lpstr>
      <vt:lpstr>THE CONSTANT MULTIPLE RULE</vt:lpstr>
      <vt:lpstr>THE CONSTANT MULTIPLE RULE</vt:lpstr>
      <vt:lpstr>Example 4</vt:lpstr>
      <vt:lpstr>New Derivatives from Old</vt:lpstr>
      <vt:lpstr>THE SUM RULE PROOF</vt:lpstr>
      <vt:lpstr>THE SUM RULE</vt:lpstr>
      <vt:lpstr>New Derivatives from Old</vt:lpstr>
      <vt:lpstr>Example 5</vt:lpstr>
      <vt:lpstr>Example 6</vt:lpstr>
      <vt:lpstr>Example 6 SOLUTION</vt:lpstr>
      <vt:lpstr>PowerPoint 簡報</vt:lpstr>
      <vt:lpstr>The Sine and Cosine Functions</vt:lpstr>
      <vt:lpstr>The Sine and Cosine Functions</vt:lpstr>
      <vt:lpstr>PROOF</vt:lpstr>
      <vt:lpstr>THE SINE AND COSINE FUNCTIONS</vt:lpstr>
      <vt:lpstr>Example 7</vt:lpstr>
      <vt:lpstr>Example 8</vt:lpstr>
      <vt:lpstr>Example 8 SOLUTION</vt:lpstr>
      <vt:lpstr>APPLICATIONS TO RATES OF CHANGE</vt:lpstr>
      <vt:lpstr>Example 9</vt:lpstr>
      <vt:lpstr>Example 9</vt:lpstr>
      <vt:lpstr>Example 9(a) SOLUTION</vt:lpstr>
      <vt:lpstr>Example 9(b) SOLUTION</vt:lpstr>
      <vt:lpstr>Example 9(c) SOLUTION</vt:lpstr>
      <vt:lpstr>Example 9(d) SOLUTION</vt:lpstr>
      <vt:lpstr>Example 9(e) SOLUTION</vt:lpstr>
      <vt:lpstr>Example 9(f) SOLUTION</vt:lpstr>
      <vt:lpstr>Example 9(g) SOLUTION</vt:lpstr>
      <vt:lpstr>Example 9(h) SOLUTION</vt:lpstr>
      <vt:lpstr>Example 9(i) SOLUTION</vt:lpstr>
      <vt:lpstr>Example 9(i) SOLUTION</vt:lpstr>
      <vt:lpstr>Example 9 SOLUTION</vt:lpstr>
      <vt:lpstr>PowerPoint 簡報</vt:lpstr>
      <vt:lpstr>Example 10</vt:lpstr>
      <vt:lpstr>Example 10</vt:lpstr>
      <vt:lpstr>Example 10</vt:lpstr>
      <vt:lpstr>Example 10</vt:lpstr>
      <vt:lpstr>Example 10</vt:lpstr>
      <vt:lpstr>Example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2016-11-04T09:15:07Z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