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81" r:id="rId6"/>
    <p:sldId id="282" r:id="rId7"/>
    <p:sldId id="259" r:id="rId8"/>
    <p:sldId id="283" r:id="rId9"/>
    <p:sldId id="284" r:id="rId10"/>
    <p:sldId id="285" r:id="rId11"/>
    <p:sldId id="286" r:id="rId12"/>
    <p:sldId id="260" r:id="rId13"/>
    <p:sldId id="275" r:id="rId14"/>
    <p:sldId id="276" r:id="rId15"/>
    <p:sldId id="261" r:id="rId16"/>
    <p:sldId id="262" r:id="rId17"/>
    <p:sldId id="263" r:id="rId18"/>
    <p:sldId id="264" r:id="rId19"/>
    <p:sldId id="278" r:id="rId20"/>
    <p:sldId id="279" r:id="rId21"/>
    <p:sldId id="280" r:id="rId22"/>
    <p:sldId id="287" r:id="rId23"/>
    <p:sldId id="288" r:id="rId24"/>
    <p:sldId id="265" r:id="rId25"/>
    <p:sldId id="266" r:id="rId26"/>
    <p:sldId id="267" r:id="rId27"/>
    <p:sldId id="289" r:id="rId28"/>
    <p:sldId id="290" r:id="rId29"/>
    <p:sldId id="291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FA7A45-E82F-4513-9E89-7A3B91A38993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109803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80AF40-7FF9-4AB2-AC25-5ABE3B936E4F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309707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0" y="914400"/>
            <a:ext cx="91440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0960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26300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RULE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</a:t>
            </a:r>
            <a:r>
              <a:rPr lang="en-US" altLang="zh-TW" dirty="0" smtClean="0">
                <a:ea typeface="新細明體" panose="02020500000000000000" pitchFamily="18" charset="-120"/>
              </a:rPr>
              <a:t>that                             </a:t>
            </a:r>
            <a:r>
              <a:rPr lang="en-US" altLang="zh-TW" dirty="0">
                <a:ea typeface="新細明體" panose="02020500000000000000" pitchFamily="18" charset="-120"/>
              </a:rPr>
              <a:t>because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is a constant with respect to the variable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Also, 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differentiable 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it is continuous 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by Theorem 2.2.4, and </a:t>
            </a:r>
            <a:r>
              <a:rPr lang="en-US" altLang="zh-TW" dirty="0" smtClean="0">
                <a:ea typeface="新細明體" panose="02020500000000000000" pitchFamily="18" charset="-120"/>
              </a:rPr>
              <a:t>so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. 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61048"/>
            <a:ext cx="2193479" cy="5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1656184" cy="4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0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Using </a:t>
            </a:r>
            <a:r>
              <a:rPr lang="en-US" altLang="zh-TW" dirty="0" smtClean="0">
                <a:ea typeface="新細明體" panose="02020500000000000000" pitchFamily="18" charset="-120"/>
              </a:rPr>
              <a:t>the Product Rule,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684340"/>
            <a:ext cx="1652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46053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36" y="5611738"/>
            <a:ext cx="2690812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55" y="4002757"/>
            <a:ext cx="2592288" cy="21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9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72DE996-6D41-45F0-AA96-748D18DAE9F6}" type="slidenum">
              <a:rPr lang="en-US" altLang="ko-KR">
                <a:ea typeface="굴림" panose="020B0600000101010101" pitchFamily="34" charset="-127"/>
              </a:rPr>
              <a:pPr/>
              <a:t>12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2.4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Differentiate the function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 1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Using the Product Rule, we have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479262"/>
              </p:ext>
            </p:extLst>
          </p:nvPr>
        </p:nvGraphicFramePr>
        <p:xfrm>
          <a:off x="4499992" y="1601794"/>
          <a:ext cx="2411759" cy="527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104840" imgH="241200" progId="Equation.DSMT4">
                  <p:embed/>
                </p:oleObj>
              </mc:Choice>
              <mc:Fallback>
                <p:oleObj name="Equation" r:id="rId3" imgW="1104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601794"/>
                        <a:ext cx="2411759" cy="527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016122"/>
              </p:ext>
            </p:extLst>
          </p:nvPr>
        </p:nvGraphicFramePr>
        <p:xfrm>
          <a:off x="2627784" y="4005784"/>
          <a:ext cx="4067557" cy="216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336760" imgH="1244520" progId="Equation.DSMT4">
                  <p:embed/>
                </p:oleObj>
              </mc:Choice>
              <mc:Fallback>
                <p:oleObj name="Equation" r:id="rId5" imgW="23367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05784"/>
                        <a:ext cx="4067557" cy="2166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0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7665AA9-8D18-47F0-BD8E-CA1DE9FFD594}" type="slidenum">
              <a:rPr lang="en-US" altLang="ko-KR">
                <a:ea typeface="굴림" panose="020B0600000101010101" pitchFamily="34" charset="-127"/>
              </a:rPr>
              <a:pPr/>
              <a:t>13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2.4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SOLUTION 2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we first use the laws of exponents to rewrite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), then we can proceed directly without using the Product Rule.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which is equivalent to the answer given in Solution 1.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81219"/>
              </p:ext>
            </p:extLst>
          </p:nvPr>
        </p:nvGraphicFramePr>
        <p:xfrm>
          <a:off x="2568587" y="2852936"/>
          <a:ext cx="4464025" cy="150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955520" imgH="660240" progId="Equation.DSMT4">
                  <p:embed/>
                </p:oleObj>
              </mc:Choice>
              <mc:Fallback>
                <p:oleObj name="Equation" r:id="rId3" imgW="19555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87" y="2852936"/>
                        <a:ext cx="4464025" cy="150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5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xg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and it is known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(3) = 5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(3)</a:t>
            </a:r>
            <a:r>
              <a:rPr lang="en-US" altLang="zh-TW" dirty="0" smtClean="0">
                <a:ea typeface="新細明體" panose="02020500000000000000" pitchFamily="18" charset="-120"/>
              </a:rPr>
              <a:t> = 2,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(3)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Applying </a:t>
            </a:r>
            <a:r>
              <a:rPr lang="en-US" altLang="zh-TW" dirty="0" smtClean="0">
                <a:ea typeface="新細明體" panose="02020500000000000000" pitchFamily="18" charset="-120"/>
              </a:rPr>
              <a:t>the Product Rule, we get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03" b="5788"/>
          <a:stretch>
            <a:fillRect/>
          </a:stretch>
        </p:blipFill>
        <p:spPr bwMode="auto">
          <a:xfrm>
            <a:off x="2915816" y="4446481"/>
            <a:ext cx="2395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05" y="5960953"/>
            <a:ext cx="1962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1"/>
          <a:stretch>
            <a:fillRect/>
          </a:stretch>
        </p:blipFill>
        <p:spPr bwMode="auto">
          <a:xfrm>
            <a:off x="3501033" y="5183873"/>
            <a:ext cx="35671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Therefore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97" b="-11111"/>
          <a:stretch>
            <a:fillRect/>
          </a:stretch>
        </p:blipFill>
        <p:spPr bwMode="auto">
          <a:xfrm>
            <a:off x="2051720" y="234888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 r="13725" b="-11111"/>
          <a:stretch>
            <a:fillRect/>
          </a:stretch>
        </p:blipFill>
        <p:spPr bwMode="auto">
          <a:xfrm>
            <a:off x="2737520" y="3325193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5"/>
          <a:stretch>
            <a:fillRect/>
          </a:stretch>
        </p:blipFill>
        <p:spPr bwMode="auto">
          <a:xfrm>
            <a:off x="2737520" y="4253880"/>
            <a:ext cx="666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742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Quotient Rule</a:t>
            </a:r>
          </a:p>
        </p:txBody>
      </p:sp>
    </p:spTree>
    <p:extLst>
      <p:ext uri="{BB962C8B-B14F-4D97-AF65-F5344CB8AC3E}">
        <p14:creationId xmlns:p14="http://schemas.microsoft.com/office/powerpoint/2010/main" val="39914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Quotient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following rule enables us to differentiate the quotient of two differentiable functions.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words, the Quotient Rule says that the </a:t>
            </a:r>
            <a:r>
              <a:rPr lang="en-US" altLang="zh-TW" i="1" smtClean="0">
                <a:ea typeface="新細明體" panose="02020500000000000000" pitchFamily="18" charset="-120"/>
              </a:rPr>
              <a:t>derivative of a quotient is the denominator times the derivative of the numerator minus the numerator times the derivative of the denominator, all divided by the square of the denominator.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71738"/>
            <a:ext cx="7875463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2432C7F-6BFC-4A4B-84F4-2AFC56178E03}" type="slidenum">
              <a:rPr lang="en-US" altLang="ko-KR">
                <a:ea typeface="굴림" panose="020B0600000101010101" pitchFamily="34" charset="-127"/>
              </a:rPr>
              <a:pPr/>
              <a:t>18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2.4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QUOTIENT RULE PROOF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)/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Then,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617335"/>
              </p:ext>
            </p:extLst>
          </p:nvPr>
        </p:nvGraphicFramePr>
        <p:xfrm>
          <a:off x="2267744" y="2348880"/>
          <a:ext cx="4854781" cy="2926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501640" imgH="1460160" progId="Equation.DSMT4">
                  <p:embed/>
                </p:oleObj>
              </mc:Choice>
              <mc:Fallback>
                <p:oleObj name="Equation" r:id="rId3" imgW="250164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48880"/>
                        <a:ext cx="4854781" cy="2926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44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60354D8-0E98-4E49-9967-5B6CEF325D2F}" type="slidenum">
              <a:rPr lang="en-US" altLang="ko-KR">
                <a:ea typeface="굴림" panose="020B0600000101010101" pitchFamily="34" charset="-127"/>
              </a:rPr>
              <a:pPr/>
              <a:t>19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2.4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QUOTIENT RULE PROOF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 can separate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>
                <a:ea typeface="新細明體" panose="02020500000000000000" pitchFamily="18" charset="-120"/>
              </a:rPr>
              <a:t>and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in that expression by subtracting and adding the term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in the numerator: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12340"/>
              </p:ext>
            </p:extLst>
          </p:nvPr>
        </p:nvGraphicFramePr>
        <p:xfrm>
          <a:off x="1304382" y="2996952"/>
          <a:ext cx="7121026" cy="277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543120" imgH="1257120" progId="Equation.DSMT4">
                  <p:embed/>
                </p:oleObj>
              </mc:Choice>
              <mc:Fallback>
                <p:oleObj name="Equation" r:id="rId3" imgW="354312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382" y="2996952"/>
                        <a:ext cx="7121026" cy="2777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2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68072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The Product and Quotient Rules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59627" y="2841625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3515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3893073-F265-46AF-B143-018160973116}" type="slidenum">
              <a:rPr lang="en-US" altLang="ko-KR">
                <a:ea typeface="굴림" panose="020B0600000101010101" pitchFamily="34" charset="-127"/>
              </a:rPr>
              <a:pPr/>
              <a:t>20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2.4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QUOTIENT RULE PROOF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789363"/>
            <a:ext cx="7867600" cy="2687637"/>
          </a:xfrm>
        </p:spPr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Again,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continuous by Theorem 2.2.4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90634"/>
              </p:ext>
            </p:extLst>
          </p:nvPr>
        </p:nvGraphicFramePr>
        <p:xfrm>
          <a:off x="1433512" y="1523602"/>
          <a:ext cx="6734176" cy="2173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3822480" imgH="1091880" progId="Equation.DSMT4">
                  <p:embed/>
                </p:oleObj>
              </mc:Choice>
              <mc:Fallback>
                <p:oleObj name="Equation" r:id="rId3" imgW="38224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2" y="1523602"/>
                        <a:ext cx="6734176" cy="2173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15597"/>
              </p:ext>
            </p:extLst>
          </p:nvPr>
        </p:nvGraphicFramePr>
        <p:xfrm>
          <a:off x="1763688" y="4293096"/>
          <a:ext cx="2439355" cy="5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218960" imgH="279360" progId="Equation.DSMT4">
                  <p:embed/>
                </p:oleObj>
              </mc:Choice>
              <mc:Fallback>
                <p:oleObj name="Equation" r:id="rId5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2439355" cy="55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9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Then,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44704"/>
            <a:ext cx="1627340" cy="80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5586"/>
            <a:ext cx="4680520" cy="358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10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can use a graphing device to check that the answer to Example 4 is plausible. Figure 2 shows the graphs of the function of Example 4 and its derivative. Notice that when grows rapidly (near – 2),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’ is large. And when grows slowly,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’ is near 0.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289300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3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Find an equation of the tangent line to the curve at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the point             </a:t>
            </a:r>
            <a:r>
              <a:rPr lang="en-US" altLang="zh-TW" sz="1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According to the Quotient Rule, we have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60" y="2119316"/>
            <a:ext cx="212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60" y="2136602"/>
            <a:ext cx="5762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60" y="4221088"/>
            <a:ext cx="5562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98" y="5410919"/>
            <a:ext cx="3590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the slope of the tangent line at              is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09725"/>
            <a:ext cx="2276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638390"/>
            <a:ext cx="21574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25457"/>
            <a:ext cx="6127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8"/>
          <a:stretch>
            <a:fillRect/>
          </a:stretch>
        </p:blipFill>
        <p:spPr bwMode="auto">
          <a:xfrm>
            <a:off x="2176462" y="4255477"/>
            <a:ext cx="2971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5"/>
          <a:stretch>
            <a:fillRect/>
          </a:stretch>
        </p:blipFill>
        <p:spPr bwMode="auto">
          <a:xfrm>
            <a:off x="3033712" y="5512777"/>
            <a:ext cx="895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use the point-slope form to write an equation of the tangent line at            </a:t>
            </a:r>
            <a:r>
              <a:rPr lang="en-US" altLang="zh-TW" sz="1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aseline="30000" dirty="0" smtClean="0">
                <a:ea typeface="新細明體" panose="02020500000000000000" pitchFamily="18" charset="-120"/>
              </a:rPr>
              <a:t>				</a:t>
            </a: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or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slope of the normal line at (1, ½) is the negative reciprocal of -¼, namely 4.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an equation of the normal line is: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000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67227"/>
            <a:ext cx="6032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43" y="2847786"/>
            <a:ext cx="2362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70" y="2758403"/>
            <a:ext cx="1595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84526" y="652534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869160"/>
            <a:ext cx="3458529" cy="6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curve and its tangent line are graphed in Figure 3.</a:t>
            </a:r>
            <a:endParaRPr lang="en-US" altLang="zh-TW" baseline="300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86" y="2636912"/>
            <a:ext cx="4132818" cy="294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6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Don’t use the Quotient Rule </a:t>
            </a:r>
            <a:r>
              <a:rPr lang="en-US" altLang="zh-TW" i="1" dirty="0">
                <a:ea typeface="新細明體" panose="02020500000000000000" pitchFamily="18" charset="-120"/>
              </a:rPr>
              <a:t>every </a:t>
            </a:r>
            <a:r>
              <a:rPr lang="en-US" altLang="zh-TW" dirty="0">
                <a:ea typeface="新細明體" panose="02020500000000000000" pitchFamily="18" charset="-120"/>
              </a:rPr>
              <a:t>time you see a quotient.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Sometimes it’s easier to rewrite a quotient first to put it in a form that is simpler for the purpose of differentiation.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instance, although it is possible to differentiate the function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293096"/>
            <a:ext cx="2232248" cy="8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the Quotient Rule, it is much easier to perform the division first and write the function as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before differentiating.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852936"/>
            <a:ext cx="2520280" cy="5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latin typeface="MyriadPro-Bold"/>
                <a:ea typeface="新細明體" panose="02020500000000000000" pitchFamily="18" charset="-120"/>
              </a:rPr>
              <a:t>Trigonometric Functions</a:t>
            </a:r>
            <a:endParaRPr lang="en-US" altLang="zh-TW" sz="4000" b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97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Product Rule</a:t>
            </a:r>
          </a:p>
        </p:txBody>
      </p:sp>
    </p:spTree>
    <p:extLst>
      <p:ext uri="{BB962C8B-B14F-4D97-AF65-F5344CB8AC3E}">
        <p14:creationId xmlns:p14="http://schemas.microsoft.com/office/powerpoint/2010/main" val="2301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Trigonometric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Knowing the derivatives of the sine and cosine functions, we can use the Quotient Rule to find the derivative of the tangent function: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14" y="3187055"/>
            <a:ext cx="33861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9080"/>
            <a:ext cx="47815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14" y="5659735"/>
            <a:ext cx="4029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Trigonometric Functions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3413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1471613"/>
            <a:ext cx="23002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667000"/>
            <a:ext cx="11334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886200"/>
            <a:ext cx="1047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1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Trigonometric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derivatives of the remaining trigonometric functions, </a:t>
            </a:r>
            <a:r>
              <a:rPr lang="en-US" altLang="zh-TW" dirty="0" err="1">
                <a:ea typeface="新細明體" panose="02020500000000000000" pitchFamily="18" charset="-120"/>
              </a:rPr>
              <a:t>csc</a:t>
            </a:r>
            <a:r>
              <a:rPr lang="en-US" altLang="zh-TW" dirty="0">
                <a:ea typeface="新細明體" panose="02020500000000000000" pitchFamily="18" charset="-120"/>
              </a:rPr>
              <a:t>, sec, and cot, can also be found easily using the Quotient Rule (see Exercises 37–39).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</a:t>
            </a:r>
            <a:r>
              <a:rPr lang="en-US" altLang="zh-TW" dirty="0" smtClean="0">
                <a:ea typeface="新細明體" panose="02020500000000000000" pitchFamily="18" charset="-120"/>
              </a:rPr>
              <a:t>collect all the differentiation formulas for trigonometric functions in the following table.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Remember that they are valid only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measured in radians.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96" y="2570832"/>
            <a:ext cx="738760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0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                           . For what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does the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have a horizontal tangent?</a:t>
            </a:r>
            <a:endParaRPr lang="en-US" altLang="zh-TW" dirty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Quotient Rule gives</a:t>
            </a: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95442"/>
            <a:ext cx="1656184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00364"/>
            <a:ext cx="6772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5828530"/>
            <a:ext cx="5238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5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simplifying the answer we have used the identity</a:t>
            </a:r>
          </a:p>
          <a:p>
            <a:pPr marL="0" indent="0"/>
            <a:r>
              <a:rPr lang="en-US" altLang="zh-TW" baseline="30000" dirty="0" smtClean="0">
                <a:ea typeface="新細明體" panose="02020500000000000000" pitchFamily="18" charset="-120"/>
              </a:rPr>
              <a:t>		</a:t>
            </a: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24000"/>
            <a:ext cx="3900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2438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80" y="4869160"/>
            <a:ext cx="23479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sec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never 0,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when         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1, and this occurs when                                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dirty="0" smtClean="0">
                <a:ea typeface="新細明體" panose="02020500000000000000" pitchFamily="18" charset="-120"/>
              </a:rPr>
              <a:t>is an integer (see Figure 4).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2200280"/>
            <a:ext cx="1971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203575"/>
            <a:ext cx="44196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132138" y="6237312"/>
            <a:ext cx="313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dirty="0">
                <a:ea typeface="新細明體" panose="02020500000000000000" pitchFamily="18" charset="-120"/>
              </a:rPr>
              <a:t>The horizontal tangents in Example 6</a:t>
            </a:r>
          </a:p>
        </p:txBody>
      </p:sp>
      <p:sp>
        <p:nvSpPr>
          <p:cNvPr id="20489" name="Rectangle 11"/>
          <p:cNvSpPr>
            <a:spLocks noChangeArrowheads="1"/>
          </p:cNvSpPr>
          <p:nvPr/>
        </p:nvSpPr>
        <p:spPr bwMode="auto">
          <a:xfrm>
            <a:off x="4127053" y="651529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702596"/>
            <a:ext cx="1190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1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AND QUOTIENT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formulas of this section enable us to differentiate new functions formed from old functions by multiplication or division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analogy with the Sum and Difference Rules, one might be tempted to guess, as Leibniz did three centuries ago, that the derivative of a product is the product of the derivatives.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see, however, that this guess is wrong by looking at a particular example.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               and               . Then the Power Rule gives               and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. But                  , so                    .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 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27" y="1768872"/>
            <a:ext cx="875499" cy="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21" y="1710648"/>
            <a:ext cx="934839" cy="35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93" y="2253616"/>
            <a:ext cx="875499" cy="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68872"/>
            <a:ext cx="1030171" cy="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圖片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67" y="2204864"/>
            <a:ext cx="1188733" cy="35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圖片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50" y="2211044"/>
            <a:ext cx="1345350" cy="35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圖片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1" y="2747464"/>
            <a:ext cx="999042" cy="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Product Rule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following formula was discovered by Leibniz and is called the Product Rule.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words, the Product Rule says that </a:t>
            </a:r>
            <a:r>
              <a:rPr lang="en-US" altLang="zh-TW" i="1" smtClean="0">
                <a:ea typeface="新細明體" panose="02020500000000000000" pitchFamily="18" charset="-120"/>
              </a:rPr>
              <a:t>the derivative of a product of two functions is the first function times the derivative of the second function plus the second function times the derivative of the first function.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782746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6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RULE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Then,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52936"/>
            <a:ext cx="5034643" cy="16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RULE 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order to evaluate this limit, we would like to separate the functions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as in the proof of the Sum Rule.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can achieve this separation by subtracting and adding the term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in the numerator, as follows.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5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PRODUCT RULE PROOF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6755786" cy="29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884</Words>
  <Application>Microsoft Office PowerPoint</Application>
  <PresentationFormat>如螢幕大小 (4:3)</PresentationFormat>
  <Paragraphs>170</Paragraphs>
  <Slides>35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Arial Unicode MS</vt:lpstr>
      <vt:lpstr>굴림</vt:lpstr>
      <vt:lpstr>MyriadPro-Bold</vt:lpstr>
      <vt:lpstr>微軟正黑體</vt:lpstr>
      <vt:lpstr>新細明體</vt:lpstr>
      <vt:lpstr>Arial</vt:lpstr>
      <vt:lpstr>Euphemia</vt:lpstr>
      <vt:lpstr>Symbol</vt:lpstr>
      <vt:lpstr>Math_16x9</vt:lpstr>
      <vt:lpstr>Equation</vt:lpstr>
      <vt:lpstr>PowerPoint 簡報</vt:lpstr>
      <vt:lpstr>PowerPoint 簡報</vt:lpstr>
      <vt:lpstr>PowerPoint 簡報</vt:lpstr>
      <vt:lpstr>THE PRODUCT AND QUOTIENT RULES</vt:lpstr>
      <vt:lpstr>THE PRODUCT RULE</vt:lpstr>
      <vt:lpstr>The Product Rule</vt:lpstr>
      <vt:lpstr>THE PRODUCT RULE PROOF</vt:lpstr>
      <vt:lpstr>THE PRODUCT RULE PROOF</vt:lpstr>
      <vt:lpstr>THE PRODUCT RULE PROOF</vt:lpstr>
      <vt:lpstr>THE PRODUCT RULE PROOF</vt:lpstr>
      <vt:lpstr>Example 1</vt:lpstr>
      <vt:lpstr>Example 2</vt:lpstr>
      <vt:lpstr>Example 2 SOLUTION 2</vt:lpstr>
      <vt:lpstr>Example 3</vt:lpstr>
      <vt:lpstr>Example 3 – Solution</vt:lpstr>
      <vt:lpstr>PowerPoint 簡報</vt:lpstr>
      <vt:lpstr>The Quotient Rule</vt:lpstr>
      <vt:lpstr>THE QUOTIENT RULE PROOF</vt:lpstr>
      <vt:lpstr>THE QUOTIENT RULE PROOF</vt:lpstr>
      <vt:lpstr>THE QUOTIENT RULE PROOF</vt:lpstr>
      <vt:lpstr>Example 4</vt:lpstr>
      <vt:lpstr>Example 4</vt:lpstr>
      <vt:lpstr>Example 5</vt:lpstr>
      <vt:lpstr>Example 5 – Solution</vt:lpstr>
      <vt:lpstr>Example 5 – Solution</vt:lpstr>
      <vt:lpstr>Example 5 – Solution</vt:lpstr>
      <vt:lpstr>NOTE</vt:lpstr>
      <vt:lpstr>NOTE</vt:lpstr>
      <vt:lpstr>PowerPoint 簡報</vt:lpstr>
      <vt:lpstr>Trigonometric Functions</vt:lpstr>
      <vt:lpstr>Trigonometric Functions</vt:lpstr>
      <vt:lpstr>Trigonometric Functions</vt:lpstr>
      <vt:lpstr>Example 6</vt:lpstr>
      <vt:lpstr>Example 6 – Solution</vt:lpstr>
      <vt:lpstr>Example 6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2016-11-04T09:28:23Z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