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84" r:id="rId5"/>
    <p:sldId id="285" r:id="rId6"/>
    <p:sldId id="258" r:id="rId7"/>
    <p:sldId id="259" r:id="rId8"/>
    <p:sldId id="260" r:id="rId9"/>
    <p:sldId id="286" r:id="rId10"/>
    <p:sldId id="287" r:id="rId11"/>
    <p:sldId id="288" r:id="rId12"/>
    <p:sldId id="261" r:id="rId13"/>
    <p:sldId id="276" r:id="rId14"/>
    <p:sldId id="277" r:id="rId15"/>
    <p:sldId id="278" r:id="rId16"/>
    <p:sldId id="289" r:id="rId17"/>
    <p:sldId id="290" r:id="rId18"/>
    <p:sldId id="262" r:id="rId19"/>
    <p:sldId id="263" r:id="rId20"/>
    <p:sldId id="264" r:id="rId21"/>
    <p:sldId id="291" r:id="rId22"/>
    <p:sldId id="292" r:id="rId23"/>
    <p:sldId id="265" r:id="rId24"/>
    <p:sldId id="266" r:id="rId25"/>
    <p:sldId id="279" r:id="rId26"/>
    <p:sldId id="280" r:id="rId27"/>
    <p:sldId id="281" r:id="rId28"/>
    <p:sldId id="267" r:id="rId29"/>
    <p:sldId id="268" r:id="rId30"/>
    <p:sldId id="269" r:id="rId31"/>
    <p:sldId id="282" r:id="rId32"/>
    <p:sldId id="283" r:id="rId33"/>
    <p:sldId id="270" r:id="rId34"/>
    <p:sldId id="271" r:id="rId35"/>
    <p:sldId id="272" r:id="rId36"/>
    <p:sldId id="273" r:id="rId37"/>
    <p:sldId id="274" r:id="rId38"/>
    <p:sldId id="2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EA9A3-A7F7-4D3D-8BF6-F79A2D6AB276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26226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8BCC65-B41B-40F6-9649-6F75999CCE72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16655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0" y="914400"/>
            <a:ext cx="91440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0960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624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COMMENTS ON THE PROOF OF 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only flaw in this reasoning is that, in Equation 1, it might happen that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= 0 </a:t>
            </a:r>
            <a:r>
              <a:rPr lang="en-US" altLang="zh-TW" dirty="0">
                <a:ea typeface="新細明體" panose="02020500000000000000" pitchFamily="18" charset="-120"/>
              </a:rPr>
              <a:t>(even when ∆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≠ 0) and, of course, we can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divide by 0.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Nonetheless, this reasoning does at least suggest that the Chain Rule is true.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full proof of the Chain Rule is given at the end of the section.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1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Chain Rule can be written either in the prime notation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    or, if               and                                 in Leibniz notation: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5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Equation 3 is easy to remember because if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dy</a:t>
            </a:r>
            <a:r>
              <a:rPr lang="en-US" altLang="zh-TW" b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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du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and 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du</a:t>
            </a:r>
            <a:r>
              <a:rPr lang="en-US" altLang="zh-TW" b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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were quotients, then we could cancel</a:t>
            </a:r>
            <a:r>
              <a:rPr lang="en-US" altLang="zh-TW" i="1" dirty="0" smtClean="0">
                <a:ea typeface="新細明體" panose="02020500000000000000" pitchFamily="18" charset="-120"/>
              </a:rPr>
              <a:t> du</a:t>
            </a:r>
            <a:r>
              <a:rPr lang="en-US" altLang="zh-TW" dirty="0" smtClean="0">
                <a:ea typeface="新細明體" panose="02020500000000000000" pitchFamily="18" charset="-120"/>
              </a:rPr>
              <a:t>. Remember, however,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du </a:t>
            </a:r>
            <a:r>
              <a:rPr lang="en-US" altLang="zh-TW" dirty="0" smtClean="0">
                <a:ea typeface="新細明體" panose="02020500000000000000" pitchFamily="18" charset="-120"/>
              </a:rPr>
              <a:t>has not been defined and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du</a:t>
            </a:r>
            <a:r>
              <a:rPr lang="en-US" altLang="zh-TW" b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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should not be thought of as an actual quotient.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886200"/>
            <a:ext cx="182403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209800"/>
            <a:ext cx="32956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37" y="3214688"/>
            <a:ext cx="1057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49" y="3169444"/>
            <a:ext cx="1109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86000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71950"/>
            <a:ext cx="3286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8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AE80893-1AB0-4C18-AF4B-FA087136D5AB}" type="slidenum">
              <a:rPr lang="en-US" altLang="ko-KR">
                <a:ea typeface="굴림" panose="020B0600000101010101" pitchFamily="34" charset="-127"/>
              </a:rPr>
              <a:pPr/>
              <a:t>12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if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 1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One way of solving this is by using Equation 2.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At the beginning of this section, we expressed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◦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))(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)) where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ea typeface="新細明體" panose="02020500000000000000" pitchFamily="18" charset="-120"/>
              </a:rPr>
              <a:t>+ 1. 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68723"/>
              </p:ext>
            </p:extLst>
          </p:nvPr>
        </p:nvGraphicFramePr>
        <p:xfrm>
          <a:off x="2713037" y="1673134"/>
          <a:ext cx="2346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939600" imgH="266400" progId="Equation.DSMT4">
                  <p:embed/>
                </p:oleObj>
              </mc:Choice>
              <mc:Fallback>
                <p:oleObj name="Equation" r:id="rId3" imgW="939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7" y="1673134"/>
                        <a:ext cx="2346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70775"/>
              </p:ext>
            </p:extLst>
          </p:nvPr>
        </p:nvGraphicFramePr>
        <p:xfrm>
          <a:off x="3779912" y="4221088"/>
          <a:ext cx="15478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21088"/>
                        <a:ext cx="15478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25812CE-5B9B-4C83-AA77-77D06CE643D6}" type="slidenum">
              <a:rPr lang="en-US" altLang="ko-KR">
                <a:ea typeface="굴림" panose="020B0600000101010101" pitchFamily="34" charset="-127"/>
              </a:rPr>
              <a:pPr/>
              <a:t>13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Since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we have</a:t>
            </a:r>
          </a:p>
          <a:p>
            <a:pPr lvl="1"/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78873"/>
              </p:ext>
            </p:extLst>
          </p:nvPr>
        </p:nvGraphicFramePr>
        <p:xfrm>
          <a:off x="1907704" y="1862932"/>
          <a:ext cx="55213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450880" imgH="419040" progId="Equation.DSMT4">
                  <p:embed/>
                </p:oleObj>
              </mc:Choice>
              <mc:Fallback>
                <p:oleObj name="Equation" r:id="rId3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862932"/>
                        <a:ext cx="55213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57033"/>
              </p:ext>
            </p:extLst>
          </p:nvPr>
        </p:nvGraphicFramePr>
        <p:xfrm>
          <a:off x="2671762" y="2988467"/>
          <a:ext cx="3343275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485720" imgH="1117440" progId="Equation.DSMT4">
                  <p:embed/>
                </p:oleObj>
              </mc:Choice>
              <mc:Fallback>
                <p:oleObj name="Equation" r:id="rId5" imgW="14857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2" y="2988467"/>
                        <a:ext cx="3343275" cy="251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7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EB5172A5-E422-4A29-BA6F-59172E72F418}" type="slidenum">
              <a:rPr lang="en-US" altLang="ko-KR">
                <a:ea typeface="굴림" panose="020B0600000101010101" pitchFamily="34" charset="-127"/>
              </a:rPr>
              <a:pPr/>
              <a:t>14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also solve by using Equation 3. 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If we let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+ 1 and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then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77380"/>
              </p:ext>
            </p:extLst>
          </p:nvPr>
        </p:nvGraphicFramePr>
        <p:xfrm>
          <a:off x="4215606" y="2197614"/>
          <a:ext cx="130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606" y="2197614"/>
                        <a:ext cx="130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692275" y="2852738"/>
          <a:ext cx="5046663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019240" imgH="888840" progId="Equation.DSMT4">
                  <p:embed/>
                </p:oleObj>
              </mc:Choice>
              <mc:Fallback>
                <p:oleObj name="Equation" r:id="rId5" imgW="20192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5046663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8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using Formula 3, we should bear in mind that: </a:t>
            </a:r>
            <a:endParaRPr lang="en-US" altLang="zh-TW" sz="36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 err="1">
                <a:ea typeface="新細明體" panose="02020500000000000000" pitchFamily="18" charset="-120"/>
              </a:rPr>
              <a:t>dy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refers to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is considered as a function of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(called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with respect to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 err="1">
                <a:ea typeface="新細明體" panose="02020500000000000000" pitchFamily="18" charset="-120"/>
              </a:rPr>
              <a:t>dy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refers to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when considered as a function of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(the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with respect to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5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 instance, in Example 1,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can be considered as a function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>
                <a:ea typeface="新細明體" panose="02020500000000000000" pitchFamily="18" charset="-120"/>
              </a:rPr>
              <a:t>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 also as a function of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.  </a:t>
            </a:r>
          </a:p>
          <a:p>
            <a:pPr lvl="1"/>
            <a:endParaRPr lang="en-US" altLang="zh-TW" sz="32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Note that: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64643"/>
            <a:ext cx="1218977" cy="40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49" y="2636912"/>
            <a:ext cx="855103" cy="38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86" y="4185298"/>
            <a:ext cx="5580218" cy="82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6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In using the Chain Rule we work from the outside to the inside. </a:t>
            </a:r>
          </a:p>
          <a:p>
            <a:pPr marL="0" indent="0">
              <a:defRPr/>
            </a:pPr>
            <a:r>
              <a:rPr lang="en-US" dirty="0" smtClean="0"/>
              <a:t>Formula 2 says that </a:t>
            </a:r>
            <a:r>
              <a:rPr lang="en-US" i="1" dirty="0" smtClean="0"/>
              <a:t>we differentiate the outer function f    </a:t>
            </a:r>
            <a:r>
              <a:rPr lang="en-US" dirty="0" smtClean="0"/>
              <a:t>[</a:t>
            </a:r>
            <a:r>
              <a:rPr lang="en-US" i="1" dirty="0" smtClean="0"/>
              <a:t>at the inner function 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)] </a:t>
            </a:r>
            <a:r>
              <a:rPr lang="en-US" i="1" dirty="0" smtClean="0"/>
              <a:t>and then we multiply by the derivative of the inner function</a:t>
            </a:r>
            <a:r>
              <a:rPr lang="en-US" dirty="0" smtClean="0"/>
              <a:t>.</a:t>
            </a:r>
            <a:endParaRPr lang="en-US" baseline="30000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52950"/>
            <a:ext cx="7886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 </a:t>
            </a:r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sin(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) and </a:t>
            </a:r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sin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(a)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sin(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), then the outer function is the sine function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and the inner function is the squaring function, so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Chain Rule gives</a:t>
            </a:r>
            <a:endParaRPr lang="en-US" altLang="zh-TW" dirty="0" smtClean="0">
              <a:solidFill>
                <a:srgbClr val="F68B1F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114800"/>
            <a:ext cx="77311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638800"/>
            <a:ext cx="17526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(b) </a:t>
            </a:r>
            <a:r>
              <a:rPr lang="en-US" altLang="zh-TW" smtClean="0">
                <a:ea typeface="新細明體" panose="02020500000000000000" pitchFamily="18" charset="-120"/>
              </a:rPr>
              <a:t>Note that sin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= (sin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. Here the outer function is the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  squaring function and the inner function is the sine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  function. So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   The answer can be left as 2 sin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cos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or written as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sin 2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(by a trigonometric identity known as the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double-angle formula).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19400"/>
            <a:ext cx="699135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0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14600"/>
            <a:ext cx="652904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008162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9718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COMBINING 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Example 2(a), we combined the Chain Rule with the rule for differentiating the sine function.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general, if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sin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where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is a differentiable function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then, by the Chain Rule,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Thus,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85202"/>
            <a:ext cx="2877741" cy="80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63" y="5013176"/>
            <a:ext cx="2592430" cy="80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8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COMBINING 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a similar fashion, all the formulas for differentiating trigonometric functions can be combined with the Chain Rule.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7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Let’s make explicit the special case of the Chain Rule where the outer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a power function.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[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)]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, then we can write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using the Chain Rule and then the Power Rule, we get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6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4941168"/>
            <a:ext cx="5467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77975"/>
            <a:ext cx="76612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6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6497307-A4A0-4CE4-9AA5-5C5C90EDE2E7}" type="slidenum">
              <a:rPr lang="en-US" altLang="ko-KR">
                <a:ea typeface="굴림" panose="020B0600000101010101" pitchFamily="34" charset="-127"/>
              </a:rPr>
              <a:pPr/>
              <a:t>24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Differentiate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1)</a:t>
            </a:r>
            <a:r>
              <a:rPr lang="en-US" altLang="zh-TW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100</a:t>
            </a:r>
          </a:p>
          <a:p>
            <a:endParaRPr lang="en-US" altLang="zh-TW" baseline="3000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Taking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1 and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100 in the rule, </a:t>
            </a:r>
            <a:b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we have: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78674"/>
              </p:ext>
            </p:extLst>
          </p:nvPr>
        </p:nvGraphicFramePr>
        <p:xfrm>
          <a:off x="3059832" y="3696764"/>
          <a:ext cx="3560043" cy="265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739880" imgH="1295280" progId="Equation.DSMT4">
                  <p:embed/>
                </p:oleObj>
              </mc:Choice>
              <mc:Fallback>
                <p:oleObj name="Equation" r:id="rId3" imgW="17398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96764"/>
                        <a:ext cx="3560043" cy="265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00713DC-A277-4A8C-B56A-67399C3E9DBA}" type="slidenum">
              <a:rPr lang="en-US" altLang="ko-KR">
                <a:ea typeface="굴림" panose="020B0600000101010101" pitchFamily="34" charset="-127"/>
              </a:rPr>
              <a:pPr/>
              <a:t>25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if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First, rewrite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as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 </a:t>
            </a:r>
            <a:r>
              <a:rPr lang="en-US" altLang="zh-TW">
                <a:ea typeface="新細明體" panose="02020500000000000000" pitchFamily="18" charset="-120"/>
              </a:rPr>
              <a:t>+ 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</a:rPr>
              <a:t>+ 1)</a:t>
            </a:r>
            <a:r>
              <a:rPr lang="en-US" altLang="zh-TW" baseline="30000">
                <a:ea typeface="新細明體" panose="02020500000000000000" pitchFamily="18" charset="-120"/>
              </a:rPr>
              <a:t>-1/3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Thus, 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895600" y="981075"/>
          <a:ext cx="3044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81075"/>
                        <a:ext cx="3044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01136"/>
              </p:ext>
            </p:extLst>
          </p:nvPr>
        </p:nvGraphicFramePr>
        <p:xfrm>
          <a:off x="2290934" y="3886200"/>
          <a:ext cx="56642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514600" imgH="812520" progId="Equation.DSMT4">
                  <p:embed/>
                </p:oleObj>
              </mc:Choice>
              <mc:Fallback>
                <p:oleObj name="Equation" r:id="rId5" imgW="2514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34" y="3886200"/>
                        <a:ext cx="56642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1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A9303ED-4467-48DA-8C1B-F0026AB1138C}" type="slidenum">
              <a:rPr lang="en-US" altLang="ko-KR">
                <a:ea typeface="굴림" panose="020B0600000101010101" pitchFamily="34" charset="-127"/>
              </a:rPr>
              <a:pPr/>
              <a:t>26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 the derivative of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Combining the Power Rule, Chain Rule, and Quotient Rule, we get: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427538" y="887413"/>
          <a:ext cx="244316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887413"/>
                        <a:ext cx="244316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59767"/>
              </p:ext>
            </p:extLst>
          </p:nvPr>
        </p:nvGraphicFramePr>
        <p:xfrm>
          <a:off x="1907704" y="3908775"/>
          <a:ext cx="69786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3098520" imgH="939600" progId="Equation.DSMT4">
                  <p:embed/>
                </p:oleObj>
              </mc:Choice>
              <mc:Fallback>
                <p:oleObj name="Equation" r:id="rId5" imgW="30985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908775"/>
                        <a:ext cx="69786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9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                                         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this example we must use the Product Rule before using the Chain Rule: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55765"/>
            <a:ext cx="336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7819901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68" y="5177209"/>
            <a:ext cx="5959932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6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Noticing </a:t>
            </a:r>
            <a:r>
              <a:rPr lang="en-US" altLang="zh-TW" dirty="0" smtClean="0">
                <a:ea typeface="新細明體" panose="02020500000000000000" pitchFamily="18" charset="-120"/>
              </a:rPr>
              <a:t>that each term has the common factor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ea typeface="新細明體" panose="02020500000000000000" pitchFamily="18" charset="-120"/>
              </a:rPr>
              <a:t>we could factor it out and write the answer as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8" y="1556792"/>
            <a:ext cx="781940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93" y="2780928"/>
            <a:ext cx="2962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6" y="3645024"/>
            <a:ext cx="66913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60351"/>
            <a:ext cx="2786294" cy="22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reason for the name “Chain Rule” becomes clear when we make a longer chain by adding another link.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),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are differentiable functions.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Then, to compute the derivative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, we use the Chain Rule twice: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57192"/>
            <a:ext cx="35972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Suppose you are asked to differentiate the function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differentiation formulas you learned in the previous sections of this chapter do not enable you to calculate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492896"/>
            <a:ext cx="1921372" cy="5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31B8649-ADE5-4F03-947E-C4C57230D511}" type="slidenum">
              <a:rPr lang="en-US" altLang="ko-KR">
                <a:ea typeface="굴림" panose="020B0600000101010101" pitchFamily="34" charset="-127"/>
              </a:rPr>
              <a:pPr/>
              <a:t>30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Notice that we used the Chain Rule twice.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90339"/>
              </p:ext>
            </p:extLst>
          </p:nvPr>
        </p:nvGraphicFramePr>
        <p:xfrm>
          <a:off x="1627946" y="1600200"/>
          <a:ext cx="6924675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2768400" imgH="1269720" progId="Equation.DSMT4">
                  <p:embed/>
                </p:oleObj>
              </mc:Choice>
              <mc:Fallback>
                <p:oleObj name="Equation" r:id="rId3" imgW="27684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946" y="1600200"/>
                        <a:ext cx="6924675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4622885-C1B1-4129-B626-0C41081FC750}" type="slidenum">
              <a:rPr lang="en-US" altLang="ko-KR">
                <a:ea typeface="굴림" panose="020B0600000101010101" pitchFamily="34" charset="-127"/>
              </a:rPr>
              <a:pPr/>
              <a:t>31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2.5</a:t>
            </a:r>
            <a:endParaRPr lang="en-US" altLang="zh-TW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Differentiate                   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l-GR" altLang="zh-TW"/>
              <a:t>The outer function is the square root function,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l-GR" altLang="zh-TW"/>
              <a:t>the middle function is the secant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l-GR" altLang="zh-TW"/>
              <a:t>function</a:t>
            </a:r>
            <a:r>
              <a:rPr lang="en-US" altLang="zh-TW">
                <a:ea typeface="新細明體" panose="02020500000000000000" pitchFamily="18" charset="-120"/>
              </a:rPr>
              <a:t>,</a:t>
            </a:r>
            <a:r>
              <a:rPr lang="el-GR" altLang="zh-TW"/>
              <a:t> and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l-GR" altLang="zh-TW"/>
              <a:t>the inner function is the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l-GR" altLang="zh-TW"/>
              <a:t>cubing function.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Thus,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485402"/>
              </p:ext>
            </p:extLst>
          </p:nvPr>
        </p:nvGraphicFramePr>
        <p:xfrm>
          <a:off x="2349104" y="4077072"/>
          <a:ext cx="6185297" cy="173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263760" imgH="914400" progId="Equation.DSMT4">
                  <p:embed/>
                </p:oleObj>
              </mc:Choice>
              <mc:Fallback>
                <p:oleObj name="Equation" r:id="rId3" imgW="3263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04" y="4077072"/>
                        <a:ext cx="6185297" cy="173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450774"/>
              </p:ext>
            </p:extLst>
          </p:nvPr>
        </p:nvGraphicFramePr>
        <p:xfrm>
          <a:off x="2950368" y="1416046"/>
          <a:ext cx="18716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749160" imgH="266400" progId="Equation.DSMT4">
                  <p:embed/>
                </p:oleObj>
              </mc:Choice>
              <mc:Fallback>
                <p:oleObj name="Equation" r:id="rId5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8" y="1416046"/>
                        <a:ext cx="18716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9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How to Prove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9199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How to Prove the Chain Rule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and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changes from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+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we defined the increment of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as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According to the definition of a derivative, we have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So if we denote by </a:t>
            </a:r>
            <a:r>
              <a:rPr lang="el-GR" altLang="zh-TW" i="1" smtClean="0"/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 the difference between the difference quotient and the derivative, we obtain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438400"/>
            <a:ext cx="2971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2286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5638800"/>
            <a:ext cx="6115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How to Prove the Chain Rule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But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define </a:t>
            </a:r>
            <a:r>
              <a:rPr lang="el-GR" altLang="zh-TW" i="1" smtClean="0"/>
              <a:t>ε </a:t>
            </a:r>
            <a:r>
              <a:rPr lang="en-US" altLang="zh-TW" smtClean="0">
                <a:ea typeface="新細明體" panose="02020500000000000000" pitchFamily="18" charset="-120"/>
              </a:rPr>
              <a:t>to be 0 when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0</a:t>
            </a:r>
            <a:r>
              <a:rPr lang="en-US" altLang="zh-TW" smtClean="0">
                <a:ea typeface="新細明體" panose="02020500000000000000" pitchFamily="18" charset="-120"/>
              </a:rPr>
              <a:t>, then </a:t>
            </a:r>
            <a:r>
              <a:rPr lang="el-GR" altLang="zh-TW" i="1" smtClean="0"/>
              <a:t>ε </a:t>
            </a:r>
            <a:r>
              <a:rPr lang="en-US" altLang="zh-TW" smtClean="0">
                <a:ea typeface="新細明體" panose="02020500000000000000" pitchFamily="18" charset="-120"/>
              </a:rPr>
              <a:t>becomes a continuous function of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Thus, for a differentiable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, we can write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and </a:t>
            </a:r>
            <a:r>
              <a:rPr lang="el-GR" altLang="zh-TW" i="1" smtClean="0"/>
              <a:t>ε </a:t>
            </a:r>
            <a:r>
              <a:rPr lang="en-US" altLang="zh-TW" smtClean="0">
                <a:ea typeface="新細明體" panose="02020500000000000000" pitchFamily="18" charset="-120"/>
              </a:rPr>
              <a:t>is a continuous function of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This property of differentiable functions is what enables us to prove the Chain Rule.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32856"/>
            <a:ext cx="6362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2226" b="9091"/>
          <a:stretch>
            <a:fillRect/>
          </a:stretch>
        </p:blipFill>
        <p:spPr bwMode="auto">
          <a:xfrm>
            <a:off x="971599" y="4638675"/>
            <a:ext cx="7762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4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How to Prove the Chain Rule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Proof of the Chain Rule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differentiable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) is differentiable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an increment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are the corresponding increments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, then we can use Equation 5 to write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where                     as             .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9" y="4418015"/>
            <a:ext cx="74533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607047"/>
            <a:ext cx="933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611810"/>
            <a:ext cx="1004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1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How to Prove the Chain Rule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Similarly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where                               as                          </a:t>
            </a:r>
            <a:r>
              <a:rPr lang="en-US" altLang="zh-TW" sz="5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. If we now substitute the expression for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from Equation 6 into Equation 7, we get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7" y="2236917"/>
            <a:ext cx="7496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3228246"/>
            <a:ext cx="895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20" y="3265616"/>
            <a:ext cx="9953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4179060"/>
            <a:ext cx="431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16996"/>
            <a:ext cx="4038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How to Prove 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As                              </a:t>
            </a:r>
            <a:r>
              <a:rPr lang="en-US" altLang="zh-TW" sz="5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, Equation 6 shows that             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 both                            and                                     as             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Therefore</a:t>
            </a: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This proves the Chain Rule.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58" y="1555128"/>
            <a:ext cx="1004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585914"/>
            <a:ext cx="9953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74" y="2363788"/>
            <a:ext cx="933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072" y="2383196"/>
            <a:ext cx="895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15" y="2383196"/>
            <a:ext cx="1004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776663"/>
            <a:ext cx="59293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4891088"/>
            <a:ext cx="347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Observe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a composite function. In fact, if we let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and </a:t>
            </a:r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ea typeface="新細明體" panose="02020500000000000000" pitchFamily="18" charset="-120"/>
              </a:rPr>
              <a:t>+ 1, then we can write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</a:t>
            </a:r>
            <a:r>
              <a:rPr lang="en-US" altLang="zh-TW" i="1" dirty="0">
                <a:ea typeface="新細明體" panose="02020500000000000000" pitchFamily="18" charset="-120"/>
              </a:rPr>
              <a:t> 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f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)).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That is,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◦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know how to differentiate both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it would be useful to have a rule that shows us how to find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◦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in terms of the derivatives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1728192" cy="4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derivative of the composite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z="3200" b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 </a:t>
            </a:r>
            <a:r>
              <a:rPr lang="en-US" altLang="zh-TW" i="1" smtClean="0">
                <a:ea typeface="新細明體" panose="02020500000000000000" pitchFamily="18" charset="-120"/>
              </a:rPr>
              <a:t>g </a:t>
            </a:r>
            <a:r>
              <a:rPr lang="en-US" altLang="zh-TW" smtClean="0">
                <a:ea typeface="新細明體" panose="02020500000000000000" pitchFamily="18" charset="-120"/>
              </a:rPr>
              <a:t>is the product of the derivatives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This fact is one of the most important of the differentiation rules and is called the </a:t>
            </a:r>
            <a:r>
              <a:rPr lang="en-US" altLang="zh-TW" i="1" smtClean="0">
                <a:ea typeface="新細明體" panose="02020500000000000000" pitchFamily="18" charset="-120"/>
              </a:rPr>
              <a:t>Chain Rule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seems plausible if we interpret derivatives as rates of change.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2028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Regard </a:t>
            </a:r>
            <a:r>
              <a:rPr lang="en-US" altLang="zh-TW" i="1" smtClean="0">
                <a:ea typeface="新細明體" panose="02020500000000000000" pitchFamily="18" charset="-120"/>
              </a:rPr>
              <a:t>du</a:t>
            </a:r>
            <a:r>
              <a:rPr lang="en-US" altLang="zh-TW" smtClean="0">
                <a:ea typeface="新細明體" panose="02020500000000000000" pitchFamily="18" charset="-120"/>
              </a:rPr>
              <a:t>/</a:t>
            </a:r>
            <a:r>
              <a:rPr lang="en-US" altLang="zh-TW" i="1" smtClean="0">
                <a:ea typeface="新細明體" panose="02020500000000000000" pitchFamily="18" charset="-120"/>
              </a:rPr>
              <a:t>dx</a:t>
            </a:r>
            <a:r>
              <a:rPr lang="en-US" altLang="zh-TW" smtClean="0">
                <a:ea typeface="新細明體" panose="02020500000000000000" pitchFamily="18" charset="-120"/>
              </a:rPr>
              <a:t> as the rate of change of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dy</a:t>
            </a:r>
            <a:r>
              <a:rPr lang="en-US" altLang="zh-TW" smtClean="0">
                <a:ea typeface="新細明體" panose="02020500000000000000" pitchFamily="18" charset="-120"/>
              </a:rPr>
              <a:t>/</a:t>
            </a:r>
            <a:r>
              <a:rPr lang="en-US" altLang="zh-TW" i="1" smtClean="0">
                <a:ea typeface="新細明體" panose="02020500000000000000" pitchFamily="18" charset="-120"/>
              </a:rPr>
              <a:t>du</a:t>
            </a:r>
            <a:r>
              <a:rPr lang="en-US" altLang="zh-TW" smtClean="0">
                <a:ea typeface="新細明體" panose="02020500000000000000" pitchFamily="18" charset="-120"/>
              </a:rPr>
              <a:t> as the rate of change of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dy</a:t>
            </a:r>
            <a:r>
              <a:rPr lang="en-US" altLang="zh-TW" smtClean="0">
                <a:ea typeface="新細明體" panose="02020500000000000000" pitchFamily="18" charset="-120"/>
              </a:rPr>
              <a:t>/</a:t>
            </a:r>
            <a:r>
              <a:rPr lang="en-US" altLang="zh-TW" i="1" smtClean="0">
                <a:ea typeface="新細明體" panose="02020500000000000000" pitchFamily="18" charset="-120"/>
              </a:rPr>
              <a:t>dx</a:t>
            </a:r>
            <a:r>
              <a:rPr lang="en-US" altLang="zh-TW" smtClean="0">
                <a:ea typeface="新細明體" panose="02020500000000000000" pitchFamily="18" charset="-120"/>
              </a:rPr>
              <a:t> and as the rate of change of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changes twice as fast as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changes three times as fast as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, then it seems reasonable that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changes six times as fast as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and so we expect that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367992"/>
            <a:ext cx="1800200" cy="81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Chain Rule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2925"/>
            <a:ext cx="792088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COMMENTS ON THE PROOF OF 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Let 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be the change in corresponding to a change of 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, that is,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		        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u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g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Then, the corresponding change in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is: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	             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  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y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u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COMMENTS ON THE PROOF OF THE CHAIN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 is tempting to write: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44" y="2564904"/>
            <a:ext cx="4141277" cy="3511563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1596" y="3429000"/>
            <a:ext cx="4392612" cy="100806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1376</Words>
  <Application>Microsoft Office PowerPoint</Application>
  <PresentationFormat>如螢幕大小 (4:3)</PresentationFormat>
  <Paragraphs>234</Paragraphs>
  <Slides>37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Times New Roman</vt:lpstr>
      <vt:lpstr>Math_16x9</vt:lpstr>
      <vt:lpstr>Equation</vt:lpstr>
      <vt:lpstr>PowerPoint 簡報</vt:lpstr>
      <vt:lpstr>PowerPoint 簡報</vt:lpstr>
      <vt:lpstr>The Chain Rule</vt:lpstr>
      <vt:lpstr>The Chain Rule</vt:lpstr>
      <vt:lpstr>The Chain Rule</vt:lpstr>
      <vt:lpstr>The Chain Rule</vt:lpstr>
      <vt:lpstr>The Chain Rule</vt:lpstr>
      <vt:lpstr>COMMENTS ON THE PROOF OF THE CHAIN RULE</vt:lpstr>
      <vt:lpstr>COMMENTS ON THE PROOF OF THE CHAIN RULE</vt:lpstr>
      <vt:lpstr>COMMENTS ON THE PROOF OF THE CHAIN RULE</vt:lpstr>
      <vt:lpstr>The Chain Rule</vt:lpstr>
      <vt:lpstr>Example 1</vt:lpstr>
      <vt:lpstr>Example 1 SOLUTION 1</vt:lpstr>
      <vt:lpstr>Example 1 SOLUTION 2</vt:lpstr>
      <vt:lpstr>The Chain Rule</vt:lpstr>
      <vt:lpstr>The Chain Rule</vt:lpstr>
      <vt:lpstr>The Chain Rule</vt:lpstr>
      <vt:lpstr>Example 2</vt:lpstr>
      <vt:lpstr>Example 2 – Solution</vt:lpstr>
      <vt:lpstr>COMBINING THE CHAIN RULE</vt:lpstr>
      <vt:lpstr>COMBINING THE CHAIN RULE</vt:lpstr>
      <vt:lpstr>The Chain Rule</vt:lpstr>
      <vt:lpstr>The Chain Rule</vt:lpstr>
      <vt:lpstr>Example 3</vt:lpstr>
      <vt:lpstr>Example 4</vt:lpstr>
      <vt:lpstr>Example 5</vt:lpstr>
      <vt:lpstr>Example 6</vt:lpstr>
      <vt:lpstr>Example 6 – Solution</vt:lpstr>
      <vt:lpstr>The Chain Rule</vt:lpstr>
      <vt:lpstr>Example 7</vt:lpstr>
      <vt:lpstr>Example 8</vt:lpstr>
      <vt:lpstr>PowerPoint 簡報</vt:lpstr>
      <vt:lpstr>How to Prove the Chain Rule</vt:lpstr>
      <vt:lpstr>How to Prove the Chain Rule</vt:lpstr>
      <vt:lpstr>How to Prove the Chain Rule</vt:lpstr>
      <vt:lpstr>How to Prove the Chain Rule</vt:lpstr>
      <vt:lpstr>How to Prove the Chain Rule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2016-11-04T11:15:45Z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