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84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11/4/2016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2016/11/4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142430-2A53-4598-9016-63DCFD7F4E05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2304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29EF40-C5CC-44E7-B2F7-2A7B3EE1F5E8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8450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11/4/2016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2.png"/><Relationship Id="rId4" Type="http://schemas.openxmlformats.org/officeDocument/2006/relationships/image" Target="../media/image5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371600" y="914400"/>
            <a:ext cx="77724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625489" y="1386681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059832" y="1935163"/>
            <a:ext cx="624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33326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(a)If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25, find       </a:t>
            </a:r>
            <a:r>
              <a:rPr lang="en-US" altLang="zh-TW" dirty="0" smtClean="0">
                <a:ea typeface="新細明體" panose="02020500000000000000" pitchFamily="18" charset="-120"/>
              </a:rPr>
              <a:t>  .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(b)Find an equation of the tangent to the circle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25 at the point (3, 4).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7074"/>
              </p:ext>
            </p:extLst>
          </p:nvPr>
        </p:nvGraphicFramePr>
        <p:xfrm>
          <a:off x="3923928" y="1336958"/>
          <a:ext cx="5365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15640" imgH="393480" progId="Equation.DSMT4">
                  <p:embed/>
                </p:oleObj>
              </mc:Choice>
              <mc:Fallback>
                <p:oleObj name="Equation" r:id="rId3" imgW="215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336958"/>
                        <a:ext cx="5365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1(a) SOLUTION 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Differentiate both sides of the equation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+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= 25: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21561"/>
              </p:ext>
            </p:extLst>
          </p:nvPr>
        </p:nvGraphicFramePr>
        <p:xfrm>
          <a:off x="2267744" y="2492896"/>
          <a:ext cx="3456384" cy="166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688760" imgH="812520" progId="Equation.DSMT4">
                  <p:embed/>
                </p:oleObj>
              </mc:Choice>
              <mc:Fallback>
                <p:oleObj name="Equation" r:id="rId3" imgW="16887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92896"/>
                        <a:ext cx="3456384" cy="1662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7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1(a) SOLUTION 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Remembering that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is a function of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using the Chain Rule, we have: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Then, we solve this equation for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89871"/>
              </p:ext>
            </p:extLst>
          </p:nvPr>
        </p:nvGraphicFramePr>
        <p:xfrm>
          <a:off x="1979712" y="2560658"/>
          <a:ext cx="4091835" cy="18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828800" imgH="838080" progId="Equation.DSMT4">
                  <p:embed/>
                </p:oleObj>
              </mc:Choice>
              <mc:Fallback>
                <p:oleObj name="Equation" r:id="rId3" imgW="18288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560658"/>
                        <a:ext cx="4091835" cy="18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0184"/>
              </p:ext>
            </p:extLst>
          </p:nvPr>
        </p:nvGraphicFramePr>
        <p:xfrm>
          <a:off x="5364088" y="4441896"/>
          <a:ext cx="409057" cy="74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215640" imgH="393480" progId="Equation.DSMT4">
                  <p:embed/>
                </p:oleObj>
              </mc:Choice>
              <mc:Fallback>
                <p:oleObj name="Equation" r:id="rId5" imgW="215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441896"/>
                        <a:ext cx="409057" cy="746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38738"/>
              </p:ext>
            </p:extLst>
          </p:nvPr>
        </p:nvGraphicFramePr>
        <p:xfrm>
          <a:off x="3563888" y="5188817"/>
          <a:ext cx="1166018" cy="837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583920" imgH="419040" progId="Equation.DSMT4">
                  <p:embed/>
                </p:oleObj>
              </mc:Choice>
              <mc:Fallback>
                <p:oleObj name="Equation" r:id="rId7" imgW="583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188817"/>
                        <a:ext cx="1166018" cy="837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6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1(b) SOLUTION 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At the point (3, 4) we have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= 3 and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= 4. </a:t>
            </a:r>
          </a:p>
          <a:p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So,</a:t>
            </a:r>
          </a:p>
          <a:p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Thus, an equation of the tangent to the circle at (3, 4) is: </a:t>
            </a:r>
            <a:b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4 =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¾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3)    or   3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+ 4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= 25.</a:t>
            </a:r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869375"/>
              </p:ext>
            </p:extLst>
          </p:nvPr>
        </p:nvGraphicFramePr>
        <p:xfrm>
          <a:off x="1907704" y="2132856"/>
          <a:ext cx="1152128" cy="77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583920" imgH="393480" progId="Equation.DSMT4">
                  <p:embed/>
                </p:oleObj>
              </mc:Choice>
              <mc:Fallback>
                <p:oleObj name="Equation" r:id="rId3" imgW="583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132856"/>
                        <a:ext cx="1152128" cy="775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4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1(b) SOLUTION 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Solving the equation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25, we get: 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point (3, 4) lies on the upper semicircle       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we consider the function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48318"/>
              </p:ext>
            </p:extLst>
          </p:nvPr>
        </p:nvGraphicFramePr>
        <p:xfrm>
          <a:off x="2387220" y="2147573"/>
          <a:ext cx="1982818" cy="57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914400" imgH="266400" progId="Equation.DSMT4">
                  <p:embed/>
                </p:oleObj>
              </mc:Choice>
              <mc:Fallback>
                <p:oleObj name="Equation" r:id="rId3" imgW="914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220" y="2147573"/>
                        <a:ext cx="1982818" cy="578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322270"/>
              </p:ext>
            </p:extLst>
          </p:nvPr>
        </p:nvGraphicFramePr>
        <p:xfrm>
          <a:off x="2457005" y="3236596"/>
          <a:ext cx="1662698" cy="52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850680" imgH="266400" progId="Equation.DSMT4">
                  <p:embed/>
                </p:oleObj>
              </mc:Choice>
              <mc:Fallback>
                <p:oleObj name="Equation" r:id="rId5" imgW="850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005" y="3236596"/>
                        <a:ext cx="1662698" cy="52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78978"/>
              </p:ext>
            </p:extLst>
          </p:nvPr>
        </p:nvGraphicFramePr>
        <p:xfrm>
          <a:off x="2411760" y="4149080"/>
          <a:ext cx="2061469" cy="52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1054080" imgH="266400" progId="Equation.DSMT4">
                  <p:embed/>
                </p:oleObj>
              </mc:Choice>
              <mc:Fallback>
                <p:oleObj name="Equation" r:id="rId7" imgW="1054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149080"/>
                        <a:ext cx="2061469" cy="52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8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1(b) SOLUTION 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Differentiating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using the Chain Rule, we have: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55089"/>
              </p:ext>
            </p:extLst>
          </p:nvPr>
        </p:nvGraphicFramePr>
        <p:xfrm>
          <a:off x="2123728" y="2348880"/>
          <a:ext cx="4464496" cy="267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2120760" imgH="1269720" progId="Equation.DSMT4">
                  <p:embed/>
                </p:oleObj>
              </mc:Choice>
              <mc:Fallback>
                <p:oleObj name="Equation" r:id="rId3" imgW="212076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348880"/>
                        <a:ext cx="4464496" cy="2670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1(b) SOLUTION 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So,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As in Solution 1, an equation of the tangent is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3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+ 4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25.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09103"/>
              </p:ext>
            </p:extLst>
          </p:nvPr>
        </p:nvGraphicFramePr>
        <p:xfrm>
          <a:off x="1835697" y="1452755"/>
          <a:ext cx="3168352" cy="88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536480" imgH="431640" progId="Equation.DSMT4">
                  <p:embed/>
                </p:oleObj>
              </mc:Choice>
              <mc:Fallback>
                <p:oleObj name="Equation" r:id="rId3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7" y="1452755"/>
                        <a:ext cx="3168352" cy="889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8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63550" indent="-463550"/>
            <a:r>
              <a:rPr lang="en-US" altLang="zh-TW" b="1" dirty="0" smtClean="0">
                <a:ea typeface="新細明體" panose="02020500000000000000" pitchFamily="18" charset="-120"/>
              </a:rPr>
              <a:t>(a)</a:t>
            </a:r>
            <a:r>
              <a:rPr lang="en-US" altLang="zh-TW" dirty="0" smtClean="0">
                <a:ea typeface="新細明體" panose="02020500000000000000" pitchFamily="18" charset="-120"/>
              </a:rPr>
              <a:t> 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if  </a:t>
            </a:r>
          </a:p>
          <a:p>
            <a:pPr marL="463550" indent="-463550"/>
            <a:r>
              <a:rPr lang="en-US" altLang="zh-TW" b="1" dirty="0" smtClean="0">
                <a:ea typeface="新細明體" panose="02020500000000000000" pitchFamily="18" charset="-120"/>
              </a:rPr>
              <a:t>(b)</a:t>
            </a:r>
            <a:r>
              <a:rPr lang="en-US" altLang="zh-TW" dirty="0" smtClean="0">
                <a:ea typeface="新細明體" panose="02020500000000000000" pitchFamily="18" charset="-120"/>
              </a:rPr>
              <a:t> Find the tangent to the folium of Descartes                                   at the point (3,3).</a:t>
            </a:r>
          </a:p>
          <a:p>
            <a:pPr marL="463550" indent="-463550"/>
            <a:r>
              <a:rPr lang="en-US" altLang="zh-TW" b="1" dirty="0" smtClean="0">
                <a:ea typeface="新細明體" panose="02020500000000000000" pitchFamily="18" charset="-120"/>
              </a:rPr>
              <a:t>(c)</a:t>
            </a:r>
            <a:r>
              <a:rPr lang="en-US" altLang="zh-TW" dirty="0" smtClean="0">
                <a:ea typeface="新細明體" panose="02020500000000000000" pitchFamily="18" charset="-120"/>
              </a:rPr>
              <a:t> At what point in the first quadrant is the tangent line horizontal?</a:t>
            </a:r>
          </a:p>
          <a:p>
            <a:pPr marL="463550" indent="-463550"/>
            <a:endParaRPr lang="en-US" altLang="zh-TW" dirty="0" smtClean="0">
              <a:ea typeface="新細明體" panose="02020500000000000000" pitchFamily="18" charset="-120"/>
            </a:endParaRPr>
          </a:p>
          <a:p>
            <a:pPr marL="463550" indent="-46355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463550" indent="-463550"/>
            <a:r>
              <a:rPr lang="en-US" altLang="zh-TW" b="1" dirty="0" smtClean="0">
                <a:ea typeface="新細明體" panose="02020500000000000000" pitchFamily="18" charset="-120"/>
              </a:rPr>
              <a:t>(a)</a:t>
            </a:r>
            <a:r>
              <a:rPr lang="en-US" altLang="zh-TW" dirty="0" smtClean="0">
                <a:ea typeface="新細明體" panose="02020500000000000000" pitchFamily="18" charset="-120"/>
              </a:rPr>
              <a:t> Differentiating both sides of                                  </a:t>
            </a:r>
            <a:r>
              <a:rPr lang="en-US" altLang="zh-TW" sz="11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with respect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regarding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as a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and using the Chain Rule on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term and the Product Rule on the 6</a:t>
            </a:r>
            <a:r>
              <a:rPr lang="en-US" altLang="zh-TW" i="1" dirty="0" smtClean="0">
                <a:ea typeface="新細明體" panose="02020500000000000000" pitchFamily="18" charset="-120"/>
              </a:rPr>
              <a:t>xy </a:t>
            </a:r>
            <a:r>
              <a:rPr lang="en-US" altLang="zh-TW" dirty="0" smtClean="0">
                <a:ea typeface="新細明體" panose="02020500000000000000" pitchFamily="18" charset="-120"/>
              </a:rPr>
              <a:t>term, we get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60" y="1604963"/>
            <a:ext cx="18859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0" b="-8109"/>
          <a:stretch>
            <a:fillRect/>
          </a:stretch>
        </p:blipFill>
        <p:spPr bwMode="auto">
          <a:xfrm>
            <a:off x="6553200" y="2204864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0" b="-8109"/>
          <a:stretch>
            <a:fillRect/>
          </a:stretch>
        </p:blipFill>
        <p:spPr bwMode="auto">
          <a:xfrm>
            <a:off x="4785475" y="4653136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969793"/>
            <a:ext cx="31384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3550" indent="0"/>
            <a:r>
              <a:rPr lang="en-US" altLang="zh-TW" dirty="0" smtClean="0">
                <a:ea typeface="新細明體" panose="02020500000000000000" pitchFamily="18" charset="-120"/>
              </a:rPr>
              <a:t>Or</a:t>
            </a:r>
          </a:p>
          <a:p>
            <a:pPr marL="463550" indent="0"/>
            <a:endParaRPr lang="en-US" altLang="zh-TW" sz="4000" dirty="0" smtClean="0">
              <a:ea typeface="新細明體" panose="02020500000000000000" pitchFamily="18" charset="-120"/>
            </a:endParaRPr>
          </a:p>
          <a:p>
            <a:pPr marL="463550" indent="0"/>
            <a:r>
              <a:rPr lang="en-US" altLang="zh-TW" dirty="0" smtClean="0">
                <a:ea typeface="新細明體" panose="02020500000000000000" pitchFamily="18" charset="-120"/>
              </a:rPr>
              <a:t>We now solve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47863"/>
            <a:ext cx="28146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4314852"/>
            <a:ext cx="28717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941912"/>
            <a:ext cx="27955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5494362"/>
            <a:ext cx="17478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9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(b)</a:t>
            </a:r>
            <a:r>
              <a:rPr lang="en-US" altLang="zh-TW" dirty="0" smtClean="0">
                <a:ea typeface="新細明體" panose="02020500000000000000" pitchFamily="18" charset="-120"/>
              </a:rPr>
              <a:t>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3,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and a glance at Figure 4 confirms that this is a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reasonable value for the slope at (3,3).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96"/>
          <a:stretch>
            <a:fillRect/>
          </a:stretch>
        </p:blipFill>
        <p:spPr bwMode="auto">
          <a:xfrm>
            <a:off x="3281363" y="2259808"/>
            <a:ext cx="2057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4" t="22694" b="20567"/>
          <a:stretch>
            <a:fillRect/>
          </a:stretch>
        </p:blipFill>
        <p:spPr bwMode="auto">
          <a:xfrm>
            <a:off x="3596493" y="2974183"/>
            <a:ext cx="7762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364038"/>
            <a:ext cx="200025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131815" y="6426893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324984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>
            <a:fillRect/>
          </a:stretch>
        </p:blipFill>
        <p:spPr bwMode="auto">
          <a:xfrm>
            <a:off x="2133600" y="2514600"/>
            <a:ext cx="68072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Implicit Differentiation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080170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2.6</a:t>
            </a:r>
          </a:p>
        </p:txBody>
      </p:sp>
    </p:spTree>
    <p:extLst>
      <p:ext uri="{BB962C8B-B14F-4D97-AF65-F5344CB8AC3E}">
        <p14:creationId xmlns:p14="http://schemas.microsoft.com/office/powerpoint/2010/main" val="6811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So an equation of the tangent to the folium at (3, 3) is</a:t>
            </a:r>
          </a:p>
          <a:p>
            <a:pPr marL="0" indent="0"/>
            <a:endParaRPr lang="en-US" altLang="zh-TW" sz="16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    or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(c)</a:t>
            </a:r>
            <a:r>
              <a:rPr lang="en-US" altLang="zh-TW" dirty="0" smtClean="0">
                <a:ea typeface="新細明體" panose="02020500000000000000" pitchFamily="18" charset="-120"/>
              </a:rPr>
              <a:t> The tangent line is horizontal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 = 0</a:t>
            </a:r>
            <a:r>
              <a:rPr lang="en-US" altLang="zh-TW" dirty="0" smtClean="0">
                <a:ea typeface="新細明體" panose="02020500000000000000" pitchFamily="18" charset="-120"/>
              </a:rPr>
              <a:t>. Using the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expression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 </a:t>
            </a:r>
            <a:r>
              <a:rPr lang="en-US" altLang="zh-TW" dirty="0" smtClean="0">
                <a:ea typeface="新細明體" panose="02020500000000000000" pitchFamily="18" charset="-120"/>
              </a:rPr>
              <a:t>from part (a), we see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 = 0 </a:t>
            </a:r>
            <a:r>
              <a:rPr lang="en-US" altLang="zh-TW" dirty="0" smtClean="0">
                <a:ea typeface="新細明體" panose="02020500000000000000" pitchFamily="18" charset="-120"/>
              </a:rPr>
              <a:t>when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2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= 0 (provided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– 2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≠ 0).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Substituting                                   in the equation of the curve, we get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which simplifies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6</a:t>
            </a:r>
            <a:r>
              <a:rPr lang="en-US" altLang="zh-TW" dirty="0" smtClean="0">
                <a:ea typeface="新細明體" panose="02020500000000000000" pitchFamily="18" charset="-120"/>
              </a:rPr>
              <a:t> = 16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32854"/>
            <a:ext cx="24622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6399"/>
            <a:ext cx="1323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84" y="4437112"/>
            <a:ext cx="9763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073673"/>
            <a:ext cx="2776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20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Since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≠ 0 in the first quadrant, we have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= 16.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If 		                          , then                    		        </a:t>
            </a:r>
            <a:r>
              <a:rPr lang="en-US" altLang="zh-TW" sz="1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. Thus the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tangent is horizontal at                                 , which is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approximately (2.5198, 3.1748).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Looking at Figure 5, we see that our answer is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reasonable.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85019"/>
            <a:ext cx="1995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478596"/>
            <a:ext cx="2181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06" y="2879182"/>
            <a:ext cx="1209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4586288"/>
            <a:ext cx="1763712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164358" y="640454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6359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 </a:t>
            </a:r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463550" indent="-463550"/>
            <a:r>
              <a:rPr lang="en-US" altLang="zh-TW" dirty="0"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Differentiating </a:t>
            </a:r>
            <a:r>
              <a:rPr lang="en-US" altLang="zh-TW" dirty="0" smtClean="0">
                <a:ea typeface="新細明體" panose="02020500000000000000" pitchFamily="18" charset="-120"/>
              </a:rPr>
              <a:t>implicitly with respect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and remembering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is a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we get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44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(Note that we have used the Chain Rule on the left side and the Product Rule and Chain Rule on the right side.)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62112"/>
            <a:ext cx="2633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61912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55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we collect the terms that involve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, we get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So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429004"/>
            <a:ext cx="66103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1196"/>
            <a:ext cx="3457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Figure 6, drawn with the implicit-plotting command of a computer algebra system, shows part of the curve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32" y="2780928"/>
            <a:ext cx="2662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70" y="3344491"/>
            <a:ext cx="2773362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4864895" y="612906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</a:p>
        </p:txBody>
      </p:sp>
    </p:spTree>
    <p:extLst>
      <p:ext uri="{BB962C8B-B14F-4D97-AF65-F5344CB8AC3E}">
        <p14:creationId xmlns:p14="http://schemas.microsoft.com/office/powerpoint/2010/main" val="14353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As a check on our calculation, notice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 = </a:t>
            </a:r>
            <a:r>
              <a:rPr lang="en-US" altLang="zh-TW" dirty="0" smtClean="0">
                <a:ea typeface="新細明體" panose="02020500000000000000" pitchFamily="18" charset="-120"/>
              </a:rPr>
              <a:t>–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 </a:t>
            </a:r>
            <a:r>
              <a:rPr lang="en-US" altLang="zh-TW" dirty="0" smtClean="0">
                <a:ea typeface="新細明體" panose="02020500000000000000" pitchFamily="18" charset="-120"/>
              </a:rPr>
              <a:t>when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0 and it appears from the graph that the slope is approximately –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 </a:t>
            </a:r>
            <a:r>
              <a:rPr lang="en-US" altLang="zh-TW" dirty="0" smtClean="0">
                <a:ea typeface="新細明體" panose="02020500000000000000" pitchFamily="18" charset="-120"/>
              </a:rPr>
              <a:t>at the origin.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6342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Find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if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4</a:t>
            </a:r>
            <a:r>
              <a:rPr lang="en-US" altLang="zh-TW">
                <a:ea typeface="新細明體" panose="02020500000000000000" pitchFamily="18" charset="-120"/>
              </a:rPr>
              <a:t> +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30000">
                <a:ea typeface="新細明體" panose="02020500000000000000" pitchFamily="18" charset="-120"/>
              </a:rPr>
              <a:t>4</a:t>
            </a:r>
            <a:r>
              <a:rPr lang="en-US" altLang="zh-TW">
                <a:ea typeface="新細明體" panose="02020500000000000000" pitchFamily="18" charset="-120"/>
              </a:rPr>
              <a:t> = 16.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Differentiating the equation implicitly with respect to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, we get 4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3</a:t>
            </a:r>
            <a:r>
              <a:rPr lang="en-US" altLang="zh-TW">
                <a:ea typeface="新細明體" panose="02020500000000000000" pitchFamily="18" charset="-120"/>
              </a:rPr>
              <a:t> + 4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30000">
                <a:ea typeface="新細明體" panose="02020500000000000000" pitchFamily="18" charset="-120"/>
              </a:rPr>
              <a:t>3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 = 0.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Solving for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 gives: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970509"/>
              </p:ext>
            </p:extLst>
          </p:nvPr>
        </p:nvGraphicFramePr>
        <p:xfrm>
          <a:off x="3707904" y="4149080"/>
          <a:ext cx="1080120" cy="79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622080" imgH="457200" progId="Equation.DSMT4">
                  <p:embed/>
                </p:oleObj>
              </mc:Choice>
              <mc:Fallback>
                <p:oleObj name="Equation" r:id="rId3" imgW="622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149080"/>
                        <a:ext cx="1080120" cy="792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2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To find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>
                <a:ea typeface="新細明體" panose="02020500000000000000" pitchFamily="18" charset="-120"/>
              </a:rPr>
              <a:t>, we differentiate this expression for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 using the Quotient Rule and remembering that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is a function of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92843"/>
              </p:ext>
            </p:extLst>
          </p:nvPr>
        </p:nvGraphicFramePr>
        <p:xfrm>
          <a:off x="1093116" y="2681466"/>
          <a:ext cx="4774284" cy="291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2286000" imgH="1396800" progId="Equation.DSMT4">
                  <p:embed/>
                </p:oleObj>
              </mc:Choice>
              <mc:Fallback>
                <p:oleObj name="Equation" r:id="rId3" imgW="228600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116" y="2681466"/>
                        <a:ext cx="4774284" cy="2916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5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52738"/>
            <a:ext cx="30988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9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we now substitute Equation 3 into this expression, we get: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34906"/>
              </p:ext>
            </p:extLst>
          </p:nvPr>
        </p:nvGraphicFramePr>
        <p:xfrm>
          <a:off x="2123728" y="2420888"/>
          <a:ext cx="450098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2234880" imgH="1143000" progId="Equation.DSMT4">
                  <p:embed/>
                </p:oleObj>
              </mc:Choice>
              <mc:Fallback>
                <p:oleObj name="Equation" r:id="rId3" imgW="22348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420888"/>
                        <a:ext cx="4500980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8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However, the values of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must satisfy the original equation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4</a:t>
            </a:r>
            <a:r>
              <a:rPr lang="en-US" altLang="zh-TW">
                <a:ea typeface="新細明體" panose="02020500000000000000" pitchFamily="18" charset="-120"/>
              </a:rPr>
              <a:t> +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30000">
                <a:ea typeface="新細明體" panose="02020500000000000000" pitchFamily="18" charset="-120"/>
              </a:rPr>
              <a:t>4</a:t>
            </a:r>
            <a:r>
              <a:rPr lang="en-US" altLang="zh-TW">
                <a:ea typeface="新細明體" panose="02020500000000000000" pitchFamily="18" charset="-120"/>
              </a:rPr>
              <a:t> = 16.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So, the answer simplifies to: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530358"/>
              </p:ext>
            </p:extLst>
          </p:nvPr>
        </p:nvGraphicFramePr>
        <p:xfrm>
          <a:off x="2555776" y="3356992"/>
          <a:ext cx="3168352" cy="93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1511280" imgH="444240" progId="Equation.DSMT4">
                  <p:embed/>
                </p:oleObj>
              </mc:Choice>
              <mc:Fallback>
                <p:oleObj name="Equation" r:id="rId3" imgW="1511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356992"/>
                        <a:ext cx="3168352" cy="931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18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Implicit Differentiation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functions that we have met so far can be described by expressing one variable explicitly in terms of another variable.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For </a:t>
            </a:r>
            <a:r>
              <a:rPr lang="en-US" altLang="zh-TW" dirty="0" smtClean="0">
                <a:ea typeface="新細明體" panose="02020500000000000000" pitchFamily="18" charset="-120"/>
              </a:rPr>
              <a:t>example,                     </a:t>
            </a:r>
            <a:r>
              <a:rPr lang="en-US" altLang="zh-TW" dirty="0">
                <a:ea typeface="新細明體" panose="02020500000000000000" pitchFamily="18" charset="-120"/>
              </a:rPr>
              <a:t>, or </a:t>
            </a:r>
            <a:r>
              <a:rPr lang="en-US" altLang="zh-TW" i="1" dirty="0">
                <a:ea typeface="新細明體" panose="02020500000000000000" pitchFamily="18" charset="-120"/>
              </a:rPr>
              <a:t>y 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sin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or in general </a:t>
            </a:r>
            <a:r>
              <a:rPr lang="en-US" altLang="zh-TW" i="1" dirty="0">
                <a:ea typeface="新細明體" panose="02020500000000000000" pitchFamily="18" charset="-120"/>
              </a:rPr>
              <a:t>y = 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894" y="3717032"/>
            <a:ext cx="1189058" cy="4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Implicit Differentiation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Some functions, are defined implicitly by a relation between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such as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or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some cases it is possible to solve such an equation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as an explicit function (or several functions)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29" y="2852936"/>
            <a:ext cx="17335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09" y="2906912"/>
            <a:ext cx="282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3777131"/>
            <a:ext cx="27781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20" y="3756494"/>
            <a:ext cx="18145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3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Implicit Differentiation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For instance, if we solve Equation 1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, we obtain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so two of the functions determined by the implicit Equation 1 are 		                                     and</a:t>
            </a:r>
          </a:p>
          <a:p>
            <a:pPr marL="0" indent="0"/>
            <a:endParaRPr lang="en-US" altLang="zh-TW" sz="15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graphs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are the upper and lower semicircles of the circle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+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= 25. (See Figure 1.)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165" y="1595442"/>
            <a:ext cx="2105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84" y="2296561"/>
            <a:ext cx="21018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20371"/>
            <a:ext cx="22669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57098"/>
            <a:ext cx="770255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Rectangle 12"/>
          <p:cNvSpPr>
            <a:spLocks noChangeArrowheads="1"/>
          </p:cNvSpPr>
          <p:nvPr/>
        </p:nvSpPr>
        <p:spPr bwMode="auto">
          <a:xfrm>
            <a:off x="4390628" y="6503183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525638" y="6157361"/>
            <a:ext cx="1354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ea typeface="新細明體" panose="02020500000000000000" pitchFamily="18" charset="-120"/>
              </a:rPr>
              <a:t>(a) 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1400" baseline="30000">
                <a:ea typeface="新細明體" panose="02020500000000000000" pitchFamily="18" charset="-120"/>
              </a:rPr>
              <a:t>2</a:t>
            </a:r>
            <a:r>
              <a:rPr lang="en-US" altLang="zh-TW" sz="1400">
                <a:ea typeface="新細明體" panose="02020500000000000000" pitchFamily="18" charset="-120"/>
              </a:rPr>
              <a:t> + </a:t>
            </a:r>
            <a:r>
              <a:rPr lang="en-US" altLang="zh-TW" sz="1400" i="1">
                <a:ea typeface="新細明體" panose="02020500000000000000" pitchFamily="18" charset="-120"/>
              </a:rPr>
              <a:t>y</a:t>
            </a:r>
            <a:r>
              <a:rPr lang="en-US" altLang="zh-TW" sz="1400" baseline="30000">
                <a:ea typeface="新細明體" panose="02020500000000000000" pitchFamily="18" charset="-120"/>
              </a:rPr>
              <a:t>2</a:t>
            </a:r>
            <a:r>
              <a:rPr lang="en-US" altLang="zh-TW" sz="1400">
                <a:ea typeface="新細明體" panose="02020500000000000000" pitchFamily="18" charset="-120"/>
              </a:rPr>
              <a:t> = 25</a:t>
            </a:r>
          </a:p>
        </p:txBody>
      </p: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3992613" y="6171648"/>
            <a:ext cx="1676400" cy="304800"/>
            <a:chOff x="2256" y="3792"/>
            <a:chExt cx="1056" cy="192"/>
          </a:xfrm>
        </p:grpSpPr>
        <p:pic>
          <p:nvPicPr>
            <p:cNvPr id="51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8"/>
            <a:stretch>
              <a:fillRect/>
            </a:stretch>
          </p:blipFill>
          <p:spPr bwMode="auto">
            <a:xfrm>
              <a:off x="2739" y="3822"/>
              <a:ext cx="442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2256" y="3792"/>
              <a:ext cx="10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400">
                  <a:ea typeface="新細明體" panose="02020500000000000000" pitchFamily="18" charset="-120"/>
                </a:rPr>
                <a:t>(b) </a:t>
              </a:r>
              <a:r>
                <a:rPr lang="en-US" altLang="zh-TW" sz="1400" i="1">
                  <a:ea typeface="新細明體" panose="02020500000000000000" pitchFamily="18" charset="-120"/>
                </a:rPr>
                <a:t>f</a:t>
              </a:r>
              <a:r>
                <a:rPr lang="en-US" altLang="zh-TW" sz="1400">
                  <a:ea typeface="新細明體" panose="02020500000000000000" pitchFamily="18" charset="-120"/>
                </a:rPr>
                <a:t>(</a:t>
              </a:r>
              <a:r>
                <a:rPr lang="en-US" altLang="zh-TW" sz="1400" i="1">
                  <a:ea typeface="新細明體" panose="02020500000000000000" pitchFamily="18" charset="-120"/>
                </a:rPr>
                <a:t>x</a:t>
              </a:r>
              <a:r>
                <a:rPr lang="en-US" altLang="zh-TW" sz="1400">
                  <a:ea typeface="新細明體" panose="02020500000000000000" pitchFamily="18" charset="-120"/>
                </a:rPr>
                <a:t>) =</a:t>
              </a:r>
            </a:p>
          </p:txBody>
        </p:sp>
      </p:grpSp>
      <p:grpSp>
        <p:nvGrpSpPr>
          <p:cNvPr id="5142" name="Group 22"/>
          <p:cNvGrpSpPr>
            <a:grpSpLocks/>
          </p:cNvGrpSpPr>
          <p:nvPr/>
        </p:nvGrpSpPr>
        <p:grpSpPr bwMode="auto">
          <a:xfrm>
            <a:off x="6583413" y="6176411"/>
            <a:ext cx="1662112" cy="304800"/>
            <a:chOff x="4032" y="3840"/>
            <a:chExt cx="1047" cy="192"/>
          </a:xfrm>
        </p:grpSpPr>
        <p:pic>
          <p:nvPicPr>
            <p:cNvPr id="51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36"/>
            <a:stretch>
              <a:fillRect/>
            </a:stretch>
          </p:blipFill>
          <p:spPr bwMode="auto">
            <a:xfrm>
              <a:off x="4556" y="3858"/>
              <a:ext cx="5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4032" y="3840"/>
              <a:ext cx="10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400">
                  <a:ea typeface="新細明體" panose="02020500000000000000" pitchFamily="18" charset="-120"/>
                </a:rPr>
                <a:t>(c)</a:t>
              </a:r>
              <a:r>
                <a:rPr lang="en-US" altLang="zh-TW" sz="1400" i="1">
                  <a:ea typeface="新細明體" panose="02020500000000000000" pitchFamily="18" charset="-120"/>
                </a:rPr>
                <a:t> g</a:t>
              </a:r>
              <a:r>
                <a:rPr lang="en-US" altLang="zh-TW" sz="1400">
                  <a:ea typeface="新細明體" panose="02020500000000000000" pitchFamily="18" charset="-120"/>
                </a:rPr>
                <a:t>(</a:t>
              </a:r>
              <a:r>
                <a:rPr lang="en-US" altLang="zh-TW" sz="1400" i="1">
                  <a:ea typeface="新細明體" panose="02020500000000000000" pitchFamily="18" charset="-120"/>
                </a:rPr>
                <a:t>x</a:t>
              </a:r>
              <a:r>
                <a:rPr lang="en-US" altLang="zh-TW" sz="1400">
                  <a:ea typeface="新細明體" panose="02020500000000000000" pitchFamily="18" charset="-120"/>
                </a:rPr>
                <a:t>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89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Implicit Differentiation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It</a:t>
            </a:r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s not easy to solve Equation 2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explicitly as a function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by hand.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Nonetheless,       is the equation of a curve called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folium of Descartes</a:t>
            </a:r>
            <a:r>
              <a:rPr lang="en-US" altLang="zh-TW" dirty="0" smtClean="0">
                <a:ea typeface="新細明體" panose="02020500000000000000" pitchFamily="18" charset="-120"/>
              </a:rPr>
              <a:t> shown in Figure 2 and it implicitly defines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as several functions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68960"/>
            <a:ext cx="2873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3927475"/>
            <a:ext cx="24765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3429000" y="6200775"/>
            <a:ext cx="2055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The folium of Descartes</a:t>
            </a:r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3982590" y="6505575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6926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Implicit Differentiation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graphs of three such functions are shown in Figure 3.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864922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2442018" y="5008513"/>
            <a:ext cx="493876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Graphs of three functions defined by the folium of Descartes</a:t>
            </a:r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4425293" y="5316488"/>
            <a:ext cx="8792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7245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Implicit Differentiation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When we say that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is a function defined implicitly by Equation 2, we mean that the equation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is true for all values of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in the domain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To find the derivative of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it is not necessary to solve an equation for </a:t>
            </a:r>
            <a:r>
              <a:rPr lang="en-US" altLang="zh-TW" i="1" smtClean="0">
                <a:ea typeface="新細明體" panose="02020500000000000000" pitchFamily="18" charset="-120"/>
              </a:rPr>
              <a:t>y </a:t>
            </a:r>
            <a:r>
              <a:rPr lang="en-US" altLang="zh-TW" smtClean="0">
                <a:ea typeface="新細明體" panose="02020500000000000000" pitchFamily="18" charset="-120"/>
              </a:rPr>
              <a:t>in terms of 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and instead we can use the method of </a:t>
            </a:r>
            <a:r>
              <a:rPr lang="en-US" altLang="zh-TW" b="1" smtClean="0">
                <a:ea typeface="新細明體" panose="02020500000000000000" pitchFamily="18" charset="-120"/>
              </a:rPr>
              <a:t>implicit differentiation: </a:t>
            </a:r>
            <a:r>
              <a:rPr lang="en-US" altLang="zh-TW" smtClean="0">
                <a:ea typeface="新細明體" panose="02020500000000000000" pitchFamily="18" charset="-120"/>
              </a:rPr>
              <a:t>This consists of differentiating both sides of the equation with respect to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and then solving the resulting equation for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2752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6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Implicit Differentiation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the examples of this section it is always assumed that the given equation determines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implicitly as a differentiable function of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so that the method of implicit differentiation can be applied.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050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927</Words>
  <Application>Microsoft Office PowerPoint</Application>
  <PresentationFormat>如螢幕大小 (4:3)</PresentationFormat>
  <Paragraphs>161</Paragraphs>
  <Slides>29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Arial Unicode MS</vt:lpstr>
      <vt:lpstr>微軟正黑體</vt:lpstr>
      <vt:lpstr>新細明體</vt:lpstr>
      <vt:lpstr>Arial</vt:lpstr>
      <vt:lpstr>Euphemia</vt:lpstr>
      <vt:lpstr>Symbol</vt:lpstr>
      <vt:lpstr>Times New Roman</vt:lpstr>
      <vt:lpstr>Wingdings</vt:lpstr>
      <vt:lpstr>Math_16x9</vt:lpstr>
      <vt:lpstr>Equation</vt:lpstr>
      <vt:lpstr>PowerPoint 簡報</vt:lpstr>
      <vt:lpstr>PowerPoint 簡報</vt:lpstr>
      <vt:lpstr>Implicit Differentiation</vt:lpstr>
      <vt:lpstr>Implicit Differentiation</vt:lpstr>
      <vt:lpstr>Implicit Differentiation</vt:lpstr>
      <vt:lpstr>Implicit Differentiation</vt:lpstr>
      <vt:lpstr>Implicit Differentiation</vt:lpstr>
      <vt:lpstr>Implicit Differentiation</vt:lpstr>
      <vt:lpstr>Implicit Differentiation</vt:lpstr>
      <vt:lpstr>Example 1</vt:lpstr>
      <vt:lpstr>Example 1(a) SOLUTION 1</vt:lpstr>
      <vt:lpstr>Example 1(a) SOLUTION 1</vt:lpstr>
      <vt:lpstr>Example 1(b) SOLUTION 1</vt:lpstr>
      <vt:lpstr>Example 1(b) SOLUTION 2</vt:lpstr>
      <vt:lpstr>Example 1(b) SOLUTION 2</vt:lpstr>
      <vt:lpstr>Example 1(b) SOLUTION 2</vt:lpstr>
      <vt:lpstr>Example 2</vt:lpstr>
      <vt:lpstr>Example 2 – Solution</vt:lpstr>
      <vt:lpstr>Example 2 – Solution</vt:lpstr>
      <vt:lpstr>Example 2 – Solution</vt:lpstr>
      <vt:lpstr>Example 2 – Solution</vt:lpstr>
      <vt:lpstr>Example 3</vt:lpstr>
      <vt:lpstr>Example 3 – Solution</vt:lpstr>
      <vt:lpstr>Example 3 – Solution</vt:lpstr>
      <vt:lpstr>Example 3 – Solution</vt:lpstr>
      <vt:lpstr>Example 4</vt:lpstr>
      <vt:lpstr>Example 4 SOLUTION</vt:lpstr>
      <vt:lpstr>Example 4 SOLUTION</vt:lpstr>
      <vt:lpstr>Example 4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2016-11-04T11:20:20Z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