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6" r:id="rId12"/>
    <p:sldId id="287" r:id="rId13"/>
    <p:sldId id="288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140" y="-90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11/24/2016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2016/11/11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43F00C-E612-46B3-82A5-A7BECAF4FD3E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10850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FA5353-1A03-4035-8E28-6D5FF2657E86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304508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93776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131840" y="1981200"/>
            <a:ext cx="6248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APPLICATIONS OF</a:t>
            </a:r>
          </a:p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6753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cos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takes on its (local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absolute) maximum value of 1 infinitely many times—since cos 2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zh-TW" altLang="en-US" dirty="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= 1 </a:t>
            </a:r>
            <a:r>
              <a:rPr lang="en-US" altLang="zh-TW" dirty="0">
                <a:ea typeface="新細明體" panose="02020500000000000000" pitchFamily="18" charset="-120"/>
              </a:rPr>
              <a:t>for any integer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and – 1 ≤ cos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≤ 1 for all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Likewise, cos (2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+ 1)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= – 1 is its minimum value—where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any integer.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161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5389" y="1377280"/>
            <a:ext cx="7339012" cy="4572000"/>
          </a:xfrm>
        </p:spPr>
        <p:txBody>
          <a:bodyPr/>
          <a:lstStyle/>
          <a:p>
            <a:r>
              <a:rPr lang="en-US" altLang="zh-TW" sz="1700" dirty="0">
                <a:ea typeface="新細明體" panose="02020500000000000000" pitchFamily="18" charset="-120"/>
              </a:rPr>
              <a:t>If </a:t>
            </a:r>
            <a:r>
              <a:rPr lang="en-US" altLang="zh-TW" sz="1700" i="1" dirty="0">
                <a:ea typeface="新細明體" panose="02020500000000000000" pitchFamily="18" charset="-120"/>
              </a:rPr>
              <a:t>f</a:t>
            </a:r>
            <a:r>
              <a:rPr lang="en-US" altLang="zh-TW" sz="1700" dirty="0">
                <a:ea typeface="新細明體" panose="02020500000000000000" pitchFamily="18" charset="-120"/>
              </a:rPr>
              <a:t>(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dirty="0">
                <a:ea typeface="新細明體" panose="02020500000000000000" pitchFamily="18" charset="-120"/>
              </a:rPr>
              <a:t>) = 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1700" dirty="0">
                <a:ea typeface="新細明體" panose="02020500000000000000" pitchFamily="18" charset="-120"/>
              </a:rPr>
              <a:t>, then </a:t>
            </a:r>
            <a:r>
              <a:rPr lang="en-US" altLang="zh-TW" sz="1700" i="1" dirty="0">
                <a:ea typeface="新細明體" panose="02020500000000000000" pitchFamily="18" charset="-120"/>
              </a:rPr>
              <a:t>f</a:t>
            </a:r>
            <a:r>
              <a:rPr lang="en-US" altLang="zh-TW" sz="1700" dirty="0">
                <a:ea typeface="新細明體" panose="02020500000000000000" pitchFamily="18" charset="-120"/>
              </a:rPr>
              <a:t>(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dirty="0">
                <a:ea typeface="新細明體" panose="02020500000000000000" pitchFamily="18" charset="-120"/>
              </a:rPr>
              <a:t>) </a:t>
            </a:r>
            <a:r>
              <a:rPr lang="en-US" altLang="zh-TW" sz="1700" dirty="0">
                <a:ea typeface="新細明體" panose="02020500000000000000" pitchFamily="18" charset="-120"/>
                <a:cs typeface="Arial" panose="020B0604020202020204" pitchFamily="34" charset="0"/>
              </a:rPr>
              <a:t>≥ </a:t>
            </a:r>
            <a:r>
              <a:rPr lang="en-US" altLang="zh-TW" sz="1700" i="1" dirty="0">
                <a:ea typeface="新細明體" panose="02020500000000000000" pitchFamily="18" charset="-120"/>
                <a:cs typeface="Arial" panose="020B0604020202020204" pitchFamily="34" charset="0"/>
              </a:rPr>
              <a:t>f</a:t>
            </a:r>
            <a:r>
              <a:rPr lang="en-US" altLang="zh-TW" sz="1700" dirty="0">
                <a:ea typeface="新細明體" panose="02020500000000000000" pitchFamily="18" charset="-120"/>
                <a:cs typeface="Arial" panose="020B0604020202020204" pitchFamily="34" charset="0"/>
              </a:rPr>
              <a:t>(0) </a:t>
            </a:r>
            <a:r>
              <a:rPr lang="en-US" altLang="zh-TW" sz="1700" dirty="0">
                <a:ea typeface="新細明體" panose="02020500000000000000" pitchFamily="18" charset="-120"/>
              </a:rPr>
              <a:t>because 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1700" dirty="0">
                <a:ea typeface="新細明體" panose="02020500000000000000" pitchFamily="18" charset="-120"/>
              </a:rPr>
              <a:t> ≥ 0 for all 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sz="1700" dirty="0">
                <a:ea typeface="新細明體" panose="02020500000000000000" pitchFamily="18" charset="-120"/>
              </a:rPr>
              <a:t>Therefore, </a:t>
            </a:r>
            <a:r>
              <a:rPr lang="en-US" altLang="zh-TW" sz="1700" i="1" dirty="0">
                <a:ea typeface="新細明體" panose="02020500000000000000" pitchFamily="18" charset="-120"/>
              </a:rPr>
              <a:t>f</a:t>
            </a:r>
            <a:r>
              <a:rPr lang="en-US" altLang="zh-TW" sz="1700" dirty="0">
                <a:ea typeface="新細明體" panose="02020500000000000000" pitchFamily="18" charset="-120"/>
              </a:rPr>
              <a:t>(0) = 0 is the absolute (and local) minimum value of </a:t>
            </a:r>
            <a:r>
              <a:rPr lang="en-US" altLang="zh-TW" sz="1700" i="1" dirty="0">
                <a:ea typeface="新細明體" panose="02020500000000000000" pitchFamily="18" charset="-120"/>
              </a:rPr>
              <a:t>f</a:t>
            </a:r>
            <a:r>
              <a:rPr lang="en-US" altLang="zh-TW" sz="1700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sz="1700" dirty="0">
                <a:ea typeface="新細明體" panose="02020500000000000000" pitchFamily="18" charset="-120"/>
              </a:rPr>
              <a:t>This corresponds to the fact that the origin is the lowest point on the parabola </a:t>
            </a:r>
            <a:r>
              <a:rPr lang="en-US" altLang="zh-TW" sz="1700" i="1" dirty="0">
                <a:ea typeface="新細明體" panose="02020500000000000000" pitchFamily="18" charset="-120"/>
              </a:rPr>
              <a:t>y</a:t>
            </a:r>
            <a:r>
              <a:rPr lang="en-US" altLang="zh-TW" sz="1700" dirty="0">
                <a:ea typeface="新細明體" panose="02020500000000000000" pitchFamily="18" charset="-120"/>
              </a:rPr>
              <a:t> = </a:t>
            </a:r>
            <a:r>
              <a:rPr lang="en-US" altLang="zh-TW" sz="1700" i="1" dirty="0">
                <a:ea typeface="新細明體" panose="02020500000000000000" pitchFamily="18" charset="-120"/>
              </a:rPr>
              <a:t>x</a:t>
            </a:r>
            <a:r>
              <a:rPr lang="en-US" altLang="zh-TW" sz="17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1700" dirty="0">
                <a:ea typeface="新細明體" panose="02020500000000000000" pitchFamily="18" charset="-120"/>
              </a:rPr>
              <a:t>. (See Figure 2.)</a:t>
            </a:r>
            <a:endParaRPr lang="zh-TW" altLang="en-US" sz="17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700" dirty="0">
                <a:ea typeface="新細明體" panose="02020500000000000000" pitchFamily="18" charset="-120"/>
              </a:rPr>
              <a:t>However, there is no highest point on the parabola.</a:t>
            </a:r>
          </a:p>
          <a:p>
            <a:pPr lvl="1"/>
            <a:r>
              <a:rPr lang="en-US" altLang="zh-TW" sz="1700" dirty="0">
                <a:ea typeface="新細明體" panose="02020500000000000000" pitchFamily="18" charset="-120"/>
              </a:rPr>
              <a:t>So, this function has no maximum value.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9445" y="4218830"/>
            <a:ext cx="3390900" cy="252253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972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From the graph of 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, shown in Figure 3, we see that this function has neither an absolute maximum value nor an absolute minimum value.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fact, it has no local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extreme values either. </a:t>
            </a:r>
          </a:p>
          <a:p>
            <a:endParaRPr lang="zh-TW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2990850" cy="33115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972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graph of the function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is shown in Figure 6.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50403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5992" y="3214686"/>
            <a:ext cx="3302089" cy="321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427984" y="63547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90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4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You can see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(1) = 5 is a local maximum, whereas the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absolute maximum is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(–1) = 37. (This absolute maximum is not a local maximum because it occurs at an endpoint.)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Also,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(0) = 0 is a local minimum and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(3) = –27 is both a local and an absolute minimum.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Note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has neither a local nor an absolute maximum at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= 4.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xmlns="" val="180282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have seen that some functions have extreme values, whereas others do not. </a:t>
            </a:r>
            <a:r>
              <a:rPr lang="en-US" altLang="zh-TW" smtClean="0">
                <a:ea typeface="新細明體" panose="02020500000000000000" pitchFamily="18" charset="-120"/>
              </a:rPr>
              <a:t>The following theorem gives conditions under which a function is guaranteed to possess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extreme values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0476" y="3717032"/>
            <a:ext cx="760883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8865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1788"/>
            <a:ext cx="7776864" cy="5256212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Extreme Value Theorem is illustrated in Figure 7.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Note that an extreme value can be taken on more than once.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62200"/>
            <a:ext cx="749079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289980" y="4238623"/>
            <a:ext cx="998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3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Figures 8 and 9 show that a function need not possess extreme values if either hypothesis (continuity or closed interval) is omitted from the Extreme Value Theorem.</a:t>
            </a: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0728" y="3284984"/>
            <a:ext cx="5943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86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whose graph is shown in Figure 8 is defined on the closed interval [0,2] but has no maximum value. [Notice that the range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[0,3). The function takes on values arbitrarily close to 3, but never actually attains the value 3.] This does not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contradict the Extreme Value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Theorem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not continuous.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89" y="3645024"/>
            <a:ext cx="2808312" cy="30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007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g </a:t>
            </a:r>
            <a:r>
              <a:rPr lang="en-US" altLang="zh-TW" dirty="0" smtClean="0">
                <a:ea typeface="新細明體" panose="02020500000000000000" pitchFamily="18" charset="-120"/>
              </a:rPr>
              <a:t>shown in Figure 9 is continuous on the open interval (0,2) but has neither a maximum nor a minimum value. The range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g </a:t>
            </a:r>
            <a:r>
              <a:rPr lang="en-US" altLang="zh-TW" dirty="0" smtClean="0">
                <a:ea typeface="新細明體" panose="02020500000000000000" pitchFamily="18" charset="-120"/>
              </a:rPr>
              <a:t>is (1,        ). The function takes on arbitrarily large values.]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does not contradict the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Extreme Value Theorem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because the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Interval (0,2) is not closed.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1331" y="3068960"/>
            <a:ext cx="2709863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3222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2472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14600"/>
            <a:ext cx="6673056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080170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xmlns="" val="209580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Extreme Value Theorem says that a continuous function on a closed interval has a maximum value and a minimum value, but it does not tell us how to find these extreme values.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Figure 10 shows that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graph of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with a local maximum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</a:rPr>
              <a:t>and a local minimum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d.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3004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823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Figure 10 shows the graph of a function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with a local </a:t>
            </a:r>
            <a:r>
              <a:rPr lang="en-US" altLang="zh-TW" sz="1800" dirty="0" err="1" smtClean="0">
                <a:ea typeface="新細明體" panose="02020500000000000000" pitchFamily="18" charset="-120"/>
              </a:rPr>
              <a:t>maximumat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c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and a local minimum at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.</a:t>
            </a:r>
          </a:p>
          <a:p>
            <a:pPr marL="0" indent="0">
              <a:buFontTx/>
              <a:buNone/>
            </a:pPr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It appears that at the maximum</a:t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r>
              <a:rPr lang="en-US" altLang="zh-TW" sz="1800" dirty="0" smtClean="0">
                <a:ea typeface="新細明體" panose="02020500000000000000" pitchFamily="18" charset="-120"/>
              </a:rPr>
              <a:t>and minimum points the tangent </a:t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r>
              <a:rPr lang="en-US" altLang="zh-TW" sz="1800" dirty="0" smtClean="0">
                <a:ea typeface="新細明體" panose="02020500000000000000" pitchFamily="18" charset="-120"/>
              </a:rPr>
              <a:t>lines are horizontal and therefore</a:t>
            </a:r>
            <a:br>
              <a:rPr lang="en-US" altLang="zh-TW" sz="1800" dirty="0" smtClean="0">
                <a:ea typeface="新細明體" panose="02020500000000000000" pitchFamily="18" charset="-120"/>
              </a:rPr>
            </a:br>
            <a:r>
              <a:rPr lang="en-US" altLang="zh-TW" sz="1800" dirty="0" smtClean="0">
                <a:ea typeface="新細明體" panose="02020500000000000000" pitchFamily="18" charset="-120"/>
              </a:rPr>
              <a:t>each has slope 0.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3674" y="2924944"/>
            <a:ext cx="3298825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363208" y="5260324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47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It appears that at the maximum and minimum points the tangent lines are horizontal and therefore each has slope 0.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know that the derivative is the slope of the tangent line, so it appears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) = 0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) = 0.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5388"/>
            <a:ext cx="3298825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417334" y="6018311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145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1788"/>
            <a:ext cx="7415211" cy="5256212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following theorem says that this is always true for differentiable functions.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b="1" dirty="0">
                <a:ea typeface="新細明體" panose="02020500000000000000" pitchFamily="18" charset="-120"/>
              </a:rPr>
              <a:t>PROOF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Suppose, for the sake of definiteness,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has a local maximum at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according to Definition 2,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) </a:t>
            </a:r>
            <a:b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sufficiently close to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889" y="2780928"/>
            <a:ext cx="74754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231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This implies that, if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is sufficiently close to 0, with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being positive or negative, then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f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h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  <a:b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therefore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≤ 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can divide both sides of an inequality by a positive number.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if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&gt; 0 and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is sufficiently small,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773316"/>
            <a:ext cx="2495013" cy="7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625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Taking the right-hand limit of both sides of this inequality (using Theorem 2 in Section 2.3), we get: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However, 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exists,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have shown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≤ 0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80928"/>
            <a:ext cx="3384376" cy="68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2736" y="4585822"/>
            <a:ext cx="5305177" cy="69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658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&lt; 0, then the direction of the inequality in Equation 5 is reversed when we divide by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So, taking the left-hand limit, we have: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24944"/>
            <a:ext cx="3000623" cy="68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370" y="4724063"/>
            <a:ext cx="5649662" cy="68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8884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have shown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 dirty="0">
                <a:ea typeface="新細明體" panose="02020500000000000000" pitchFamily="18" charset="-120"/>
              </a:rPr>
              <a:t>and also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≤ 0.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both these inequalities must be true, the only possibility is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= 0.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have proved the theorem for the case of a local maximum.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case of a local minimum can be proved in a similar manner.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Alternatively, we could use Exercise 58 to deduce it from the case we have just proved.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241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FERMAT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Although Fermat’s Theorem is very useful, we have to guard against reading too much into it.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, then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3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so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(0) = 0.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has no maximum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or minimum at 0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dirty="0">
                <a:ea typeface="新細明體" panose="02020500000000000000" pitchFamily="18" charset="-120"/>
              </a:rPr>
              <a:t>as you can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see from the graph.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Alternatively, observe that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&gt; 0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&gt; 0 but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&lt; 0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&lt; 0.</a:t>
            </a:r>
          </a:p>
          <a:p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2976"/>
            <a:ext cx="3144838" cy="35163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362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FERMAT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fact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(0) = 0 simply means that the curve </a:t>
            </a:r>
            <a:r>
              <a:rPr lang="en-US" altLang="zh-TW" i="1" dirty="0">
                <a:ea typeface="新細明體" panose="02020500000000000000" pitchFamily="18" charset="-120"/>
              </a:rPr>
              <a:t>y = 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has a horizontal tangent at (0, 0). 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Instead of having a maximum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or minimum at (0, 0), the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curve crosses its horizontal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tangent there.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80928"/>
            <a:ext cx="3144838" cy="351631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6882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Tx/>
              <a:buNone/>
            </a:pPr>
            <a:r>
              <a:rPr lang="en-US" altLang="zh-TW" sz="3800" dirty="0" smtClean="0">
                <a:ea typeface="新細明體" panose="02020500000000000000" pitchFamily="18" charset="-120"/>
              </a:rPr>
              <a:t>Some of the most important applications of differential calculus are </a:t>
            </a:r>
            <a:r>
              <a:rPr lang="en-US" altLang="zh-TW" sz="3800" i="1" dirty="0" smtClean="0">
                <a:ea typeface="新細明體" panose="02020500000000000000" pitchFamily="18" charset="-120"/>
              </a:rPr>
              <a:t>optimization problems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, in which we are required to find the optimal (best) way of doing something.</a:t>
            </a:r>
          </a:p>
          <a:p>
            <a:pPr marL="0" indent="0">
              <a:buFontTx/>
              <a:buNone/>
            </a:pPr>
            <a:r>
              <a:rPr lang="en-US" altLang="zh-TW" sz="3800" dirty="0" smtClean="0">
                <a:ea typeface="新細明體" panose="02020500000000000000" pitchFamily="18" charset="-120"/>
              </a:rPr>
              <a:t>Here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are examples of such problems:</a:t>
            </a:r>
          </a:p>
          <a:p>
            <a:pPr marL="0" indent="0"/>
            <a:r>
              <a:rPr lang="en-US" altLang="zh-TW" sz="3800" dirty="0" smtClean="0">
                <a:ea typeface="新細明體" panose="02020500000000000000" pitchFamily="18" charset="-120"/>
              </a:rPr>
              <a:t>      What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is the shape of a can that minimizes manufacturing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costs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38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    What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is the maximum acceleration of a space shuttle?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3800" dirty="0" smtClean="0">
                <a:ea typeface="新細明體" panose="02020500000000000000" pitchFamily="18" charset="-120"/>
              </a:rPr>
              <a:t>These problems can be reduced to finding the maximum or minimum values of a function. Let’s first explain exactly what we mean by maximum and minimum </a:t>
            </a:r>
            <a:r>
              <a:rPr lang="en-US" altLang="zh-TW" sz="3800" dirty="0" smtClean="0">
                <a:ea typeface="新細明體" panose="02020500000000000000" pitchFamily="18" charset="-120"/>
              </a:rPr>
              <a:t>values.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xmlns="" val="237233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FERMAT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THEOREM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|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| has its (local and absolute) minimum value at 0.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that value can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be found by setting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0. (See Figure 10)</a:t>
            </a:r>
            <a:endParaRPr lang="zh-TW" altLang="en-US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is because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dirty="0">
                <a:ea typeface="新細明體" panose="02020500000000000000" pitchFamily="18" charset="-120"/>
              </a:rPr>
              <a:t>as shown in Example 5 in Section 2.2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(0) does not exist.</a:t>
            </a:r>
          </a:p>
          <a:p>
            <a:pPr lvl="1"/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630613" cy="26939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692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Examples 5 and 6 show that we must be careful when using the theorem.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Example 5 demonstrates that, even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= 0, there need not be a maximum or minimum at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other words, the converse of the theorem is false in general.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Furthermore, there may be an extreme value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even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does not exist (as in Example 6).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782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1788"/>
            <a:ext cx="7566992" cy="52562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Fermat’s Theorem suggests that we should at least </a:t>
            </a:r>
            <a:r>
              <a:rPr lang="en-US" altLang="zh-TW" i="1" dirty="0" smtClean="0">
                <a:ea typeface="新細明體" panose="02020500000000000000" pitchFamily="18" charset="-120"/>
              </a:rPr>
              <a:t>start </a:t>
            </a:r>
            <a:r>
              <a:rPr lang="en-US" altLang="zh-TW" dirty="0" smtClean="0">
                <a:ea typeface="新細明體" panose="02020500000000000000" pitchFamily="18" charset="-120"/>
              </a:rPr>
              <a:t>looking for extreme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at the numbers </a:t>
            </a:r>
            <a:r>
              <a:rPr lang="en-US" altLang="zh-TW" i="1" dirty="0" smtClean="0">
                <a:ea typeface="新細明體" panose="02020500000000000000" pitchFamily="18" charset="-120"/>
              </a:rPr>
              <a:t>c </a:t>
            </a:r>
            <a:r>
              <a:rPr lang="en-US" altLang="zh-TW" dirty="0" smtClean="0">
                <a:ea typeface="新細明體" panose="02020500000000000000" pitchFamily="18" charset="-120"/>
              </a:rPr>
              <a:t>where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f’</a:t>
            </a:r>
            <a:r>
              <a:rPr lang="en-US" altLang="zh-TW" dirty="0" smtClean="0">
                <a:ea typeface="新細明體" panose="02020500000000000000" pitchFamily="18" charset="-120"/>
              </a:rPr>
              <a:t>(c)=0 or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f’</a:t>
            </a:r>
            <a:r>
              <a:rPr lang="en-US" altLang="zh-TW" dirty="0" smtClean="0">
                <a:ea typeface="新細明體" panose="02020500000000000000" pitchFamily="18" charset="-120"/>
              </a:rPr>
              <a:t>(c) does not exist. Such numbers are given a special name.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1200" dirty="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0000"/>
            <a:ext cx="77193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482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Find the critical numbers of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4895" y="1700808"/>
            <a:ext cx="22955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05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Product Rule gives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710" b="536"/>
          <a:stretch>
            <a:fillRect/>
          </a:stretch>
        </p:blipFill>
        <p:spPr bwMode="auto">
          <a:xfrm>
            <a:off x="1257300" y="2362200"/>
            <a:ext cx="41687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953" b="3651"/>
          <a:stretch>
            <a:fillRect/>
          </a:stretch>
        </p:blipFill>
        <p:spPr bwMode="auto">
          <a:xfrm>
            <a:off x="1944688" y="3962400"/>
            <a:ext cx="255111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275"/>
          <a:stretch>
            <a:fillRect/>
          </a:stretch>
        </p:blipFill>
        <p:spPr bwMode="auto">
          <a:xfrm>
            <a:off x="1992313" y="3124200"/>
            <a:ext cx="261461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65"/>
          <a:stretch>
            <a:fillRect/>
          </a:stretch>
        </p:blipFill>
        <p:spPr bwMode="auto">
          <a:xfrm>
            <a:off x="2057400" y="5029200"/>
            <a:ext cx="15541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36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[The same result could be obtained by first writing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 .] Therefore		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that is,               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does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not exist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0. Thus, the 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critical numbers are      and 0.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4431" y="2362200"/>
            <a:ext cx="2859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151313"/>
            <a:ext cx="228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072"/>
          <a:stretch>
            <a:fillRect/>
          </a:stretch>
        </p:blipFill>
        <p:spPr bwMode="auto">
          <a:xfrm>
            <a:off x="1331640" y="2255838"/>
            <a:ext cx="24050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0599" y="2944814"/>
            <a:ext cx="793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2901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882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62088"/>
            <a:ext cx="7723584" cy="5256212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terms of critical numbers, Fermat’s Theorem can be rephrased as follows (compare Definition 6 with Theorem 4):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find an absolute maximum or minimum of a continuous function on a closed interval, we note that either it is local [in which case it occurs at a critical number by        ] or it occurs at an endpoint of the interval.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89" y="2641678"/>
            <a:ext cx="7643811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17232"/>
            <a:ext cx="3127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458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Thus the following three-step procedure always works.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9800"/>
            <a:ext cx="757969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4236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Find the absolute maximum and minimum values of the function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2"/>
            <a:ext cx="47164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325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continuous on                    we can use the Closed Interval Method: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exists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the only critical numbers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occur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0, that is,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 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2. Notice that each of these critical numbers lies in the interval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7656" y="2024062"/>
            <a:ext cx="9286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58901"/>
            <a:ext cx="27051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92301"/>
            <a:ext cx="38671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699521"/>
            <a:ext cx="9382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555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462088"/>
            <a:ext cx="7339013" cy="5256212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see that the highest point on the graph of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shown in Figure 1 is the point (3, 5).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1200" dirty="0" smtClean="0">
                <a:ea typeface="新細明體" panose="02020500000000000000" pitchFamily="18" charset="-120"/>
              </a:rPr>
              <a:t/>
            </a:r>
            <a:br>
              <a:rPr lang="en-US" altLang="zh-TW" sz="1200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In other words, the largest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is</a:t>
            </a:r>
            <a:r>
              <a:rPr lang="en-US" altLang="zh-TW" i="1" dirty="0" smtClean="0">
                <a:ea typeface="新細明體" panose="02020500000000000000" pitchFamily="18" charset="-120"/>
              </a:rPr>
              <a:t> 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(3) = 5. Likewise, the smallest value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(6) = 2. We say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(3) = 5 is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absolute maximum </a:t>
            </a: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(6) = 2 is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absolute minimum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421642"/>
            <a:ext cx="2712995" cy="2187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139952" y="472514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14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these critical numbers are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at the endpoints of the interval are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Comparing these four numbers, we see that the absolute maximum value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(4)=17 and the absolute minimum value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(2)= -3.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6193" y="2348880"/>
            <a:ext cx="2365847" cy="43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296470"/>
            <a:ext cx="2545602" cy="44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3883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/>
              <a:t>Note that in this example the absolute maximum occurs at an endpoint, whereas the absolute minimum occurs at a critical number.</a:t>
            </a:r>
          </a:p>
          <a:p>
            <a:pPr marL="0" indent="0">
              <a:buFontTx/>
              <a:buNone/>
              <a:defRPr/>
            </a:pPr>
            <a:endParaRPr lang="en-US" sz="1400" dirty="0" smtClean="0"/>
          </a:p>
          <a:p>
            <a:pPr>
              <a:buFontTx/>
              <a:buNone/>
              <a:defRPr/>
            </a:pPr>
            <a:r>
              <a:rPr lang="en-US" dirty="0" smtClean="0"/>
              <a:t>The graph of </a:t>
            </a:r>
            <a:r>
              <a:rPr lang="en-US" i="1" dirty="0" smtClean="0"/>
              <a:t>f</a:t>
            </a:r>
            <a:r>
              <a:rPr lang="en-US" dirty="0" smtClean="0"/>
              <a:t> is sketched in Figure 14.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en-US" baseline="30000" dirty="0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89176"/>
            <a:ext cx="2833688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127366" y="6461421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5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</a:pPr>
            <a:r>
              <a:rPr lang="en-US" altLang="zh-TW" sz="2900" dirty="0" smtClean="0">
                <a:ea typeface="新細明體" panose="02020500000000000000" pitchFamily="18" charset="-120"/>
              </a:rPr>
              <a:t>In general, we use the following definition.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2900" dirty="0" smtClean="0">
                <a:ea typeface="新細明體" panose="02020500000000000000" pitchFamily="18" charset="-120"/>
              </a:rPr>
              <a:t>An absolute maximum or minimum is sometimes called a </a:t>
            </a:r>
            <a:r>
              <a:rPr lang="en-US" altLang="zh-TW" sz="2900" b="1" dirty="0" smtClean="0">
                <a:ea typeface="新細明體" panose="02020500000000000000" pitchFamily="18" charset="-120"/>
              </a:rPr>
              <a:t>global </a:t>
            </a:r>
            <a:r>
              <a:rPr lang="en-US" altLang="zh-TW" sz="2900" dirty="0" smtClean="0">
                <a:ea typeface="新細明體" panose="02020500000000000000" pitchFamily="18" charset="-120"/>
              </a:rPr>
              <a:t>maximum or minimum. </a:t>
            </a:r>
            <a:br>
              <a:rPr lang="en-US" altLang="zh-TW" sz="2900" dirty="0" smtClean="0">
                <a:ea typeface="新細明體" panose="02020500000000000000" pitchFamily="18" charset="-120"/>
              </a:rPr>
            </a:br>
            <a:endParaRPr lang="en-US" altLang="zh-TW" sz="29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2900" dirty="0" smtClean="0">
                <a:ea typeface="新細明體" panose="02020500000000000000" pitchFamily="18" charset="-120"/>
              </a:rPr>
              <a:t>The maximum and minimum values of </a:t>
            </a:r>
            <a:r>
              <a:rPr lang="en-US" altLang="zh-TW" sz="29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900" dirty="0" smtClean="0">
                <a:ea typeface="新細明體" panose="02020500000000000000" pitchFamily="18" charset="-120"/>
              </a:rPr>
              <a:t> are called </a:t>
            </a:r>
            <a:r>
              <a:rPr lang="en-US" altLang="zh-TW" sz="2900" b="1" dirty="0" smtClean="0">
                <a:ea typeface="新細明體" panose="02020500000000000000" pitchFamily="18" charset="-120"/>
              </a:rPr>
              <a:t>extreme values </a:t>
            </a:r>
            <a:r>
              <a:rPr lang="en-US" altLang="zh-TW" sz="29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29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900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95500"/>
            <a:ext cx="7848872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9316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7" y="1500174"/>
            <a:ext cx="7000924" cy="4929222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zh-TW" sz="2300" dirty="0" smtClean="0">
                <a:ea typeface="新細明體" panose="02020500000000000000" pitchFamily="18" charset="-120"/>
              </a:rPr>
              <a:t>Figure 2 shows the graph of a function 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 with absolute maximum at 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 and absolute minimum at 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2300" dirty="0" smtClean="0">
                <a:ea typeface="新細明體" panose="02020500000000000000" pitchFamily="18" charset="-120"/>
              </a:rPr>
              <a:t>Note 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that (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d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d 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)) is the highest point on the graph and </a:t>
            </a:r>
            <a:br>
              <a:rPr lang="en-US" altLang="zh-TW" sz="2300" dirty="0" smtClean="0">
                <a:ea typeface="新細明體" panose="02020500000000000000" pitchFamily="18" charset="-120"/>
              </a:rPr>
            </a:br>
            <a:r>
              <a:rPr lang="en-US" altLang="zh-TW" sz="23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300" i="1" dirty="0" smtClean="0">
                <a:ea typeface="新細明體" panose="02020500000000000000" pitchFamily="18" charset="-120"/>
              </a:rPr>
              <a:t>a</a:t>
            </a:r>
            <a:r>
              <a:rPr lang="en-US" altLang="zh-TW" sz="2300" dirty="0" smtClean="0">
                <a:ea typeface="新細明體" panose="02020500000000000000" pitchFamily="18" charset="-120"/>
              </a:rPr>
              <a:t>)) is the lowest point.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428868"/>
            <a:ext cx="2857521" cy="263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 flipV="1">
            <a:off x="2643175" y="4758931"/>
            <a:ext cx="1285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4500570"/>
            <a:ext cx="3012203" cy="57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6458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In Figure 2, if we consider only values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near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[for instance, if we restrict our attention to the interval (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)], then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) is the largest of those values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and is called a </a:t>
            </a:r>
            <a:r>
              <a:rPr lang="en-US" altLang="zh-TW" i="1" smtClean="0">
                <a:ea typeface="新細明體" panose="02020500000000000000" pitchFamily="18" charset="-120"/>
              </a:rPr>
              <a:t>local maximum value </a:t>
            </a:r>
            <a:r>
              <a:rPr lang="en-US" altLang="zh-TW" smtClean="0">
                <a:ea typeface="新細明體" panose="02020500000000000000" pitchFamily="18" charset="-120"/>
              </a:rPr>
              <a:t>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Likewise,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) is called a </a:t>
            </a:r>
            <a:r>
              <a:rPr lang="en-US" altLang="zh-TW" i="1" smtClean="0">
                <a:ea typeface="新細明體" panose="02020500000000000000" pitchFamily="18" charset="-120"/>
              </a:rPr>
              <a:t>local minimum value </a:t>
            </a:r>
            <a:r>
              <a:rPr lang="en-US" altLang="zh-TW" smtClean="0">
                <a:ea typeface="新細明體" panose="02020500000000000000" pitchFamily="18" charset="-120"/>
              </a:rPr>
              <a:t>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because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r>
              <a:rPr lang="en-US" altLang="zh-TW" b="1" smtClean="0">
                <a:ea typeface="新細明體" panose="02020500000000000000" pitchFamily="18" charset="-120"/>
                <a:sym typeface="Symbol" panose="05050102010706020507" pitchFamily="18" charset="2"/>
              </a:rPr>
              <a:t>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for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near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[in the interval (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), for instance].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also has a local minimum at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xmlns="" val="53234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500174"/>
            <a:ext cx="7339012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general, we have the following definition.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Definition 2 (and elsewhere), if we say that something is true </a:t>
            </a:r>
            <a:r>
              <a:rPr lang="en-US" altLang="zh-TW" b="1" dirty="0" smtClean="0">
                <a:ea typeface="新細明體" panose="02020500000000000000" pitchFamily="18" charset="-120"/>
              </a:rPr>
              <a:t>near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, we mean that it is true on some open interval containing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6000"/>
            <a:ext cx="764319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008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Maximum and Minimum Values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189" y="1436581"/>
            <a:ext cx="7491411" cy="5256212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For instance, in Figure 3 we see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(4)=5 is a local minimum because it’s the smallest value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on the interval </a:t>
            </a:r>
            <a:r>
              <a:rPr lang="en-US" altLang="zh-TW" i="1" dirty="0" smtClean="0">
                <a:ea typeface="新細明體" panose="02020500000000000000" pitchFamily="18" charset="-120"/>
              </a:rPr>
              <a:t>I.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It’s not the absolute minimum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takes smaller values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near 12 (in the interval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dirty="0" smtClean="0">
                <a:ea typeface="新細明體" panose="02020500000000000000" pitchFamily="18" charset="-120"/>
              </a:rPr>
              <a:t>, for instance). In fact,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(12)=3 is both a local minimum and the absolute minimum. Similarly,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(8) =7 is a local maximum, but not the absolute maximum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  </a:t>
            </a:r>
            <a:r>
              <a:rPr lang="en-US" altLang="zh-TW" dirty="0" smtClean="0">
                <a:ea typeface="新細明體" panose="02020500000000000000" pitchFamily="18" charset="-120"/>
              </a:rPr>
              <a:t>takes larger values near 1.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348880"/>
            <a:ext cx="299085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29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1643</Words>
  <Application>Microsoft Office PowerPoint</Application>
  <PresentationFormat>如螢幕大小 (4:3)</PresentationFormat>
  <Paragraphs>234</Paragraphs>
  <Slides>41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2" baseType="lpstr">
      <vt:lpstr>Math_16x9</vt:lpstr>
      <vt:lpstr>投影片 1</vt:lpstr>
      <vt:lpstr>投影片 2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Example 1</vt:lpstr>
      <vt:lpstr>Example 2</vt:lpstr>
      <vt:lpstr>Example 3</vt:lpstr>
      <vt:lpstr>Example 4</vt:lpstr>
      <vt:lpstr>Example 4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Maximum and Minimum Values</vt:lpstr>
      <vt:lpstr>PROOF</vt:lpstr>
      <vt:lpstr>PROOF</vt:lpstr>
      <vt:lpstr>PROOF</vt:lpstr>
      <vt:lpstr>PROOF</vt:lpstr>
      <vt:lpstr>FERMAT’S THEOREM</vt:lpstr>
      <vt:lpstr>FERMAT’S THEOREM</vt:lpstr>
      <vt:lpstr>FERMAT’S THEOREM</vt:lpstr>
      <vt:lpstr>WARNING</vt:lpstr>
      <vt:lpstr>Maximum and Minimum Values</vt:lpstr>
      <vt:lpstr>Example 5</vt:lpstr>
      <vt:lpstr>Example 5 – Solution</vt:lpstr>
      <vt:lpstr>Example 5 – Solution</vt:lpstr>
      <vt:lpstr>Maximum and Minimum Values</vt:lpstr>
      <vt:lpstr>Maximum and Minimum Values</vt:lpstr>
      <vt:lpstr>Example 6</vt:lpstr>
      <vt:lpstr>Example 6 – Solution</vt:lpstr>
      <vt:lpstr>Example 6 – Solution</vt:lpstr>
      <vt:lpstr>Example 6 –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2016-11-24T03:20:21Z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