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1"/>
  </p:notesMasterIdLst>
  <p:handoutMasterIdLst>
    <p:handoutMasterId r:id="rId42"/>
  </p:handoutMasterIdLst>
  <p:sldIdLst>
    <p:sldId id="256" r:id="rId3"/>
    <p:sldId id="257" r:id="rId4"/>
    <p:sldId id="258" r:id="rId5"/>
    <p:sldId id="259" r:id="rId6"/>
    <p:sldId id="273" r:id="rId7"/>
    <p:sldId id="274" r:id="rId8"/>
    <p:sldId id="275" r:id="rId9"/>
    <p:sldId id="276" r:id="rId10"/>
    <p:sldId id="277" r:id="rId11"/>
    <p:sldId id="278" r:id="rId12"/>
    <p:sldId id="260" r:id="rId13"/>
    <p:sldId id="261" r:id="rId14"/>
    <p:sldId id="262" r:id="rId15"/>
    <p:sldId id="263" r:id="rId16"/>
    <p:sldId id="264" r:id="rId17"/>
    <p:sldId id="279" r:id="rId18"/>
    <p:sldId id="280" r:id="rId19"/>
    <p:sldId id="281" r:id="rId20"/>
    <p:sldId id="282" r:id="rId21"/>
    <p:sldId id="283" r:id="rId22"/>
    <p:sldId id="284" r:id="rId23"/>
    <p:sldId id="285" r:id="rId24"/>
    <p:sldId id="286" r:id="rId25"/>
    <p:sldId id="287" r:id="rId26"/>
    <p:sldId id="265" r:id="rId27"/>
    <p:sldId id="266" r:id="rId28"/>
    <p:sldId id="288" r:id="rId29"/>
    <p:sldId id="289" r:id="rId30"/>
    <p:sldId id="267" r:id="rId31"/>
    <p:sldId id="268" r:id="rId32"/>
    <p:sldId id="269" r:id="rId33"/>
    <p:sldId id="270" r:id="rId34"/>
    <p:sldId id="290" r:id="rId35"/>
    <p:sldId id="271" r:id="rId36"/>
    <p:sldId id="291" r:id="rId37"/>
    <p:sldId id="292" r:id="rId38"/>
    <p:sldId id="293" r:id="rId39"/>
    <p:sldId id="27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11/11/2016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2016/11/11</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7BDB8C-4FC5-48D2-9F84-3F18E38A80AB}" type="slidenum">
              <a:rPr lang="en-US" altLang="zh-TW"/>
              <a:pPr eaLnBrk="1" hangingPunct="1"/>
              <a:t>1</a:t>
            </a:fld>
            <a:endParaRPr lang="en-US" altLang="zh-TW"/>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50713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213DEE-ED5C-488A-BFBC-415D8A63AE58}" type="slidenum">
              <a:rPr lang="en-US" altLang="zh-TW"/>
              <a:pPr eaLnBrk="1" hangingPunct="1"/>
              <a:t>2</a:t>
            </a:fld>
            <a:endParaRPr lang="en-US" altLang="zh-TW"/>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92612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11/11/2016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2016/11/11</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2016/11/11</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11/11/2016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8.bin"/><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3</a:t>
            </a:r>
          </a:p>
        </p:txBody>
      </p:sp>
      <p:sp>
        <p:nvSpPr>
          <p:cNvPr id="2053" name="TextBox 10"/>
          <p:cNvSpPr txBox="1">
            <a:spLocks noChangeArrowheads="1"/>
          </p:cNvSpPr>
          <p:nvPr/>
        </p:nvSpPr>
        <p:spPr bwMode="auto">
          <a:xfrm>
            <a:off x="3131840" y="1981200"/>
            <a:ext cx="624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APPLICATIONS OF</a:t>
            </a:r>
          </a:p>
          <a:p>
            <a:pPr eaLnBrk="1" hangingPunct="1"/>
            <a:r>
              <a:rPr lang="en-US" altLang="zh-TW" sz="4000" dirty="0">
                <a:ea typeface="新細明體" panose="02020500000000000000" pitchFamily="18" charset="-120"/>
              </a:rPr>
              <a:t>DIFFERENTIATION</a:t>
            </a:r>
          </a:p>
        </p:txBody>
      </p:sp>
    </p:spTree>
    <p:extLst>
      <p:ext uri="{BB962C8B-B14F-4D97-AF65-F5344CB8AC3E}">
        <p14:creationId xmlns:p14="http://schemas.microsoft.com/office/powerpoint/2010/main" val="337362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Let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apply the theorem to the position function </a:t>
            </a:r>
            <a:r>
              <a:rPr lang="en-US" altLang="zh-TW" i="1" dirty="0">
                <a:ea typeface="新細明體" panose="02020500000000000000" pitchFamily="18" charset="-120"/>
              </a:rPr>
              <a:t>s</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t</a:t>
            </a:r>
            <a:r>
              <a:rPr lang="en-US" altLang="zh-TW" dirty="0">
                <a:ea typeface="新細明體" panose="02020500000000000000" pitchFamily="18" charset="-120"/>
              </a:rPr>
              <a:t>) of a moving object.</a:t>
            </a:r>
            <a:endParaRPr lang="en-US" altLang="zh-TW" sz="3600" dirty="0">
              <a:ea typeface="新細明體" panose="02020500000000000000" pitchFamily="18" charset="-120"/>
            </a:endParaRPr>
          </a:p>
          <a:p>
            <a:pPr lvl="1"/>
            <a:r>
              <a:rPr lang="en-US" altLang="zh-TW" dirty="0">
                <a:ea typeface="新細明體" panose="02020500000000000000" pitchFamily="18" charset="-120"/>
              </a:rPr>
              <a:t>If the object is in the same place at two different instants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b</a:t>
            </a:r>
            <a:r>
              <a:rPr lang="en-US" altLang="zh-TW" dirty="0">
                <a:ea typeface="新細明體" panose="02020500000000000000" pitchFamily="18" charset="-120"/>
              </a:rPr>
              <a:t>, then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a:t>
            </a:r>
          </a:p>
          <a:p>
            <a:pPr lvl="1"/>
            <a:r>
              <a:rPr lang="en-US" altLang="zh-TW" dirty="0">
                <a:ea typeface="新細明體" panose="02020500000000000000" pitchFamily="18" charset="-120"/>
              </a:rPr>
              <a:t>The theorem states that there is some instant of time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c</a:t>
            </a:r>
            <a:r>
              <a:rPr lang="en-US" altLang="zh-TW" dirty="0">
                <a:ea typeface="新細明體" panose="02020500000000000000" pitchFamily="18" charset="-120"/>
              </a:rPr>
              <a:t> between </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b</a:t>
            </a:r>
            <a:r>
              <a:rPr lang="en-US" altLang="zh-TW" dirty="0">
                <a:ea typeface="新細明體" panose="02020500000000000000" pitchFamily="18" charset="-120"/>
              </a:rPr>
              <a:t> when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 0; that is, the velocity is 0.</a:t>
            </a:r>
          </a:p>
          <a:p>
            <a:pPr lvl="1"/>
            <a:r>
              <a:rPr lang="en-US" altLang="zh-TW" dirty="0">
                <a:ea typeface="新細明體" panose="02020500000000000000" pitchFamily="18" charset="-120"/>
              </a:rPr>
              <a:t>In particular, you can see that this is true when a ball is thrown directly upward.</a:t>
            </a:r>
          </a:p>
          <a:p>
            <a:endParaRPr lang="zh-TW" altLang="en-US" dirty="0"/>
          </a:p>
        </p:txBody>
      </p:sp>
    </p:spTree>
    <p:extLst>
      <p:ext uri="{BB962C8B-B14F-4D97-AF65-F5344CB8AC3E}">
        <p14:creationId xmlns:p14="http://schemas.microsoft.com/office/powerpoint/2010/main" val="198245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6147" name="Rectangle 3"/>
          <p:cNvSpPr>
            <a:spLocks noGrp="1" noChangeArrowheads="1"/>
          </p:cNvSpPr>
          <p:nvPr>
            <p:ph type="body" idx="4294967295"/>
          </p:nvPr>
        </p:nvSpPr>
        <p:spPr>
          <a:xfrm>
            <a:off x="1195389" y="1600200"/>
            <a:ext cx="6760987" cy="4572000"/>
          </a:xfrm>
        </p:spPr>
        <p:txBody>
          <a:bodyPr/>
          <a:lstStyle/>
          <a:p>
            <a:pPr marL="0" indent="0">
              <a:buFontTx/>
              <a:buNone/>
            </a:pPr>
            <a:r>
              <a:rPr lang="en-US" altLang="zh-TW" dirty="0" smtClean="0">
                <a:ea typeface="新細明體" panose="02020500000000000000" pitchFamily="18" charset="-120"/>
              </a:rPr>
              <a:t>Prove that the equation                                has exactly one real root.</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                   </a:t>
            </a:r>
          </a:p>
          <a:p>
            <a:pPr marL="0" indent="0">
              <a:buFontTx/>
              <a:buNone/>
            </a:pPr>
            <a:endParaRPr lang="en-US" altLang="zh-TW" dirty="0" smtClean="0">
              <a:ea typeface="新細明體" panose="02020500000000000000" pitchFamily="18" charset="-120"/>
            </a:endParaRP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95442"/>
            <a:ext cx="1976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4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4294967295"/>
          </p:nvPr>
        </p:nvSpPr>
        <p:spPr>
          <a:xfrm>
            <a:off x="737395" y="1447800"/>
            <a:ext cx="7507014" cy="5256213"/>
          </a:xfrm>
        </p:spPr>
        <p:txBody>
          <a:bodyPr>
            <a:normAutofit fontScale="92500" lnSpcReduction="10000"/>
          </a:bodyPr>
          <a:lstStyle/>
          <a:p>
            <a:pPr marL="0" indent="0">
              <a:buFontTx/>
              <a:buNone/>
            </a:pPr>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First we use the Intermediate Value Theorem to show that a root exists.</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Let                                                Then </a:t>
            </a:r>
            <a:r>
              <a:rPr lang="en-US" altLang="zh-TW" i="1" dirty="0" smtClean="0">
                <a:ea typeface="新細明體" panose="02020500000000000000" pitchFamily="18" charset="-120"/>
              </a:rPr>
              <a:t>f </a:t>
            </a:r>
            <a:r>
              <a:rPr lang="en-US" altLang="zh-TW" dirty="0" smtClean="0">
                <a:ea typeface="新細明體" panose="02020500000000000000" pitchFamily="18" charset="-120"/>
              </a:rPr>
              <a:t>(0) = -1&lt; 0 and </a:t>
            </a:r>
            <a:r>
              <a:rPr lang="en-US" altLang="zh-TW" i="1" dirty="0" smtClean="0">
                <a:ea typeface="新細明體" panose="02020500000000000000" pitchFamily="18" charset="-120"/>
              </a:rPr>
              <a:t>f</a:t>
            </a:r>
            <a:r>
              <a:rPr lang="en-US" altLang="zh-TW" dirty="0" smtClean="0">
                <a:ea typeface="新細明體" panose="02020500000000000000" pitchFamily="18" charset="-120"/>
              </a:rPr>
              <a:t> (1) = 1&gt; 0.</a:t>
            </a:r>
          </a:p>
          <a:p>
            <a:pPr marL="0" indent="0">
              <a:lnSpc>
                <a:spcPct val="160000"/>
              </a:lnSpc>
              <a:buFontTx/>
              <a:buNone/>
            </a:pPr>
            <a:r>
              <a:rPr lang="en-US" altLang="zh-TW" dirty="0" smtClean="0">
                <a:ea typeface="新細明體" panose="02020500000000000000" pitchFamily="18" charset="-120"/>
              </a:rPr>
              <a:t>Since </a:t>
            </a:r>
            <a:r>
              <a:rPr lang="en-US" altLang="zh-TW" i="1" dirty="0" smtClean="0">
                <a:ea typeface="新細明體" panose="02020500000000000000" pitchFamily="18" charset="-120"/>
              </a:rPr>
              <a:t>f </a:t>
            </a:r>
            <a:r>
              <a:rPr lang="en-US" altLang="zh-TW" dirty="0" smtClean="0">
                <a:ea typeface="新細明體" panose="02020500000000000000" pitchFamily="18" charset="-120"/>
              </a:rPr>
              <a:t>is a polynomial, it is continuous, so the Intermediate Value Theorem states that there is a number </a:t>
            </a:r>
            <a:r>
              <a:rPr lang="en-US" altLang="zh-TW" i="1" dirty="0" smtClean="0">
                <a:ea typeface="新細明體" panose="02020500000000000000" pitchFamily="18" charset="-120"/>
              </a:rPr>
              <a:t>c </a:t>
            </a:r>
            <a:r>
              <a:rPr lang="en-US" altLang="zh-TW" dirty="0" smtClean="0">
                <a:ea typeface="新細明體" panose="02020500000000000000" pitchFamily="18" charset="-120"/>
              </a:rPr>
              <a:t>between 0 and 1 such that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c</a:t>
            </a:r>
            <a:r>
              <a:rPr lang="en-US" altLang="zh-TW" dirty="0" smtClean="0">
                <a:ea typeface="新細明體" panose="02020500000000000000" pitchFamily="18" charset="-120"/>
              </a:rPr>
              <a:t>)=0. Thus the given equation has a root.</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 </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52"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395" y="2398713"/>
            <a:ext cx="7651029"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85406"/>
            <a:ext cx="2617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44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fade">
                                      <p:cBhvr>
                                        <p:cTn id="13" dur="1000"/>
                                        <p:tgtEl>
                                          <p:spTgt spid="10243">
                                            <p:txEl>
                                              <p:pRg st="1" end="1"/>
                                            </p:txEl>
                                          </p:spTgt>
                                        </p:tgtEl>
                                      </p:cBhvr>
                                    </p:animEffect>
                                    <p:anim calcmode="lin" valueType="num">
                                      <p:cBhvr>
                                        <p:cTn id="14"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Effect transition="in" filter="fade">
                                      <p:cBhvr>
                                        <p:cTn id="19" dur="1000"/>
                                        <p:tgtEl>
                                          <p:spTgt spid="10243">
                                            <p:txEl>
                                              <p:pRg st="6" end="6"/>
                                            </p:txEl>
                                          </p:spTgt>
                                        </p:tgtEl>
                                      </p:cBhvr>
                                    </p:animEffect>
                                    <p:anim calcmode="lin" valueType="num">
                                      <p:cBhvr>
                                        <p:cTn id="2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0243">
                                            <p:txEl>
                                              <p:pRg st="6" end="6"/>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243">
                                            <p:txEl>
                                              <p:pRg st="6" end="6"/>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animEffect transition="in" filter="fade">
                                      <p:cBhvr>
                                        <p:cTn id="25" dur="1000"/>
                                        <p:tgtEl>
                                          <p:spTgt spid="10243">
                                            <p:txEl>
                                              <p:pRg st="7" end="7"/>
                                            </p:txEl>
                                          </p:spTgt>
                                        </p:tgtEl>
                                      </p:cBhvr>
                                    </p:animEffect>
                                    <p:anim calcmode="lin" valueType="num">
                                      <p:cBhvr>
                                        <p:cTn id="26"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0243">
                                            <p:txEl>
                                              <p:pRg st="7" end="7"/>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243">
                                            <p:txEl>
                                              <p:pRg st="7" end="7"/>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animEffect transition="in" filter="fade">
                                      <p:cBhvr>
                                        <p:cTn id="31" dur="1000"/>
                                        <p:tgtEl>
                                          <p:spTgt spid="10243">
                                            <p:txEl>
                                              <p:pRg st="9" end="9"/>
                                            </p:txEl>
                                          </p:spTgt>
                                        </p:tgtEl>
                                      </p:cBhvr>
                                    </p:animEffect>
                                    <p:anim calcmode="lin" valueType="num">
                                      <p:cBhvr>
                                        <p:cTn id="32"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0243">
                                            <p:txEl>
                                              <p:pRg st="9" end="9"/>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243">
                                            <p:txEl>
                                              <p:pRg st="9" end="9"/>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0252"/>
                                        </p:tgtEl>
                                        <p:attrNameLst>
                                          <p:attrName>style.visibility</p:attrName>
                                        </p:attrNameLst>
                                      </p:cBhvr>
                                      <p:to>
                                        <p:strVal val="visible"/>
                                      </p:to>
                                    </p:set>
                                    <p:animEffect transition="in" filter="fade">
                                      <p:cBhvr>
                                        <p:cTn id="37" dur="1000"/>
                                        <p:tgtEl>
                                          <p:spTgt spid="10252"/>
                                        </p:tgtEl>
                                      </p:cBhvr>
                                    </p:animEffect>
                                    <p:anim calcmode="lin" valueType="num">
                                      <p:cBhvr>
                                        <p:cTn id="38" dur="1000" fill="hold"/>
                                        <p:tgtEl>
                                          <p:spTgt spid="10252"/>
                                        </p:tgtEl>
                                        <p:attrNameLst>
                                          <p:attrName>ppt_x</p:attrName>
                                        </p:attrNameLst>
                                      </p:cBhvr>
                                      <p:tavLst>
                                        <p:tav tm="0">
                                          <p:val>
                                            <p:strVal val="#ppt_x"/>
                                          </p:val>
                                        </p:tav>
                                        <p:tav tm="100000">
                                          <p:val>
                                            <p:strVal val="#ppt_x"/>
                                          </p:val>
                                        </p:tav>
                                      </p:tavLst>
                                    </p:anim>
                                    <p:anim calcmode="lin" valueType="num">
                                      <p:cBhvr>
                                        <p:cTn id="39" dur="900" decel="100000" fill="hold"/>
                                        <p:tgtEl>
                                          <p:spTgt spid="102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2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a:bodyPr>
          <a:lstStyle/>
          <a:p>
            <a:pPr marL="0" indent="0">
              <a:buFontTx/>
              <a:buNone/>
            </a:pPr>
            <a:r>
              <a:rPr lang="en-US" altLang="zh-TW" dirty="0" smtClean="0">
                <a:ea typeface="新細明體" panose="02020500000000000000" pitchFamily="18" charset="-120"/>
              </a:rPr>
              <a:t>To show that the equation has no other real root, we use Rolle</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Theorem and argue by contradiction. Suppose that it had two roots </a:t>
            </a:r>
            <a:r>
              <a:rPr lang="en-US" altLang="zh-TW" i="1" dirty="0" smtClean="0">
                <a:ea typeface="新細明體" panose="02020500000000000000" pitchFamily="18" charset="-120"/>
              </a:rPr>
              <a:t>a</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Then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a</a:t>
            </a:r>
            <a:r>
              <a:rPr lang="en-US" altLang="zh-TW" dirty="0" smtClean="0">
                <a:ea typeface="新細明體" panose="02020500000000000000" pitchFamily="18" charset="-120"/>
              </a:rPr>
              <a:t>) = 0 =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b</a:t>
            </a:r>
            <a:r>
              <a:rPr lang="en-US" altLang="zh-TW" dirty="0" smtClean="0">
                <a:ea typeface="新細明體" panose="02020500000000000000" pitchFamily="18" charset="-120"/>
              </a:rPr>
              <a:t>) and, since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a polynomial, it is differentiable on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and continuous on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Thus by Rolle</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Theorem there is a number </a:t>
            </a:r>
            <a:r>
              <a:rPr lang="en-US" altLang="zh-TW" i="1" dirty="0" smtClean="0">
                <a:ea typeface="新細明體" panose="02020500000000000000" pitchFamily="18" charset="-120"/>
              </a:rPr>
              <a:t>c</a:t>
            </a:r>
            <a:r>
              <a:rPr lang="en-US" altLang="zh-TW" dirty="0" smtClean="0">
                <a:ea typeface="新細明體" panose="02020500000000000000" pitchFamily="18" charset="-120"/>
              </a:rPr>
              <a:t> between </a:t>
            </a:r>
            <a:r>
              <a:rPr lang="en-US" altLang="zh-TW" i="1" dirty="0" smtClean="0">
                <a:ea typeface="新細明體" panose="02020500000000000000" pitchFamily="18" charset="-120"/>
              </a:rPr>
              <a:t>a</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 such that </a:t>
            </a:r>
            <a:r>
              <a:rPr lang="en-US" altLang="zh-TW" i="1" dirty="0" smtClean="0">
                <a:ea typeface="新細明體" panose="02020500000000000000" pitchFamily="18" charset="-120"/>
              </a:rPr>
              <a:t>f</a:t>
            </a:r>
            <a:r>
              <a:rPr lang="en-US" altLang="zh-TW" sz="8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c</a:t>
            </a:r>
            <a:r>
              <a:rPr lang="en-US" altLang="zh-TW" dirty="0" smtClean="0">
                <a:ea typeface="新細明體" panose="02020500000000000000" pitchFamily="18" charset="-120"/>
              </a:rPr>
              <a:t>) = 0.</a:t>
            </a: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819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p14="http://schemas.microsoft.com/office/powerpoint/2010/main" val="101704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fade">
                                      <p:cBhvr>
                                        <p:cTn id="15" dur="1000"/>
                                        <p:tgtEl>
                                          <p:spTgt spid="30723">
                                            <p:txEl>
                                              <p:pRg st="4" end="4"/>
                                            </p:txEl>
                                          </p:spTgt>
                                        </p:tgtEl>
                                      </p:cBhvr>
                                    </p:animEffect>
                                    <p:anim calcmode="lin" valueType="num">
                                      <p:cBhvr>
                                        <p:cTn id="16"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9219" name="Rectangle 3"/>
          <p:cNvSpPr>
            <a:spLocks noGrp="1" noChangeArrowheads="1"/>
          </p:cNvSpPr>
          <p:nvPr>
            <p:ph type="body" idx="1"/>
          </p:nvPr>
        </p:nvSpPr>
        <p:spPr/>
        <p:txBody>
          <a:bodyPr>
            <a:normAutofit/>
          </a:bodyPr>
          <a:lstStyle/>
          <a:p>
            <a:pPr marL="0" indent="0">
              <a:buFontTx/>
              <a:buNone/>
            </a:pPr>
            <a:r>
              <a:rPr lang="en-US" altLang="zh-TW" dirty="0" smtClean="0">
                <a:ea typeface="新細明體" panose="02020500000000000000" pitchFamily="18" charset="-120"/>
              </a:rPr>
              <a:t>But</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(since </a:t>
            </a:r>
            <a:r>
              <a:rPr lang="en-US" altLang="zh-TW" i="1" dirty="0" smtClean="0">
                <a:ea typeface="新細明體" panose="02020500000000000000" pitchFamily="18" charset="-120"/>
              </a:rPr>
              <a:t>x</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0) so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can never be 0.</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This gives a contradiction. </a:t>
            </a:r>
          </a:p>
          <a:p>
            <a:pPr marL="0" indent="0">
              <a:buFontTx/>
              <a:buNone/>
            </a:pPr>
            <a:r>
              <a:rPr lang="en-US" altLang="zh-TW" dirty="0" smtClean="0">
                <a:ea typeface="新細明體" panose="02020500000000000000" pitchFamily="18" charset="-120"/>
              </a:rPr>
              <a:t>Therefore the equation can’t have</a:t>
            </a:r>
          </a:p>
          <a:p>
            <a:pPr marL="0" indent="0">
              <a:buFontTx/>
              <a:buNone/>
            </a:pPr>
            <a:r>
              <a:rPr lang="en-US" altLang="zh-TW" dirty="0" smtClean="0">
                <a:ea typeface="新細明體" panose="02020500000000000000" pitchFamily="18" charset="-120"/>
              </a:rPr>
              <a:t> two real roots.</a:t>
            </a: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922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9" y="2319031"/>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743200"/>
            <a:ext cx="27352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80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10243"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Rolle</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Theorem is used in proving the following important theorem, the Mean Value Theorem.</a:t>
            </a: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024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691656"/>
            <a:ext cx="7757418"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112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Before proving this theorem, we can see that it is reasonable by interpreting it geometrically.</a:t>
            </a:r>
          </a:p>
          <a:p>
            <a:r>
              <a:rPr lang="en-US" altLang="zh-TW" dirty="0">
                <a:ea typeface="新細明體" panose="02020500000000000000" pitchFamily="18" charset="-120"/>
              </a:rPr>
              <a:t>Figure 3 and 4 show the points </a:t>
            </a:r>
            <a:r>
              <a:rPr lang="en-US" altLang="zh-TW" i="1" dirty="0">
                <a:ea typeface="新細明體" panose="02020500000000000000" pitchFamily="18" charset="-120"/>
              </a:rPr>
              <a:t>A</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and </a:t>
            </a:r>
            <a:br>
              <a:rPr lang="en-US" altLang="zh-TW" dirty="0">
                <a:ea typeface="新細明體" panose="02020500000000000000" pitchFamily="18" charset="-120"/>
              </a:rPr>
            </a:br>
            <a:r>
              <a:rPr lang="en-US" altLang="zh-TW" i="1" dirty="0">
                <a:ea typeface="新細明體" panose="02020500000000000000" pitchFamily="18" charset="-120"/>
              </a:rPr>
              <a:t>B</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 on the graphs of two differentiable functions.</a:t>
            </a:r>
          </a:p>
          <a:p>
            <a:endParaRPr lang="zh-TW"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267" y="3717032"/>
            <a:ext cx="6841256" cy="2890712"/>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32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slope of the secant line </a:t>
            </a:r>
            <a:r>
              <a:rPr lang="en-US" altLang="zh-TW" i="1" dirty="0">
                <a:ea typeface="新細明體" panose="02020500000000000000" pitchFamily="18" charset="-120"/>
              </a:rPr>
              <a:t>AB</a:t>
            </a:r>
            <a:r>
              <a:rPr lang="en-US" altLang="zh-TW" dirty="0">
                <a:ea typeface="新細明體" panose="02020500000000000000" pitchFamily="18" charset="-120"/>
              </a:rPr>
              <a:t> is:</a:t>
            </a:r>
          </a:p>
          <a:p>
            <a:endParaRPr lang="en-US" altLang="zh-TW" dirty="0">
              <a:ea typeface="新細明體" panose="02020500000000000000" pitchFamily="18" charset="-120"/>
            </a:endParaRPr>
          </a:p>
          <a:p>
            <a:pPr lvl="1"/>
            <a:r>
              <a:rPr lang="en-US" altLang="zh-TW" dirty="0">
                <a:ea typeface="新細明體" panose="02020500000000000000" pitchFamily="18" charset="-120"/>
              </a:rPr>
              <a:t>This is the same expression as on the right side </a:t>
            </a:r>
            <a:br>
              <a:rPr lang="en-US" altLang="zh-TW" dirty="0">
                <a:ea typeface="新細明體" panose="02020500000000000000" pitchFamily="18" charset="-120"/>
              </a:rPr>
            </a:br>
            <a:r>
              <a:rPr lang="en-US" altLang="zh-TW" dirty="0">
                <a:ea typeface="新細明體" panose="02020500000000000000" pitchFamily="18" charset="-120"/>
              </a:rPr>
              <a:t>of Equation 1.</a:t>
            </a:r>
          </a:p>
          <a:p>
            <a:endParaRPr lang="zh-TW"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703092562"/>
              </p:ext>
            </p:extLst>
          </p:nvPr>
        </p:nvGraphicFramePr>
        <p:xfrm>
          <a:off x="3640759" y="2060848"/>
          <a:ext cx="2448272" cy="816090"/>
        </p:xfrm>
        <a:graphic>
          <a:graphicData uri="http://schemas.openxmlformats.org/presentationml/2006/ole">
            <mc:AlternateContent xmlns:mc="http://schemas.openxmlformats.org/markup-compatibility/2006">
              <mc:Choice xmlns:v="urn:schemas-microsoft-com:vml" Requires="v">
                <p:oleObj spid="_x0000_s1027" name="Equation" r:id="rId3" imgW="1180800" imgH="393480" progId="Equation.DSMT4">
                  <p:embed/>
                </p:oleObj>
              </mc:Choice>
              <mc:Fallback>
                <p:oleObj name="Equation" r:id="rId3" imgW="11808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759" y="2060848"/>
                        <a:ext cx="2448272" cy="816090"/>
                      </a:xfrm>
                      <a:prstGeom prst="rect">
                        <a:avLst/>
                      </a:prstGeom>
                      <a:noFill/>
                      <a:ln>
                        <a:noFill/>
                      </a:ln>
                      <a:effectLst/>
                    </p:spPr>
                  </p:pic>
                </p:oleObj>
              </mc:Fallback>
            </mc:AlternateContent>
          </a:graphicData>
        </a:graphic>
      </p:graphicFrame>
      <p:pic>
        <p:nvPicPr>
          <p:cNvPr id="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695524"/>
            <a:ext cx="6912247" cy="2920709"/>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67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a:t>
            </a:r>
            <a:endParaRPr lang="zh-TW" altLang="en-US" dirty="0"/>
          </a:p>
        </p:txBody>
      </p:sp>
      <p:sp>
        <p:nvSpPr>
          <p:cNvPr id="3" name="內容版面配置區 2"/>
          <p:cNvSpPr>
            <a:spLocks noGrp="1"/>
          </p:cNvSpPr>
          <p:nvPr>
            <p:ph idx="1"/>
          </p:nvPr>
        </p:nvSpPr>
        <p:spPr/>
        <p:txBody>
          <a:bodyPr/>
          <a:lstStyle/>
          <a:p>
            <a:pPr>
              <a:tabLst>
                <a:tab pos="2003425" algn="l"/>
                <a:tab pos="2511425" algn="l"/>
                <a:tab pos="4978400" algn="l"/>
              </a:tabLst>
            </a:pPr>
            <a:r>
              <a:rPr lang="en-US" altLang="zh-TW" i="1" dirty="0">
                <a:ea typeface="新細明體" panose="02020500000000000000" pitchFamily="18" charset="-120"/>
              </a:rPr>
              <a:t>f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is the slope of the tangent line at (</a:t>
            </a:r>
            <a:r>
              <a:rPr lang="en-US" altLang="zh-TW" i="1" dirty="0">
                <a:ea typeface="新細明體" panose="02020500000000000000" pitchFamily="18" charset="-120"/>
              </a:rPr>
              <a:t>c</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a:t>
            </a:r>
          </a:p>
          <a:p>
            <a:pPr lvl="1">
              <a:tabLst>
                <a:tab pos="2003425" algn="l"/>
                <a:tab pos="2511425" algn="l"/>
                <a:tab pos="4978400" algn="l"/>
              </a:tabLst>
            </a:pPr>
            <a:r>
              <a:rPr lang="en-US" altLang="zh-TW" dirty="0">
                <a:ea typeface="新細明體" panose="02020500000000000000" pitchFamily="18" charset="-120"/>
              </a:rPr>
              <a:t>So, the Mean Value Theorem</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in the form given by Equation 1</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states that there is at least one point </a:t>
            </a:r>
            <a:r>
              <a:rPr lang="en-US" altLang="zh-TW" i="1" dirty="0">
                <a:ea typeface="新細明體" panose="02020500000000000000" pitchFamily="18" charset="-120"/>
              </a:rPr>
              <a:t>P</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on the graph where the slope of the tangent line is the same as the slope of the secant line </a:t>
            </a:r>
            <a:r>
              <a:rPr lang="en-US" altLang="zh-TW" i="1" dirty="0">
                <a:ea typeface="新細明體" panose="02020500000000000000" pitchFamily="18" charset="-120"/>
              </a:rPr>
              <a:t>AB</a:t>
            </a:r>
            <a:r>
              <a:rPr lang="en-US" altLang="zh-TW" dirty="0">
                <a:ea typeface="新細明體" panose="02020500000000000000" pitchFamily="18" charset="-120"/>
              </a:rPr>
              <a:t>.</a:t>
            </a:r>
          </a:p>
          <a:p>
            <a:pPr>
              <a:tabLst>
                <a:tab pos="2003425" algn="l"/>
                <a:tab pos="2511425" algn="l"/>
                <a:tab pos="4978400" algn="l"/>
              </a:tabLst>
            </a:pPr>
            <a:r>
              <a:rPr lang="en-US" altLang="zh-TW" dirty="0">
                <a:ea typeface="新細明體" panose="02020500000000000000" pitchFamily="18" charset="-120"/>
              </a:rPr>
              <a:t>In other words, there is a point </a:t>
            </a:r>
            <a:r>
              <a:rPr lang="en-US" altLang="zh-TW" i="1" dirty="0">
                <a:ea typeface="新細明體" panose="02020500000000000000" pitchFamily="18" charset="-120"/>
              </a:rPr>
              <a:t>P</a:t>
            </a:r>
            <a:r>
              <a:rPr lang="en-US" altLang="zh-TW" dirty="0">
                <a:ea typeface="新細明體" panose="02020500000000000000" pitchFamily="18" charset="-120"/>
              </a:rPr>
              <a:t> where the tangent line is parallel to the secant line </a:t>
            </a:r>
            <a:r>
              <a:rPr lang="en-US" altLang="zh-TW" i="1" dirty="0">
                <a:ea typeface="新細明體" panose="02020500000000000000" pitchFamily="18" charset="-120"/>
              </a:rPr>
              <a:t>AB</a:t>
            </a:r>
            <a:r>
              <a:rPr lang="en-US" altLang="zh-TW" dirty="0">
                <a:ea typeface="新細明體" panose="02020500000000000000" pitchFamily="18" charset="-120"/>
              </a:rPr>
              <a:t>.</a:t>
            </a:r>
          </a:p>
          <a:p>
            <a:endParaRPr lang="zh-TW" altLang="en-US" dirty="0"/>
          </a:p>
        </p:txBody>
      </p:sp>
    </p:spTree>
    <p:extLst>
      <p:ext uri="{BB962C8B-B14F-4D97-AF65-F5344CB8AC3E}">
        <p14:creationId xmlns:p14="http://schemas.microsoft.com/office/powerpoint/2010/main" val="4309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apply 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to a new function </a:t>
            </a:r>
            <a:r>
              <a:rPr lang="en-US" altLang="zh-TW" i="1" dirty="0">
                <a:ea typeface="新細明體" panose="02020500000000000000" pitchFamily="18" charset="-120"/>
              </a:rPr>
              <a:t>h</a:t>
            </a:r>
            <a:r>
              <a:rPr lang="en-US" altLang="zh-TW" dirty="0">
                <a:ea typeface="新細明體" panose="02020500000000000000" pitchFamily="18" charset="-120"/>
              </a:rPr>
              <a:t> defined as the difference between </a:t>
            </a:r>
            <a:r>
              <a:rPr lang="en-US" altLang="zh-TW" i="1" dirty="0">
                <a:ea typeface="新細明體" panose="02020500000000000000" pitchFamily="18" charset="-120"/>
              </a:rPr>
              <a:t>f</a:t>
            </a:r>
            <a:r>
              <a:rPr lang="en-US" altLang="zh-TW" dirty="0">
                <a:ea typeface="新細明體" panose="02020500000000000000" pitchFamily="18" charset="-120"/>
              </a:rPr>
              <a:t> and the function whose graph is the secant line </a:t>
            </a:r>
            <a:r>
              <a:rPr lang="en-US" altLang="zh-TW" i="1" dirty="0">
                <a:ea typeface="新細明體" panose="02020500000000000000" pitchFamily="18" charset="-120"/>
              </a:rPr>
              <a:t>AB</a:t>
            </a:r>
            <a:r>
              <a:rPr lang="en-US" altLang="zh-TW" dirty="0">
                <a:ea typeface="新細明體" panose="02020500000000000000" pitchFamily="18" charset="-120"/>
              </a:rPr>
              <a:t>. </a:t>
            </a:r>
          </a:p>
          <a:p>
            <a:r>
              <a:rPr lang="en-US" altLang="zh-TW" dirty="0">
                <a:ea typeface="新細明體" panose="02020500000000000000" pitchFamily="18" charset="-120"/>
              </a:rPr>
              <a:t>Using Equation 3, we see that the equation of the line </a:t>
            </a:r>
            <a:r>
              <a:rPr lang="en-US" altLang="zh-TW" i="1" dirty="0">
                <a:ea typeface="新細明體" panose="02020500000000000000" pitchFamily="18" charset="-120"/>
              </a:rPr>
              <a:t>AB</a:t>
            </a:r>
            <a:r>
              <a:rPr lang="en-US" altLang="zh-TW" dirty="0">
                <a:ea typeface="新細明體" panose="02020500000000000000" pitchFamily="18" charset="-120"/>
              </a:rPr>
              <a:t> can be written as:</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or as:</a:t>
            </a:r>
          </a:p>
          <a:p>
            <a:endParaRPr lang="zh-TW" altLang="en-US" dirty="0"/>
          </a:p>
        </p:txBody>
      </p:sp>
      <p:graphicFrame>
        <p:nvGraphicFramePr>
          <p:cNvPr id="4" name="Object 18"/>
          <p:cNvGraphicFramePr>
            <a:graphicFrameLocks noChangeAspect="1"/>
          </p:cNvGraphicFramePr>
          <p:nvPr>
            <p:extLst>
              <p:ext uri="{D42A27DB-BD31-4B8C-83A1-F6EECF244321}">
                <p14:modId xmlns:p14="http://schemas.microsoft.com/office/powerpoint/2010/main" val="2151629527"/>
              </p:ext>
            </p:extLst>
          </p:nvPr>
        </p:nvGraphicFramePr>
        <p:xfrm>
          <a:off x="2771799" y="4420996"/>
          <a:ext cx="3528392" cy="723443"/>
        </p:xfrm>
        <a:graphic>
          <a:graphicData uri="http://schemas.openxmlformats.org/presentationml/2006/ole">
            <mc:AlternateContent xmlns:mc="http://schemas.openxmlformats.org/markup-compatibility/2006">
              <mc:Choice xmlns:v="urn:schemas-microsoft-com:vml" Requires="v">
                <p:oleObj spid="_x0000_s2052" name="Equation" r:id="rId3" imgW="1917360" imgH="393480" progId="Equation.DSMT4">
                  <p:embed/>
                </p:oleObj>
              </mc:Choice>
              <mc:Fallback>
                <p:oleObj name="Equation" r:id="rId3" imgW="19173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99" y="4420996"/>
                        <a:ext cx="3528392" cy="723443"/>
                      </a:xfrm>
                      <a:prstGeom prst="rect">
                        <a:avLst/>
                      </a:prstGeom>
                      <a:noFill/>
                      <a:ln>
                        <a:noFill/>
                      </a:ln>
                      <a:effectLst/>
                      <a:extLst/>
                    </p:spPr>
                  </p:pic>
                </p:oleObj>
              </mc:Fallback>
            </mc:AlternateContent>
          </a:graphicData>
        </a:graphic>
      </p:graphicFrame>
      <p:graphicFrame>
        <p:nvGraphicFramePr>
          <p:cNvPr id="5" name="Object 19"/>
          <p:cNvGraphicFramePr>
            <a:graphicFrameLocks noChangeAspect="1"/>
          </p:cNvGraphicFramePr>
          <p:nvPr>
            <p:extLst>
              <p:ext uri="{D42A27DB-BD31-4B8C-83A1-F6EECF244321}">
                <p14:modId xmlns:p14="http://schemas.microsoft.com/office/powerpoint/2010/main" val="2681956818"/>
              </p:ext>
            </p:extLst>
          </p:nvPr>
        </p:nvGraphicFramePr>
        <p:xfrm>
          <a:off x="2771800" y="5665828"/>
          <a:ext cx="3528392" cy="723444"/>
        </p:xfrm>
        <a:graphic>
          <a:graphicData uri="http://schemas.openxmlformats.org/presentationml/2006/ole">
            <mc:AlternateContent xmlns:mc="http://schemas.openxmlformats.org/markup-compatibility/2006">
              <mc:Choice xmlns:v="urn:schemas-microsoft-com:vml" Requires="v">
                <p:oleObj spid="_x0000_s2053" name="Equation" r:id="rId5" imgW="1917360" imgH="393480" progId="Equation.DSMT4">
                  <p:embed/>
                </p:oleObj>
              </mc:Choice>
              <mc:Fallback>
                <p:oleObj name="Equation" r:id="rId5" imgW="19173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665828"/>
                        <a:ext cx="3528392" cy="72344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8811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r="13333"/>
          <a:stretch>
            <a:fillRect/>
          </a:stretch>
        </p:blipFill>
        <p:spPr bwMode="auto">
          <a:xfrm>
            <a:off x="2267744" y="2514600"/>
            <a:ext cx="6673056"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The Mean Value Theorem</a:t>
            </a:r>
          </a:p>
        </p:txBody>
      </p:sp>
      <p:sp>
        <p:nvSpPr>
          <p:cNvPr id="3077" name="Rectangle 18"/>
          <p:cNvSpPr>
            <a:spLocks noChangeArrowheads="1"/>
          </p:cNvSpPr>
          <p:nvPr/>
        </p:nvSpPr>
        <p:spPr bwMode="auto">
          <a:xfrm>
            <a:off x="1080170"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3.2</a:t>
            </a:r>
          </a:p>
        </p:txBody>
      </p:sp>
    </p:spTree>
    <p:extLst>
      <p:ext uri="{BB962C8B-B14F-4D97-AF65-F5344CB8AC3E}">
        <p14:creationId xmlns:p14="http://schemas.microsoft.com/office/powerpoint/2010/main" val="90510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So, as shown in Figure 5,</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First, we must verify that </a:t>
            </a:r>
            <a:r>
              <a:rPr lang="en-US" altLang="zh-TW" i="1" dirty="0">
                <a:ea typeface="新細明體" panose="02020500000000000000" pitchFamily="18" charset="-120"/>
              </a:rPr>
              <a:t>h</a:t>
            </a:r>
            <a:r>
              <a:rPr lang="en-US" altLang="zh-TW" dirty="0">
                <a:ea typeface="新細明體" panose="02020500000000000000" pitchFamily="18" charset="-120"/>
              </a:rPr>
              <a:t> satisfies the three hypotheses of 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as follows.</a:t>
            </a:r>
          </a:p>
          <a:p>
            <a:endParaRPr lang="en-US" altLang="zh-TW" dirty="0">
              <a:ea typeface="新細明體" panose="02020500000000000000" pitchFamily="18" charset="-120"/>
            </a:endParaRP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618700112"/>
              </p:ext>
            </p:extLst>
          </p:nvPr>
        </p:nvGraphicFramePr>
        <p:xfrm>
          <a:off x="2267744" y="2348880"/>
          <a:ext cx="4632646" cy="765940"/>
        </p:xfrm>
        <a:graphic>
          <a:graphicData uri="http://schemas.openxmlformats.org/presentationml/2006/ole">
            <mc:AlternateContent xmlns:mc="http://schemas.openxmlformats.org/markup-compatibility/2006">
              <mc:Choice xmlns:v="urn:schemas-microsoft-com:vml" Requires="v">
                <p:oleObj spid="_x0000_s3075" name="Equation" r:id="rId3" imgW="2476440" imgH="393480" progId="Equation.DSMT4">
                  <p:embed/>
                </p:oleObj>
              </mc:Choice>
              <mc:Fallback>
                <p:oleObj name="Equation" r:id="rId3" imgW="24764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348880"/>
                        <a:ext cx="4632646" cy="765940"/>
                      </a:xfrm>
                      <a:prstGeom prst="rect">
                        <a:avLst/>
                      </a:prstGeom>
                      <a:noFill/>
                      <a:ln>
                        <a:noFill/>
                      </a:ln>
                      <a:effectLst/>
                      <a:extLst/>
                    </p:spPr>
                  </p:pic>
                </p:oleObj>
              </mc:Fallback>
            </mc:AlternateContent>
          </a:graphicData>
        </a:graphic>
      </p:graphicFrame>
      <p:pic>
        <p:nvPicPr>
          <p:cNvPr id="5"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4077072"/>
            <a:ext cx="2748030" cy="2676029"/>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23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MEAN VALUE THEOREM PROOF -HYPOTHESIS 1</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function </a:t>
            </a:r>
            <a:r>
              <a:rPr lang="en-US" altLang="zh-TW" i="1" dirty="0">
                <a:ea typeface="新細明體" panose="02020500000000000000" pitchFamily="18" charset="-120"/>
              </a:rPr>
              <a:t>h</a:t>
            </a:r>
            <a:r>
              <a:rPr lang="en-US" altLang="zh-TW" dirty="0">
                <a:ea typeface="新細明體" panose="02020500000000000000" pitchFamily="18" charset="-120"/>
              </a:rPr>
              <a:t> is continuous on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because it is the sum of </a:t>
            </a:r>
            <a:r>
              <a:rPr lang="en-US" altLang="zh-TW" i="1" dirty="0">
                <a:ea typeface="新細明體" panose="02020500000000000000" pitchFamily="18" charset="-120"/>
              </a:rPr>
              <a:t>f</a:t>
            </a:r>
            <a:r>
              <a:rPr lang="en-US" altLang="zh-TW" dirty="0">
                <a:ea typeface="新細明體" panose="02020500000000000000" pitchFamily="18" charset="-120"/>
              </a:rPr>
              <a:t> and a first-degree polynomial, both of which are continuous.</a:t>
            </a:r>
          </a:p>
          <a:p>
            <a:endParaRPr lang="zh-TW" altLang="en-US" dirty="0"/>
          </a:p>
        </p:txBody>
      </p:sp>
    </p:spTree>
    <p:extLst>
      <p:ext uri="{BB962C8B-B14F-4D97-AF65-F5344CB8AC3E}">
        <p14:creationId xmlns:p14="http://schemas.microsoft.com/office/powerpoint/2010/main" val="13331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MEAN VALUE THEOREM PROOF -HYPOTHESIS 2</a:t>
            </a:r>
            <a:endParaRPr lang="zh-TW" altLang="en-US" dirty="0"/>
          </a:p>
        </p:txBody>
      </p:sp>
      <p:sp>
        <p:nvSpPr>
          <p:cNvPr id="3" name="內容版面配置區 2"/>
          <p:cNvSpPr>
            <a:spLocks noGrp="1"/>
          </p:cNvSpPr>
          <p:nvPr>
            <p:ph idx="1"/>
          </p:nvPr>
        </p:nvSpPr>
        <p:spPr/>
        <p:txBody>
          <a:bodyPr/>
          <a:lstStyle/>
          <a:p>
            <a:pPr marL="609600" indent="-609600"/>
            <a:r>
              <a:rPr lang="en-US" altLang="zh-TW" dirty="0">
                <a:ea typeface="新細明體" panose="02020500000000000000" pitchFamily="18" charset="-120"/>
              </a:rPr>
              <a:t>The function </a:t>
            </a:r>
            <a:r>
              <a:rPr lang="en-US" altLang="zh-TW" i="1" dirty="0">
                <a:ea typeface="新細明體" panose="02020500000000000000" pitchFamily="18" charset="-120"/>
              </a:rPr>
              <a:t>h</a:t>
            </a:r>
            <a:r>
              <a:rPr lang="en-US" altLang="zh-TW" dirty="0">
                <a:ea typeface="新細明體" panose="02020500000000000000" pitchFamily="18" charset="-120"/>
              </a:rPr>
              <a:t> is differentiable on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because both </a:t>
            </a:r>
            <a:r>
              <a:rPr lang="en-US" altLang="zh-TW" i="1" dirty="0">
                <a:ea typeface="新細明體" panose="02020500000000000000" pitchFamily="18" charset="-120"/>
              </a:rPr>
              <a:t>f</a:t>
            </a:r>
            <a:r>
              <a:rPr lang="en-US" altLang="zh-TW" dirty="0">
                <a:ea typeface="新細明體" panose="02020500000000000000" pitchFamily="18" charset="-120"/>
              </a:rPr>
              <a:t> and the first-degree polynomial are differentiable.</a:t>
            </a:r>
          </a:p>
          <a:p>
            <a:pPr marL="990600" lvl="1" indent="-533400"/>
            <a:r>
              <a:rPr lang="en-US" altLang="zh-TW" dirty="0">
                <a:ea typeface="新細明體" panose="02020500000000000000" pitchFamily="18" charset="-120"/>
              </a:rPr>
              <a:t>In fact, we can compute </a:t>
            </a:r>
            <a:r>
              <a:rPr lang="en-US" altLang="zh-TW" i="1" dirty="0">
                <a:ea typeface="新細明體" panose="02020500000000000000" pitchFamily="18" charset="-120"/>
              </a:rPr>
              <a:t>h</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directly from Equation 4:</a:t>
            </a:r>
          </a:p>
          <a:p>
            <a:pPr marL="990600" lvl="1" indent="-533400"/>
            <a:endParaRPr lang="en-US" altLang="zh-TW" dirty="0">
              <a:ea typeface="新細明體" panose="02020500000000000000" pitchFamily="18" charset="-120"/>
            </a:endParaRPr>
          </a:p>
          <a:p>
            <a:pPr marL="990600" lvl="1" indent="-533400"/>
            <a:endParaRPr lang="en-US" altLang="zh-TW" dirty="0">
              <a:ea typeface="新細明體" panose="02020500000000000000" pitchFamily="18" charset="-120"/>
            </a:endParaRPr>
          </a:p>
          <a:p>
            <a:pPr marL="990600" lvl="1" indent="-533400"/>
            <a:r>
              <a:rPr lang="en-US" altLang="zh-TW" dirty="0">
                <a:ea typeface="新細明體" panose="02020500000000000000" pitchFamily="18" charset="-120"/>
              </a:rPr>
              <a:t>Note that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a:t>
            </a:r>
            <a:r>
              <a:rPr lang="en-US" altLang="zh-TW" i="1" dirty="0">
                <a:ea typeface="新細明體" panose="02020500000000000000" pitchFamily="18" charset="-120"/>
              </a:rPr>
              <a:t>b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a</a:t>
            </a:r>
            <a:r>
              <a:rPr lang="en-US" altLang="zh-TW" dirty="0">
                <a:ea typeface="新細明體" panose="02020500000000000000" pitchFamily="18" charset="-120"/>
              </a:rPr>
              <a:t>) are constants.</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792913859"/>
              </p:ext>
            </p:extLst>
          </p:nvPr>
        </p:nvGraphicFramePr>
        <p:xfrm>
          <a:off x="3059832" y="3284984"/>
          <a:ext cx="3060203" cy="708545"/>
        </p:xfrm>
        <a:graphic>
          <a:graphicData uri="http://schemas.openxmlformats.org/presentationml/2006/ole">
            <mc:AlternateContent xmlns:mc="http://schemas.openxmlformats.org/markup-compatibility/2006">
              <mc:Choice xmlns:v="urn:schemas-microsoft-com:vml" Requires="v">
                <p:oleObj spid="_x0000_s4099" name="Equation" r:id="rId3" imgW="1701720" imgH="393480" progId="Equation.DSMT4">
                  <p:embed/>
                </p:oleObj>
              </mc:Choice>
              <mc:Fallback>
                <p:oleObj name="Equation" r:id="rId3" imgW="17017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284984"/>
                        <a:ext cx="3060203" cy="70854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0463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THE MEAN VALUE THEOREM PROOF -HYPOTHESIS 3</a:t>
            </a:r>
            <a:endParaRPr lang="zh-TW" altLang="en-US" dirty="0"/>
          </a:p>
        </p:txBody>
      </p:sp>
      <p:sp>
        <p:nvSpPr>
          <p:cNvPr id="3" name="內容版面配置區 2"/>
          <p:cNvSpPr>
            <a:spLocks noGrp="1"/>
          </p:cNvSpPr>
          <p:nvPr>
            <p:ph idx="1"/>
          </p:nvPr>
        </p:nvSpPr>
        <p:spPr/>
        <p:txBody>
          <a:bodyPr/>
          <a:lstStyle/>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r>
              <a:rPr lang="en-US" altLang="zh-TW" dirty="0" smtClean="0">
                <a:ea typeface="新細明體" panose="02020500000000000000" pitchFamily="18" charset="-120"/>
              </a:rPr>
              <a:t>Therefore</a:t>
            </a:r>
            <a:r>
              <a:rPr lang="en-US" altLang="zh-TW" dirty="0">
                <a:ea typeface="新細明體" panose="02020500000000000000" pitchFamily="18" charset="-120"/>
              </a:rPr>
              <a:t>, </a:t>
            </a:r>
            <a:r>
              <a:rPr lang="en-US" altLang="zh-TW" i="1" dirty="0">
                <a:ea typeface="新細明體" panose="02020500000000000000" pitchFamily="18" charset="-120"/>
              </a:rPr>
              <a:t>h</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 </a:t>
            </a:r>
            <a:r>
              <a:rPr lang="en-US" altLang="zh-TW" i="1" dirty="0">
                <a:ea typeface="新細明體" panose="02020500000000000000" pitchFamily="18" charset="-120"/>
              </a:rPr>
              <a:t>h</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a:t>
            </a:r>
          </a:p>
          <a:p>
            <a:endParaRPr lang="zh-TW" altLang="en-US" dirty="0"/>
          </a:p>
        </p:txBody>
      </p:sp>
      <p:graphicFrame>
        <p:nvGraphicFramePr>
          <p:cNvPr id="10" name="Object 6"/>
          <p:cNvGraphicFramePr>
            <a:graphicFrameLocks noChangeAspect="1"/>
          </p:cNvGraphicFramePr>
          <p:nvPr>
            <p:extLst>
              <p:ext uri="{D42A27DB-BD31-4B8C-83A1-F6EECF244321}">
                <p14:modId xmlns:p14="http://schemas.microsoft.com/office/powerpoint/2010/main" val="2354177555"/>
              </p:ext>
            </p:extLst>
          </p:nvPr>
        </p:nvGraphicFramePr>
        <p:xfrm>
          <a:off x="2123728" y="1988840"/>
          <a:ext cx="4711872" cy="2837708"/>
        </p:xfrm>
        <a:graphic>
          <a:graphicData uri="http://schemas.openxmlformats.org/presentationml/2006/ole">
            <mc:AlternateContent xmlns:mc="http://schemas.openxmlformats.org/markup-compatibility/2006">
              <mc:Choice xmlns:v="urn:schemas-microsoft-com:vml" Requires="v">
                <p:oleObj spid="_x0000_s5123" name="Equation" r:id="rId3" imgW="2489040" imgH="1498320" progId="Equation.DSMT4">
                  <p:embed/>
                </p:oleObj>
              </mc:Choice>
              <mc:Fallback>
                <p:oleObj name="Equation" r:id="rId3" imgW="2489040" imgH="1498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988840"/>
                        <a:ext cx="4711872" cy="28377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245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 PROOF</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As </a:t>
            </a:r>
            <a:r>
              <a:rPr lang="en-US" altLang="zh-TW" i="1" dirty="0">
                <a:ea typeface="新細明體" panose="02020500000000000000" pitchFamily="18" charset="-120"/>
              </a:rPr>
              <a:t>h</a:t>
            </a:r>
            <a:r>
              <a:rPr lang="en-US" altLang="zh-TW" dirty="0">
                <a:ea typeface="新細明體" panose="02020500000000000000" pitchFamily="18" charset="-120"/>
              </a:rPr>
              <a:t> satisfies the hypotheses of 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that theorem states there is a number </a:t>
            </a:r>
            <a:r>
              <a:rPr lang="en-US" altLang="zh-TW" i="1" dirty="0">
                <a:ea typeface="新細明體" panose="02020500000000000000" pitchFamily="18" charset="-120"/>
              </a:rPr>
              <a:t>c</a:t>
            </a:r>
            <a:r>
              <a:rPr lang="en-US" altLang="zh-TW" dirty="0">
                <a:ea typeface="新細明體" panose="02020500000000000000" pitchFamily="18" charset="-120"/>
              </a:rPr>
              <a:t>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such that </a:t>
            </a:r>
            <a:r>
              <a:rPr lang="en-US" altLang="zh-TW" i="1" dirty="0">
                <a:ea typeface="新細明體" panose="02020500000000000000" pitchFamily="18" charset="-120"/>
              </a:rPr>
              <a:t>h</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 0. </a:t>
            </a:r>
            <a:endParaRPr lang="en-US" altLang="zh-TW" sz="3000" dirty="0">
              <a:ea typeface="新細明體" panose="02020500000000000000" pitchFamily="18" charset="-120"/>
            </a:endParaRPr>
          </a:p>
          <a:p>
            <a:pPr lvl="1"/>
            <a:r>
              <a:rPr lang="en-US" altLang="zh-TW" dirty="0">
                <a:ea typeface="新細明體" panose="02020500000000000000" pitchFamily="18" charset="-120"/>
              </a:rPr>
              <a:t>Therefore,</a:t>
            </a:r>
          </a:p>
          <a:p>
            <a:endParaRPr lang="en-US" altLang="zh-TW" sz="2800"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So,</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146840593"/>
              </p:ext>
            </p:extLst>
          </p:nvPr>
        </p:nvGraphicFramePr>
        <p:xfrm>
          <a:off x="2734643" y="3789040"/>
          <a:ext cx="3838810" cy="773305"/>
        </p:xfrm>
        <a:graphic>
          <a:graphicData uri="http://schemas.openxmlformats.org/presentationml/2006/ole">
            <mc:AlternateContent xmlns:mc="http://schemas.openxmlformats.org/markup-compatibility/2006">
              <mc:Choice xmlns:v="urn:schemas-microsoft-com:vml" Requires="v">
                <p:oleObj spid="_x0000_s6148" name="Equation" r:id="rId3" imgW="1955520" imgH="393480" progId="Equation.DSMT4">
                  <p:embed/>
                </p:oleObj>
              </mc:Choice>
              <mc:Fallback>
                <p:oleObj name="Equation" r:id="rId3" imgW="19555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643" y="3789040"/>
                        <a:ext cx="3838810" cy="773305"/>
                      </a:xfrm>
                      <a:prstGeom prst="rect">
                        <a:avLst/>
                      </a:prstGeom>
                      <a:no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649645420"/>
              </p:ext>
            </p:extLst>
          </p:nvPr>
        </p:nvGraphicFramePr>
        <p:xfrm>
          <a:off x="3491880" y="5301208"/>
          <a:ext cx="2516707" cy="773305"/>
        </p:xfrm>
        <a:graphic>
          <a:graphicData uri="http://schemas.openxmlformats.org/presentationml/2006/ole">
            <mc:AlternateContent xmlns:mc="http://schemas.openxmlformats.org/markup-compatibility/2006">
              <mc:Choice xmlns:v="urn:schemas-microsoft-com:vml" Requires="v">
                <p:oleObj spid="_x0000_s6149" name="Equation" r:id="rId5" imgW="1282680" imgH="393480" progId="Equation.DSMT4">
                  <p:embed/>
                </p:oleObj>
              </mc:Choice>
              <mc:Fallback>
                <p:oleObj name="Equation" r:id="rId5" imgW="128268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5301208"/>
                        <a:ext cx="2516707" cy="77330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4459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92500"/>
          </a:bodyPr>
          <a:lstStyle/>
          <a:p>
            <a:pPr marL="0" indent="0">
              <a:buFontTx/>
              <a:buNone/>
            </a:pPr>
            <a:r>
              <a:rPr lang="en-US" altLang="zh-TW" smtClean="0">
                <a:ea typeface="新細明體" panose="02020500000000000000" pitchFamily="18" charset="-120"/>
              </a:rPr>
              <a:t>To illustrate the Mean Value Theorem with a specific function, let’s consider                                          .</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Since</a:t>
            </a:r>
            <a:r>
              <a:rPr lang="en-US" altLang="zh-TW" i="1" smtClean="0">
                <a:ea typeface="新細明體" panose="02020500000000000000" pitchFamily="18" charset="-120"/>
              </a:rPr>
              <a:t> f </a:t>
            </a:r>
            <a:r>
              <a:rPr lang="en-US" altLang="zh-TW" smtClean="0">
                <a:ea typeface="新細明體" panose="02020500000000000000" pitchFamily="18" charset="-120"/>
              </a:rPr>
              <a:t>is a polynomial, it is continuous and differentiable for all </a:t>
            </a:r>
            <a:r>
              <a:rPr lang="en-US" altLang="zh-TW" i="1" smtClean="0">
                <a:ea typeface="新細明體" panose="02020500000000000000" pitchFamily="18" charset="-120"/>
              </a:rPr>
              <a:t>x</a:t>
            </a:r>
            <a:r>
              <a:rPr lang="en-US" altLang="zh-TW" smtClean="0">
                <a:ea typeface="新細明體" panose="02020500000000000000" pitchFamily="18" charset="-120"/>
              </a:rPr>
              <a:t>, so it is certainly continuous on [0, 2] and differentiable on (0, 2).</a:t>
            </a:r>
          </a:p>
          <a:p>
            <a:pPr marL="0" indent="0">
              <a:buFontTx/>
              <a:buNone/>
            </a:pPr>
            <a:endParaRPr lang="en-US" altLang="zh-TW" smtClean="0">
              <a:solidFill>
                <a:srgbClr val="00ADEE"/>
              </a:solidFill>
              <a:ea typeface="新細明體" panose="02020500000000000000" pitchFamily="18" charset="-120"/>
            </a:endParaRPr>
          </a:p>
          <a:p>
            <a:pPr marL="0" indent="0">
              <a:buFontTx/>
              <a:buNone/>
            </a:pPr>
            <a:r>
              <a:rPr lang="en-US" altLang="zh-TW" smtClean="0">
                <a:ea typeface="新細明體" panose="02020500000000000000" pitchFamily="18" charset="-120"/>
              </a:rPr>
              <a:t>Therefore, by the Mean Value Theorem, there is a number </a:t>
            </a:r>
            <a:r>
              <a:rPr lang="en-US" altLang="zh-TW" i="1" smtClean="0">
                <a:ea typeface="新細明體" panose="02020500000000000000" pitchFamily="18" charset="-120"/>
              </a:rPr>
              <a:t>c</a:t>
            </a:r>
            <a:r>
              <a:rPr lang="en-US" altLang="zh-TW" smtClean="0">
                <a:ea typeface="新細明體" panose="02020500000000000000" pitchFamily="18" charset="-120"/>
              </a:rPr>
              <a:t> in (0, 2) such that</a:t>
            </a:r>
            <a:endParaRPr lang="en-US" altLang="zh-TW" smtClean="0">
              <a:solidFill>
                <a:srgbClr val="00ADEE"/>
              </a:solidFill>
              <a:ea typeface="新細明體" panose="02020500000000000000" pitchFamily="18" charset="-120"/>
            </a:endParaRP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126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2132856"/>
            <a:ext cx="3443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1" y="5672038"/>
            <a:ext cx="34909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2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fade">
                                      <p:cBhvr>
                                        <p:cTn id="15" dur="1000"/>
                                        <p:tgtEl>
                                          <p:spTgt spid="30723">
                                            <p:txEl>
                                              <p:pRg st="4" end="4"/>
                                            </p:txEl>
                                          </p:spTgt>
                                        </p:tgtEl>
                                      </p:cBhvr>
                                    </p:animEffect>
                                    <p:anim calcmode="lin" valueType="num">
                                      <p:cBhvr>
                                        <p:cTn id="16"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7419"/>
                                        </p:tgtEl>
                                        <p:attrNameLst>
                                          <p:attrName>style.visibility</p:attrName>
                                        </p:attrNameLst>
                                      </p:cBhvr>
                                      <p:to>
                                        <p:strVal val="visible"/>
                                      </p:to>
                                    </p:set>
                                    <p:animEffect transition="in" filter="fade">
                                      <p:cBhvr>
                                        <p:cTn id="21" dur="1000"/>
                                        <p:tgtEl>
                                          <p:spTgt spid="17419"/>
                                        </p:tgtEl>
                                      </p:cBhvr>
                                    </p:animEffect>
                                    <p:anim calcmode="lin" valueType="num">
                                      <p:cBhvr>
                                        <p:cTn id="22" dur="1000" fill="hold"/>
                                        <p:tgtEl>
                                          <p:spTgt spid="17419"/>
                                        </p:tgtEl>
                                        <p:attrNameLst>
                                          <p:attrName>ppt_x</p:attrName>
                                        </p:attrNameLst>
                                      </p:cBhvr>
                                      <p:tavLst>
                                        <p:tav tm="0">
                                          <p:val>
                                            <p:strVal val="#ppt_x"/>
                                          </p:val>
                                        </p:tav>
                                        <p:tav tm="100000">
                                          <p:val>
                                            <p:strVal val="#ppt_x"/>
                                          </p:val>
                                        </p:tav>
                                      </p:tavLst>
                                    </p:anim>
                                    <p:anim calcmode="lin" valueType="num">
                                      <p:cBhvr>
                                        <p:cTn id="23" dur="900" decel="100000" fill="hold"/>
                                        <p:tgtEl>
                                          <p:spTgt spid="1741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4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77500" lnSpcReduction="20000"/>
          </a:bodyPr>
          <a:lstStyle/>
          <a:p>
            <a:pPr marL="0" indent="0">
              <a:buFontTx/>
              <a:buNone/>
            </a:pPr>
            <a:r>
              <a:rPr lang="en-US" altLang="zh-TW" dirty="0" smtClean="0">
                <a:ea typeface="新細明體" panose="02020500000000000000" pitchFamily="18" charset="-120"/>
              </a:rPr>
              <a:t>Now                                                 , and                                           , so this equation becomes</a:t>
            </a:r>
          </a:p>
          <a:p>
            <a:pPr marL="0" indent="0">
              <a:buFontTx/>
              <a:buNone/>
            </a:pPr>
            <a:endParaRPr lang="en-US" altLang="zh-TW" baseline="30000" dirty="0" smtClean="0">
              <a:ea typeface="新細明體" panose="02020500000000000000" pitchFamily="18" charset="-120"/>
            </a:endParaRPr>
          </a:p>
          <a:p>
            <a:pPr marL="0" indent="0">
              <a:buFontTx/>
              <a:buNone/>
            </a:pPr>
            <a:endParaRPr lang="en-US" altLang="zh-TW" baseline="300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which gives                        , that is,                                  .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But </a:t>
            </a:r>
            <a:r>
              <a:rPr lang="en-US" altLang="zh-TW" i="1" dirty="0" smtClean="0">
                <a:ea typeface="新細明體" panose="02020500000000000000" pitchFamily="18" charset="-120"/>
              </a:rPr>
              <a:t>c</a:t>
            </a:r>
            <a:r>
              <a:rPr lang="en-US" altLang="zh-TW" dirty="0" smtClean="0">
                <a:ea typeface="新細明體" panose="02020500000000000000" pitchFamily="18" charset="-120"/>
              </a:rPr>
              <a:t> must lie in (0, 2), so                .</a:t>
            </a:r>
          </a:p>
          <a:p>
            <a:pPr marL="0" indent="0">
              <a:buFontTx/>
              <a:buNone/>
            </a:pPr>
            <a:endParaRPr lang="en-US" altLang="zh-TW" baseline="300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Figure 6 illustrates this calculation:</a:t>
            </a:r>
            <a:br>
              <a:rPr lang="en-US" altLang="zh-TW" dirty="0" smtClean="0">
                <a:ea typeface="新細明體" panose="02020500000000000000" pitchFamily="18" charset="-120"/>
              </a:rPr>
            </a:br>
            <a:r>
              <a:rPr lang="en-US" altLang="zh-TW" dirty="0" smtClean="0">
                <a:ea typeface="新細明體" panose="02020500000000000000" pitchFamily="18" charset="-120"/>
              </a:rPr>
              <a:t>The tangent line at this value of </a:t>
            </a:r>
            <a:r>
              <a:rPr lang="en-US" altLang="zh-TW" i="1" dirty="0" smtClean="0">
                <a:ea typeface="新細明體" panose="02020500000000000000" pitchFamily="18" charset="-120"/>
              </a:rPr>
              <a:t>c</a:t>
            </a: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is parallel to the secant line </a:t>
            </a:r>
            <a:r>
              <a:rPr lang="en-US" altLang="zh-TW" i="1" dirty="0" smtClean="0">
                <a:ea typeface="新細明體" panose="02020500000000000000" pitchFamily="18" charset="-120"/>
              </a:rPr>
              <a:t>OB</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22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22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189" y="1627187"/>
            <a:ext cx="2290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1592767"/>
            <a:ext cx="19478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2235200"/>
            <a:ext cx="35290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9282" y="3077368"/>
            <a:ext cx="790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8603" y="2990849"/>
            <a:ext cx="15335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8048" y="3933056"/>
            <a:ext cx="1266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4203700"/>
            <a:ext cx="3078163"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p:nvSpPr>
        <p:spPr bwMode="auto">
          <a:xfrm>
            <a:off x="6444208" y="6353175"/>
            <a:ext cx="873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a:t>
            </a:r>
            <a:r>
              <a:rPr lang="en-US" altLang="zh-TW" sz="1200" b="1" dirty="0">
                <a:ea typeface="新細明體" panose="02020500000000000000" pitchFamily="18" charset="-120"/>
              </a:rPr>
              <a:t> </a:t>
            </a:r>
            <a:r>
              <a:rPr lang="en-US" altLang="zh-TW" sz="1400" b="1" dirty="0">
                <a:ea typeface="新細明體" panose="02020500000000000000" pitchFamily="18" charset="-120"/>
              </a:rPr>
              <a:t>6</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185379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animEffect transition="in" filter="fade">
                                      <p:cBhvr>
                                        <p:cTn id="7" dur="1000"/>
                                        <p:tgtEl>
                                          <p:spTgt spid="30723">
                                            <p:txEl>
                                              <p:pRg st="5" end="5"/>
                                            </p:txEl>
                                          </p:spTgt>
                                        </p:tgtEl>
                                      </p:cBhvr>
                                    </p:animEffect>
                                    <p:anim calcmode="lin" valueType="num">
                                      <p:cBhvr>
                                        <p:cTn id="8"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2299"/>
                                        </p:tgtEl>
                                        <p:attrNameLst>
                                          <p:attrName>style.visibility</p:attrName>
                                        </p:attrNameLst>
                                      </p:cBhvr>
                                      <p:to>
                                        <p:strVal val="visible"/>
                                      </p:to>
                                    </p:set>
                                    <p:animEffect transition="in" filter="fade">
                                      <p:cBhvr>
                                        <p:cTn id="13" dur="1000"/>
                                        <p:tgtEl>
                                          <p:spTgt spid="12299"/>
                                        </p:tgtEl>
                                      </p:cBhvr>
                                    </p:animEffect>
                                    <p:anim calcmode="lin" valueType="num">
                                      <p:cBhvr>
                                        <p:cTn id="14" dur="1000" fill="hold"/>
                                        <p:tgtEl>
                                          <p:spTgt spid="12299"/>
                                        </p:tgtEl>
                                        <p:attrNameLst>
                                          <p:attrName>ppt_x</p:attrName>
                                        </p:attrNameLst>
                                      </p:cBhvr>
                                      <p:tavLst>
                                        <p:tav tm="0">
                                          <p:val>
                                            <p:strVal val="#ppt_x"/>
                                          </p:val>
                                        </p:tav>
                                        <p:tav tm="100000">
                                          <p:val>
                                            <p:strVal val="#ppt_x"/>
                                          </p:val>
                                        </p:tav>
                                      </p:tavLst>
                                    </p:anim>
                                    <p:anim calcmode="lin" valueType="num">
                                      <p:cBhvr>
                                        <p:cTn id="15" dur="900" decel="100000" fill="hold"/>
                                        <p:tgtEl>
                                          <p:spTgt spid="1229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299"/>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animEffect transition="in" filter="fade">
                                      <p:cBhvr>
                                        <p:cTn id="19" dur="1000"/>
                                        <p:tgtEl>
                                          <p:spTgt spid="30723">
                                            <p:txEl>
                                              <p:pRg st="7" end="7"/>
                                            </p:txEl>
                                          </p:spTgt>
                                        </p:tgtEl>
                                      </p:cBhvr>
                                    </p:animEffect>
                                    <p:anim calcmode="lin" valueType="num">
                                      <p:cBhvr>
                                        <p:cTn id="20"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8447"/>
                                        </p:tgtEl>
                                        <p:attrNameLst>
                                          <p:attrName>style.visibility</p:attrName>
                                        </p:attrNameLst>
                                      </p:cBhvr>
                                      <p:to>
                                        <p:strVal val="visible"/>
                                      </p:to>
                                    </p:set>
                                    <p:animEffect transition="in" filter="fade">
                                      <p:cBhvr>
                                        <p:cTn id="25" dur="1000"/>
                                        <p:tgtEl>
                                          <p:spTgt spid="18447"/>
                                        </p:tgtEl>
                                      </p:cBhvr>
                                    </p:animEffect>
                                    <p:anim calcmode="lin" valueType="num">
                                      <p:cBhvr>
                                        <p:cTn id="26" dur="1000" fill="hold"/>
                                        <p:tgtEl>
                                          <p:spTgt spid="18447"/>
                                        </p:tgtEl>
                                        <p:attrNameLst>
                                          <p:attrName>ppt_x</p:attrName>
                                        </p:attrNameLst>
                                      </p:cBhvr>
                                      <p:tavLst>
                                        <p:tav tm="0">
                                          <p:val>
                                            <p:strVal val="#ppt_x"/>
                                          </p:val>
                                        </p:tav>
                                        <p:tav tm="100000">
                                          <p:val>
                                            <p:strVal val="#ppt_x"/>
                                          </p:val>
                                        </p:tav>
                                      </p:tavLst>
                                    </p:anim>
                                    <p:anim calcmode="lin" valueType="num">
                                      <p:cBhvr>
                                        <p:cTn id="27" dur="900" decel="100000" fill="hold"/>
                                        <p:tgtEl>
                                          <p:spTgt spid="1844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44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900" decel="100000" fill="hold"/>
                                        <p:tgtEl>
                                          <p:spTgt spid="1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4</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an object moves in a straight line with position function </a:t>
            </a:r>
            <a:r>
              <a:rPr lang="en-US" altLang="zh-TW" i="1" dirty="0">
                <a:ea typeface="新細明體" panose="02020500000000000000" pitchFamily="18" charset="-120"/>
              </a:rPr>
              <a:t>s</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t</a:t>
            </a:r>
            <a:r>
              <a:rPr lang="en-US" altLang="zh-TW" dirty="0">
                <a:ea typeface="新細明體" panose="02020500000000000000" pitchFamily="18" charset="-120"/>
              </a:rPr>
              <a:t>), then the average velocity between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b</a:t>
            </a:r>
            <a:r>
              <a:rPr lang="en-US" altLang="zh-TW" dirty="0">
                <a:ea typeface="新細明體" panose="02020500000000000000" pitchFamily="18" charset="-120"/>
              </a:rPr>
              <a:t> is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and the velocity at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c</a:t>
            </a:r>
            <a:r>
              <a:rPr lang="en-US" altLang="zh-TW" dirty="0">
                <a:ea typeface="新細明體" panose="02020500000000000000" pitchFamily="18" charset="-120"/>
              </a:rPr>
              <a:t> is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a:t>
            </a:r>
          </a:p>
          <a:p>
            <a:endParaRPr lang="zh-TW" altLang="en-US" dirty="0"/>
          </a:p>
        </p:txBody>
      </p:sp>
      <p:pic>
        <p:nvPicPr>
          <p:cNvPr id="4" name="圖片 3"/>
          <p:cNvPicPr>
            <a:picLocks noChangeAspect="1"/>
          </p:cNvPicPr>
          <p:nvPr/>
        </p:nvPicPr>
        <p:blipFill>
          <a:blip r:embed="rId2"/>
          <a:stretch>
            <a:fillRect/>
          </a:stretch>
        </p:blipFill>
        <p:spPr>
          <a:xfrm>
            <a:off x="3995936" y="2996952"/>
            <a:ext cx="1368152" cy="684412"/>
          </a:xfrm>
          <a:prstGeom prst="rect">
            <a:avLst/>
          </a:prstGeom>
        </p:spPr>
      </p:pic>
    </p:spTree>
    <p:extLst>
      <p:ext uri="{BB962C8B-B14F-4D97-AF65-F5344CB8AC3E}">
        <p14:creationId xmlns:p14="http://schemas.microsoft.com/office/powerpoint/2010/main" val="214031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4</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a:ea typeface="新細明體" panose="02020500000000000000" pitchFamily="18" charset="-120"/>
              </a:rPr>
              <a:t>Thus, the Mean Value Theorem</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in the form of Equation 1</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tells us that, at some time </a:t>
            </a:r>
            <a:r>
              <a:rPr lang="en-US" altLang="zh-TW" i="1" dirty="0">
                <a:ea typeface="新細明體" panose="02020500000000000000" pitchFamily="18" charset="-120"/>
              </a:rPr>
              <a:t>t</a:t>
            </a:r>
            <a:r>
              <a:rPr lang="en-US" altLang="zh-TW" dirty="0">
                <a:ea typeface="新細明體" panose="02020500000000000000" pitchFamily="18" charset="-120"/>
              </a:rPr>
              <a:t> = </a:t>
            </a:r>
            <a:r>
              <a:rPr lang="en-US" altLang="zh-TW" i="1" dirty="0">
                <a:ea typeface="新細明體" panose="02020500000000000000" pitchFamily="18" charset="-120"/>
              </a:rPr>
              <a:t>c</a:t>
            </a:r>
            <a:r>
              <a:rPr lang="en-US" altLang="zh-TW" dirty="0">
                <a:ea typeface="新細明體" panose="02020500000000000000" pitchFamily="18" charset="-120"/>
              </a:rPr>
              <a:t> between </a:t>
            </a:r>
            <a:r>
              <a:rPr lang="en-US" altLang="zh-TW" i="1" dirty="0">
                <a:ea typeface="新細明體" panose="02020500000000000000" pitchFamily="18" charset="-120"/>
              </a:rPr>
              <a:t>a</a:t>
            </a:r>
            <a:r>
              <a:rPr lang="en-US" altLang="zh-TW" dirty="0">
                <a:ea typeface="新細明體" panose="02020500000000000000" pitchFamily="18" charset="-120"/>
              </a:rPr>
              <a:t> and </a:t>
            </a:r>
            <a:r>
              <a:rPr lang="en-US" altLang="zh-TW" i="1" dirty="0">
                <a:ea typeface="新細明體" panose="02020500000000000000" pitchFamily="18" charset="-120"/>
              </a:rPr>
              <a:t>b</a:t>
            </a:r>
            <a:r>
              <a:rPr lang="en-US" altLang="zh-TW" dirty="0">
                <a:ea typeface="新細明體" panose="02020500000000000000" pitchFamily="18" charset="-120"/>
              </a:rPr>
              <a:t>, the instantaneous velocity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is equal to that average velocity.</a:t>
            </a:r>
          </a:p>
          <a:p>
            <a:pPr lvl="1"/>
            <a:r>
              <a:rPr lang="en-US" altLang="zh-TW" dirty="0">
                <a:ea typeface="新細明體" panose="02020500000000000000" pitchFamily="18" charset="-120"/>
              </a:rPr>
              <a:t>For instance, if a car traveled 180 km in 2 hours, the speedometer must have read 90 km/h at least once.</a:t>
            </a:r>
          </a:p>
          <a:p>
            <a:r>
              <a:rPr lang="en-US" altLang="zh-TW" dirty="0">
                <a:ea typeface="新細明體" panose="02020500000000000000" pitchFamily="18" charset="-120"/>
              </a:rPr>
              <a:t>In general, the Mean Value Theorem can be interpreted as saying that there is a number at which the instantaneous rate of change is equal to the average rate of change over an interval.</a:t>
            </a:r>
          </a:p>
          <a:p>
            <a:endParaRPr lang="zh-TW" altLang="en-US" dirty="0"/>
          </a:p>
        </p:txBody>
      </p:sp>
    </p:spTree>
    <p:extLst>
      <p:ext uri="{BB962C8B-B14F-4D97-AF65-F5344CB8AC3E}">
        <p14:creationId xmlns:p14="http://schemas.microsoft.com/office/powerpoint/2010/main" val="41628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13315"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The main significance of the Mean Value Theorem is that it enables us to obtain information about a function from information about its derivative. </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The next example provides an instance of this principle.</a:t>
            </a: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37207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4099" name="Rectangle 3"/>
          <p:cNvSpPr>
            <a:spLocks noGrp="1" noChangeArrowheads="1"/>
          </p:cNvSpPr>
          <p:nvPr>
            <p:ph type="body" idx="1"/>
          </p:nvPr>
        </p:nvSpPr>
        <p:spPr/>
        <p:txBody>
          <a:bodyPr/>
          <a:lstStyle/>
          <a:p>
            <a:pPr marL="0" indent="0">
              <a:buFontTx/>
              <a:buNone/>
            </a:pPr>
            <a:r>
              <a:rPr lang="en-US" altLang="zh-TW" smtClean="0">
                <a:ea typeface="新細明體" panose="02020500000000000000" pitchFamily="18" charset="-120"/>
              </a:rPr>
              <a:t>Many of the results of this chapter depend on one central fact, which is called the Mean Value Theorem. But to arrive at the Mean Value Theorem we first need the following result.</a:t>
            </a:r>
          </a:p>
          <a:p>
            <a:pPr marL="0" indent="0">
              <a:buFontTx/>
              <a:buNone/>
            </a:pPr>
            <a:endParaRPr lang="en-US" altLang="zh-TW" i="1" baseline="30000" smtClean="0">
              <a:ea typeface="新細明體" panose="02020500000000000000" pitchFamily="18" charset="-120"/>
            </a:endParaRPr>
          </a:p>
          <a:p>
            <a:pPr marL="0" indent="0">
              <a:buFontTx/>
              <a:buNone/>
            </a:pPr>
            <a:endParaRPr lang="en-US" altLang="zh-TW" i="1" baseline="30000" smtClean="0">
              <a:ea typeface="新細明體" panose="02020500000000000000" pitchFamily="18" charset="-120"/>
            </a:endParaRP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388" y="3789040"/>
            <a:ext cx="7584429"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50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14339"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Suppose that </a:t>
            </a:r>
            <a:r>
              <a:rPr lang="en-US" altLang="zh-TW" i="1" dirty="0" smtClean="0">
                <a:ea typeface="新細明體" panose="02020500000000000000" pitchFamily="18" charset="-120"/>
              </a:rPr>
              <a:t>f </a:t>
            </a:r>
            <a:r>
              <a:rPr lang="en-US" altLang="zh-TW" dirty="0" smtClean="0">
                <a:ea typeface="新細明體" panose="02020500000000000000" pitchFamily="18" charset="-120"/>
              </a:rPr>
              <a:t>(0) = –3 and </a:t>
            </a:r>
            <a:r>
              <a:rPr lang="en-US" altLang="zh-TW" i="1" dirty="0" smtClean="0">
                <a:ea typeface="新細明體" panose="02020500000000000000" pitchFamily="18" charset="-120"/>
              </a:rPr>
              <a:t>f </a:t>
            </a:r>
            <a:r>
              <a:rPr lang="en-US" altLang="zh-TW" sz="8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5</a:t>
            </a:r>
            <a:r>
              <a:rPr lang="en-US" altLang="zh-TW" dirty="0" smtClean="0">
                <a:ea typeface="新細明體" panose="02020500000000000000" pitchFamily="18" charset="-120"/>
              </a:rPr>
              <a:t> for all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How large can </a:t>
            </a:r>
            <a:r>
              <a:rPr lang="en-US" altLang="zh-TW" i="1" dirty="0" smtClean="0">
                <a:ea typeface="新細明體" panose="02020500000000000000" pitchFamily="18" charset="-120"/>
              </a:rPr>
              <a:t>f </a:t>
            </a:r>
            <a:r>
              <a:rPr lang="en-US" altLang="zh-TW" dirty="0" smtClean="0">
                <a:ea typeface="新細明體" panose="02020500000000000000" pitchFamily="18" charset="-120"/>
              </a:rPr>
              <a:t>(2) possibly be?</a:t>
            </a:r>
          </a:p>
          <a:p>
            <a:pPr marL="0" indent="0">
              <a:buFontTx/>
              <a:buNone/>
            </a:pPr>
            <a:endParaRPr lang="en-US" altLang="zh-TW" dirty="0" smtClean="0">
              <a:ea typeface="新細明體" panose="02020500000000000000" pitchFamily="18" charset="-120"/>
            </a:endParaRP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154362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a:bodyPr>
          <a:lstStyle/>
          <a:p>
            <a:pPr marL="0" indent="0">
              <a:buFontTx/>
              <a:buNone/>
            </a:pPr>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We are given that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differentiable (and therefore continuous) everywhere.</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In particular, we can apply the Mean Value Theorem on the interval [0, 2].</a:t>
            </a:r>
          </a:p>
          <a:p>
            <a:pPr marL="0" indent="0">
              <a:buFontTx/>
              <a:buNone/>
            </a:pPr>
            <a:endParaRPr lang="en-US" altLang="zh-TW" sz="800"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There exists a number </a:t>
            </a:r>
            <a:r>
              <a:rPr lang="en-US" altLang="zh-TW" i="1" dirty="0" smtClean="0">
                <a:ea typeface="新細明體" panose="02020500000000000000" pitchFamily="18" charset="-120"/>
              </a:rPr>
              <a:t>c</a:t>
            </a:r>
            <a:r>
              <a:rPr lang="en-US" altLang="zh-TW" dirty="0" smtClean="0">
                <a:ea typeface="新細明體" panose="02020500000000000000" pitchFamily="18" charset="-120"/>
              </a:rPr>
              <a:t> such that</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15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5661248"/>
            <a:ext cx="34051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38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fade">
                                      <p:cBhvr>
                                        <p:cTn id="21" dur="1000"/>
                                        <p:tgtEl>
                                          <p:spTgt spid="30723">
                                            <p:txEl>
                                              <p:pRg st="3" end="3"/>
                                            </p:txEl>
                                          </p:spTgt>
                                        </p:tgtEl>
                                      </p:cBhvr>
                                    </p:animEffect>
                                    <p:anim calcmode="lin" valueType="num">
                                      <p:cBhvr>
                                        <p:cTn id="22"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6" end="6"/>
                                            </p:txEl>
                                          </p:spTgt>
                                        </p:tgtEl>
                                        <p:attrNameLst>
                                          <p:attrName>style.visibility</p:attrName>
                                        </p:attrNameLst>
                                      </p:cBhvr>
                                      <p:to>
                                        <p:strVal val="visible"/>
                                      </p:to>
                                    </p:set>
                                    <p:animEffect transition="in" filter="fade">
                                      <p:cBhvr>
                                        <p:cTn id="29" dur="1000"/>
                                        <p:tgtEl>
                                          <p:spTgt spid="30723">
                                            <p:txEl>
                                              <p:pRg st="6" end="6"/>
                                            </p:txEl>
                                          </p:spTgt>
                                        </p:tgtEl>
                                      </p:cBhvr>
                                    </p:animEffect>
                                    <p:anim calcmode="lin" valueType="num">
                                      <p:cBhvr>
                                        <p:cTn id="30"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21513"/>
                                        </p:tgtEl>
                                        <p:attrNameLst>
                                          <p:attrName>style.visibility</p:attrName>
                                        </p:attrNameLst>
                                      </p:cBhvr>
                                      <p:to>
                                        <p:strVal val="visible"/>
                                      </p:to>
                                    </p:set>
                                    <p:animEffect transition="in" filter="fade">
                                      <p:cBhvr>
                                        <p:cTn id="35" dur="1000"/>
                                        <p:tgtEl>
                                          <p:spTgt spid="21513"/>
                                        </p:tgtEl>
                                      </p:cBhvr>
                                    </p:animEffect>
                                    <p:anim calcmode="lin" valueType="num">
                                      <p:cBhvr>
                                        <p:cTn id="36" dur="1000" fill="hold"/>
                                        <p:tgtEl>
                                          <p:spTgt spid="21513"/>
                                        </p:tgtEl>
                                        <p:attrNameLst>
                                          <p:attrName>ppt_x</p:attrName>
                                        </p:attrNameLst>
                                      </p:cBhvr>
                                      <p:tavLst>
                                        <p:tav tm="0">
                                          <p:val>
                                            <p:strVal val="#ppt_x"/>
                                          </p:val>
                                        </p:tav>
                                        <p:tav tm="100000">
                                          <p:val>
                                            <p:strVal val="#ppt_x"/>
                                          </p:val>
                                        </p:tav>
                                      </p:tavLst>
                                    </p:anim>
                                    <p:anim calcmode="lin" valueType="num">
                                      <p:cBhvr>
                                        <p:cTn id="37" dur="900" decel="100000" fill="hold"/>
                                        <p:tgtEl>
                                          <p:spTgt spid="21513"/>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1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buFontTx/>
              <a:buNone/>
              <a:defRPr/>
            </a:pPr>
            <a:r>
              <a:rPr lang="en-US" dirty="0" smtClean="0"/>
              <a:t>so</a:t>
            </a:r>
          </a:p>
          <a:p>
            <a:pPr marL="0" indent="0">
              <a:buFontTx/>
              <a:buNone/>
              <a:defRPr/>
            </a:pPr>
            <a:endParaRPr lang="en-US" baseline="30000" dirty="0" smtClean="0"/>
          </a:p>
          <a:p>
            <a:pPr marL="0" indent="0">
              <a:buFontTx/>
              <a:buNone/>
              <a:defRPr/>
            </a:pPr>
            <a:endParaRPr lang="en-US" baseline="30000" dirty="0" smtClean="0"/>
          </a:p>
          <a:p>
            <a:pPr marL="0" indent="0">
              <a:buFontTx/>
              <a:buNone/>
              <a:defRPr/>
            </a:pPr>
            <a:r>
              <a:rPr lang="en-US" dirty="0" smtClean="0"/>
              <a:t>We are given that </a:t>
            </a:r>
            <a:r>
              <a:rPr lang="en-US" i="1" dirty="0" smtClean="0"/>
              <a:t>f</a:t>
            </a:r>
            <a:r>
              <a:rPr lang="en-US" sz="800" i="1" dirty="0" smtClean="0"/>
              <a:t> </a:t>
            </a:r>
            <a:r>
              <a:rPr lang="en-US" dirty="0" smtClean="0">
                <a:sym typeface="Symbol"/>
              </a:rPr>
              <a:t></a:t>
            </a:r>
            <a:r>
              <a:rPr lang="en-US" dirty="0" smtClean="0"/>
              <a:t>(</a:t>
            </a:r>
            <a:r>
              <a:rPr lang="en-US" i="1" dirty="0" smtClean="0"/>
              <a:t>x</a:t>
            </a:r>
            <a:r>
              <a:rPr lang="en-US" dirty="0" smtClean="0"/>
              <a:t>) </a:t>
            </a:r>
            <a:r>
              <a:rPr lang="en-US" b="1" dirty="0" smtClean="0">
                <a:sym typeface="Symbol"/>
              </a:rPr>
              <a:t> </a:t>
            </a:r>
            <a:r>
              <a:rPr lang="en-US" dirty="0" smtClean="0">
                <a:sym typeface="Symbol"/>
              </a:rPr>
              <a:t>5</a:t>
            </a:r>
            <a:r>
              <a:rPr lang="en-US" dirty="0" smtClean="0"/>
              <a:t> for all </a:t>
            </a:r>
            <a:r>
              <a:rPr lang="en-US" i="1" dirty="0" smtClean="0"/>
              <a:t>x</a:t>
            </a:r>
            <a:r>
              <a:rPr lang="en-US" dirty="0" smtClean="0"/>
              <a:t>, so in particular we know that </a:t>
            </a:r>
            <a:r>
              <a:rPr lang="en-US" i="1" dirty="0" smtClean="0"/>
              <a:t>f</a:t>
            </a:r>
            <a:r>
              <a:rPr lang="en-US" sz="800" i="1" dirty="0" smtClean="0"/>
              <a:t> </a:t>
            </a:r>
            <a:r>
              <a:rPr lang="en-US" dirty="0" smtClean="0">
                <a:sym typeface="Symbol"/>
              </a:rPr>
              <a:t></a:t>
            </a:r>
            <a:r>
              <a:rPr lang="en-US" dirty="0" smtClean="0"/>
              <a:t>(</a:t>
            </a:r>
            <a:r>
              <a:rPr lang="en-US" i="1" dirty="0" smtClean="0"/>
              <a:t>c</a:t>
            </a:r>
            <a:r>
              <a:rPr lang="en-US" dirty="0" smtClean="0"/>
              <a:t>) </a:t>
            </a:r>
            <a:r>
              <a:rPr lang="en-US" b="1" dirty="0" smtClean="0">
                <a:sym typeface="Symbol"/>
              </a:rPr>
              <a:t> </a:t>
            </a:r>
            <a:r>
              <a:rPr lang="en-US" dirty="0" smtClean="0">
                <a:sym typeface="Symbol"/>
              </a:rPr>
              <a:t>5</a:t>
            </a:r>
            <a:r>
              <a:rPr lang="en-US" dirty="0" smtClean="0"/>
              <a:t> . </a:t>
            </a:r>
          </a:p>
          <a:p>
            <a:pPr>
              <a:buFontTx/>
              <a:buNone/>
              <a:defRPr/>
            </a:pPr>
            <a:endParaRPr lang="en-US" dirty="0" smtClean="0"/>
          </a:p>
          <a:p>
            <a:pPr marL="0" indent="0">
              <a:buFontTx/>
              <a:buNone/>
              <a:defRPr/>
            </a:pPr>
            <a:r>
              <a:rPr lang="en-US" dirty="0" smtClean="0"/>
              <a:t>Multiplying both sides of this inequality by 2, we have        2</a:t>
            </a:r>
            <a:r>
              <a:rPr lang="en-US" i="1" dirty="0" smtClean="0"/>
              <a:t>f</a:t>
            </a:r>
            <a:r>
              <a:rPr lang="en-US" sz="800" i="1" dirty="0" smtClean="0"/>
              <a:t> </a:t>
            </a:r>
            <a:r>
              <a:rPr lang="en-US" dirty="0" smtClean="0">
                <a:sym typeface="Symbol"/>
              </a:rPr>
              <a:t></a:t>
            </a:r>
            <a:r>
              <a:rPr lang="en-US" dirty="0" smtClean="0"/>
              <a:t>(</a:t>
            </a:r>
            <a:r>
              <a:rPr lang="en-US" i="1" dirty="0" smtClean="0"/>
              <a:t>c</a:t>
            </a:r>
            <a:r>
              <a:rPr lang="en-US" dirty="0" smtClean="0"/>
              <a:t>) </a:t>
            </a:r>
            <a:r>
              <a:rPr lang="en-US" b="1" dirty="0" smtClean="0">
                <a:sym typeface="Symbol"/>
              </a:rPr>
              <a:t> </a:t>
            </a:r>
            <a:r>
              <a:rPr lang="en-US" dirty="0" smtClean="0">
                <a:sym typeface="Symbol"/>
              </a:rPr>
              <a:t>10</a:t>
            </a:r>
            <a:r>
              <a:rPr lang="en-US" dirty="0" smtClean="0"/>
              <a:t> , so</a:t>
            </a:r>
          </a:p>
          <a:p>
            <a:pPr marL="0" indent="0">
              <a:buFontTx/>
              <a:buNone/>
              <a:defRPr/>
            </a:pPr>
            <a:endParaRPr lang="en-US" baseline="30000" dirty="0" smtClean="0"/>
          </a:p>
          <a:p>
            <a:pPr marL="0" indent="0">
              <a:buFontTx/>
              <a:buNone/>
              <a:defRPr/>
            </a:pPr>
            <a:endParaRPr lang="en-US" baseline="30000" dirty="0" smtClean="0"/>
          </a:p>
          <a:p>
            <a:pPr marL="0" indent="0">
              <a:buFontTx/>
              <a:buNone/>
              <a:defRPr/>
            </a:pPr>
            <a:endParaRPr lang="en-US" baseline="30000" dirty="0" smtClean="0"/>
          </a:p>
          <a:p>
            <a:pPr marL="0" indent="0">
              <a:buFontTx/>
              <a:buNone/>
              <a:defRPr/>
            </a:pPr>
            <a:r>
              <a:rPr lang="en-US" dirty="0" smtClean="0"/>
              <a:t>The largest possible value for </a:t>
            </a:r>
            <a:r>
              <a:rPr lang="en-US" i="1" dirty="0" smtClean="0"/>
              <a:t>f</a:t>
            </a:r>
            <a:r>
              <a:rPr lang="en-US" dirty="0" smtClean="0"/>
              <a:t>(2) is 7.</a:t>
            </a:r>
            <a:endParaRPr lang="en-US" baseline="30000" dirty="0" smtClean="0"/>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638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639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843088"/>
            <a:ext cx="45339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469" y="4437112"/>
            <a:ext cx="47148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94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22538"/>
                                        </p:tgtEl>
                                        <p:attrNameLst>
                                          <p:attrName>style.visibility</p:attrName>
                                        </p:attrNameLst>
                                      </p:cBhvr>
                                      <p:to>
                                        <p:strVal val="visible"/>
                                      </p:to>
                                    </p:set>
                                    <p:animEffect transition="in" filter="fade">
                                      <p:cBhvr>
                                        <p:cTn id="21" dur="1000"/>
                                        <p:tgtEl>
                                          <p:spTgt spid="22538"/>
                                        </p:tgtEl>
                                      </p:cBhvr>
                                    </p:animEffect>
                                    <p:anim calcmode="lin" valueType="num">
                                      <p:cBhvr>
                                        <p:cTn id="22" dur="1000" fill="hold"/>
                                        <p:tgtEl>
                                          <p:spTgt spid="22538"/>
                                        </p:tgtEl>
                                        <p:attrNameLst>
                                          <p:attrName>ppt_x</p:attrName>
                                        </p:attrNameLst>
                                      </p:cBhvr>
                                      <p:tavLst>
                                        <p:tav tm="0">
                                          <p:val>
                                            <p:strVal val="#ppt_x"/>
                                          </p:val>
                                        </p:tav>
                                        <p:tav tm="100000">
                                          <p:val>
                                            <p:strVal val="#ppt_x"/>
                                          </p:val>
                                        </p:tav>
                                      </p:tavLst>
                                    </p:anim>
                                    <p:anim calcmode="lin" valueType="num">
                                      <p:cBhvr>
                                        <p:cTn id="23" dur="900" decel="100000" fill="hold"/>
                                        <p:tgtEl>
                                          <p:spTgt spid="2253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2538"/>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0723">
                                            <p:txEl>
                                              <p:pRg st="9" end="9"/>
                                            </p:txEl>
                                          </p:spTgt>
                                        </p:tgtEl>
                                        <p:attrNameLst>
                                          <p:attrName>style.visibility</p:attrName>
                                        </p:attrNameLst>
                                      </p:cBhvr>
                                      <p:to>
                                        <p:strVal val="visible"/>
                                      </p:to>
                                    </p:set>
                                    <p:animEffect transition="in" filter="fade">
                                      <p:cBhvr>
                                        <p:cTn id="27" dur="1000"/>
                                        <p:tgtEl>
                                          <p:spTgt spid="30723">
                                            <p:txEl>
                                              <p:pRg st="9" end="9"/>
                                            </p:txEl>
                                          </p:spTgt>
                                        </p:tgtEl>
                                      </p:cBhvr>
                                    </p:animEffect>
                                    <p:anim calcmode="lin" valueType="num">
                                      <p:cBhvr>
                                        <p:cTn id="28" dur="10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0723">
                                            <p:txEl>
                                              <p:pRg st="9" end="9"/>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072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 MEAN VALUE THEOREM</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Mean Value Theorem can be used to establish some of the basic facts of differential calculus. </a:t>
            </a:r>
          </a:p>
          <a:p>
            <a:pPr lvl="1"/>
            <a:r>
              <a:rPr lang="en-US" altLang="zh-TW" dirty="0">
                <a:ea typeface="新細明體" panose="02020500000000000000" pitchFamily="18" charset="-120"/>
              </a:rPr>
              <a:t>One of these basic facts is the following theorem. </a:t>
            </a:r>
          </a:p>
          <a:p>
            <a:pPr lvl="1"/>
            <a:r>
              <a:rPr lang="en-US" altLang="zh-TW" dirty="0">
                <a:ea typeface="新細明體" panose="02020500000000000000" pitchFamily="18" charset="-120"/>
              </a:rPr>
              <a:t>Others will be found in the following sections.</a:t>
            </a:r>
          </a:p>
          <a:p>
            <a:endParaRPr lang="zh-TW" altLang="en-US" dirty="0"/>
          </a:p>
        </p:txBody>
      </p:sp>
    </p:spTree>
    <p:extLst>
      <p:ext uri="{BB962C8B-B14F-4D97-AF65-F5344CB8AC3E}">
        <p14:creationId xmlns:p14="http://schemas.microsoft.com/office/powerpoint/2010/main" val="52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17411"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The Mean Value Theorem can be used to establish some of the basic facts of differential calculus.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One of these basic facts is the following theorem.</a:t>
            </a: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74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882723"/>
            <a:ext cx="768642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43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ea typeface="新細明體" panose="02020500000000000000" pitchFamily="18" charset="-120"/>
              </a:rPr>
              <a:t>Theorem </a:t>
            </a:r>
            <a:r>
              <a:rPr lang="en-US" altLang="zh-TW" dirty="0" smtClean="0">
                <a:ea typeface="新細明體" panose="02020500000000000000" pitchFamily="18" charset="-120"/>
              </a:rPr>
              <a:t>5</a:t>
            </a:r>
            <a:endParaRPr lang="zh-TW" altLang="en-US" dirty="0"/>
          </a:p>
        </p:txBody>
      </p:sp>
      <p:sp>
        <p:nvSpPr>
          <p:cNvPr id="3" name="內容版面配置區 2"/>
          <p:cNvSpPr>
            <a:spLocks noGrp="1"/>
          </p:cNvSpPr>
          <p:nvPr>
            <p:ph idx="1"/>
          </p:nvPr>
        </p:nvSpPr>
        <p:spPr/>
        <p:txBody>
          <a:bodyPr/>
          <a:lstStyle/>
          <a:p>
            <a:pPr lvl="1"/>
            <a:endParaRPr lang="en-US" altLang="zh-TW" dirty="0" smtClean="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r>
              <a:rPr lang="en-US" altLang="zh-TW" dirty="0">
                <a:ea typeface="新細明體" panose="02020500000000000000" pitchFamily="18" charset="-120"/>
              </a:rPr>
              <a:t>PROOF</a:t>
            </a:r>
          </a:p>
          <a:p>
            <a:pPr lvl="1"/>
            <a:r>
              <a:rPr lang="en-US" altLang="zh-TW" dirty="0">
                <a:ea typeface="新細明體" panose="02020500000000000000" pitchFamily="18" charset="-120"/>
              </a:rPr>
              <a:t>Let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be any two numbers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with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&lt;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t>
            </a:r>
          </a:p>
          <a:p>
            <a:pPr lvl="1"/>
            <a:r>
              <a:rPr lang="en-US" altLang="zh-TW" dirty="0">
                <a:ea typeface="新細明體" panose="02020500000000000000" pitchFamily="18" charset="-120"/>
              </a:rPr>
              <a:t>Since </a:t>
            </a:r>
            <a:r>
              <a:rPr lang="en-US" altLang="zh-TW" i="1" dirty="0">
                <a:ea typeface="新細明體" panose="02020500000000000000" pitchFamily="18" charset="-120"/>
              </a:rPr>
              <a:t>f</a:t>
            </a:r>
            <a:r>
              <a:rPr lang="en-US" altLang="zh-TW" dirty="0">
                <a:ea typeface="新細明體" panose="02020500000000000000" pitchFamily="18" charset="-120"/>
              </a:rPr>
              <a:t> is differentiable on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it must be differentiable on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and continuous on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t>
            </a:r>
            <a:endParaRPr lang="en-US" altLang="zh-TW" sz="2400" dirty="0">
              <a:ea typeface="新細明體" panose="02020500000000000000" pitchFamily="18" charset="-12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1" y="1844824"/>
            <a:ext cx="768642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2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Theorem 5</a:t>
            </a:r>
            <a:endParaRPr lang="zh-TW" altLang="en-US" dirty="0"/>
          </a:p>
        </p:txBody>
      </p:sp>
      <p:sp>
        <p:nvSpPr>
          <p:cNvPr id="3" name="內容版面配置區 2"/>
          <p:cNvSpPr>
            <a:spLocks noGrp="1"/>
          </p:cNvSpPr>
          <p:nvPr>
            <p:ph idx="1"/>
          </p:nvPr>
        </p:nvSpPr>
        <p:spPr/>
        <p:txBody>
          <a:bodyPr/>
          <a:lstStyle/>
          <a:p>
            <a:pPr lvl="1"/>
            <a:r>
              <a:rPr lang="en-US" altLang="zh-TW" dirty="0">
                <a:ea typeface="新細明體" panose="02020500000000000000" pitchFamily="18" charset="-120"/>
              </a:rPr>
              <a:t>By applying the Mean Value Theorem to </a:t>
            </a:r>
            <a:r>
              <a:rPr lang="en-US" altLang="zh-TW" i="1" dirty="0">
                <a:ea typeface="新細明體" panose="02020500000000000000" pitchFamily="18" charset="-120"/>
              </a:rPr>
              <a:t>f</a:t>
            </a:r>
            <a:r>
              <a:rPr lang="en-US" altLang="zh-TW" dirty="0">
                <a:ea typeface="新細明體" panose="02020500000000000000" pitchFamily="18" charset="-120"/>
              </a:rPr>
              <a:t> on the interval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we get a number </a:t>
            </a:r>
            <a:r>
              <a:rPr lang="en-US" altLang="zh-TW" i="1" dirty="0">
                <a:ea typeface="新細明體" panose="02020500000000000000" pitchFamily="18" charset="-120"/>
              </a:rPr>
              <a:t>c</a:t>
            </a:r>
            <a:r>
              <a:rPr lang="en-US" altLang="zh-TW" dirty="0">
                <a:ea typeface="新細明體" panose="02020500000000000000" pitchFamily="18" charset="-120"/>
              </a:rPr>
              <a:t> such that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&lt; </a:t>
            </a:r>
            <a:r>
              <a:rPr lang="en-US" altLang="zh-TW" i="1" dirty="0">
                <a:ea typeface="新細明體" panose="02020500000000000000" pitchFamily="18" charset="-120"/>
              </a:rPr>
              <a:t>c</a:t>
            </a:r>
            <a:r>
              <a:rPr lang="en-US" altLang="zh-TW" dirty="0">
                <a:ea typeface="新細明體" panose="02020500000000000000" pitchFamily="18" charset="-120"/>
              </a:rPr>
              <a:t> &lt;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and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a:t>
            </a:r>
          </a:p>
          <a:p>
            <a:pPr lvl="1"/>
            <a:r>
              <a:rPr lang="en-US" altLang="zh-TW" dirty="0">
                <a:ea typeface="新細明體" panose="02020500000000000000" pitchFamily="18" charset="-120"/>
              </a:rPr>
              <a:t>Since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0 for all </a:t>
            </a:r>
            <a:r>
              <a:rPr lang="en-US" altLang="zh-TW" i="1" dirty="0">
                <a:ea typeface="新細明體" panose="02020500000000000000" pitchFamily="18" charset="-120"/>
              </a:rPr>
              <a:t>x</a:t>
            </a:r>
            <a:r>
              <a:rPr lang="en-US" altLang="zh-TW" dirty="0">
                <a:ea typeface="新細明體" panose="02020500000000000000" pitchFamily="18" charset="-120"/>
              </a:rPr>
              <a:t>, we have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 0.</a:t>
            </a:r>
          </a:p>
          <a:p>
            <a:pPr lvl="1"/>
            <a:r>
              <a:rPr lang="en-US" altLang="zh-TW" dirty="0">
                <a:ea typeface="新細明體" panose="02020500000000000000" pitchFamily="18" charset="-120"/>
              </a:rPr>
              <a:t>So, Equation 6 becomes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 0    or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a:t>
            </a:r>
          </a:p>
          <a:p>
            <a:pPr lvl="2"/>
            <a:r>
              <a:rPr lang="en-US" altLang="zh-TW" dirty="0">
                <a:ea typeface="新細明體" panose="02020500000000000000" pitchFamily="18" charset="-120"/>
              </a:rPr>
              <a:t>Therefore, </a:t>
            </a:r>
            <a:r>
              <a:rPr lang="en-US" altLang="zh-TW" i="1" dirty="0">
                <a:ea typeface="新細明體" panose="02020500000000000000" pitchFamily="18" charset="-120"/>
              </a:rPr>
              <a:t>f</a:t>
            </a:r>
            <a:r>
              <a:rPr lang="en-US" altLang="zh-TW" dirty="0">
                <a:ea typeface="新細明體" panose="02020500000000000000" pitchFamily="18" charset="-120"/>
              </a:rPr>
              <a:t> has the same value at any</a:t>
            </a:r>
            <a:r>
              <a:rPr lang="en-US" altLang="zh-TW" i="1" dirty="0">
                <a:ea typeface="新細明體" panose="02020500000000000000" pitchFamily="18" charset="-120"/>
              </a:rPr>
              <a:t> </a:t>
            </a:r>
            <a:r>
              <a:rPr lang="en-US" altLang="zh-TW" dirty="0">
                <a:ea typeface="新細明體" panose="02020500000000000000" pitchFamily="18" charset="-120"/>
              </a:rPr>
              <a:t>two numbers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baseline="-25000" dirty="0">
                <a:ea typeface="新細明體" panose="02020500000000000000" pitchFamily="18" charset="-120"/>
              </a:rPr>
              <a:t>2</a:t>
            </a:r>
            <a:r>
              <a:rPr lang="en-US" altLang="zh-TW" dirty="0">
                <a:ea typeface="新細明體" panose="02020500000000000000" pitchFamily="18" charset="-120"/>
              </a:rPr>
              <a:t>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lvl="2"/>
            <a:r>
              <a:rPr lang="en-US" altLang="zh-TW" dirty="0">
                <a:ea typeface="新細明體" panose="02020500000000000000" pitchFamily="18" charset="-120"/>
              </a:rPr>
              <a:t>This means that </a:t>
            </a:r>
            <a:r>
              <a:rPr lang="en-US" altLang="zh-TW" i="1" dirty="0">
                <a:ea typeface="新細明體" panose="02020500000000000000" pitchFamily="18" charset="-120"/>
              </a:rPr>
              <a:t>f</a:t>
            </a:r>
            <a:r>
              <a:rPr lang="en-US" altLang="zh-TW" dirty="0">
                <a:ea typeface="新細明體" panose="02020500000000000000" pitchFamily="18" charset="-120"/>
              </a:rPr>
              <a:t> is constant on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lvl="2"/>
            <a:endParaRPr lang="en-US" altLang="zh-TW"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264994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Corollary 7</a:t>
            </a:r>
            <a:endParaRPr lang="zh-TW" altLang="en-US" dirty="0"/>
          </a:p>
        </p:txBody>
      </p:sp>
      <p:sp>
        <p:nvSpPr>
          <p:cNvPr id="3" name="內容版面配置區 2"/>
          <p:cNvSpPr>
            <a:spLocks noGrp="1"/>
          </p:cNvSpPr>
          <p:nvPr>
            <p:ph idx="1"/>
          </p:nvPr>
        </p:nvSpPr>
        <p:spPr/>
        <p:txBody>
          <a:bodyPr/>
          <a:lstStyle/>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r>
              <a:rPr lang="en-US" altLang="zh-TW" dirty="0" smtClean="0">
                <a:ea typeface="新細明體" panose="02020500000000000000" pitchFamily="18" charset="-120"/>
              </a:rPr>
              <a:t>PROOF</a:t>
            </a:r>
            <a:endParaRPr lang="en-US" altLang="zh-TW" dirty="0">
              <a:ea typeface="新細明體" panose="02020500000000000000" pitchFamily="18" charset="-120"/>
            </a:endParaRPr>
          </a:p>
          <a:p>
            <a:pPr lvl="1"/>
            <a:r>
              <a:rPr lang="en-US" altLang="zh-TW" dirty="0">
                <a:ea typeface="新細明體" panose="02020500000000000000" pitchFamily="18" charset="-120"/>
              </a:rPr>
              <a:t>Let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g</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a:t>
            </a:r>
          </a:p>
          <a:p>
            <a:pPr lvl="1"/>
            <a:r>
              <a:rPr lang="en-US" altLang="zh-TW" dirty="0">
                <a:ea typeface="新細明體" panose="02020500000000000000" pitchFamily="18" charset="-120"/>
              </a:rPr>
              <a:t>Then,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f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g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0  for all </a:t>
            </a:r>
            <a:r>
              <a:rPr lang="en-US" altLang="zh-TW" i="1" dirty="0">
                <a:ea typeface="新細明體" panose="02020500000000000000" pitchFamily="18" charset="-120"/>
              </a:rPr>
              <a:t>x</a:t>
            </a:r>
            <a:r>
              <a:rPr lang="en-US" altLang="zh-TW" dirty="0">
                <a:ea typeface="新細明體" panose="02020500000000000000" pitchFamily="18" charset="-120"/>
              </a:rPr>
              <a:t>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lvl="1"/>
            <a:r>
              <a:rPr lang="en-US" altLang="zh-TW" dirty="0">
                <a:ea typeface="新細明體" panose="02020500000000000000" pitchFamily="18" charset="-120"/>
              </a:rPr>
              <a:t>Thus, by Theorem 5, </a:t>
            </a:r>
            <a:r>
              <a:rPr lang="en-US" altLang="zh-TW" i="1" dirty="0">
                <a:ea typeface="新細明體" panose="02020500000000000000" pitchFamily="18" charset="-120"/>
              </a:rPr>
              <a:t>F</a:t>
            </a:r>
            <a:r>
              <a:rPr lang="en-US" altLang="zh-TW" dirty="0">
                <a:ea typeface="新細明體" panose="02020500000000000000" pitchFamily="18" charset="-120"/>
              </a:rPr>
              <a:t> is constant.</a:t>
            </a:r>
          </a:p>
          <a:p>
            <a:pPr lvl="1"/>
            <a:r>
              <a:rPr lang="en-US" altLang="zh-TW" dirty="0">
                <a:ea typeface="新細明體" panose="02020500000000000000" pitchFamily="18" charset="-120"/>
              </a:rPr>
              <a:t>That is,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g</a:t>
            </a:r>
            <a:r>
              <a:rPr lang="en-US" altLang="zh-TW" dirty="0">
                <a:ea typeface="新細明體" panose="02020500000000000000" pitchFamily="18" charset="-120"/>
              </a:rPr>
              <a:t> is constant.</a:t>
            </a:r>
          </a:p>
          <a:p>
            <a:endParaRPr lang="zh-TW"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220" y="1772816"/>
            <a:ext cx="7647349"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05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18435" name="Rectangle 3"/>
          <p:cNvSpPr>
            <a:spLocks noGrp="1" noChangeArrowheads="1"/>
          </p:cNvSpPr>
          <p:nvPr>
            <p:ph type="body" idx="1"/>
          </p:nvPr>
        </p:nvSpPr>
        <p:spPr/>
        <p:txBody>
          <a:bodyPr>
            <a:normAutofit fontScale="77500" lnSpcReduction="20000"/>
          </a:bodyPr>
          <a:lstStyle/>
          <a:p>
            <a:pPr marL="0" indent="0">
              <a:buFontTx/>
              <a:buNone/>
            </a:pPr>
            <a:r>
              <a:rPr lang="en-US" altLang="zh-TW" dirty="0" smtClean="0">
                <a:ea typeface="新細明體" panose="02020500000000000000" pitchFamily="18" charset="-120"/>
              </a:rPr>
              <a:t>Care must be taken in applying Theorem 5. Let</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The domain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and </a:t>
            </a:r>
            <a:r>
              <a:rPr lang="en-US" altLang="zh-TW" i="1" dirty="0" smtClean="0">
                <a:ea typeface="新細明體" panose="02020500000000000000" pitchFamily="18" charset="-120"/>
              </a:rPr>
              <a:t>f</a:t>
            </a:r>
            <a:r>
              <a:rPr lang="en-US" altLang="zh-TW" sz="8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 0 for all </a:t>
            </a:r>
            <a:r>
              <a:rPr lang="en-US" altLang="zh-TW" i="1" dirty="0" smtClean="0">
                <a:ea typeface="新細明體" panose="02020500000000000000" pitchFamily="18" charset="-120"/>
              </a:rPr>
              <a:t>x</a:t>
            </a:r>
            <a:r>
              <a:rPr lang="en-US" altLang="zh-TW" dirty="0" smtClean="0">
                <a:ea typeface="新細明體" panose="02020500000000000000" pitchFamily="18" charset="-120"/>
              </a:rPr>
              <a:t> in </a:t>
            </a:r>
            <a:r>
              <a:rPr lang="en-US" altLang="zh-TW" i="1" dirty="0" smtClean="0">
                <a:ea typeface="新細明體" panose="02020500000000000000" pitchFamily="18" charset="-120"/>
              </a:rPr>
              <a:t>D</a:t>
            </a:r>
            <a:r>
              <a:rPr lang="en-US" altLang="zh-TW" dirty="0" smtClean="0">
                <a:ea typeface="新細明體" panose="02020500000000000000" pitchFamily="18" charset="-120"/>
              </a:rPr>
              <a:t>. </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But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dirty="0" smtClean="0">
                <a:ea typeface="新細明體" panose="02020500000000000000" pitchFamily="18" charset="-120"/>
              </a:rPr>
              <a:t> is </a:t>
            </a:r>
            <a:r>
              <a:rPr lang="en-US" altLang="zh-TW" dirty="0" smtClean="0">
                <a:ea typeface="新細明體" panose="02020500000000000000" pitchFamily="18" charset="-120"/>
              </a:rPr>
              <a:t>obviously not a constant function. This does not contradict Theorem 5 because</a:t>
            </a:r>
            <a:r>
              <a:rPr lang="en-US" altLang="zh-TW" i="1" dirty="0" smtClean="0">
                <a:ea typeface="新細明體" panose="02020500000000000000" pitchFamily="18" charset="-120"/>
              </a:rPr>
              <a:t> D </a:t>
            </a:r>
            <a:r>
              <a:rPr lang="en-US" altLang="zh-TW" dirty="0" smtClean="0">
                <a:ea typeface="新細明體" panose="02020500000000000000" pitchFamily="18" charset="-120"/>
              </a:rPr>
              <a:t>is not an interval.</a:t>
            </a:r>
          </a:p>
          <a:p>
            <a:pPr marL="0" indent="0">
              <a:buFontTx/>
              <a:buNone/>
            </a:pPr>
            <a:r>
              <a:rPr lang="en-US" altLang="zh-TW" dirty="0" smtClean="0">
                <a:ea typeface="新細明體" panose="02020500000000000000" pitchFamily="18" charset="-120"/>
              </a:rPr>
              <a:t>Notice that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constant on the interval (0,           ) and also on the interval </a:t>
            </a:r>
          </a:p>
          <a:p>
            <a:pPr marL="0" indent="0">
              <a:buFontTx/>
              <a:buNone/>
            </a:pPr>
            <a:r>
              <a:rPr lang="en-US" altLang="zh-TW" dirty="0" smtClean="0">
                <a:ea typeface="新細明體" panose="02020500000000000000" pitchFamily="18" charset="-120"/>
              </a:rPr>
              <a:t>(                 , 0).</a:t>
            </a: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763" y="2133600"/>
            <a:ext cx="40544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429000"/>
            <a:ext cx="2005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8440" name="Picture 4"/>
          <p:cNvPicPr>
            <a:picLocks noChangeAspect="1" noChangeArrowheads="1"/>
          </p:cNvPicPr>
          <p:nvPr/>
        </p:nvPicPr>
        <p:blipFill>
          <a:blip r:embed="rId4">
            <a:extLst>
              <a:ext uri="{28A0092B-C50C-407E-A947-70E740481C1C}">
                <a14:useLocalDpi xmlns:a14="http://schemas.microsoft.com/office/drawing/2010/main" val="0"/>
              </a:ext>
            </a:extLst>
          </a:blip>
          <a:srcRect l="38235"/>
          <a:stretch>
            <a:fillRect/>
          </a:stretch>
        </p:blipFill>
        <p:spPr bwMode="auto">
          <a:xfrm>
            <a:off x="5366672" y="5229200"/>
            <a:ext cx="3381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844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84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5476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92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The Mean Value Theorem</a:t>
            </a:r>
          </a:p>
        </p:txBody>
      </p:sp>
      <p:sp>
        <p:nvSpPr>
          <p:cNvPr id="5123" name="Rectangle 3"/>
          <p:cNvSpPr>
            <a:spLocks noGrp="1" noChangeArrowheads="1"/>
          </p:cNvSpPr>
          <p:nvPr>
            <p:ph type="body" idx="1"/>
          </p:nvPr>
        </p:nvSpPr>
        <p:spPr/>
        <p:txBody>
          <a:bodyPr>
            <a:normAutofit fontScale="70000" lnSpcReduction="20000"/>
          </a:bodyPr>
          <a:lstStyle/>
          <a:p>
            <a:pPr marL="0" indent="0">
              <a:buFontTx/>
              <a:buNone/>
            </a:pPr>
            <a:r>
              <a:rPr lang="en-US" altLang="zh-TW" dirty="0" smtClean="0">
                <a:ea typeface="新細明體" panose="02020500000000000000" pitchFamily="18" charset="-120"/>
              </a:rPr>
              <a:t>Let</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take a look at the graphs of some typical functions that satisfy the three hypotheses.</a:t>
            </a:r>
          </a:p>
          <a:p>
            <a:pPr marL="0" indent="0">
              <a:buFontTx/>
              <a:buNone/>
            </a:pPr>
            <a:endParaRPr lang="en-US" altLang="zh-TW" i="1" baseline="300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Figure 1 shows the graphs of four such functions.</a:t>
            </a:r>
          </a:p>
          <a:p>
            <a:pPr marL="0" indent="0">
              <a:buFontTx/>
              <a:buNone/>
            </a:pP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In each case it appears that there is at least one point (</a:t>
            </a:r>
            <a:r>
              <a:rPr lang="en-US" altLang="zh-TW" i="1" dirty="0" smtClean="0">
                <a:ea typeface="新細明體" panose="02020500000000000000" pitchFamily="18" charset="-120"/>
              </a:rPr>
              <a:t>c</a:t>
            </a:r>
            <a:r>
              <a:rPr lang="en-US" altLang="zh-TW" dirty="0" smtClean="0">
                <a:ea typeface="新細明體" panose="02020500000000000000" pitchFamily="18" charset="-120"/>
              </a:rPr>
              <a:t>, </a:t>
            </a:r>
            <a:r>
              <a:rPr lang="en-US" altLang="zh-TW" i="1" dirty="0" smtClean="0">
                <a:ea typeface="新細明體" panose="02020500000000000000" pitchFamily="18" charset="-120"/>
              </a:rPr>
              <a:t>f </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c </a:t>
            </a:r>
            <a:r>
              <a:rPr lang="en-US" altLang="zh-TW" dirty="0" smtClean="0">
                <a:ea typeface="新細明體" panose="02020500000000000000" pitchFamily="18" charset="-120"/>
              </a:rPr>
              <a:t>) ) on the graph where the tangent is horizontal and therefore </a:t>
            </a:r>
            <a:r>
              <a:rPr lang="en-US" altLang="zh-TW" i="1" dirty="0" smtClean="0">
                <a:ea typeface="新細明體" panose="02020500000000000000" pitchFamily="18" charset="-120"/>
              </a:rPr>
              <a:t>f</a:t>
            </a:r>
            <a:r>
              <a:rPr lang="en-US" altLang="zh-TW" sz="8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c</a:t>
            </a:r>
            <a:r>
              <a:rPr lang="en-US" altLang="zh-TW" dirty="0" smtClean="0">
                <a:ea typeface="新細明體" panose="02020500000000000000" pitchFamily="18" charset="-120"/>
              </a:rPr>
              <a:t>) = 0. Thus Rolle</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Theorem is plausible.</a:t>
            </a:r>
            <a:endParaRPr lang="en-US" altLang="zh-TW" i="1" baseline="30000" dirty="0" smtClean="0">
              <a:ea typeface="新細明體" panose="02020500000000000000" pitchFamily="18" charset="-120"/>
            </a:endParaRPr>
          </a:p>
          <a:p>
            <a:pPr marL="0" indent="0">
              <a:buFontTx/>
              <a:buNone/>
            </a:pPr>
            <a:endParaRPr lang="en-US" altLang="zh-TW" i="1" baseline="30000" dirty="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99" y="3222625"/>
            <a:ext cx="7867601"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7"/>
          <p:cNvSpPr>
            <a:spLocks noChangeArrowheads="1"/>
          </p:cNvSpPr>
          <p:nvPr/>
        </p:nvSpPr>
        <p:spPr bwMode="auto">
          <a:xfrm>
            <a:off x="1895206" y="4777209"/>
            <a:ext cx="372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(a)</a:t>
            </a:r>
          </a:p>
        </p:txBody>
      </p:sp>
      <p:sp>
        <p:nvSpPr>
          <p:cNvPr id="5127" name="Rectangle 8"/>
          <p:cNvSpPr>
            <a:spLocks noChangeArrowheads="1"/>
          </p:cNvSpPr>
          <p:nvPr/>
        </p:nvSpPr>
        <p:spPr bwMode="auto">
          <a:xfrm>
            <a:off x="3839422" y="4777209"/>
            <a:ext cx="372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(b)</a:t>
            </a:r>
          </a:p>
        </p:txBody>
      </p:sp>
      <p:sp>
        <p:nvSpPr>
          <p:cNvPr id="5128" name="Rectangle 9"/>
          <p:cNvSpPr>
            <a:spLocks noChangeArrowheads="1"/>
          </p:cNvSpPr>
          <p:nvPr/>
        </p:nvSpPr>
        <p:spPr bwMode="auto">
          <a:xfrm>
            <a:off x="6084168" y="4777209"/>
            <a:ext cx="363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(c)</a:t>
            </a:r>
          </a:p>
        </p:txBody>
      </p:sp>
      <p:sp>
        <p:nvSpPr>
          <p:cNvPr id="5129" name="Rectangle 10"/>
          <p:cNvSpPr>
            <a:spLocks noChangeArrowheads="1"/>
          </p:cNvSpPr>
          <p:nvPr/>
        </p:nvSpPr>
        <p:spPr bwMode="auto">
          <a:xfrm>
            <a:off x="7879287" y="4777209"/>
            <a:ext cx="372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(d)</a:t>
            </a:r>
          </a:p>
        </p:txBody>
      </p:sp>
      <p:sp>
        <p:nvSpPr>
          <p:cNvPr id="5130" name="Rectangle 11"/>
          <p:cNvSpPr>
            <a:spLocks noChangeArrowheads="1"/>
          </p:cNvSpPr>
          <p:nvPr/>
        </p:nvSpPr>
        <p:spPr bwMode="auto">
          <a:xfrm>
            <a:off x="4424710" y="4931196"/>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384580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PROOF</a:t>
            </a:r>
            <a:endParaRPr lang="zh-TW" altLang="en-US" dirty="0"/>
          </a:p>
        </p:txBody>
      </p:sp>
      <p:sp>
        <p:nvSpPr>
          <p:cNvPr id="3" name="內容版面配置區 2"/>
          <p:cNvSpPr>
            <a:spLocks noGrp="1"/>
          </p:cNvSpPr>
          <p:nvPr>
            <p:ph idx="1"/>
          </p:nvPr>
        </p:nvSpPr>
        <p:spPr/>
        <p:txBody>
          <a:bodyPr/>
          <a:lstStyle/>
          <a:p>
            <a:pPr marL="812800" indent="-812800"/>
            <a:r>
              <a:rPr lang="en-US" altLang="zh-TW" dirty="0">
                <a:ea typeface="新細明體" panose="02020500000000000000" pitchFamily="18" charset="-120"/>
              </a:rPr>
              <a:t>There are three cases:</a:t>
            </a:r>
          </a:p>
          <a:p>
            <a:pPr marL="1168400" lvl="1" indent="-711200">
              <a:buClr>
                <a:schemeClr val="tx2"/>
              </a:buClr>
              <a:buFont typeface="Arial" panose="020B0604020202020204" pitchFamily="34" charset="0"/>
              <a:buAutoNum type="romanUcPeriod"/>
            </a:pP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k, </a:t>
            </a:r>
            <a:r>
              <a:rPr lang="en-US" altLang="zh-TW" dirty="0">
                <a:ea typeface="新細明體" panose="02020500000000000000" pitchFamily="18" charset="-120"/>
              </a:rPr>
              <a:t>a constant</a:t>
            </a:r>
          </a:p>
          <a:p>
            <a:pPr marL="1168400" lvl="1" indent="-711200">
              <a:buClr>
                <a:schemeClr val="tx2"/>
              </a:buClr>
              <a:buFont typeface="Arial" panose="020B0604020202020204" pitchFamily="34" charset="0"/>
              <a:buAutoNum type="romanUcPeriod"/>
            </a:pP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&gt;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for some </a:t>
            </a:r>
            <a:r>
              <a:rPr lang="en-US" altLang="zh-TW" i="1" dirty="0">
                <a:ea typeface="新細明體" panose="02020500000000000000" pitchFamily="18" charset="-120"/>
              </a:rPr>
              <a:t>x</a:t>
            </a:r>
            <a:r>
              <a:rPr lang="en-US" altLang="zh-TW" dirty="0">
                <a:ea typeface="新細明體" panose="02020500000000000000" pitchFamily="18" charset="-120"/>
              </a:rPr>
              <a:t>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marL="1168400" lvl="1" indent="-711200">
              <a:buClr>
                <a:schemeClr val="tx2"/>
              </a:buClr>
              <a:buFont typeface="Arial" panose="020B0604020202020204" pitchFamily="34" charset="0"/>
              <a:buAutoNum type="romanUcPeriod"/>
            </a:pP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&lt;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for some </a:t>
            </a:r>
            <a:r>
              <a:rPr lang="en-US" altLang="zh-TW" i="1" dirty="0">
                <a:ea typeface="新細明體" panose="02020500000000000000" pitchFamily="18" charset="-120"/>
              </a:rPr>
              <a:t>x </a:t>
            </a:r>
            <a:r>
              <a:rPr lang="en-US" altLang="zh-TW" dirty="0">
                <a:ea typeface="新細明體" panose="02020500000000000000" pitchFamily="18" charset="-120"/>
              </a:rPr>
              <a:t>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marL="812800" indent="-812800"/>
            <a:endParaRPr lang="en-US" altLang="zh-TW" i="1"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386177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PROOF (Case I)</a:t>
            </a:r>
            <a:endParaRPr lang="zh-TW" altLang="en-US" dirty="0"/>
          </a:p>
        </p:txBody>
      </p:sp>
      <p:sp>
        <p:nvSpPr>
          <p:cNvPr id="3" name="內容版面配置區 2"/>
          <p:cNvSpPr>
            <a:spLocks noGrp="1"/>
          </p:cNvSpPr>
          <p:nvPr>
            <p:ph idx="1"/>
          </p:nvPr>
        </p:nvSpPr>
        <p:spPr/>
        <p:txBody>
          <a:bodyPr/>
          <a:lstStyle/>
          <a:p>
            <a:r>
              <a:rPr lang="en-US" altLang="zh-TW" b="1" i="1" dirty="0">
                <a:ea typeface="新細明體" panose="02020500000000000000" pitchFamily="18" charset="-120"/>
              </a:rPr>
              <a:t>f</a:t>
            </a:r>
            <a:r>
              <a:rPr lang="en-US" altLang="zh-TW" b="1" dirty="0">
                <a:ea typeface="新細明體" panose="02020500000000000000" pitchFamily="18" charset="-120"/>
              </a:rPr>
              <a:t>(</a:t>
            </a:r>
            <a:r>
              <a:rPr lang="en-US" altLang="zh-TW" b="1" i="1" dirty="0">
                <a:ea typeface="新細明體" panose="02020500000000000000" pitchFamily="18" charset="-120"/>
              </a:rPr>
              <a:t>x</a:t>
            </a:r>
            <a:r>
              <a:rPr lang="en-US" altLang="zh-TW" b="1" dirty="0">
                <a:ea typeface="新細明體" panose="02020500000000000000" pitchFamily="18" charset="-120"/>
              </a:rPr>
              <a:t>) = </a:t>
            </a:r>
            <a:r>
              <a:rPr lang="en-US" altLang="zh-TW" b="1" i="1" dirty="0">
                <a:ea typeface="新細明體" panose="02020500000000000000" pitchFamily="18" charset="-120"/>
              </a:rPr>
              <a:t>k, </a:t>
            </a:r>
            <a:r>
              <a:rPr lang="en-US" altLang="zh-TW" b="1" dirty="0">
                <a:ea typeface="新細明體" panose="02020500000000000000" pitchFamily="18" charset="-120"/>
              </a:rPr>
              <a:t>a constant</a:t>
            </a:r>
          </a:p>
          <a:p>
            <a:pPr lvl="1"/>
            <a:r>
              <a:rPr lang="en-US" altLang="zh-TW" dirty="0">
                <a:ea typeface="新細明體" panose="02020500000000000000" pitchFamily="18" charset="-120"/>
              </a:rPr>
              <a:t>Then, </a:t>
            </a:r>
            <a:r>
              <a:rPr lang="en-US" altLang="zh-TW" i="1" dirty="0">
                <a:ea typeface="新細明體" panose="02020500000000000000" pitchFamily="18" charset="-120"/>
              </a:rPr>
              <a:t>f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0.</a:t>
            </a:r>
          </a:p>
          <a:p>
            <a:pPr lvl="1"/>
            <a:r>
              <a:rPr lang="en-US" altLang="zh-TW" dirty="0">
                <a:ea typeface="新細明體" panose="02020500000000000000" pitchFamily="18" charset="-120"/>
              </a:rPr>
              <a:t>So, the number </a:t>
            </a:r>
            <a:r>
              <a:rPr lang="en-US" altLang="zh-TW" i="1" dirty="0">
                <a:ea typeface="新細明體" panose="02020500000000000000" pitchFamily="18" charset="-120"/>
              </a:rPr>
              <a:t>c</a:t>
            </a:r>
            <a:r>
              <a:rPr lang="en-US" altLang="zh-TW" dirty="0">
                <a:ea typeface="新細明體" panose="02020500000000000000" pitchFamily="18" charset="-120"/>
              </a:rPr>
              <a:t> can be taken to be any</a:t>
            </a:r>
            <a:r>
              <a:rPr lang="en-US" altLang="zh-TW" i="1" dirty="0">
                <a:ea typeface="新細明體" panose="02020500000000000000" pitchFamily="18" charset="-120"/>
              </a:rPr>
              <a:t> </a:t>
            </a:r>
            <a:r>
              <a:rPr lang="en-US" altLang="zh-TW" dirty="0">
                <a:ea typeface="新細明體" panose="02020500000000000000" pitchFamily="18" charset="-120"/>
              </a:rPr>
              <a:t>number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endParaRPr lang="zh-TW" altLang="en-US" dirty="0"/>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141663"/>
            <a:ext cx="3055937" cy="2662237"/>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13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PROOF (Case II)</a:t>
            </a:r>
            <a:endParaRPr lang="zh-TW" altLang="en-US" dirty="0"/>
          </a:p>
        </p:txBody>
      </p:sp>
      <p:sp>
        <p:nvSpPr>
          <p:cNvPr id="3" name="內容版面配置區 2"/>
          <p:cNvSpPr>
            <a:spLocks noGrp="1"/>
          </p:cNvSpPr>
          <p:nvPr>
            <p:ph idx="1"/>
          </p:nvPr>
        </p:nvSpPr>
        <p:spPr/>
        <p:txBody>
          <a:bodyPr/>
          <a:lstStyle/>
          <a:p>
            <a:r>
              <a:rPr lang="en-US" altLang="zh-TW" b="1" i="1" dirty="0">
                <a:ea typeface="新細明體" panose="02020500000000000000" pitchFamily="18" charset="-120"/>
              </a:rPr>
              <a:t>f</a:t>
            </a:r>
            <a:r>
              <a:rPr lang="en-US" altLang="zh-TW" b="1" dirty="0">
                <a:ea typeface="新細明體" panose="02020500000000000000" pitchFamily="18" charset="-120"/>
              </a:rPr>
              <a:t>(</a:t>
            </a:r>
            <a:r>
              <a:rPr lang="en-US" altLang="zh-TW" b="1" i="1" dirty="0">
                <a:ea typeface="新細明體" panose="02020500000000000000" pitchFamily="18" charset="-120"/>
              </a:rPr>
              <a:t>x</a:t>
            </a:r>
            <a:r>
              <a:rPr lang="en-US" altLang="zh-TW" b="1" dirty="0">
                <a:ea typeface="新細明體" panose="02020500000000000000" pitchFamily="18" charset="-120"/>
              </a:rPr>
              <a:t>) &gt; </a:t>
            </a:r>
            <a:r>
              <a:rPr lang="en-US" altLang="zh-TW" b="1" i="1" dirty="0">
                <a:ea typeface="新細明體" panose="02020500000000000000" pitchFamily="18" charset="-120"/>
              </a:rPr>
              <a:t>f</a:t>
            </a:r>
            <a:r>
              <a:rPr lang="en-US" altLang="zh-TW" b="1" dirty="0">
                <a:ea typeface="新細明體" panose="02020500000000000000" pitchFamily="18" charset="-120"/>
              </a:rPr>
              <a:t>(</a:t>
            </a:r>
            <a:r>
              <a:rPr lang="en-US" altLang="zh-TW" b="1" i="1" dirty="0">
                <a:ea typeface="新細明體" panose="02020500000000000000" pitchFamily="18" charset="-120"/>
              </a:rPr>
              <a:t>a</a:t>
            </a:r>
            <a:r>
              <a:rPr lang="en-US" altLang="zh-TW" b="1" dirty="0">
                <a:ea typeface="新細明體" panose="02020500000000000000" pitchFamily="18" charset="-120"/>
              </a:rPr>
              <a:t>) for some </a:t>
            </a:r>
            <a:r>
              <a:rPr lang="en-US" altLang="zh-TW" b="1" i="1" dirty="0">
                <a:ea typeface="新細明體" panose="02020500000000000000" pitchFamily="18" charset="-120"/>
              </a:rPr>
              <a:t>x</a:t>
            </a:r>
            <a:r>
              <a:rPr lang="en-US" altLang="zh-TW" b="1" dirty="0">
                <a:ea typeface="新細明體" panose="02020500000000000000" pitchFamily="18" charset="-120"/>
              </a:rPr>
              <a:t> in (</a:t>
            </a:r>
            <a:r>
              <a:rPr lang="en-US" altLang="zh-TW" b="1" i="1" dirty="0">
                <a:ea typeface="新細明體" panose="02020500000000000000" pitchFamily="18" charset="-120"/>
              </a:rPr>
              <a:t>a</a:t>
            </a:r>
            <a:r>
              <a:rPr lang="en-US" altLang="zh-TW" b="1" dirty="0">
                <a:ea typeface="新細明體" panose="02020500000000000000" pitchFamily="18" charset="-120"/>
              </a:rPr>
              <a:t>, </a:t>
            </a:r>
            <a:r>
              <a:rPr lang="en-US" altLang="zh-TW" b="1" i="1" dirty="0">
                <a:ea typeface="新細明體" panose="02020500000000000000" pitchFamily="18" charset="-120"/>
              </a:rPr>
              <a:t>b</a:t>
            </a:r>
            <a:r>
              <a:rPr lang="en-US" altLang="zh-TW" b="1" dirty="0">
                <a:ea typeface="新細明體" panose="02020500000000000000" pitchFamily="18" charset="-120"/>
              </a:rPr>
              <a:t>)</a:t>
            </a:r>
          </a:p>
          <a:p>
            <a:pPr marL="401638" lvl="1" indent="-284163"/>
            <a:r>
              <a:rPr lang="en-US" altLang="zh-TW" dirty="0">
                <a:ea typeface="新細明體" panose="02020500000000000000" pitchFamily="18" charset="-120"/>
              </a:rPr>
              <a:t>By the Extreme Value Theorem (which we can apply by hypothesis 1), </a:t>
            </a:r>
            <a:r>
              <a:rPr lang="en-US" altLang="zh-TW" i="1" dirty="0">
                <a:ea typeface="新細明體" panose="02020500000000000000" pitchFamily="18" charset="-120"/>
              </a:rPr>
              <a:t>f</a:t>
            </a:r>
            <a:r>
              <a:rPr lang="en-US" altLang="zh-TW" dirty="0">
                <a:ea typeface="新細明體" panose="02020500000000000000" pitchFamily="18" charset="-120"/>
              </a:rPr>
              <a:t> has a maximum value somewhere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endParaRPr lang="zh-TW" altLang="en-US"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13100"/>
            <a:ext cx="6419850" cy="272732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48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PROOF (Case II)</a:t>
            </a:r>
            <a:endParaRPr lang="zh-TW" altLang="en-US" dirty="0"/>
          </a:p>
        </p:txBody>
      </p:sp>
      <p:sp>
        <p:nvSpPr>
          <p:cNvPr id="3" name="內容版面配置區 2"/>
          <p:cNvSpPr>
            <a:spLocks noGrp="1"/>
          </p:cNvSpPr>
          <p:nvPr>
            <p:ph idx="1"/>
          </p:nvPr>
        </p:nvSpPr>
        <p:spPr/>
        <p:txBody>
          <a:bodyPr/>
          <a:lstStyle/>
          <a:p>
            <a:pPr lvl="1"/>
            <a:r>
              <a:rPr lang="en-US" altLang="zh-TW" dirty="0">
                <a:ea typeface="新細明體" panose="02020500000000000000" pitchFamily="18" charset="-120"/>
              </a:rPr>
              <a:t>As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 it must attain this maximum value at a number </a:t>
            </a:r>
            <a:r>
              <a:rPr lang="en-US" altLang="zh-TW" i="1" dirty="0">
                <a:ea typeface="新細明體" panose="02020500000000000000" pitchFamily="18" charset="-120"/>
              </a:rPr>
              <a:t>c</a:t>
            </a:r>
            <a:r>
              <a:rPr lang="en-US" altLang="zh-TW" dirty="0">
                <a:ea typeface="新細明體" panose="02020500000000000000" pitchFamily="18" charset="-120"/>
              </a:rPr>
              <a:t> in the open interval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lvl="1"/>
            <a:r>
              <a:rPr lang="en-US" altLang="zh-TW" dirty="0">
                <a:ea typeface="新細明體" panose="02020500000000000000" pitchFamily="18" charset="-120"/>
              </a:rPr>
              <a:t>Then, </a:t>
            </a:r>
            <a:r>
              <a:rPr lang="en-US" altLang="zh-TW" i="1" dirty="0">
                <a:ea typeface="新細明體" panose="02020500000000000000" pitchFamily="18" charset="-120"/>
              </a:rPr>
              <a:t>f</a:t>
            </a:r>
            <a:r>
              <a:rPr lang="en-US" altLang="zh-TW" dirty="0">
                <a:ea typeface="新細明體" panose="02020500000000000000" pitchFamily="18" charset="-120"/>
              </a:rPr>
              <a:t> has a local maximum at </a:t>
            </a:r>
            <a:r>
              <a:rPr lang="en-US" altLang="zh-TW" i="1" dirty="0">
                <a:ea typeface="新細明體" panose="02020500000000000000" pitchFamily="18" charset="-120"/>
              </a:rPr>
              <a:t>c</a:t>
            </a:r>
            <a:r>
              <a:rPr lang="en-US" altLang="zh-TW" dirty="0">
                <a:ea typeface="新細明體" panose="02020500000000000000" pitchFamily="18" charset="-120"/>
              </a:rPr>
              <a:t> and, by hypothesis 2, </a:t>
            </a:r>
            <a:r>
              <a:rPr lang="en-US" altLang="zh-TW" i="1" dirty="0">
                <a:ea typeface="新細明體" panose="02020500000000000000" pitchFamily="18" charset="-120"/>
              </a:rPr>
              <a:t>f</a:t>
            </a:r>
            <a:r>
              <a:rPr lang="en-US" altLang="zh-TW" dirty="0">
                <a:ea typeface="新細明體" panose="02020500000000000000" pitchFamily="18" charset="-120"/>
              </a:rPr>
              <a:t> is differentiable at </a:t>
            </a:r>
            <a:r>
              <a:rPr lang="en-US" altLang="zh-TW" i="1" dirty="0">
                <a:ea typeface="新細明體" panose="02020500000000000000" pitchFamily="18" charset="-120"/>
              </a:rPr>
              <a:t>c</a:t>
            </a:r>
            <a:r>
              <a:rPr lang="en-US" altLang="zh-TW" dirty="0">
                <a:ea typeface="新細明體" panose="02020500000000000000" pitchFamily="18" charset="-120"/>
              </a:rPr>
              <a:t>. </a:t>
            </a:r>
          </a:p>
          <a:p>
            <a:pPr lvl="1"/>
            <a:r>
              <a:rPr lang="en-US" altLang="zh-TW" dirty="0">
                <a:ea typeface="新細明體" panose="02020500000000000000" pitchFamily="18" charset="-120"/>
              </a:rPr>
              <a:t>Thus, </a:t>
            </a:r>
            <a:r>
              <a:rPr lang="en-US" altLang="zh-TW" i="1" dirty="0">
                <a:ea typeface="新細明體" panose="02020500000000000000" pitchFamily="18" charset="-120"/>
              </a:rPr>
              <a:t>f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 0 by Fermat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a:t>
            </a:r>
          </a:p>
          <a:p>
            <a:endParaRPr lang="zh-TW" altLang="en-US" dirty="0"/>
          </a:p>
        </p:txBody>
      </p:sp>
      <p:pic>
        <p:nvPicPr>
          <p:cNvPr id="4"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699" y="3904875"/>
            <a:ext cx="5976391" cy="2538932"/>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12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ROLLE</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 PROOF (Case III)</a:t>
            </a:r>
            <a:endParaRPr lang="zh-TW" altLang="en-US" dirty="0"/>
          </a:p>
        </p:txBody>
      </p:sp>
      <p:sp>
        <p:nvSpPr>
          <p:cNvPr id="3" name="內容版面配置區 2"/>
          <p:cNvSpPr>
            <a:spLocks noGrp="1"/>
          </p:cNvSpPr>
          <p:nvPr>
            <p:ph idx="1"/>
          </p:nvPr>
        </p:nvSpPr>
        <p:spPr/>
        <p:txBody>
          <a:bodyPr/>
          <a:lstStyle/>
          <a:p>
            <a:r>
              <a:rPr lang="en-US" altLang="zh-TW" b="1" i="1" dirty="0">
                <a:ea typeface="新細明體" panose="02020500000000000000" pitchFamily="18" charset="-120"/>
              </a:rPr>
              <a:t>f</a:t>
            </a:r>
            <a:r>
              <a:rPr lang="en-US" altLang="zh-TW" b="1" dirty="0">
                <a:ea typeface="新細明體" panose="02020500000000000000" pitchFamily="18" charset="-120"/>
              </a:rPr>
              <a:t>(</a:t>
            </a:r>
            <a:r>
              <a:rPr lang="en-US" altLang="zh-TW" b="1" i="1" dirty="0">
                <a:ea typeface="新細明體" panose="02020500000000000000" pitchFamily="18" charset="-120"/>
              </a:rPr>
              <a:t>x</a:t>
            </a:r>
            <a:r>
              <a:rPr lang="en-US" altLang="zh-TW" b="1" dirty="0">
                <a:ea typeface="新細明體" panose="02020500000000000000" pitchFamily="18" charset="-120"/>
              </a:rPr>
              <a:t>) &lt; </a:t>
            </a:r>
            <a:r>
              <a:rPr lang="en-US" altLang="zh-TW" b="1" i="1" dirty="0">
                <a:ea typeface="新細明體" panose="02020500000000000000" pitchFamily="18" charset="-120"/>
              </a:rPr>
              <a:t>f</a:t>
            </a:r>
            <a:r>
              <a:rPr lang="en-US" altLang="zh-TW" b="1" dirty="0">
                <a:ea typeface="新細明體" panose="02020500000000000000" pitchFamily="18" charset="-120"/>
              </a:rPr>
              <a:t>(</a:t>
            </a:r>
            <a:r>
              <a:rPr lang="en-US" altLang="zh-TW" b="1" i="1" dirty="0">
                <a:ea typeface="新細明體" panose="02020500000000000000" pitchFamily="18" charset="-120"/>
              </a:rPr>
              <a:t>a</a:t>
            </a:r>
            <a:r>
              <a:rPr lang="en-US" altLang="zh-TW" b="1" dirty="0">
                <a:ea typeface="新細明體" panose="02020500000000000000" pitchFamily="18" charset="-120"/>
              </a:rPr>
              <a:t>) for some </a:t>
            </a:r>
            <a:r>
              <a:rPr lang="en-US" altLang="zh-TW" b="1" i="1" dirty="0">
                <a:ea typeface="新細明體" panose="02020500000000000000" pitchFamily="18" charset="-120"/>
              </a:rPr>
              <a:t>x </a:t>
            </a:r>
            <a:r>
              <a:rPr lang="en-US" altLang="zh-TW" b="1" dirty="0">
                <a:ea typeface="新細明體" panose="02020500000000000000" pitchFamily="18" charset="-120"/>
              </a:rPr>
              <a:t>in (</a:t>
            </a:r>
            <a:r>
              <a:rPr lang="en-US" altLang="zh-TW" b="1" i="1" dirty="0">
                <a:ea typeface="新細明體" panose="02020500000000000000" pitchFamily="18" charset="-120"/>
              </a:rPr>
              <a:t>a</a:t>
            </a:r>
            <a:r>
              <a:rPr lang="en-US" altLang="zh-TW" b="1" dirty="0">
                <a:ea typeface="新細明體" panose="02020500000000000000" pitchFamily="18" charset="-120"/>
              </a:rPr>
              <a:t>, </a:t>
            </a:r>
            <a:r>
              <a:rPr lang="en-US" altLang="zh-TW" b="1" i="1" dirty="0">
                <a:ea typeface="新細明體" panose="02020500000000000000" pitchFamily="18" charset="-120"/>
              </a:rPr>
              <a:t>b</a:t>
            </a:r>
            <a:r>
              <a:rPr lang="en-US" altLang="zh-TW" b="1" dirty="0">
                <a:ea typeface="新細明體" panose="02020500000000000000" pitchFamily="18" charset="-120"/>
              </a:rPr>
              <a:t>)</a:t>
            </a:r>
          </a:p>
          <a:p>
            <a:pPr lvl="1"/>
            <a:r>
              <a:rPr lang="en-US" altLang="zh-TW" dirty="0">
                <a:ea typeface="新細明體" panose="02020500000000000000" pitchFamily="18" charset="-120"/>
              </a:rPr>
              <a:t>By the Extreme Value Theorem, </a:t>
            </a:r>
            <a:r>
              <a:rPr lang="en-US" altLang="zh-TW" i="1" dirty="0">
                <a:ea typeface="新細明體" panose="02020500000000000000" pitchFamily="18" charset="-120"/>
              </a:rPr>
              <a:t>f</a:t>
            </a:r>
            <a:r>
              <a:rPr lang="en-US" altLang="zh-TW" dirty="0">
                <a:ea typeface="新細明體" panose="02020500000000000000" pitchFamily="18" charset="-120"/>
              </a:rPr>
              <a:t> has a minimum </a:t>
            </a:r>
            <a:br>
              <a:rPr lang="en-US" altLang="zh-TW" dirty="0">
                <a:ea typeface="新細明體" panose="02020500000000000000" pitchFamily="18" charset="-120"/>
              </a:rPr>
            </a:br>
            <a:r>
              <a:rPr lang="en-US" altLang="zh-TW" dirty="0">
                <a:ea typeface="新細明體" panose="02020500000000000000" pitchFamily="18" charset="-120"/>
              </a:rPr>
              <a:t>value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 and, since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a</a:t>
            </a:r>
            <a:r>
              <a:rPr lang="en-US" altLang="zh-TW" dirty="0">
                <a:ea typeface="新細明體" panose="02020500000000000000" pitchFamily="18" charset="-120"/>
              </a:rPr>
              <a:t>) =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b</a:t>
            </a:r>
            <a:r>
              <a:rPr lang="en-US" altLang="zh-TW" dirty="0">
                <a:ea typeface="新細明體" panose="02020500000000000000" pitchFamily="18" charset="-120"/>
              </a:rPr>
              <a:t>), it attains this </a:t>
            </a:r>
            <a:br>
              <a:rPr lang="en-US" altLang="zh-TW" dirty="0">
                <a:ea typeface="新細明體" panose="02020500000000000000" pitchFamily="18" charset="-120"/>
              </a:rPr>
            </a:br>
            <a:r>
              <a:rPr lang="en-US" altLang="zh-TW" dirty="0">
                <a:ea typeface="新細明體" panose="02020500000000000000" pitchFamily="18" charset="-120"/>
              </a:rPr>
              <a:t>minimum value at a number </a:t>
            </a:r>
            <a:r>
              <a:rPr lang="en-US" altLang="zh-TW" i="1" dirty="0">
                <a:ea typeface="新細明體" panose="02020500000000000000" pitchFamily="18" charset="-120"/>
              </a:rPr>
              <a:t>c</a:t>
            </a:r>
            <a:r>
              <a:rPr lang="en-US" altLang="zh-TW" dirty="0">
                <a:ea typeface="新細明體" panose="02020500000000000000" pitchFamily="18" charset="-120"/>
              </a:rPr>
              <a:t> in (</a:t>
            </a:r>
            <a:r>
              <a:rPr lang="en-US" altLang="zh-TW" i="1" dirty="0">
                <a:ea typeface="新細明體" panose="02020500000000000000" pitchFamily="18" charset="-120"/>
              </a:rPr>
              <a:t>a</a:t>
            </a:r>
            <a:r>
              <a:rPr lang="en-US" altLang="zh-TW" dirty="0">
                <a:ea typeface="新細明體" panose="02020500000000000000" pitchFamily="18" charset="-120"/>
              </a:rPr>
              <a:t>, </a:t>
            </a:r>
            <a:r>
              <a:rPr lang="en-US" altLang="zh-TW" i="1" dirty="0">
                <a:ea typeface="新細明體" panose="02020500000000000000" pitchFamily="18" charset="-120"/>
              </a:rPr>
              <a:t>b</a:t>
            </a:r>
            <a:r>
              <a:rPr lang="en-US" altLang="zh-TW" dirty="0">
                <a:ea typeface="新細明體" panose="02020500000000000000" pitchFamily="18" charset="-120"/>
              </a:rPr>
              <a:t>).</a:t>
            </a:r>
          </a:p>
          <a:p>
            <a:pPr lvl="1"/>
            <a:r>
              <a:rPr lang="en-US" altLang="zh-TW" dirty="0">
                <a:ea typeface="新細明體" panose="02020500000000000000" pitchFamily="18" charset="-120"/>
              </a:rPr>
              <a:t>Again,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c</a:t>
            </a:r>
            <a:r>
              <a:rPr lang="en-US" altLang="zh-TW" dirty="0">
                <a:ea typeface="新細明體" panose="02020500000000000000" pitchFamily="18" charset="-120"/>
              </a:rPr>
              <a:t>) = 0 by Fermat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Theorem.</a:t>
            </a:r>
            <a:endParaRPr lang="en-US" altLang="zh-TW" sz="3600" dirty="0">
              <a:ea typeface="新細明體" panose="02020500000000000000" pitchFamily="18" charset="-120"/>
            </a:endParaRPr>
          </a:p>
          <a:p>
            <a:endParaRPr lang="zh-TW" altLang="en-US" dirty="0"/>
          </a:p>
        </p:txBody>
      </p:sp>
      <p:pic>
        <p:nvPicPr>
          <p:cNvPr id="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944021"/>
            <a:ext cx="5621238" cy="2384292"/>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49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1755</Words>
  <Application>Microsoft Office PowerPoint</Application>
  <PresentationFormat>如螢幕大小 (4:3)</PresentationFormat>
  <Paragraphs>214</Paragraphs>
  <Slides>38</Slides>
  <Notes>2</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46" baseType="lpstr">
      <vt:lpstr>Arial Unicode MS</vt:lpstr>
      <vt:lpstr>微軟正黑體</vt:lpstr>
      <vt:lpstr>新細明體</vt:lpstr>
      <vt:lpstr>Arial</vt:lpstr>
      <vt:lpstr>Euphemia</vt:lpstr>
      <vt:lpstr>Symbol</vt:lpstr>
      <vt:lpstr>Math_16x9</vt:lpstr>
      <vt:lpstr>Equation</vt:lpstr>
      <vt:lpstr>PowerPoint 簡報</vt:lpstr>
      <vt:lpstr>PowerPoint 簡報</vt:lpstr>
      <vt:lpstr>The Mean Value Theorem</vt:lpstr>
      <vt:lpstr>The Mean Value Theorem</vt:lpstr>
      <vt:lpstr>ROLLE’S THEOREM PROOF</vt:lpstr>
      <vt:lpstr>ROLLE’S THEOREM PROOF (Case I)</vt:lpstr>
      <vt:lpstr>ROLLE’S THEOREM PROOF (Case II)</vt:lpstr>
      <vt:lpstr>ROLLE’S THEOREM PROOF (Case II)</vt:lpstr>
      <vt:lpstr>ROLLE’S THEOREM PROOF (Case III)</vt:lpstr>
      <vt:lpstr>Example 1</vt:lpstr>
      <vt:lpstr>Example 2</vt:lpstr>
      <vt:lpstr>Example 2 – Solution</vt:lpstr>
      <vt:lpstr>Example 2 – Solution</vt:lpstr>
      <vt:lpstr>Example 2 – Solution</vt:lpstr>
      <vt:lpstr>The Mean Value Theorem</vt:lpstr>
      <vt:lpstr>THE MEAN VALUE THEOREM</vt:lpstr>
      <vt:lpstr>THE MEAN VALUE THEOREM</vt:lpstr>
      <vt:lpstr>THE MEAN VALUE THEOREM</vt:lpstr>
      <vt:lpstr>THE MEAN VALUE THEOREM PROOF</vt:lpstr>
      <vt:lpstr>THE MEAN VALUE THEOREM PROOF</vt:lpstr>
      <vt:lpstr>THE MEAN VALUE THEOREM PROOF -HYPOTHESIS 1</vt:lpstr>
      <vt:lpstr>THE MEAN VALUE THEOREM PROOF -HYPOTHESIS 2</vt:lpstr>
      <vt:lpstr>THE MEAN VALUE THEOREM PROOF -HYPOTHESIS 3</vt:lpstr>
      <vt:lpstr>THE MEAN VALUE THEOREM PROOF</vt:lpstr>
      <vt:lpstr>Example 3</vt:lpstr>
      <vt:lpstr>Example 3</vt:lpstr>
      <vt:lpstr>Example 4</vt:lpstr>
      <vt:lpstr>Example 4</vt:lpstr>
      <vt:lpstr>The Mean Value Theorem</vt:lpstr>
      <vt:lpstr>Example 5</vt:lpstr>
      <vt:lpstr>Example 5 – Solution</vt:lpstr>
      <vt:lpstr>Example 5 – Solution</vt:lpstr>
      <vt:lpstr>THE MEAN VALUE THEOREM</vt:lpstr>
      <vt:lpstr>The Mean Value Theorem</vt:lpstr>
      <vt:lpstr>Theorem 5</vt:lpstr>
      <vt:lpstr>Theorem 5</vt:lpstr>
      <vt:lpstr>Corollary 7</vt:lpstr>
      <vt:lpstr>The Mean Value Theorem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2016-11-11T07:50:16Z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